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741400"/>
            <a:ext cx="5715600" cy="27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6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Analytics in banking</a:t>
            </a:r>
            <a:endParaRPr b="0" sz="16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Will the client subscribe to a bank term deposit?</a:t>
            </a:r>
            <a:endParaRPr sz="13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4002" cy="51434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Shape 280"/>
          <p:cNvSpPr txBox="1"/>
          <p:nvPr/>
        </p:nvSpPr>
        <p:spPr>
          <a:xfrm>
            <a:off x="495300" y="665200"/>
            <a:ext cx="7734300" cy="14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Analytics in banking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122222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-GB" sz="2400">
                <a:latin typeface="Times New Roman"/>
                <a:ea typeface="Times New Roman"/>
                <a:cs typeface="Times New Roman"/>
                <a:sym typeface="Times New Roman"/>
              </a:rPr>
              <a:t>Will the client subscribe to a bank term deposit?</a:t>
            </a:r>
            <a:endParaRPr b="1"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4000500" y="4401300"/>
            <a:ext cx="50484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A_Team: Nikilesh, Alex, Rukshan, Rachel, Kassia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989475" y="493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828675" y="1209675"/>
            <a:ext cx="7362900" cy="3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Data set</a:t>
            </a:r>
            <a:r>
              <a:rPr lang="en-GB" sz="1400"/>
              <a:t>:   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related variables of direct marketing campaigns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run by a banking institution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     based on multiple phone calls to prospective clients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 age, education, marital status, and job, etc.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     develop a classifier  to predict the probability that a client will subscribe to a                 bank term deposit.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3">
            <a:alphaModFix/>
          </a:blip>
          <a:srcRect b="12490" l="0" r="0" t="12490"/>
          <a:stretch/>
        </p:blipFill>
        <p:spPr>
          <a:xfrm>
            <a:off x="6591300" y="0"/>
            <a:ext cx="2552703" cy="180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7813" l="0" r="0" t="7813"/>
          <a:stretch/>
        </p:blipFill>
        <p:spPr>
          <a:xfrm>
            <a:off x="4324350" y="0"/>
            <a:ext cx="2266950" cy="13334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925" y="3831550"/>
            <a:ext cx="5362576" cy="119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300" y="2917800"/>
            <a:ext cx="2225700" cy="22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Generalized Linear Model (</a:t>
            </a:r>
            <a:r>
              <a:rPr lang="en-GB">
                <a:solidFill>
                  <a:srgbClr val="FFFFFF"/>
                </a:solidFill>
              </a:rPr>
              <a:t>GLM)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757250" y="102562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228600" y="923925"/>
            <a:ext cx="781200" cy="351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/>
        </p:nvSpPr>
        <p:spPr>
          <a:xfrm rot="-5400000">
            <a:off x="-1391741" y="2286097"/>
            <a:ext cx="3736132" cy="790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6B26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6B26B"/>
                </a:solidFill>
                <a:latin typeface="Arial"/>
              </a:rPr>
              <a:t>Methodology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3446775" y="2324025"/>
            <a:ext cx="130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Shape 301"/>
          <p:cNvCxnSpPr/>
          <p:nvPr/>
        </p:nvCxnSpPr>
        <p:spPr>
          <a:xfrm flipH="1">
            <a:off x="5669625" y="2724300"/>
            <a:ext cx="144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Shape 302"/>
          <p:cNvSpPr/>
          <p:nvPr/>
        </p:nvSpPr>
        <p:spPr>
          <a:xfrm rot="508090">
            <a:off x="1541316" y="1552513"/>
            <a:ext cx="1819234" cy="130514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Fit 0 : </a:t>
            </a:r>
            <a:r>
              <a:rPr lang="en-GB" sz="1100"/>
              <a:t>comprised all variables available</a:t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/>
              <a:t>AIC - 15562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rot="-514589">
            <a:off x="4830987" y="1178241"/>
            <a:ext cx="3458069" cy="1304907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Fit 1: glm(y ~ age + factor(marital) + factor(job) + factor(default) + factor(housing) + factor(loan) + factor(contact) + factor(month) + factor(day_of_week) + factor(poutcome) , family = "binomial", data = project_data)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 AIC - 15533</a:t>
            </a:r>
            <a:endParaRPr sz="1100"/>
          </a:p>
        </p:txBody>
      </p:sp>
      <p:sp>
        <p:nvSpPr>
          <p:cNvPr id="304" name="Shape 304"/>
          <p:cNvSpPr/>
          <p:nvPr/>
        </p:nvSpPr>
        <p:spPr>
          <a:xfrm rot="328226">
            <a:off x="1137476" y="3054355"/>
            <a:ext cx="2435693" cy="2002639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Fit 2 : </a:t>
            </a:r>
            <a:r>
              <a:rPr lang="en-GB" sz="1100"/>
              <a:t>glm(y ~ factor(job) + factor(contact) + factor(month) + factor(day_of_week) + factor(poutcome) + age + log(age) +(campaign) , family ="binomial", data = project_data)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AIC - </a:t>
            </a:r>
            <a:r>
              <a:rPr lang="en-GB" sz="1100">
                <a:highlight>
                  <a:srgbClr val="FFFF00"/>
                </a:highlight>
              </a:rPr>
              <a:t>15502</a:t>
            </a:r>
            <a:endParaRPr sz="1100"/>
          </a:p>
        </p:txBody>
      </p:sp>
      <p:sp>
        <p:nvSpPr>
          <p:cNvPr id="305" name="Shape 305"/>
          <p:cNvSpPr/>
          <p:nvPr/>
        </p:nvSpPr>
        <p:spPr>
          <a:xfrm rot="-626791">
            <a:off x="4754535" y="2771628"/>
            <a:ext cx="2409031" cy="2232444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Fit 3 : </a:t>
            </a:r>
            <a:r>
              <a:rPr lang="en-GB" sz="1100"/>
              <a:t>glm(y ~ (age) + log(age) + factor(job) + factor(marital)  + factor(default) + factor(month) + factor(day_of_week) + factor(poutcome) + factor(edu), family = binomial, data = data_train)</a:t>
            </a:r>
            <a:endParaRPr sz="11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AIC - 15529</a:t>
            </a:r>
            <a:endParaRPr sz="1100"/>
          </a:p>
        </p:txBody>
      </p:sp>
      <p:cxnSp>
        <p:nvCxnSpPr>
          <p:cNvPr id="306" name="Shape 306"/>
          <p:cNvCxnSpPr>
            <a:stCxn id="305" idx="2"/>
            <a:endCxn id="304" idx="0"/>
          </p:cNvCxnSpPr>
          <p:nvPr/>
        </p:nvCxnSpPr>
        <p:spPr>
          <a:xfrm flipH="1">
            <a:off x="3567600" y="4106250"/>
            <a:ext cx="1206900" cy="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Shape 307"/>
          <p:cNvSpPr txBox="1"/>
          <p:nvPr/>
        </p:nvSpPr>
        <p:spPr>
          <a:xfrm rot="-754065">
            <a:off x="3446550" y="2506881"/>
            <a:ext cx="1771650" cy="8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00"/>
                </a:solidFill>
                <a:highlight>
                  <a:srgbClr val="CCCCCC"/>
                </a:highlight>
                <a:latin typeface="Comic Sans MS"/>
                <a:ea typeface="Comic Sans MS"/>
                <a:cs typeface="Comic Sans MS"/>
                <a:sym typeface="Comic Sans MS"/>
              </a:rPr>
              <a:t>minimised AIC, best performing glm</a:t>
            </a:r>
            <a:endParaRPr b="1">
              <a:solidFill>
                <a:srgbClr val="FFFF00"/>
              </a:solidFill>
              <a:highlight>
                <a:srgbClr val="CCCCCC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8" name="Shape 308"/>
          <p:cNvCxnSpPr/>
          <p:nvPr/>
        </p:nvCxnSpPr>
        <p:spPr>
          <a:xfrm flipH="1">
            <a:off x="3324375" y="3286125"/>
            <a:ext cx="2475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245550" y="336175"/>
            <a:ext cx="70305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017550" y="537875"/>
            <a:ext cx="31263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What is a decision tree?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Suitability from this dataset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People who are most likely to subscribe (</a:t>
            </a:r>
            <a:r>
              <a:rPr lang="en-GB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ones which received calls in April, on Tuesday, Wednesday or Thursday, and have previously subscribed to a marketing campaign)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15" name="Shape 315"/>
          <p:cNvSpPr/>
          <p:nvPr/>
        </p:nvSpPr>
        <p:spPr>
          <a:xfrm rot="-5400000">
            <a:off x="-1391741" y="2286097"/>
            <a:ext cx="3736132" cy="790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6B26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6B26B"/>
                </a:solidFill>
                <a:latin typeface="Arial"/>
              </a:rPr>
              <a:t>Methodology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375" y="2823875"/>
            <a:ext cx="2319626" cy="231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200" y="958100"/>
            <a:ext cx="4998350" cy="41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303800" y="42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023850" y="1259050"/>
            <a:ext cx="23103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What are Random Forests?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Advantage and Disadvantages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Selection of hyper-parameters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 sz="1800">
                <a:solidFill>
                  <a:srgbClr val="FFFFFF"/>
                </a:solidFill>
              </a:rPr>
              <a:t>Implementation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4" name="Shape 324"/>
          <p:cNvSpPr/>
          <p:nvPr/>
        </p:nvSpPr>
        <p:spPr>
          <a:xfrm rot="-5400000">
            <a:off x="-1391741" y="2286097"/>
            <a:ext cx="3736132" cy="790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6B26B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6B26B"/>
                </a:solidFill>
                <a:latin typeface="Arial"/>
              </a:rPr>
              <a:t>Methodology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1850" y="-2"/>
            <a:ext cx="1748124" cy="17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4050" y="1259050"/>
            <a:ext cx="4807301" cy="32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43025" y="752475"/>
            <a:ext cx="45147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 flipH="1">
            <a:off x="4191000" y="752475"/>
            <a:ext cx="25242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" y="1427287"/>
            <a:ext cx="4738434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175" y="1608550"/>
            <a:ext cx="3882826" cy="33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169325" y="1748125"/>
            <a:ext cx="50667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assessment criteria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prediction accuracy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AICC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 charts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AUROC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Winner: </a:t>
            </a:r>
            <a:r>
              <a:rPr b="1"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decision tree </a:t>
            </a: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(optimal prediction)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Kaggle’s Log-loss dark horse: </a:t>
            </a:r>
            <a:r>
              <a:rPr b="1" lang="en-GB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GLM</a:t>
            </a:r>
            <a:r>
              <a:rPr b="1" lang="en-GB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450" y="2647675"/>
            <a:ext cx="2588550" cy="24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750" y="109250"/>
            <a:ext cx="4871750" cy="49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