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emf" ContentType="image/x-em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xmlns:a="http://schemas.openxmlformats.org/drawingml/2006/main" xmlns:r="http://schemas.openxmlformats.org/officeDocument/2006/relationships" xmlns:p="http://schemas.openxmlformats.org/presentationml/2006/main">
    <p:sldId id="256" r:id="rId7"/>
    <p:sldId id="257" r:id="rId8"/>
    <p:sldId id="258" r:id="rId9"/>
    <p:sldId id="259" r:id="rId10"/>
    <p:sldId id="260" r:id="rId11"/>
    <p:sldId id="261" r:id="rId12"/>
    <p:sldId id="262" r:id="rId13"/>
  </p:sldIdLst>
  <p:notesMasterIdLst>
    <p:notesMasterId r:id="rId2"/>
  </p:notesMaster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5" d="100"/>
          <a:sy n="65" d="100"/>
        </p:scale>
        <p:origin x="833"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04DC54-A164-4242-A5AE-574162B563A1}" type="datetimeFigureOut">
              <a:rPr lang="en-US" smtClean="0"/>
              <a:t>9/23/2017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B4CD7-E14B-4D4F-AED5-DC32B22C7FD3}" type="slidenum">
              <a:rPr lang="en-US" smtClean="0"/>
              <a:t>‹#›</a:t>
            </a:fld>
            <a:endParaRPr lang="en-US"/>
          </a:p>
        </p:txBody>
      </p:sp>
    </p:spTree>
    <p:extLst>
      <p:ext uri="{BB962C8B-B14F-4D97-AF65-F5344CB8AC3E}">
        <p14:creationId xmlns:p14="http://schemas.microsoft.com/office/powerpoint/2010/main" val="3468057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9EA90B3-B6F0-4482-B453-03FAC75A86FD}" type="datetime1">
              <a:rPr lang="en-US" smtClean="0"/>
              <a:t>9/23/2017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76909-80D4-4FDA-B224-500F75CA6A5D}" type="slidenum">
              <a:rPr lang="en-US" smtClean="0"/>
              <a:t>‹#›</a:t>
            </a:fld>
            <a:endParaRPr lang="en-US"/>
          </a:p>
        </p:txBody>
      </p:sp>
    </p:spTree>
    <p:extLst>
      <p:ext uri="{BB962C8B-B14F-4D97-AF65-F5344CB8AC3E}">
        <p14:creationId xmlns:p14="http://schemas.microsoft.com/office/powerpoint/2010/main" val="3665223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47CB79-EB3A-4894-A9F5-4925F8DA134F}" type="datetime1">
              <a:rPr lang="en-US" smtClean="0"/>
              <a:t>9/23/2017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76909-80D4-4FDA-B224-500F75CA6A5D}" type="slidenum">
              <a:rPr lang="en-US" smtClean="0"/>
              <a:t>‹#›</a:t>
            </a:fld>
            <a:endParaRPr lang="en-US"/>
          </a:p>
        </p:txBody>
      </p:sp>
    </p:spTree>
    <p:extLst>
      <p:ext uri="{BB962C8B-B14F-4D97-AF65-F5344CB8AC3E}">
        <p14:creationId xmlns:p14="http://schemas.microsoft.com/office/powerpoint/2010/main" val="2928931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2053F9-B6C4-4064-88C8-7A62AD8AB72E}" type="datetime1">
              <a:rPr lang="en-US" smtClean="0"/>
              <a:t>9/23/2017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76909-80D4-4FDA-B224-500F75CA6A5D}" type="slidenum">
              <a:rPr lang="en-US" smtClean="0"/>
              <a:t>‹#›</a:t>
            </a:fld>
            <a:endParaRPr lang="en-US"/>
          </a:p>
        </p:txBody>
      </p:sp>
    </p:spTree>
    <p:extLst>
      <p:ext uri="{BB962C8B-B14F-4D97-AF65-F5344CB8AC3E}">
        <p14:creationId xmlns:p14="http://schemas.microsoft.com/office/powerpoint/2010/main" val="689959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E4AC80-47F9-44C8-BBF9-E8B42FE88819}" type="datetime1">
              <a:rPr lang="en-US" smtClean="0"/>
              <a:t>9/23/2017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76909-80D4-4FDA-B224-500F75CA6A5D}" type="slidenum">
              <a:rPr lang="en-US" smtClean="0"/>
              <a:t>‹#›</a:t>
            </a:fld>
            <a:endParaRPr lang="en-US"/>
          </a:p>
        </p:txBody>
      </p:sp>
    </p:spTree>
    <p:extLst>
      <p:ext uri="{BB962C8B-B14F-4D97-AF65-F5344CB8AC3E}">
        <p14:creationId xmlns:p14="http://schemas.microsoft.com/office/powerpoint/2010/main" val="3407347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05EF67-A129-48AB-B602-5442E86EBBE8}" type="datetime1">
              <a:rPr lang="en-US" smtClean="0"/>
              <a:t>9/23/2017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76909-80D4-4FDA-B224-500F75CA6A5D}" type="slidenum">
              <a:rPr lang="en-US" smtClean="0"/>
              <a:t>‹#›</a:t>
            </a:fld>
            <a:endParaRPr lang="en-US"/>
          </a:p>
        </p:txBody>
      </p:sp>
    </p:spTree>
    <p:extLst>
      <p:ext uri="{BB962C8B-B14F-4D97-AF65-F5344CB8AC3E}">
        <p14:creationId xmlns:p14="http://schemas.microsoft.com/office/powerpoint/2010/main" val="2173146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4AD0DB-6B2D-470C-B580-50F23CD7DB2B}" type="datetime1">
              <a:rPr lang="en-US" smtClean="0"/>
              <a:t>9/23/2017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376909-80D4-4FDA-B224-500F75CA6A5D}" type="slidenum">
              <a:rPr lang="en-US" smtClean="0"/>
              <a:t>‹#›</a:t>
            </a:fld>
            <a:endParaRPr lang="en-US"/>
          </a:p>
        </p:txBody>
      </p:sp>
    </p:spTree>
    <p:extLst>
      <p:ext uri="{BB962C8B-B14F-4D97-AF65-F5344CB8AC3E}">
        <p14:creationId xmlns:p14="http://schemas.microsoft.com/office/powerpoint/2010/main" val="1492924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9FF155-ADEE-4564-AB23-828C3E96A8C7}" type="datetime1">
              <a:rPr lang="en-US" smtClean="0"/>
              <a:t>9/23/2017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376909-80D4-4FDA-B224-500F75CA6A5D}" type="slidenum">
              <a:rPr lang="en-US" smtClean="0"/>
              <a:t>‹#›</a:t>
            </a:fld>
            <a:endParaRPr lang="en-US"/>
          </a:p>
        </p:txBody>
      </p:sp>
    </p:spTree>
    <p:extLst>
      <p:ext uri="{BB962C8B-B14F-4D97-AF65-F5344CB8AC3E}">
        <p14:creationId xmlns:p14="http://schemas.microsoft.com/office/powerpoint/2010/main" val="1736001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64555D-5829-41B5-A4A6-E52DD6B7602A}" type="datetime1">
              <a:rPr lang="en-US" smtClean="0"/>
              <a:t>9/23/2017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376909-80D4-4FDA-B224-500F75CA6A5D}" type="slidenum">
              <a:rPr lang="en-US" smtClean="0"/>
              <a:t>‹#›</a:t>
            </a:fld>
            <a:endParaRPr lang="en-US"/>
          </a:p>
        </p:txBody>
      </p:sp>
    </p:spTree>
    <p:extLst>
      <p:ext uri="{BB962C8B-B14F-4D97-AF65-F5344CB8AC3E}">
        <p14:creationId xmlns:p14="http://schemas.microsoft.com/office/powerpoint/2010/main" val="1909103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37629A-38BF-4C22-A84A-5F1BF949F3DA}" type="datetime1">
              <a:rPr lang="en-US" smtClean="0"/>
              <a:t>9/23/2017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376909-80D4-4FDA-B224-500F75CA6A5D}" type="slidenum">
              <a:rPr lang="en-US" smtClean="0"/>
              <a:t>‹#›</a:t>
            </a:fld>
            <a:endParaRPr lang="en-US"/>
          </a:p>
        </p:txBody>
      </p:sp>
    </p:spTree>
    <p:extLst>
      <p:ext uri="{BB962C8B-B14F-4D97-AF65-F5344CB8AC3E}">
        <p14:creationId xmlns:p14="http://schemas.microsoft.com/office/powerpoint/2010/main" val="3948559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120607-0F22-484B-8BA6-8CA8E99FF2D8}" type="datetime1">
              <a:rPr lang="en-US" smtClean="0"/>
              <a:t>9/23/2017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376909-80D4-4FDA-B224-500F75CA6A5D}" type="slidenum">
              <a:rPr lang="en-US" smtClean="0"/>
              <a:t>‹#›</a:t>
            </a:fld>
            <a:endParaRPr lang="en-US"/>
          </a:p>
        </p:txBody>
      </p:sp>
    </p:spTree>
    <p:extLst>
      <p:ext uri="{BB962C8B-B14F-4D97-AF65-F5344CB8AC3E}">
        <p14:creationId xmlns:p14="http://schemas.microsoft.com/office/powerpoint/2010/main" val="3653920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07D171-8C0D-45B6-A74B-F6FB009E77AB}" type="datetime1">
              <a:rPr lang="en-US" smtClean="0"/>
              <a:t>9/23/2017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376909-80D4-4FDA-B224-500F75CA6A5D}" type="slidenum">
              <a:rPr lang="en-US" smtClean="0"/>
              <a:t>‹#›</a:t>
            </a:fld>
            <a:endParaRPr lang="en-US"/>
          </a:p>
        </p:txBody>
      </p:sp>
    </p:spTree>
    <p:extLst>
      <p:ext uri="{BB962C8B-B14F-4D97-AF65-F5344CB8AC3E}">
        <p14:creationId xmlns:p14="http://schemas.microsoft.com/office/powerpoint/2010/main" val="4170373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3DE9048E-B424-4182-885C-08F32BE574F0}" type="datetime1">
              <a:rPr lang="en-US" smtClean="0"/>
              <a:pPr/>
              <a:t>9/23/2017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D0376909-80D4-4FDA-B224-500F75CA6A5D}" type="slidenum">
              <a:rPr lang="en-US" smtClean="0"/>
              <a:pPr/>
              <a:t>‹#›</a:t>
            </a:fld>
            <a:endParaRPr lang="en-US"/>
          </a:p>
        </p:txBody>
      </p:sp>
    </p:spTree>
    <p:extLst>
      <p:ext uri="{BB962C8B-B14F-4D97-AF65-F5344CB8AC3E}">
        <p14:creationId xmlns:p14="http://schemas.microsoft.com/office/powerpoint/2010/main" val="20939440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chart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chart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chart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chart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chart5.png"/></Relationships>
</file>

<file path=ppt/slides/slide1.xml><?xml version="1.0" encoding="utf-8"?>
<p:sld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ctrTitle"/>
          </p:nvPr>
        </p:nvSpPr>
        <p:spPr/>
        <p:txBody>
          <a:bodyPr/>
          <a:lstStyle/>
          <a:p>
            <a:r>
              <a:rPr/>
              <a:t>If housing inventory is so tight, why are so many homes vacant?</a:t>
            </a:r>
          </a:p>
        </p:txBody>
      </p:sp>
      <p:sp xmlns:a="http://schemas.openxmlformats.org/drawingml/2006/main" xmlns:r="http://schemas.openxmlformats.org/officeDocument/2006/relationships" xmlns:p="http://schemas.openxmlformats.org/presentationml/2006/main">
        <p:nvSpPr>
          <p:cNvPr id="3" name=""/>
          <p:cNvSpPr>
            <a:spLocks noGrp="1"/>
          </p:cNvSpPr>
          <p:nvPr>
            <p:ph type="subTitle" idx="1"/>
          </p:nvPr>
        </p:nvSpPr>
        <p:spPr/>
        <p:txBody>
          <a:bodyPr/>
          <a:lstStyle/>
          <a:p>
            <a:r>
              <a:rPr/>
              <a:t>A PowerPoint Summary of http://lenkiefer.com/2017/09/17/housing-vacancy-trends/</a:t>
            </a:r>
          </a:p>
        </p:txBody>
      </p:sp>
      <p:sp xmlns:a="http://schemas.openxmlformats.org/drawingml/2006/main" xmlns:r="http://schemas.openxmlformats.org/officeDocument/2006/relationships" xmlns:p="http://schemas.openxmlformats.org/presentationml/2006/main">
        <p:nvSpPr>
          <p:cNvPr id="4" name=""/>
          <p:cNvSpPr>
            <a:spLocks noGrp="1"/>
          </p:cNvSpPr>
          <p:nvPr>
            <p:ph type="ftr" sz="quarter" idx="11"/>
          </p:nvPr>
        </p:nvSpPr>
        <p:spPr/>
        <p:txBody>
          <a:bodyPr/>
          <a:lstStyle/>
          <a:p>
            <a:r>
              <a:rPr/>
              <a:t>@lenkiefer R to PowerPoint</a:t>
            </a:r>
          </a:p>
        </p:txBody>
      </p:sp>
    </p:spTree>
    <p:extLst>
      <p:ext uri="{BB962C8B-B14F-4D97-AF65-F5344CB8AC3E}">
        <p14:creationId xmlns:p14="http://schemas.microsoft.com/office/powerpoint/2010/main" val="3665223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p:txBody>
          <a:bodyPr/>
          <a:lstStyle/>
          <a:p>
            <a:r>
              <a:rPr/>
              <a:t>Summary</a:t>
            </a:r>
          </a:p>
        </p:txBody>
      </p:sp>
      <p:sp xmlns:a="http://schemas.openxmlformats.org/drawingml/2006/main" xmlns:r="http://schemas.openxmlformats.org/officeDocument/2006/relationships" xmlns:p="http://schemas.openxmlformats.org/presentationml/2006/main">
        <p:nvSpPr>
          <p:cNvPr id="3" name=""/>
          <p:cNvSpPr>
            <a:spLocks noGrp="1"/>
          </p:cNvSpPr>
          <p:nvPr>
            <p:ph idx="1"/>
          </p:nvPr>
        </p:nvSpPr>
        <p:spPr/>
        <p:txBody>
          <a:bodyPr/>
          <a:lstStyle/>
          <a:p>
            <a:r>
              <a:rPr/>
              <a:t>Earlier this year we talked about how limited housing supply was helping to drive accelerating house prices across the country. In such an environment you would expect to see housing vacancies decline. Indeed, if you look at the rate of rental or homeowner vacancies you see a substantial reduction. But if we look a little closer at the housing inventory data something curious emerges.</a:t>
            </a:r>
          </a:p>
        </p:txBody>
      </p:sp>
      <p:sp xmlns:a="http://schemas.openxmlformats.org/drawingml/2006/main" xmlns:r="http://schemas.openxmlformats.org/officeDocument/2006/relationships" xmlns:p="http://schemas.openxmlformats.org/presentationml/2006/main">
        <p:nvSpPr>
          <p:cNvPr id="4" name=""/>
          <p:cNvSpPr>
            <a:spLocks noGrp="1"/>
          </p:cNvSpPr>
          <p:nvPr>
            <p:ph type="ftr" sz="quarter" idx="11"/>
          </p:nvPr>
        </p:nvSpPr>
        <p:spPr/>
        <p:txBody>
          <a:bodyPr/>
          <a:lstStyle/>
          <a:p>
            <a:r>
              <a:rPr/>
              <a:t>@lenkiefer R to PowerPoint</a:t>
            </a:r>
          </a:p>
        </p:txBody>
      </p:sp>
      <p:sp xmlns:a="http://schemas.openxmlformats.org/drawingml/2006/main" xmlns:r="http://schemas.openxmlformats.org/officeDocument/2006/relationships" xmlns:p="http://schemas.openxmlformats.org/presentationml/2006/main">
        <p:nvSpPr>
          <p:cNvPr id="5" name=""/>
          <p:cNvSpPr>
            <a:spLocks noGrp="1"/>
          </p:cNvSpPr>
          <p:nvPr>
            <p:ph type="sldNum" sz="quarter" idx="12"/>
          </p:nvPr>
        </p:nvSpPr>
        <p:spPr/>
        <p:txBody>
          <a:bodyPr/>
          <a:lstStyle/>
          <a:p>
            <a:r>
              <a:rPr/>
              <a:t>1</a:t>
            </a:r>
          </a:p>
        </p:txBody>
      </p:sp>
      <p:sp xmlns:a="http://schemas.openxmlformats.org/drawingml/2006/main" xmlns:r="http://schemas.openxmlformats.org/officeDocument/2006/relationships" xmlns:p="http://schemas.openxmlformats.org/presentationml/2006/main">
        <p:nvSpPr>
          <p:cNvPr id="6" name=""/>
          <p:cNvSpPr>
            <a:spLocks noGrp="1"/>
          </p:cNvSpPr>
          <p:nvPr>
            <p:ph type="dt" sz="half" idx="10"/>
          </p:nvPr>
        </p:nvSpPr>
        <p:spPr/>
        <p:txBody>
          <a:bodyPr/>
          <a:lstStyle/>
          <a:p>
            <a:r>
              <a:rPr/>
              <a:t>September 23,2017</a:t>
            </a:r>
          </a:p>
        </p:txBody>
      </p:sp>
    </p:spTree>
    <p:extLst>
      <p:ext uri="{BB962C8B-B14F-4D97-AF65-F5344CB8AC3E}">
        <p14:creationId xmlns:p14="http://schemas.microsoft.com/office/powerpoint/2010/main" val="3407347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body" sz="half" idx="2"/>
          </p:nvPr>
        </p:nvSpPr>
        <p:spPr/>
        <p:txBody>
          <a:bodyPr/>
          <a:lstStyle/>
          <a:p>
            <a:r>
              <a:rPr/>
              <a:t>During the Great Recession homeowner vacancy rates spiked, and gradually came back down. Rental vacancy rates did not spike nearly as much, but also came down in recent years as housing markets have gotten pretty tight.</a:t>
            </a:r>
          </a:p>
        </p:txBody>
      </p:sp>
      <p:pic xmlns:a="http://schemas.openxmlformats.org/drawingml/2006/main" xmlns:r="http://schemas.openxmlformats.org/officeDocument/2006/relationships" xmlns:p="http://schemas.openxmlformats.org/presentationml/2006/main">
        <p:nvPicPr>
          <p:cNvPr id="3" name="pic"/>
          <p:cNvPicPr/>
          <p:nvPr/>
        </p:nvPicPr>
        <p:blipFill>
          <a:blip cstate="print" r:embed="rId2"/>
          <a:stretch>
            <a:fillRect/>
          </a:stretch>
        </p:blipFill>
        <p:spPr>
          <a:xfrm>
            <a:off x="3887391" y="987426"/>
            <a:ext cx="4629150" cy="4873625"/>
          </a:xfrm>
          <a:prstGeom prst="rect">
            <a:avLst/>
          </a:prstGeom>
        </p:spPr>
      </p:pic>
      <p:sp xmlns:a="http://schemas.openxmlformats.org/drawingml/2006/main" xmlns:r="http://schemas.openxmlformats.org/officeDocument/2006/relationships" xmlns:p="http://schemas.openxmlformats.org/presentationml/2006/main">
        <p:nvSpPr>
          <p:cNvPr id="4" name=""/>
          <p:cNvSpPr>
            <a:spLocks noGrp="1"/>
          </p:cNvSpPr>
          <p:nvPr>
            <p:ph type="title"/>
          </p:nvPr>
        </p:nvSpPr>
        <p:spPr/>
        <p:txBody>
          <a:bodyPr/>
          <a:lstStyle/>
          <a:p>
            <a:r>
              <a:rPr/>
              <a:t>Homeowner and rental vacancy rates have declined</a:t>
            </a:r>
          </a:p>
        </p:txBody>
      </p:sp>
      <p:sp xmlns:a="http://schemas.openxmlformats.org/drawingml/2006/main" xmlns:r="http://schemas.openxmlformats.org/officeDocument/2006/relationships" xmlns:p="http://schemas.openxmlformats.org/presentationml/2006/main">
        <p:nvSpPr>
          <p:cNvPr id="5" name=""/>
          <p:cNvSpPr>
            <a:spLocks noGrp="1"/>
          </p:cNvSpPr>
          <p:nvPr>
            <p:ph type="ftr" sz="quarter" idx="11"/>
          </p:nvPr>
        </p:nvSpPr>
        <p:spPr/>
        <p:txBody>
          <a:bodyPr/>
          <a:lstStyle/>
          <a:p>
            <a:r>
              <a:rPr/>
              <a:t>@lenkiefer R to PowerPoint</a:t>
            </a:r>
          </a:p>
        </p:txBody>
      </p:sp>
      <p:sp xmlns:a="http://schemas.openxmlformats.org/drawingml/2006/main" xmlns:r="http://schemas.openxmlformats.org/officeDocument/2006/relationships" xmlns:p="http://schemas.openxmlformats.org/presentationml/2006/main">
        <p:nvSpPr>
          <p:cNvPr id="6" name=""/>
          <p:cNvSpPr>
            <a:spLocks noGrp="1"/>
          </p:cNvSpPr>
          <p:nvPr>
            <p:ph type="sldNum" sz="quarter" idx="12"/>
          </p:nvPr>
        </p:nvSpPr>
        <p:spPr/>
        <p:txBody>
          <a:bodyPr/>
          <a:lstStyle/>
          <a:p>
            <a:r>
              <a:rPr/>
              <a:t>2</a:t>
            </a:r>
          </a:p>
        </p:txBody>
      </p:sp>
      <p:sp xmlns:a="http://schemas.openxmlformats.org/drawingml/2006/main" xmlns:r="http://schemas.openxmlformats.org/officeDocument/2006/relationships" xmlns:p="http://schemas.openxmlformats.org/presentationml/2006/main">
        <p:nvSpPr>
          <p:cNvPr id="7" name=""/>
          <p:cNvSpPr>
            <a:spLocks noGrp="1"/>
          </p:cNvSpPr>
          <p:nvPr>
            <p:ph type="dt" sz="half" idx="10"/>
          </p:nvPr>
        </p:nvSpPr>
        <p:spPr/>
        <p:txBody>
          <a:bodyPr/>
          <a:lstStyle/>
          <a:p>
            <a:r>
              <a:rPr/>
              <a:t>September 23,2017</a:t>
            </a:r>
          </a:p>
        </p:txBody>
      </p:sp>
    </p:spTree>
    <p:extLst>
      <p:ext uri="{BB962C8B-B14F-4D97-AF65-F5344CB8AC3E}">
        <p14:creationId xmlns:p14="http://schemas.microsoft.com/office/powerpoint/2010/main" val="3653920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body" sz="half" idx="2"/>
          </p:nvPr>
        </p:nvSpPr>
        <p:spPr/>
        <p:txBody>
          <a:bodyPr/>
          <a:lstStyle/>
          <a:p>
            <a:r>
              <a:rPr/>
              <a:t>The top two panels show the vacant for rent vacant for sale units that make up the rental and homeowner vacancy rates. The bottom right panel shows year-round vacant units which have been rented or sold but the new renters or owners have not moved in yet. That has a pretty clear seasonal pattern, matching the rhythm of the U.S. housing market, but remains constant at a little under one percent. The bottom left panel shows the share of housing units that are vacant and held off the market.</a:t>
            </a:r>
          </a:p>
        </p:txBody>
      </p:sp>
      <p:pic xmlns:a="http://schemas.openxmlformats.org/drawingml/2006/main" xmlns:r="http://schemas.openxmlformats.org/officeDocument/2006/relationships" xmlns:p="http://schemas.openxmlformats.org/presentationml/2006/main">
        <p:nvPicPr>
          <p:cNvPr id="3" name="pic"/>
          <p:cNvPicPr/>
          <p:nvPr/>
        </p:nvPicPr>
        <p:blipFill>
          <a:blip cstate="print" r:embed="rId2"/>
          <a:stretch>
            <a:fillRect/>
          </a:stretch>
        </p:blipFill>
        <p:spPr>
          <a:xfrm>
            <a:off x="3887391" y="987426"/>
            <a:ext cx="4629150" cy="4873625"/>
          </a:xfrm>
          <a:prstGeom prst="rect">
            <a:avLst/>
          </a:prstGeom>
        </p:spPr>
      </p:pic>
      <p:sp xmlns:a="http://schemas.openxmlformats.org/drawingml/2006/main" xmlns:r="http://schemas.openxmlformats.org/officeDocument/2006/relationships" xmlns:p="http://schemas.openxmlformats.org/presentationml/2006/main">
        <p:nvSpPr>
          <p:cNvPr id="4" name=""/>
          <p:cNvSpPr>
            <a:spLocks noGrp="1"/>
          </p:cNvSpPr>
          <p:nvPr>
            <p:ph type="title"/>
          </p:nvPr>
        </p:nvSpPr>
        <p:spPr/>
        <p:txBody>
          <a:bodyPr/>
          <a:lstStyle/>
          <a:p>
            <a:r>
              <a:rPr/>
              <a:t>More homes held off market</a:t>
            </a:r>
          </a:p>
        </p:txBody>
      </p:sp>
      <p:sp xmlns:a="http://schemas.openxmlformats.org/drawingml/2006/main" xmlns:r="http://schemas.openxmlformats.org/officeDocument/2006/relationships" xmlns:p="http://schemas.openxmlformats.org/presentationml/2006/main">
        <p:nvSpPr>
          <p:cNvPr id="5" name=""/>
          <p:cNvSpPr>
            <a:spLocks noGrp="1"/>
          </p:cNvSpPr>
          <p:nvPr>
            <p:ph type="ftr" sz="quarter" idx="11"/>
          </p:nvPr>
        </p:nvSpPr>
        <p:spPr/>
        <p:txBody>
          <a:bodyPr/>
          <a:lstStyle/>
          <a:p>
            <a:r>
              <a:rPr/>
              <a:t>@lenkiefer R to PowerPoint</a:t>
            </a:r>
          </a:p>
        </p:txBody>
      </p:sp>
      <p:sp xmlns:a="http://schemas.openxmlformats.org/drawingml/2006/main" xmlns:r="http://schemas.openxmlformats.org/officeDocument/2006/relationships" xmlns:p="http://schemas.openxmlformats.org/presentationml/2006/main">
        <p:nvSpPr>
          <p:cNvPr id="6" name=""/>
          <p:cNvSpPr>
            <a:spLocks noGrp="1"/>
          </p:cNvSpPr>
          <p:nvPr>
            <p:ph type="sldNum" sz="quarter" idx="12"/>
          </p:nvPr>
        </p:nvSpPr>
        <p:spPr/>
        <p:txBody>
          <a:bodyPr/>
          <a:lstStyle/>
          <a:p>
            <a:r>
              <a:rPr/>
              <a:t>3</a:t>
            </a:r>
          </a:p>
        </p:txBody>
      </p:sp>
      <p:sp xmlns:a="http://schemas.openxmlformats.org/drawingml/2006/main" xmlns:r="http://schemas.openxmlformats.org/officeDocument/2006/relationships" xmlns:p="http://schemas.openxmlformats.org/presentationml/2006/main">
        <p:nvSpPr>
          <p:cNvPr id="7" name=""/>
          <p:cNvSpPr>
            <a:spLocks noGrp="1"/>
          </p:cNvSpPr>
          <p:nvPr>
            <p:ph type="dt" sz="half" idx="10"/>
          </p:nvPr>
        </p:nvSpPr>
        <p:spPr/>
        <p:txBody>
          <a:bodyPr/>
          <a:lstStyle/>
          <a:p>
            <a:r>
              <a:rPr/>
              <a:t>September 23,2017</a:t>
            </a:r>
          </a:p>
        </p:txBody>
      </p:sp>
    </p:spTree>
    <p:extLst>
      <p:ext uri="{BB962C8B-B14F-4D97-AF65-F5344CB8AC3E}">
        <p14:creationId xmlns:p14="http://schemas.microsoft.com/office/powerpoint/2010/main" val="3653920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body" sz="half" idx="2"/>
          </p:nvPr>
        </p:nvSpPr>
        <p:spPr/>
        <p:txBody>
          <a:bodyPr/>
          <a:lstStyle/>
          <a:p>
            <a:r>
              <a:rPr/>
              <a:t>The year-round vacant other category has increased almost a full percentage point since 2005. Just to be clear, that’s a lot of housing units. A one percentage point increase corresponds to over one million housing units. The largest component, taking up about a quarter are those units vacant due to personal/family reasons. This includes situations where the owner is in assisted living and not occupying the unit.</a:t>
            </a:r>
          </a:p>
        </p:txBody>
      </p:sp>
      <p:pic xmlns:a="http://schemas.openxmlformats.org/drawingml/2006/main" xmlns:r="http://schemas.openxmlformats.org/officeDocument/2006/relationships" xmlns:p="http://schemas.openxmlformats.org/presentationml/2006/main">
        <p:nvPicPr>
          <p:cNvPr id="3" name="pic"/>
          <p:cNvPicPr/>
          <p:nvPr/>
        </p:nvPicPr>
        <p:blipFill>
          <a:blip cstate="print" r:embed="rId2"/>
          <a:stretch>
            <a:fillRect/>
          </a:stretch>
        </p:blipFill>
        <p:spPr>
          <a:xfrm>
            <a:off x="3887391" y="987426"/>
            <a:ext cx="4629150" cy="4873625"/>
          </a:xfrm>
          <a:prstGeom prst="rect">
            <a:avLst/>
          </a:prstGeom>
        </p:spPr>
      </p:pic>
      <p:sp xmlns:a="http://schemas.openxmlformats.org/drawingml/2006/main" xmlns:r="http://schemas.openxmlformats.org/officeDocument/2006/relationships" xmlns:p="http://schemas.openxmlformats.org/presentationml/2006/main">
        <p:nvSpPr>
          <p:cNvPr id="4" name=""/>
          <p:cNvSpPr>
            <a:spLocks noGrp="1"/>
          </p:cNvSpPr>
          <p:nvPr>
            <p:ph type="title"/>
          </p:nvPr>
        </p:nvSpPr>
        <p:spPr/>
        <p:txBody>
          <a:bodyPr/>
          <a:lstStyle/>
          <a:p>
            <a:r>
              <a:rPr/>
              <a:t>Growth comes from other category</a:t>
            </a:r>
          </a:p>
        </p:txBody>
      </p:sp>
      <p:sp xmlns:a="http://schemas.openxmlformats.org/drawingml/2006/main" xmlns:r="http://schemas.openxmlformats.org/officeDocument/2006/relationships" xmlns:p="http://schemas.openxmlformats.org/presentationml/2006/main">
        <p:nvSpPr>
          <p:cNvPr id="5" name=""/>
          <p:cNvSpPr>
            <a:spLocks noGrp="1"/>
          </p:cNvSpPr>
          <p:nvPr>
            <p:ph type="ftr" sz="quarter" idx="11"/>
          </p:nvPr>
        </p:nvSpPr>
        <p:spPr/>
        <p:txBody>
          <a:bodyPr/>
          <a:lstStyle/>
          <a:p>
            <a:r>
              <a:rPr/>
              <a:t>@lenkiefer R to PowerPoint</a:t>
            </a:r>
          </a:p>
        </p:txBody>
      </p:sp>
      <p:sp xmlns:a="http://schemas.openxmlformats.org/drawingml/2006/main" xmlns:r="http://schemas.openxmlformats.org/officeDocument/2006/relationships" xmlns:p="http://schemas.openxmlformats.org/presentationml/2006/main">
        <p:nvSpPr>
          <p:cNvPr id="6" name=""/>
          <p:cNvSpPr>
            <a:spLocks noGrp="1"/>
          </p:cNvSpPr>
          <p:nvPr>
            <p:ph type="sldNum" sz="quarter" idx="12"/>
          </p:nvPr>
        </p:nvSpPr>
        <p:spPr/>
        <p:txBody>
          <a:bodyPr/>
          <a:lstStyle/>
          <a:p>
            <a:r>
              <a:rPr/>
              <a:t>4</a:t>
            </a:r>
          </a:p>
        </p:txBody>
      </p:sp>
      <p:sp xmlns:a="http://schemas.openxmlformats.org/drawingml/2006/main" xmlns:r="http://schemas.openxmlformats.org/officeDocument/2006/relationships" xmlns:p="http://schemas.openxmlformats.org/presentationml/2006/main">
        <p:nvSpPr>
          <p:cNvPr id="7" name=""/>
          <p:cNvSpPr>
            <a:spLocks noGrp="1"/>
          </p:cNvSpPr>
          <p:nvPr>
            <p:ph type="dt" sz="half" idx="10"/>
          </p:nvPr>
        </p:nvSpPr>
        <p:spPr/>
        <p:txBody>
          <a:bodyPr/>
          <a:lstStyle/>
          <a:p>
            <a:r>
              <a:rPr/>
              <a:t>September 23,2017</a:t>
            </a:r>
          </a:p>
        </p:txBody>
      </p:sp>
    </p:spTree>
    <p:extLst>
      <p:ext uri="{BB962C8B-B14F-4D97-AF65-F5344CB8AC3E}">
        <p14:creationId xmlns:p14="http://schemas.microsoft.com/office/powerpoint/2010/main" val="3653920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body" sz="half" idx="2"/>
          </p:nvPr>
        </p:nvSpPr>
        <p:spPr/>
        <p:txBody>
          <a:bodyPr/>
          <a:lstStyle/>
          <a:p>
            <a:r>
              <a:rPr/>
              <a:t>The U.S. Census Bureau began tracking a breakdown of the other category since 2012. This chart shows the breakdown of the percent distribution for the second quarter of 2017.</a:t>
            </a:r>
          </a:p>
        </p:txBody>
      </p:sp>
      <p:pic xmlns:a="http://schemas.openxmlformats.org/drawingml/2006/main" xmlns:r="http://schemas.openxmlformats.org/officeDocument/2006/relationships" xmlns:p="http://schemas.openxmlformats.org/presentationml/2006/main">
        <p:nvPicPr>
          <p:cNvPr id="3" name="pic"/>
          <p:cNvPicPr/>
          <p:nvPr/>
        </p:nvPicPr>
        <p:blipFill>
          <a:blip cstate="print" r:embed="rId2"/>
          <a:stretch>
            <a:fillRect/>
          </a:stretch>
        </p:blipFill>
        <p:spPr>
          <a:xfrm>
            <a:off x="3887391" y="987426"/>
            <a:ext cx="4629150" cy="4873625"/>
          </a:xfrm>
          <a:prstGeom prst="rect">
            <a:avLst/>
          </a:prstGeom>
        </p:spPr>
      </p:pic>
      <p:sp xmlns:a="http://schemas.openxmlformats.org/drawingml/2006/main" xmlns:r="http://schemas.openxmlformats.org/officeDocument/2006/relationships" xmlns:p="http://schemas.openxmlformats.org/presentationml/2006/main">
        <p:nvSpPr>
          <p:cNvPr id="4" name=""/>
          <p:cNvSpPr>
            <a:spLocks noGrp="1"/>
          </p:cNvSpPr>
          <p:nvPr>
            <p:ph type="title"/>
          </p:nvPr>
        </p:nvSpPr>
        <p:spPr/>
        <p:txBody>
          <a:bodyPr/>
          <a:lstStyle/>
          <a:p>
            <a:r>
              <a:rPr/>
              <a:t>Breakdown of the other category</a:t>
            </a:r>
          </a:p>
        </p:txBody>
      </p:sp>
      <p:sp xmlns:a="http://schemas.openxmlformats.org/drawingml/2006/main" xmlns:r="http://schemas.openxmlformats.org/officeDocument/2006/relationships" xmlns:p="http://schemas.openxmlformats.org/presentationml/2006/main">
        <p:nvSpPr>
          <p:cNvPr id="5" name=""/>
          <p:cNvSpPr>
            <a:spLocks noGrp="1"/>
          </p:cNvSpPr>
          <p:nvPr>
            <p:ph type="ftr" sz="quarter" idx="11"/>
          </p:nvPr>
        </p:nvSpPr>
        <p:spPr/>
        <p:txBody>
          <a:bodyPr/>
          <a:lstStyle/>
          <a:p>
            <a:r>
              <a:rPr/>
              <a:t>@lenkiefer R to PowerPoint</a:t>
            </a:r>
          </a:p>
        </p:txBody>
      </p:sp>
      <p:sp xmlns:a="http://schemas.openxmlformats.org/drawingml/2006/main" xmlns:r="http://schemas.openxmlformats.org/officeDocument/2006/relationships" xmlns:p="http://schemas.openxmlformats.org/presentationml/2006/main">
        <p:nvSpPr>
          <p:cNvPr id="6" name=""/>
          <p:cNvSpPr>
            <a:spLocks noGrp="1"/>
          </p:cNvSpPr>
          <p:nvPr>
            <p:ph type="sldNum" sz="quarter" idx="12"/>
          </p:nvPr>
        </p:nvSpPr>
        <p:spPr/>
        <p:txBody>
          <a:bodyPr/>
          <a:lstStyle/>
          <a:p>
            <a:r>
              <a:rPr/>
              <a:t>5</a:t>
            </a:r>
          </a:p>
        </p:txBody>
      </p:sp>
      <p:sp xmlns:a="http://schemas.openxmlformats.org/drawingml/2006/main" xmlns:r="http://schemas.openxmlformats.org/officeDocument/2006/relationships" xmlns:p="http://schemas.openxmlformats.org/presentationml/2006/main">
        <p:nvSpPr>
          <p:cNvPr id="7" name=""/>
          <p:cNvSpPr>
            <a:spLocks noGrp="1"/>
          </p:cNvSpPr>
          <p:nvPr>
            <p:ph type="dt" sz="half" idx="10"/>
          </p:nvPr>
        </p:nvSpPr>
        <p:spPr/>
        <p:txBody>
          <a:bodyPr/>
          <a:lstStyle/>
          <a:p>
            <a:r>
              <a:rPr/>
              <a:t>September 23,2017</a:t>
            </a:r>
          </a:p>
        </p:txBody>
      </p:sp>
    </p:spTree>
    <p:extLst>
      <p:ext uri="{BB962C8B-B14F-4D97-AF65-F5344CB8AC3E}">
        <p14:creationId xmlns:p14="http://schemas.microsoft.com/office/powerpoint/2010/main" val="3653920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body" sz="half" idx="2"/>
          </p:nvPr>
        </p:nvSpPr>
        <p:spPr/>
        <p:txBody>
          <a:bodyPr/>
          <a:lstStyle/>
          <a:p>
            <a:r>
              <a:rPr/>
              <a:t>The share vacant due to foreclosure has declined quite a lot since 2012 when the U.S. housing market was still early in recovery. Those foreclosed housing units have largely moved through the system.</a:t>
            </a:r>
          </a:p>
        </p:txBody>
      </p:sp>
      <p:pic xmlns:a="http://schemas.openxmlformats.org/drawingml/2006/main" xmlns:r="http://schemas.openxmlformats.org/officeDocument/2006/relationships" xmlns:p="http://schemas.openxmlformats.org/presentationml/2006/main">
        <p:nvPicPr>
          <p:cNvPr id="3" name="pic"/>
          <p:cNvPicPr/>
          <p:nvPr/>
        </p:nvPicPr>
        <p:blipFill>
          <a:blip cstate="print" r:embed="rId2"/>
          <a:stretch>
            <a:fillRect/>
          </a:stretch>
        </p:blipFill>
        <p:spPr>
          <a:xfrm>
            <a:off x="3887391" y="987426"/>
            <a:ext cx="4629150" cy="4873625"/>
          </a:xfrm>
          <a:prstGeom prst="rect">
            <a:avLst/>
          </a:prstGeom>
        </p:spPr>
      </p:pic>
      <p:sp xmlns:a="http://schemas.openxmlformats.org/drawingml/2006/main" xmlns:r="http://schemas.openxmlformats.org/officeDocument/2006/relationships" xmlns:p="http://schemas.openxmlformats.org/presentationml/2006/main">
        <p:nvSpPr>
          <p:cNvPr id="4" name=""/>
          <p:cNvSpPr>
            <a:spLocks noGrp="1"/>
          </p:cNvSpPr>
          <p:nvPr>
            <p:ph type="title"/>
          </p:nvPr>
        </p:nvSpPr>
        <p:spPr/>
        <p:txBody>
          <a:bodyPr/>
          <a:lstStyle/>
          <a:p>
            <a:r>
              <a:rPr/>
              <a:t>Distribution of other category over time</a:t>
            </a:r>
          </a:p>
        </p:txBody>
      </p:sp>
      <p:sp xmlns:a="http://schemas.openxmlformats.org/drawingml/2006/main" xmlns:r="http://schemas.openxmlformats.org/officeDocument/2006/relationships" xmlns:p="http://schemas.openxmlformats.org/presentationml/2006/main">
        <p:nvSpPr>
          <p:cNvPr id="5" name=""/>
          <p:cNvSpPr>
            <a:spLocks noGrp="1"/>
          </p:cNvSpPr>
          <p:nvPr>
            <p:ph type="ftr" sz="quarter" idx="11"/>
          </p:nvPr>
        </p:nvSpPr>
        <p:spPr/>
        <p:txBody>
          <a:bodyPr/>
          <a:lstStyle/>
          <a:p>
            <a:r>
              <a:rPr/>
              <a:t>@lenkiefer R to PowerPoint</a:t>
            </a:r>
          </a:p>
        </p:txBody>
      </p:sp>
      <p:sp xmlns:a="http://schemas.openxmlformats.org/drawingml/2006/main" xmlns:r="http://schemas.openxmlformats.org/officeDocument/2006/relationships" xmlns:p="http://schemas.openxmlformats.org/presentationml/2006/main">
        <p:nvSpPr>
          <p:cNvPr id="6" name=""/>
          <p:cNvSpPr>
            <a:spLocks noGrp="1"/>
          </p:cNvSpPr>
          <p:nvPr>
            <p:ph type="sldNum" sz="quarter" idx="12"/>
          </p:nvPr>
        </p:nvSpPr>
        <p:spPr/>
        <p:txBody>
          <a:bodyPr/>
          <a:lstStyle/>
          <a:p>
            <a:r>
              <a:rPr/>
              <a:t>6</a:t>
            </a:r>
          </a:p>
        </p:txBody>
      </p:sp>
      <p:sp xmlns:a="http://schemas.openxmlformats.org/drawingml/2006/main" xmlns:r="http://schemas.openxmlformats.org/officeDocument/2006/relationships" xmlns:p="http://schemas.openxmlformats.org/presentationml/2006/main">
        <p:nvSpPr>
          <p:cNvPr id="7" name=""/>
          <p:cNvSpPr>
            <a:spLocks noGrp="1"/>
          </p:cNvSpPr>
          <p:nvPr>
            <p:ph type="dt" sz="half" idx="10"/>
          </p:nvPr>
        </p:nvSpPr>
        <p:spPr/>
        <p:txBody>
          <a:bodyPr/>
          <a:lstStyle/>
          <a:p>
            <a:r>
              <a:rPr/>
              <a:t>September 23,2017</a:t>
            </a:r>
          </a:p>
        </p:txBody>
      </p:sp>
    </p:spTree>
    <p:extLst>
      <p:ext uri="{BB962C8B-B14F-4D97-AF65-F5344CB8AC3E}">
        <p14:creationId xmlns:p14="http://schemas.microsoft.com/office/powerpoint/2010/main" val="36539209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0</Words>
  <Application>Microsoft Office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Office Theme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Leonard</dc:creator>
  <cp:lastModifiedBy xmlns:cp="http://schemas.openxmlformats.org/package/2006/metadata/core-properties"/>
  <cp:revision>5</cp:revision>
  <dcterms:created xsi:type="dcterms:W3CDTF">2017-09-23T18:29:06Z</dcterms:created>
  <dcterms:modified xmlns:xsi="http://www.w3.org/2001/XMLSchema-instance" xmlns:dcterms="http://purl.org/dc/terms/" xsi:type="dcterms:W3CDTF">2017-09-23T16:57:06Z</dcterms:modified>
</cp:coreProperties>
</file>