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8" r:id="rId4"/>
    <p:sldId id="260" r:id="rId5"/>
    <p:sldId id="269" r:id="rId6"/>
    <p:sldId id="272" r:id="rId7"/>
    <p:sldId id="270" r:id="rId8"/>
    <p:sldId id="273" r:id="rId9"/>
    <p:sldId id="271" r:id="rId10"/>
    <p:sldId id="265" r:id="rId11"/>
    <p:sldId id="261" r:id="rId12"/>
    <p:sldId id="263" r:id="rId13"/>
    <p:sldId id="274" r:id="rId14"/>
    <p:sldId id="257" r:id="rId15"/>
    <p:sldId id="267" r:id="rId16"/>
    <p:sldId id="266" r:id="rId17"/>
    <p:sldId id="268" r:id="rId18"/>
    <p:sldId id="275" r:id="rId19"/>
    <p:sldId id="262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lbrght\Downloads\bayesup\turk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Sheet1!$K$1:$AD$1</c:f>
              <c:strCache>
                <c:ptCount val="20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  <c:pt idx="5">
                  <c:v>Trial 6</c:v>
                </c:pt>
                <c:pt idx="6">
                  <c:v>Trial 7</c:v>
                </c:pt>
                <c:pt idx="7">
                  <c:v>Trial 8</c:v>
                </c:pt>
                <c:pt idx="8">
                  <c:v>Trial 9</c:v>
                </c:pt>
                <c:pt idx="9">
                  <c:v>Trial 10</c:v>
                </c:pt>
                <c:pt idx="10">
                  <c:v>Trial 11</c:v>
                </c:pt>
                <c:pt idx="11">
                  <c:v>Trial 12</c:v>
                </c:pt>
                <c:pt idx="12">
                  <c:v>Trial 13</c:v>
                </c:pt>
                <c:pt idx="13">
                  <c:v>Trial 14</c:v>
                </c:pt>
                <c:pt idx="14">
                  <c:v>Trial 15</c:v>
                </c:pt>
                <c:pt idx="15">
                  <c:v>Trial 16</c:v>
                </c:pt>
                <c:pt idx="16">
                  <c:v>Trial 17</c:v>
                </c:pt>
                <c:pt idx="17">
                  <c:v>Trial 18</c:v>
                </c:pt>
                <c:pt idx="18">
                  <c:v>Trial 19</c:v>
                </c:pt>
                <c:pt idx="19">
                  <c:v>Trial 20</c:v>
                </c:pt>
              </c:strCache>
            </c:strRef>
          </c:cat>
          <c:val>
            <c:numRef>
              <c:f>Sheet1!$K$103:$AD$103</c:f>
              <c:numCache>
                <c:formatCode>General</c:formatCode>
                <c:ptCount val="20"/>
                <c:pt idx="0">
                  <c:v>89</c:v>
                </c:pt>
                <c:pt idx="1">
                  <c:v>69</c:v>
                </c:pt>
                <c:pt idx="2">
                  <c:v>55</c:v>
                </c:pt>
                <c:pt idx="3">
                  <c:v>70</c:v>
                </c:pt>
                <c:pt idx="4">
                  <c:v>62</c:v>
                </c:pt>
                <c:pt idx="5">
                  <c:v>52</c:v>
                </c:pt>
                <c:pt idx="6">
                  <c:v>60</c:v>
                </c:pt>
                <c:pt idx="7">
                  <c:v>66</c:v>
                </c:pt>
                <c:pt idx="8">
                  <c:v>62</c:v>
                </c:pt>
                <c:pt idx="9">
                  <c:v>53</c:v>
                </c:pt>
                <c:pt idx="10">
                  <c:v>66</c:v>
                </c:pt>
                <c:pt idx="11">
                  <c:v>74</c:v>
                </c:pt>
                <c:pt idx="12">
                  <c:v>59</c:v>
                </c:pt>
                <c:pt idx="13">
                  <c:v>58</c:v>
                </c:pt>
                <c:pt idx="14">
                  <c:v>65</c:v>
                </c:pt>
                <c:pt idx="15">
                  <c:v>59</c:v>
                </c:pt>
                <c:pt idx="16">
                  <c:v>59</c:v>
                </c:pt>
                <c:pt idx="17">
                  <c:v>58</c:v>
                </c:pt>
                <c:pt idx="18">
                  <c:v>67</c:v>
                </c:pt>
                <c:pt idx="19">
                  <c:v>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20128"/>
        <c:axId val="55927552"/>
      </c:lineChart>
      <c:catAx>
        <c:axId val="54320128"/>
        <c:scaling>
          <c:orientation val="minMax"/>
        </c:scaling>
        <c:delete val="0"/>
        <c:axPos val="b"/>
        <c:majorTickMark val="out"/>
        <c:minorTickMark val="none"/>
        <c:tickLblPos val="nextTo"/>
        <c:crossAx val="55927552"/>
        <c:crosses val="autoZero"/>
        <c:auto val="1"/>
        <c:lblAlgn val="ctr"/>
        <c:lblOffset val="100"/>
        <c:noMultiLvlLbl val="0"/>
      </c:catAx>
      <c:valAx>
        <c:axId val="55927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320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4A978BA-D72A-49C9-ADAC-0CA9C6DBC803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9429857-964D-4057-B3FF-9C68A8CFAA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Inference in Games of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Daniel Albright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38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80" y="685800"/>
            <a:ext cx="3794820" cy="3810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 a Liar!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5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089630"/>
            <a:ext cx="6096000" cy="3886200"/>
          </a:xfrm>
        </p:spPr>
        <p:txBody>
          <a:bodyPr>
            <a:normAutofit/>
          </a:bodyPr>
          <a:lstStyle/>
          <a:p>
            <a:pPr lvl="1"/>
            <a:r>
              <a:rPr lang="en-US" sz="2600" dirty="0" smtClean="0"/>
              <a:t>75% bias towards heads</a:t>
            </a:r>
          </a:p>
          <a:p>
            <a:pPr lvl="1"/>
            <a:r>
              <a:rPr lang="en-US" sz="2400" dirty="0" smtClean="0"/>
              <a:t>15 heads, 5 tails</a:t>
            </a:r>
          </a:p>
          <a:p>
            <a:pPr lvl="1"/>
            <a:r>
              <a:rPr lang="en-US" sz="2400" dirty="0" smtClean="0"/>
              <a:t>Possible but not probable</a:t>
            </a:r>
          </a:p>
          <a:p>
            <a:pPr lvl="1"/>
            <a:r>
              <a:rPr lang="en-US" sz="2400" dirty="0" err="1" smtClean="0"/>
              <a:t>BinCDF</a:t>
            </a:r>
            <a:r>
              <a:rPr lang="en-US" sz="2400" dirty="0" smtClean="0"/>
              <a:t>(0,5) = 2%</a:t>
            </a:r>
          </a:p>
          <a:p>
            <a:pPr lvl="1"/>
            <a:r>
              <a:rPr lang="en-US" sz="2400" dirty="0" smtClean="0"/>
              <a:t>In-person: players rewarded with chocolate</a:t>
            </a:r>
          </a:p>
          <a:p>
            <a:pPr lvl="1"/>
            <a:r>
              <a:rPr lang="en-US" sz="2400" dirty="0" smtClean="0"/>
              <a:t>Goal is to update probabilities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The coin is weighted!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66410"/>
            <a:ext cx="7980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</a:t>
            </a:r>
            <a:r>
              <a:rPr lang="en-US" sz="2800" dirty="0" err="1" smtClean="0"/>
              <a:t>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 H </a:t>
            </a:r>
            <a:r>
              <a:rPr lang="en-US" sz="2800" dirty="0" err="1" smtClean="0"/>
              <a:t>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 H </a:t>
            </a:r>
            <a:r>
              <a:rPr lang="en-US" sz="2800" dirty="0" err="1" smtClean="0"/>
              <a:t>H</a:t>
            </a:r>
            <a:r>
              <a:rPr lang="en-US" sz="2800" dirty="0" smtClean="0"/>
              <a:t> </a:t>
            </a:r>
            <a:r>
              <a:rPr lang="en-US" sz="2800" dirty="0" err="1" smtClean="0"/>
              <a:t>H</a:t>
            </a:r>
            <a:r>
              <a:rPr lang="en-US" sz="2800" dirty="0" smtClean="0"/>
              <a:t> </a:t>
            </a:r>
            <a:r>
              <a:rPr lang="en-US" sz="2800" dirty="0" err="1" smtClean="0"/>
              <a:t>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 H 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 H </a:t>
            </a:r>
            <a:r>
              <a:rPr lang="en-US" sz="2800" dirty="0" err="1" smtClean="0"/>
              <a:t>H</a:t>
            </a:r>
            <a:r>
              <a:rPr lang="en-US" sz="2800" dirty="0" smtClean="0"/>
              <a:t> </a:t>
            </a:r>
            <a:r>
              <a:rPr lang="en-US" sz="2800" dirty="0" err="1" smtClean="0"/>
              <a:t>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 H </a:t>
            </a:r>
            <a:r>
              <a:rPr lang="en-US" sz="2800" dirty="0" err="1" smtClean="0"/>
              <a:t>H</a:t>
            </a:r>
            <a:r>
              <a:rPr lang="en-US" sz="2800" dirty="0" smtClean="0"/>
              <a:t> </a:t>
            </a:r>
            <a:r>
              <a:rPr lang="en-US" sz="2800" dirty="0" err="1" smtClean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101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3291"/>
            <a:ext cx="5867400" cy="4267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First Sample: AKA Disaster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347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410" y="228601"/>
            <a:ext cx="4800600" cy="3657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 I have a coin from another planet.</a:t>
            </a:r>
          </a:p>
          <a:p>
            <a:r>
              <a:rPr lang="en-US" sz="2800" dirty="0" smtClean="0"/>
              <a:t>It has unknown properties.</a:t>
            </a:r>
          </a:p>
          <a:p>
            <a:r>
              <a:rPr lang="en-US" sz="2800" dirty="0" smtClean="0"/>
              <a:t>This includes probabilities!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71653" y="4800600"/>
            <a:ext cx="4876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:(  I’ll </a:t>
            </a:r>
            <a:r>
              <a:rPr lang="en-US" i="1" dirty="0" smtClean="0"/>
              <a:t>never</a:t>
            </a:r>
            <a:r>
              <a:rPr lang="en-US" dirty="0" smtClean="0"/>
              <a:t> lie to</a:t>
            </a:r>
            <a:br>
              <a:rPr lang="en-US" dirty="0" smtClean="0"/>
            </a:br>
            <a:r>
              <a:rPr lang="en-US" dirty="0" smtClean="0"/>
              <a:t>you again..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609600"/>
            <a:ext cx="289560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9171"/>
            <a:ext cx="200501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6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choosing heads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551545"/>
              </p:ext>
            </p:extLst>
          </p:nvPr>
        </p:nvGraphicFramePr>
        <p:xfrm>
          <a:off x="990600" y="609600"/>
          <a:ext cx="6858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829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228601"/>
            <a:ext cx="6858000" cy="4114799"/>
          </a:xfrm>
        </p:spPr>
        <p:txBody>
          <a:bodyPr>
            <a:normAutofit fontScale="77500" lnSpcReduction="20000"/>
          </a:bodyPr>
          <a:lstStyle/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wtpcall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wtplottery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ind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Source |       SS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MS              Number of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obs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    101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-------------+------------------------------           F(  2,    98) =   79.13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Model |    58887.04     2    29443.52  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Prob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&gt; F      =  0.0000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Residual |  36466.9204    98  372.111432           R-squared     =  0.6176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-------------+------------------------------  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Adj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R-squared =  0.6098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Total |  95353.9604   100  953.539604           Root MSE      =   19.29</a:t>
            </a:r>
          </a:p>
          <a:p>
            <a:pPr marL="18288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------------------------------------------------------------------------------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wtpcall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|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   Std. Err.      t    P&gt;|t|     [95% Conf. Interval]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-------------+----------------------------------------------------------------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wtplottery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|   .8528098   .0684072    12.47   0.000      .717058    .9885617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|   2.915371   4.019406     0.73   0.470    -5.061008    10.89175</a:t>
            </a:r>
          </a:p>
          <a:p>
            <a:pPr marL="18288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_cons |   4.098337   2.950212     1.39   0.168    -1.756262    9.952936</a:t>
            </a:r>
          </a:p>
          <a:p>
            <a:pPr marL="18288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------------------------------------------------------------------------------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2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4295"/>
            <a:ext cx="6096000" cy="44386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give you $100 if you guess the next flip </a:t>
            </a:r>
            <a:r>
              <a:rPr lang="en-US" dirty="0" smtClean="0"/>
              <a:t>correctly.</a:t>
            </a:r>
          </a:p>
          <a:p>
            <a:endParaRPr lang="en-US" dirty="0" smtClean="0"/>
          </a:p>
          <a:p>
            <a:r>
              <a:rPr lang="en-US" dirty="0" smtClean="0"/>
              <a:t>If you call heads, how much are you willing to pay to play my game?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Eliciting Subjects’ Beliefs:</a:t>
            </a:r>
            <a:br>
              <a:rPr lang="en-US" dirty="0" smtClean="0"/>
            </a:br>
            <a:r>
              <a:rPr lang="en-US" dirty="0" smtClean="0"/>
              <a:t>Lottery Part </a:t>
            </a:r>
            <a:r>
              <a:rPr lang="en-US" dirty="0" err="1" smtClean="0"/>
              <a:t>Deux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1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33400"/>
            <a:ext cx="5286375" cy="39489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pPr algn="ctr"/>
            <a:r>
              <a:rPr lang="en-US" sz="4400" dirty="0" err="1" smtClean="0"/>
              <a:t>Ohohoho</a:t>
            </a:r>
            <a:r>
              <a:rPr lang="en-US" sz="4400" dirty="0" smtClean="0"/>
              <a:t>! Sucker! I am a </a:t>
            </a:r>
            <a:r>
              <a:rPr lang="en-US" sz="4400" b="1" i="1" dirty="0" smtClean="0"/>
              <a:t>liar</a:t>
            </a:r>
            <a:r>
              <a:rPr lang="en-US" sz="4400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(And I’ll keep </a:t>
            </a:r>
            <a:r>
              <a:rPr lang="en-US" sz="2400" dirty="0" err="1" smtClean="0"/>
              <a:t>lyin</a:t>
            </a:r>
            <a:r>
              <a:rPr lang="en-US" sz="2400" dirty="0" smtClean="0"/>
              <a:t>’.)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71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40" y="457200"/>
            <a:ext cx="6069802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Distribution by Independence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038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are humans able to update their probabilities where they run counter to their beliefs?</a:t>
            </a:r>
          </a:p>
          <a:p>
            <a:endParaRPr lang="en-US" dirty="0"/>
          </a:p>
          <a:p>
            <a:r>
              <a:rPr lang="en-US" dirty="0" smtClean="0"/>
              <a:t>…How about ambiguous circumstances?</a:t>
            </a:r>
          </a:p>
          <a:p>
            <a:endParaRPr lang="en-US" dirty="0"/>
          </a:p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pic>
        <p:nvPicPr>
          <p:cNvPr id="2050" name="Picture 2" descr="P(H|E) = \frac{P(E|H) \cdot P(H)}{P(E)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71800"/>
            <a:ext cx="3271838" cy="6858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07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Inconclusive actually!</a:t>
            </a:r>
          </a:p>
          <a:p>
            <a:r>
              <a:rPr lang="en-US" dirty="0" smtClean="0"/>
              <a:t>Does elucidate avenues of further research</a:t>
            </a:r>
          </a:p>
          <a:p>
            <a:r>
              <a:rPr lang="en-US" dirty="0" smtClean="0"/>
              <a:t>Changes to experiment?</a:t>
            </a:r>
          </a:p>
          <a:p>
            <a:pPr lvl="1"/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Different probability mechanism</a:t>
            </a:r>
          </a:p>
          <a:p>
            <a:pPr lvl="1"/>
            <a:r>
              <a:rPr lang="en-US" dirty="0" smtClean="0"/>
              <a:t>More rewarding</a:t>
            </a:r>
          </a:p>
          <a:p>
            <a:pPr lvl="1"/>
            <a:r>
              <a:rPr lang="en-US" dirty="0" smtClean="0"/>
              <a:t>More engaging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03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1"/>
            <a:ext cx="7772400" cy="61417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Bayes’ theorem was the subject of </a:t>
            </a:r>
            <a:r>
              <a:rPr lang="en-US" dirty="0" smtClean="0">
                <a:effectLst/>
              </a:rPr>
              <a:t>a detailed article</a:t>
            </a:r>
            <a:r>
              <a:rPr lang="en-US" dirty="0" smtClean="0"/>
              <a:t>. </a:t>
            </a:r>
            <a:r>
              <a:rPr lang="en-US" dirty="0"/>
              <a:t>The essay is good, but over 15,000 words long — here’s the condensed version for Bayesian newcomers like myself:</a:t>
            </a:r>
          </a:p>
          <a:p>
            <a:r>
              <a:rPr lang="en-US" b="1" dirty="0"/>
              <a:t>Tests are not the event.</a:t>
            </a:r>
            <a:r>
              <a:rPr lang="en-US" dirty="0"/>
              <a:t> We have a cancer </a:t>
            </a:r>
            <a:r>
              <a:rPr lang="en-US" i="1" dirty="0"/>
              <a:t>test</a:t>
            </a:r>
            <a:r>
              <a:rPr lang="en-US" dirty="0"/>
              <a:t>, separate from the event of actually having cancer. We have a </a:t>
            </a:r>
            <a:r>
              <a:rPr lang="en-US" i="1" dirty="0"/>
              <a:t>test</a:t>
            </a:r>
            <a:r>
              <a:rPr lang="en-US" dirty="0"/>
              <a:t> for spam, separate from the event of actually having a spam message.</a:t>
            </a:r>
          </a:p>
          <a:p>
            <a:r>
              <a:rPr lang="en-US" b="1" dirty="0"/>
              <a:t>Tests are flawed.</a:t>
            </a:r>
            <a:r>
              <a:rPr lang="en-US" dirty="0"/>
              <a:t> Tests detect things that don’t exist (false positive), and miss things that do exist (false negative).</a:t>
            </a:r>
          </a:p>
          <a:p>
            <a:r>
              <a:rPr lang="en-US" b="1" dirty="0"/>
              <a:t>Tests give us test probabilities, not the real probabilities.</a:t>
            </a:r>
            <a:r>
              <a:rPr lang="en-US" dirty="0"/>
              <a:t> People often consider the test results directly, without considering the errors in the tests.</a:t>
            </a:r>
          </a:p>
          <a:p>
            <a:r>
              <a:rPr lang="en-US" b="1" dirty="0"/>
              <a:t>False positives skew results.</a:t>
            </a:r>
            <a:r>
              <a:rPr lang="en-US" dirty="0"/>
              <a:t> Suppose you are searching for something really rare (1 in a million). Even with a good test, it’s likely that a positive result is really a </a:t>
            </a:r>
            <a:r>
              <a:rPr lang="en-US" i="1" dirty="0"/>
              <a:t>false positive</a:t>
            </a:r>
            <a:r>
              <a:rPr lang="en-US" dirty="0"/>
              <a:t> on somebody in the 999,999.</a:t>
            </a:r>
          </a:p>
          <a:p>
            <a:r>
              <a:rPr lang="en-US" b="1" dirty="0"/>
              <a:t>People prefer natural numbers.</a:t>
            </a:r>
            <a:r>
              <a:rPr lang="en-US" dirty="0"/>
              <a:t> Saying “100 in 10,000″ rather than “1%” helps people work through the numbers with fewer errors, especially with multiple percentages (“Of those 100, 80 will test positive” rather than “80% of the 1% will test positive”).</a:t>
            </a:r>
          </a:p>
          <a:p>
            <a:r>
              <a:rPr lang="en-US" b="1" dirty="0"/>
              <a:t>Even science is a test</a:t>
            </a:r>
            <a:r>
              <a:rPr lang="en-US" dirty="0"/>
              <a:t>. At a philosophical level, scientific experiments can be considered “potentially flawed tests” and need to be treated accordingly. There is a </a:t>
            </a:r>
            <a:r>
              <a:rPr lang="en-US" i="1" dirty="0"/>
              <a:t>test</a:t>
            </a:r>
            <a:r>
              <a:rPr lang="en-US" dirty="0"/>
              <a:t> for a chemical, or a phenomenon, and there is the </a:t>
            </a:r>
            <a:r>
              <a:rPr lang="en-US" i="1" dirty="0"/>
              <a:t>event</a:t>
            </a:r>
            <a:r>
              <a:rPr lang="en-US" dirty="0"/>
              <a:t> of the phenomenon itself. Our tests and measuring equipment have some inherent rate of error.</a:t>
            </a:r>
          </a:p>
          <a:p>
            <a:r>
              <a:rPr lang="en-US" b="1" dirty="0"/>
              <a:t>Bayes’ theorem gives you the actual probability of an event given the measured test probabilities.</a:t>
            </a:r>
            <a:r>
              <a:rPr lang="en-US" dirty="0"/>
              <a:t> For example, you can:</a:t>
            </a:r>
          </a:p>
          <a:p>
            <a:r>
              <a:rPr lang="en-US" b="1" dirty="0"/>
              <a:t>Correct for measurement errors</a:t>
            </a:r>
            <a:r>
              <a:rPr lang="en-US" dirty="0"/>
              <a:t>. If you know the real probabilities and the chance of a false positive and false negative, you can correct for measurement errors.</a:t>
            </a:r>
          </a:p>
          <a:p>
            <a:r>
              <a:rPr lang="en-US" b="1" dirty="0"/>
              <a:t>Relate the actual probability to the measured test probability.</a:t>
            </a:r>
            <a:r>
              <a:rPr lang="en-US" dirty="0"/>
              <a:t> Bayes’ theorem lets you relate </a:t>
            </a:r>
            <a:r>
              <a:rPr lang="en-US" dirty="0" err="1"/>
              <a:t>Pr</a:t>
            </a:r>
            <a:r>
              <a:rPr lang="en-US" dirty="0"/>
              <a:t>(A|X), the chance that an event A happened given the indicator X, and </a:t>
            </a:r>
            <a:r>
              <a:rPr lang="en-US" dirty="0" err="1"/>
              <a:t>Pr</a:t>
            </a:r>
            <a:r>
              <a:rPr lang="en-US" dirty="0"/>
              <a:t>(X|A), the chance the indicator X happened given that event A occurred. Given mammogram test results and known error rates, you can predict the actual chance of having cancer.</a:t>
            </a:r>
          </a:p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8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effectLst/>
              </a:rPr>
              <a:t>When Optimal Choices Feel Wrong: A Laboratory Study of Bayesian Updating, Complexity, and </a:t>
            </a:r>
            <a:r>
              <a:rPr lang="en-US" b="1" i="1" dirty="0" smtClean="0">
                <a:effectLst/>
              </a:rPr>
              <a:t>Affect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Charness</a:t>
            </a:r>
            <a:r>
              <a:rPr lang="en-US" dirty="0" smtClean="0">
                <a:effectLst/>
              </a:rPr>
              <a:t> Levin 2004)</a:t>
            </a:r>
          </a:p>
          <a:p>
            <a:r>
              <a:rPr lang="en-US" b="1" i="1" dirty="0"/>
              <a:t>Theory of Decision </a:t>
            </a:r>
            <a:r>
              <a:rPr lang="en-US" b="1" i="1" dirty="0" smtClean="0"/>
              <a:t>Under </a:t>
            </a:r>
            <a:r>
              <a:rPr lang="en-US" b="1" i="1" dirty="0" smtClean="0"/>
              <a:t>Uncertainty </a:t>
            </a:r>
            <a:r>
              <a:rPr lang="en-US" dirty="0" smtClean="0"/>
              <a:t>(</a:t>
            </a:r>
            <a:r>
              <a:rPr lang="en-US" dirty="0" err="1" smtClean="0"/>
              <a:t>Gilboa</a:t>
            </a:r>
            <a:r>
              <a:rPr lang="en-US" dirty="0" smtClean="0"/>
              <a:t> 2009)</a:t>
            </a:r>
          </a:p>
          <a:p>
            <a:r>
              <a:rPr lang="en-US" b="1" i="1" dirty="0" smtClean="0">
                <a:effectLst/>
              </a:rPr>
              <a:t>Decision Theory Under Ambiguity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Etner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Jeleva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Tallon</a:t>
            </a:r>
            <a:r>
              <a:rPr lang="en-US" dirty="0" smtClean="0">
                <a:effectLst/>
              </a:rPr>
              <a:t> 2012)</a:t>
            </a:r>
            <a:endParaRPr lang="en-US" b="1" i="1" dirty="0" smtClean="0">
              <a:effectLst/>
            </a:endParaRPr>
          </a:p>
          <a:p>
            <a:r>
              <a:rPr lang="en-US" b="1" i="1" dirty="0"/>
              <a:t>Bayesian Updating with Confounded </a:t>
            </a:r>
            <a:r>
              <a:rPr lang="en-US" b="1" i="1" dirty="0" smtClean="0"/>
              <a:t>Signals </a:t>
            </a:r>
            <a:r>
              <a:rPr lang="en-US" dirty="0" smtClean="0"/>
              <a:t>(</a:t>
            </a:r>
            <a:r>
              <a:rPr lang="en-US" dirty="0" err="1" smtClean="0"/>
              <a:t>Farzinnia</a:t>
            </a:r>
            <a:r>
              <a:rPr lang="en-US" dirty="0" smtClean="0"/>
              <a:t> </a:t>
            </a:r>
            <a:r>
              <a:rPr lang="en-US" dirty="0" err="1" smtClean="0"/>
              <a:t>McArdle</a:t>
            </a:r>
            <a:r>
              <a:rPr lang="en-US" dirty="0" smtClean="0"/>
              <a:t> 2010)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Observance of Independence of Trials through Roulette</a:t>
            </a:r>
          </a:p>
          <a:p>
            <a:pPr lvl="1"/>
            <a:r>
              <a:rPr lang="en-US" dirty="0" smtClean="0"/>
              <a:t>Regulation Roulette Table</a:t>
            </a:r>
          </a:p>
          <a:p>
            <a:pPr lvl="1"/>
            <a:r>
              <a:rPr lang="en-US" dirty="0" smtClean="0"/>
              <a:t>7 Reds, 3 Blacks</a:t>
            </a:r>
          </a:p>
          <a:p>
            <a:pPr lvl="1"/>
            <a:r>
              <a:rPr lang="en-US" dirty="0" smtClean="0"/>
              <a:t>How do you bet?</a:t>
            </a:r>
          </a:p>
          <a:p>
            <a:pPr lvl="1"/>
            <a:r>
              <a:rPr lang="en-US" b="1" i="1" dirty="0" smtClean="0"/>
              <a:t>WHY</a:t>
            </a:r>
            <a:r>
              <a:rPr lang="en-US" b="1" dirty="0" smtClean="0"/>
              <a:t> </a:t>
            </a:r>
            <a:r>
              <a:rPr lang="en-US" dirty="0" smtClean="0"/>
              <a:t>did you bet that way?</a:t>
            </a:r>
          </a:p>
          <a:p>
            <a:pPr lvl="2"/>
            <a:r>
              <a:rPr lang="en-US" b="1" i="1" dirty="0" smtClean="0"/>
              <a:t>Red is hot! </a:t>
            </a:r>
            <a:r>
              <a:rPr lang="en-US" i="1" dirty="0" smtClean="0"/>
              <a:t>(How can I lose?!)</a:t>
            </a:r>
          </a:p>
          <a:p>
            <a:pPr lvl="2"/>
            <a:r>
              <a:rPr lang="en-US" b="1" i="1" dirty="0" smtClean="0"/>
              <a:t>Black is not! </a:t>
            </a:r>
            <a:r>
              <a:rPr lang="en-US" i="1" dirty="0" smtClean="0"/>
              <a:t>(Bound to come up soon, right?)</a:t>
            </a:r>
          </a:p>
          <a:p>
            <a:pPr lvl="2"/>
            <a:r>
              <a:rPr lang="en-US" b="1" i="1" dirty="0" smtClean="0"/>
              <a:t>I chose randomly </a:t>
            </a:r>
            <a:r>
              <a:rPr lang="en-US" i="1" dirty="0" smtClean="0"/>
              <a:t>(I R smart!)</a:t>
            </a:r>
          </a:p>
          <a:p>
            <a:pPr lvl="2"/>
            <a:r>
              <a:rPr lang="en-US" b="1" i="1" dirty="0" smtClean="0"/>
              <a:t>I don’t know! or I don’t care! </a:t>
            </a:r>
            <a:r>
              <a:rPr lang="en-US" i="1" dirty="0" smtClean="0"/>
              <a:t>(Still Independent!)</a:t>
            </a:r>
          </a:p>
          <a:p>
            <a:pPr lvl="2"/>
            <a:endParaRPr lang="en-US" i="1" dirty="0" smtClean="0"/>
          </a:p>
          <a:p>
            <a:pPr lvl="2"/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410200"/>
            <a:ext cx="7543800" cy="914400"/>
          </a:xfrm>
        </p:spPr>
        <p:txBody>
          <a:bodyPr/>
          <a:lstStyle/>
          <a:p>
            <a:r>
              <a:rPr lang="en-US" dirty="0" smtClean="0"/>
              <a:t>Control:</a:t>
            </a:r>
            <a:br>
              <a:rPr lang="en-US" dirty="0" smtClean="0"/>
            </a:b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1875835" cy="34163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Board</a:t>
            </a:r>
            <a:r>
              <a:rPr lang="es-ES" b="1" dirty="0"/>
              <a:t> </a:t>
            </a:r>
            <a:r>
              <a:rPr lang="es-ES" b="1" dirty="0" err="1" smtClean="0"/>
              <a:t>Showing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r>
              <a:rPr lang="es-ES" dirty="0" smtClean="0"/>
              <a:t>3	Red</a:t>
            </a:r>
          </a:p>
          <a:p>
            <a:r>
              <a:rPr lang="es-ES" dirty="0" smtClean="0"/>
              <a:t>35	Black</a:t>
            </a:r>
          </a:p>
          <a:p>
            <a:r>
              <a:rPr lang="es-ES" dirty="0" smtClean="0"/>
              <a:t>20	Red</a:t>
            </a:r>
          </a:p>
          <a:p>
            <a:r>
              <a:rPr lang="es-ES" dirty="0" smtClean="0"/>
              <a:t>17	Red</a:t>
            </a:r>
          </a:p>
          <a:p>
            <a:r>
              <a:rPr lang="es-ES" dirty="0" smtClean="0"/>
              <a:t>31	Black</a:t>
            </a:r>
          </a:p>
          <a:p>
            <a:r>
              <a:rPr lang="es-ES" dirty="0" smtClean="0"/>
              <a:t>20	Red</a:t>
            </a:r>
          </a:p>
          <a:p>
            <a:r>
              <a:rPr lang="es-ES" dirty="0" smtClean="0"/>
              <a:t>21	Red</a:t>
            </a:r>
          </a:p>
          <a:p>
            <a:r>
              <a:rPr lang="es-ES" dirty="0" smtClean="0"/>
              <a:t>19	Red</a:t>
            </a:r>
          </a:p>
          <a:p>
            <a:r>
              <a:rPr lang="es-ES" dirty="0" smtClean="0"/>
              <a:t>9	Red</a:t>
            </a:r>
          </a:p>
          <a:p>
            <a:r>
              <a:rPr lang="es-ES" dirty="0" smtClean="0"/>
              <a:t>25	Black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52" y="4190889"/>
            <a:ext cx="3361063" cy="22317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56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1000"/>
            <a:ext cx="6102197" cy="4443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Control:</a:t>
            </a:r>
            <a:r>
              <a:rPr lang="en-US" dirty="0"/>
              <a:t> </a:t>
            </a:r>
            <a:r>
              <a:rPr lang="en-US" dirty="0" smtClean="0"/>
              <a:t>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8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685801"/>
            <a:ext cx="6553200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Eliciting subject’s </a:t>
            </a:r>
            <a:r>
              <a:rPr lang="en-US" sz="2400" dirty="0" err="1" smtClean="0"/>
              <a:t>pwf</a:t>
            </a:r>
            <a:r>
              <a:rPr lang="en-US" sz="2400" dirty="0" smtClean="0"/>
              <a:t> through a lottery</a:t>
            </a:r>
          </a:p>
          <a:p>
            <a:pPr lvl="1"/>
            <a:r>
              <a:rPr lang="en-US" sz="2000" dirty="0" smtClean="0"/>
              <a:t>50% of winning $100</a:t>
            </a:r>
          </a:p>
          <a:p>
            <a:pPr lvl="1"/>
            <a:r>
              <a:rPr lang="en-US" sz="2000" dirty="0" smtClean="0"/>
              <a:t>What’s the most you are willing to pay for this ticket?</a:t>
            </a:r>
          </a:p>
          <a:p>
            <a:pPr lvl="2"/>
            <a:r>
              <a:rPr lang="en-US" sz="1800" dirty="0" smtClean="0"/>
              <a:t>i.e. Someone is bidding against you for it.</a:t>
            </a:r>
          </a:p>
          <a:p>
            <a:pPr lvl="1"/>
            <a:r>
              <a:rPr lang="en-US" sz="2000" dirty="0"/>
              <a:t>Only trying to establish a </a:t>
            </a:r>
            <a:r>
              <a:rPr lang="en-US" sz="2000" dirty="0" smtClean="0"/>
              <a:t>base, not solve for </a:t>
            </a:r>
            <a:r>
              <a:rPr lang="el-GR" sz="2000" dirty="0" smtClean="0"/>
              <a:t>γ</a:t>
            </a:r>
            <a:endParaRPr lang="en-US" sz="2000" dirty="0" smtClean="0"/>
          </a:p>
          <a:p>
            <a:pPr lvl="2"/>
            <a:endParaRPr lang="en-US" sz="1800" dirty="0"/>
          </a:p>
          <a:p>
            <a:pPr marL="384048" lvl="1" indent="0">
              <a:buNone/>
            </a:pPr>
            <a:r>
              <a:rPr lang="en-US" sz="2000" dirty="0" smtClean="0"/>
              <a:t>EV = $100 </a:t>
            </a:r>
            <a:r>
              <a:rPr lang="en-US" sz="2000" dirty="0"/>
              <a:t>× </a:t>
            </a:r>
            <a:r>
              <a:rPr lang="az-Cyrl-AZ" sz="2000" dirty="0" smtClean="0"/>
              <a:t>П</a:t>
            </a:r>
            <a:r>
              <a:rPr lang="en-US" sz="2000" dirty="0" smtClean="0"/>
              <a:t>(</a:t>
            </a:r>
            <a:r>
              <a:rPr lang="en-US" sz="2000" i="1" dirty="0" smtClean="0"/>
              <a:t>p)</a:t>
            </a:r>
            <a:r>
              <a:rPr lang="en-US" sz="2000" dirty="0" smtClean="0"/>
              <a:t> + $0 ×</a:t>
            </a:r>
            <a:r>
              <a:rPr lang="az-Cyrl-AZ" sz="2000" dirty="0" smtClean="0"/>
              <a:t> </a:t>
            </a:r>
            <a:r>
              <a:rPr lang="az-Cyrl-AZ" sz="2000" dirty="0"/>
              <a:t>П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i="1" dirty="0" smtClean="0"/>
              <a:t>)</a:t>
            </a:r>
          </a:p>
          <a:p>
            <a:pPr marL="384048" lvl="1" indent="0">
              <a:buNone/>
            </a:pPr>
            <a:r>
              <a:rPr lang="en-US" sz="2000" dirty="0" smtClean="0"/>
              <a:t>So risk neutral, </a:t>
            </a:r>
            <a:r>
              <a:rPr lang="az-Cyrl-AZ" sz="2000" dirty="0"/>
              <a:t>П</a:t>
            </a:r>
            <a:r>
              <a:rPr lang="en-US" sz="2000" dirty="0"/>
              <a:t>(</a:t>
            </a:r>
            <a:r>
              <a:rPr lang="en-US" sz="2000" i="1" dirty="0"/>
              <a:t>p)</a:t>
            </a:r>
            <a:r>
              <a:rPr lang="en-US" sz="2000" dirty="0" smtClean="0"/>
              <a:t> = </a:t>
            </a:r>
            <a:r>
              <a:rPr lang="en-US" sz="2000" dirty="0" smtClean="0"/>
              <a:t>.5</a:t>
            </a:r>
            <a:r>
              <a:rPr lang="en-US" sz="2000" dirty="0" smtClean="0"/>
              <a:t>0 = 50%</a:t>
            </a:r>
            <a:endParaRPr lang="en-US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181600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Control: Probability Weighting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4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9779"/>
            <a:ext cx="5943600" cy="4327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181600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Control: Probability Weighting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6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Demographics</a:t>
            </a:r>
          </a:p>
          <a:p>
            <a:pPr lvl="1"/>
            <a:r>
              <a:rPr lang="en-US" sz="2400" dirty="0"/>
              <a:t>Gender, Age, Region, Ethnicity, Education, </a:t>
            </a:r>
            <a:r>
              <a:rPr lang="en-US" sz="2400" dirty="0" smtClean="0"/>
              <a:t>Field of study</a:t>
            </a:r>
          </a:p>
          <a:p>
            <a:r>
              <a:rPr lang="en-US" sz="2600" dirty="0" smtClean="0"/>
              <a:t>Flip a coin 20 times</a:t>
            </a:r>
          </a:p>
          <a:p>
            <a:pPr lvl="1"/>
            <a:r>
              <a:rPr lang="en-US" sz="2400" dirty="0" smtClean="0"/>
              <a:t>Guess each one and win some chocolate!</a:t>
            </a:r>
          </a:p>
          <a:p>
            <a:pPr lvl="1"/>
            <a:r>
              <a:rPr lang="en-US" sz="2400" dirty="0" smtClean="0"/>
              <a:t>Or a “warm glow” if you took it online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4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6E6E6E"/>
      </a:dk1>
      <a:lt1>
        <a:sysClr val="window" lastClr="FCFCFC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683</TotalTime>
  <Words>972</Words>
  <Application>Microsoft Office PowerPoint</Application>
  <PresentationFormat>On-screen Show (4:3)</PresentationFormat>
  <Paragraphs>110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Elemental</vt:lpstr>
      <vt:lpstr>Bayesian Inference in Games of Probability</vt:lpstr>
      <vt:lpstr>Research Problem</vt:lpstr>
      <vt:lpstr>PowerPoint Presentation</vt:lpstr>
      <vt:lpstr>Lit Review</vt:lpstr>
      <vt:lpstr>Control: Independence</vt:lpstr>
      <vt:lpstr>Control: Independence</vt:lpstr>
      <vt:lpstr>Control: Probability Weighting Function</vt:lpstr>
      <vt:lpstr>Control: Probability Weighting Function</vt:lpstr>
      <vt:lpstr>The Main Exercise</vt:lpstr>
      <vt:lpstr>I am a Liar!</vt:lpstr>
      <vt:lpstr>The coin is weighted!</vt:lpstr>
      <vt:lpstr>The First Sample: AKA Disaster</vt:lpstr>
      <vt:lpstr>:(  I’ll never lie to you again..</vt:lpstr>
      <vt:lpstr>Percent choosing heads</vt:lpstr>
      <vt:lpstr>PowerPoint Presentation</vt:lpstr>
      <vt:lpstr>PowerPoint Presentation</vt:lpstr>
      <vt:lpstr>Eliciting Subjects’ Beliefs: Lottery Part Deux</vt:lpstr>
      <vt:lpstr>Ohohoho! Sucker! I am a liar! (And I’ll keep lyin’.)</vt:lpstr>
      <vt:lpstr>Distribution by Independence</vt:lpstr>
      <vt:lpstr>Conclusions</vt:lpstr>
      <vt:lpstr>Questions? :)</vt:lpstr>
    </vt:vector>
  </TitlesOfParts>
  <Company>University of Memphis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B. Albright</dc:creator>
  <cp:lastModifiedBy>Daniel Albright</cp:lastModifiedBy>
  <cp:revision>21</cp:revision>
  <dcterms:created xsi:type="dcterms:W3CDTF">2013-04-24T07:42:40Z</dcterms:created>
  <dcterms:modified xsi:type="dcterms:W3CDTF">2013-04-29T16:05:08Z</dcterms:modified>
</cp:coreProperties>
</file>