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8" Type="http://schemas.openxmlformats.org/officeDocument/2006/relationships/viewProps" Target="viewProps.xml" /><Relationship Id="rId1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02/07/2019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" name="Picture 7" descr="CoM new.jpg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STA6206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(Solutions)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Marc</a:t>
            </a:r>
            <a:r>
              <a:rPr/>
              <a:t> </a:t>
            </a:r>
            <a:r>
              <a:rPr/>
              <a:t>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13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Generate the following data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N&lt;-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100</a:t>
                </a:r>
                <a:br/>
                <a:r>
                  <a:rPr sz="1800">
                    <a:latin typeface="Courier"/>
                  </a:rPr>
                  <a:t>x&lt;-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rnorm</a:t>
                </a:r>
                <a:r>
                  <a:rPr sz="1800">
                    <a:latin typeface="Courier"/>
                  </a:rPr>
                  <a:t>(N)</a:t>
                </a:r>
                <a:br/>
                <a:r>
                  <a:rPr sz="1800">
                    <a:latin typeface="Courier"/>
                  </a:rPr>
                  <a:t>z&lt;-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2-4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 sz="1800">
                    <a:latin typeface="Courier"/>
                  </a:rPr>
                  <a:t>x</a:t>
                </a:r>
                <a:br/>
                <a:r>
                  <a:rPr sz="1800">
                    <a:latin typeface="Courier"/>
                  </a:rPr>
                  <a:t>p&lt;-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exp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z))</a:t>
                </a:r>
                <a:br/>
                <a:r>
                  <a:rPr sz="1800">
                    <a:latin typeface="Courier"/>
                  </a:rPr>
                  <a:t>y&lt;-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rbinom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n=</a:t>
                </a:r>
                <a:r>
                  <a:rPr sz="1800">
                    <a:latin typeface="Courier"/>
                  </a:rPr>
                  <a:t>N,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size=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prob=</a:t>
                </a:r>
                <a:r>
                  <a:rPr sz="1800">
                    <a:latin typeface="Courier"/>
                  </a:rPr>
                  <a:t>p)</a:t>
                </a:r>
                <a:br/>
                <a:br/>
                <a:r>
                  <a:rPr sz="1800">
                    <a:latin typeface="Courier"/>
                  </a:rPr>
                  <a:t>dat&lt;-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list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N=</a:t>
                </a:r>
                <a:r>
                  <a:rPr sz="1800">
                    <a:latin typeface="Courier"/>
                  </a:rPr>
                  <a:t>N,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x=</a:t>
                </a:r>
                <a:r>
                  <a:rPr sz="1800">
                    <a:latin typeface="Courier"/>
                  </a:rPr>
                  <a:t>x,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y=</a:t>
                </a:r>
                <a:r>
                  <a:rPr sz="1800">
                    <a:latin typeface="Courier"/>
                  </a:rPr>
                  <a:t>y)</a:t>
                </a:r>
              </a:p>
              <a:p>
                <a:pPr lvl="0" marL="0" indent="0">
                  <a:buNone/>
                </a:pPr>
                <a:r>
                  <a:rPr/>
                  <a:t>Use </a:t>
                </a:r>
                <a:r>
                  <a:rPr sz="1800">
                    <a:latin typeface="Courier"/>
                  </a:rPr>
                  <a:t>R</a:t>
                </a:r>
                <a:r>
                  <a:rPr/>
                  <a:t> and JAGS to fit a Bayesian logistic regression model to this data: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g</m:t>
                      </m:r>
                      <m:r>
                        <m:t>(</m:t>
                      </m:r>
                      <m:r>
                        <m:t>E</m:t>
                      </m:r>
                      <m:r>
                        <m:t>[</m:t>
                      </m:r>
                      <m:r>
                        <m:t>Y</m:t>
                      </m:r>
                      <m:r>
                        <m:t>|</m:t>
                      </m:r>
                      <m:r>
                        <m:t>X</m:t>
                      </m:r>
                      <m:r>
                        <m:t>]</m:t>
                      </m:r>
                      <m:r>
                        <m:t>)</m:t>
                      </m:r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X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t>(</m:t>
                    </m:r>
                    <m:r>
                      <m:t>π</m:t>
                    </m:r>
                    <m:r>
                      <m:t>)</m:t>
                    </m:r>
                    <m:r>
                      <m:t>=</m:t>
                    </m:r>
                    <m:r>
                      <m:rPr>
                        <m:sty m:val="p"/>
                      </m:rPr>
                      <m:t>log</m:t>
                    </m:r>
                    <m:r>
                      <m:t>(</m:t>
                    </m:r>
                    <m:r>
                      <m:t>π</m:t>
                    </m:r>
                    <m:r>
                      <m:t>/</m:t>
                    </m:r>
                    <m:r>
                      <m:t>(</m:t>
                    </m:r>
                    <m:r>
                      <m:t>1</m:t>
                    </m:r>
                    <m:r>
                      <m:t>−</m:t>
                    </m:r>
                    <m:r>
                      <m:t>π</m:t>
                    </m:r>
                    <m:r>
                      <m:t>)</m:t>
                    </m:r>
                    <m:r>
                      <m:t>)</m:t>
                    </m:r>
                  </m:oMath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(Solution)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JAGS model file (save as </a:t>
            </a:r>
            <a:r>
              <a:rPr sz="1800">
                <a:latin typeface="Courier"/>
              </a:rPr>
              <a:t>jagsP5ex2.jags</a:t>
            </a:r>
            <a:r>
              <a:rPr/>
              <a:t>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model{
  # logistic regression model
  for(i in 1:N){
    y[i]~dbern(p[i])
    p[i]&lt;-1/(1+exp(-z[i]))
    z[i]&lt;-b0+b1*x[i]
  }
  # priors
  b0~dnorm(0,0.0001)
  b1~dnorm(0,0.0001)
}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(Solution)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(rjags)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set.seed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123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jagsMod&lt;-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jags.model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"jagsP5ex2.jags"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dat,</a:t>
            </a:r>
            <a:r>
              <a:rPr sz="1800">
                <a:solidFill>
                  <a:srgbClr val="902000"/>
                </a:solidFill>
                <a:latin typeface="Courier"/>
              </a:rPr>
              <a:t>n.chains=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n.adapt=</a:t>
            </a:r>
            <a:r>
              <a:rPr sz="1800">
                <a:solidFill>
                  <a:srgbClr val="40A070"/>
                </a:solidFill>
                <a:latin typeface="Courier"/>
              </a:rPr>
              <a:t>1000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Compiling model graph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   Resolving undeclared variables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   Allocating nodes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Graph information: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   Observed stochastic nodes: 100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   Unobserved stochastic nodes: 2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   Total graph size: 806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Initializing model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update</a:t>
            </a:r>
            <a:r>
              <a:rPr sz="1800">
                <a:latin typeface="Courier"/>
              </a:rPr>
              <a:t>(jagsMod,</a:t>
            </a:r>
            <a:r>
              <a:rPr sz="1800">
                <a:solidFill>
                  <a:srgbClr val="40A070"/>
                </a:solidFill>
                <a:latin typeface="Courier"/>
              </a:rPr>
              <a:t>1000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parsPosterior&lt;-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coda.samples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model=</a:t>
            </a:r>
            <a:r>
              <a:rPr sz="1800">
                <a:latin typeface="Courier"/>
              </a:rPr>
              <a:t>jagsMod,</a:t>
            </a:r>
            <a:r>
              <a:rPr sz="1800">
                <a:solidFill>
                  <a:srgbClr val="902000"/>
                </a:solidFill>
                <a:latin typeface="Courier"/>
              </a:rPr>
              <a:t>variable.names=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"b0"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"b1"</a:t>
            </a:r>
            <a:r>
              <a:rPr sz="1800">
                <a:latin typeface="Courier"/>
              </a:rPr>
              <a:t>),</a:t>
            </a:r>
            <a:r>
              <a:rPr sz="1800">
                <a:solidFill>
                  <a:srgbClr val="902000"/>
                </a:solidFill>
                <a:latin typeface="Courier"/>
              </a:rPr>
              <a:t>n.iter=</a:t>
            </a:r>
            <a:r>
              <a:rPr sz="1800">
                <a:solidFill>
                  <a:srgbClr val="40A070"/>
                </a:solidFill>
                <a:latin typeface="Courier"/>
              </a:rPr>
              <a:t>1e4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check trace plot and empirical posterior distribution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(parsPosterior)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nco_STA6206_BDA_2019_Henrion_Practical5_Solution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br/>
            <a:r>
              <a:rPr sz="1800" i="1">
                <a:solidFill>
                  <a:srgbClr val="60A0B0"/>
                </a:solidFill>
                <a:latin typeface="Courier"/>
              </a:rPr>
              <a:t># posterior mean estimate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(parsPosterior)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statistics[,</a:t>
            </a:r>
            <a:r>
              <a:rPr sz="1800">
                <a:solidFill>
                  <a:srgbClr val="4070A0"/>
                </a:solidFill>
                <a:latin typeface="Courier"/>
              </a:rPr>
              <a:t>"Mean"</a:t>
            </a:r>
            <a:r>
              <a:rPr sz="1800">
                <a:latin typeface="Courier"/>
              </a:rPr>
              <a:t>]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       b0        b1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 2.133407 -4.409281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posterior quantile based 95% credible interval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(parsPosterior)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quantiles[,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"2.5%"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"97.5%"</a:t>
            </a:r>
            <a:r>
              <a:rPr sz="1800">
                <a:latin typeface="Courier"/>
              </a:rPr>
              <a:t>)]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        2.5%     97.5%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b0  1.216744  3.234703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b1 -6.478732 -2.809139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[end of STA6206 BDA Practical 5]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Practical 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  <m: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random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  <m: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measured / observed values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  <m:r>
                      <m:t>,</m:t>
                    </m:r>
                    <m:bar>
                      <m:barPr>
                        <m:pos m:val="top"/>
                      </m:barPr>
                      <m:e>
                        <m:r>
                          <m:t>Z</m:t>
                        </m:r>
                      </m:e>
                    </m:bar>
                  </m:oMath>
                </a14:m>
                <a:r>
                  <a:rPr/>
                  <a:t> - sample mean estimators for X, Y, Z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  <m:r>
                      <m:t>,</m:t>
                    </m:r>
                    <m:bar>
                      <m:barPr>
                        <m:pos m:val="top"/>
                      </m:barPr>
                      <m:e>
                        <m:r>
                          <m:t>z</m:t>
                        </m:r>
                      </m:e>
                    </m:bar>
                  </m:oMath>
                </a14:m>
                <a:r>
                  <a:rPr/>
                  <a:t> - sample mean estimates of X, Y, Z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 - given a statistic T, estimator and estimate of T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</m:oMath>
                </a14:m>
                <a:r>
                  <a:rPr/>
                  <a:t> - probability of an event A occuring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  <m: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 - probability mass / density functions of X, Y, Z;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 etc. rather than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p(.) - used as a shorthand notation for pmfs / pdfs if the use of this is unambiguous (i.e. it is clear which is the random variable)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∼</m:t>
                    </m:r>
                    <m:r>
                      <m:t>F</m:t>
                    </m:r>
                  </m:oMath>
                </a14:m>
                <a:r>
                  <a:rPr/>
                  <a:t> - X distributed according to distribution function F</a:t>
                </a:r>
              </a:p>
              <a:p>
                <a:pPr lvl="1"/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X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Y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Z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T</m:t>
                    </m:r>
                    <m:r>
                      <m:t>]</m:t>
                    </m:r>
                  </m:oMath>
                </a14:m>
                <a:r>
                  <a:rPr/>
                  <a:t> - the expectation of X, Y, Z, T respectively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Fit the model from Practical 3, Exercise 3 using JAGS and the </a:t>
                </a:r>
                <a:r>
                  <a:rPr sz="1800">
                    <a:latin typeface="Courier"/>
                  </a:rPr>
                  <a:t>rjags</a:t>
                </a:r>
                <a:r>
                  <a:rPr/>
                  <a:t> package. Use this as the data from the sampling model: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t>=</m:t>
                      </m:r>
                      <m:r>
                        <m:t>(</m:t>
                      </m:r>
                      <m:r>
                        <m:t>1</m:t>
                      </m:r>
                      <m:r>
                        <m:t>,</m:t>
                      </m:r>
                      <m:r>
                        <m:t>3</m:t>
                      </m:r>
                      <m:r>
                        <m:t>,</m:t>
                      </m:r>
                      <m:r>
                        <m:t>2</m:t>
                      </m:r>
                      <m:r>
                        <m:t>,</m:t>
                      </m:r>
                      <m:r>
                        <m:t>3</m:t>
                      </m:r>
                      <m:r>
                        <m:t>,</m:t>
                      </m:r>
                      <m:r>
                        <m:t>0</m:t>
                      </m:r>
                      <m:r>
                        <m:t>,</m:t>
                      </m:r>
                      <m:r>
                        <m:t>2</m:t>
                      </m:r>
                      <m:r>
                        <m:t>,</m:t>
                      </m:r>
                      <m:r>
                        <m:t>6</m:t>
                      </m:r>
                      <m:r>
                        <m:t>,</m:t>
                      </m:r>
                      <m:r>
                        <m:t>4</m:t>
                      </m:r>
                      <m:r>
                        <m:t>,</m:t>
                      </m:r>
                      <m:r>
                        <m:t>4</m:t>
                      </m:r>
                      <m:r>
                        <m:t>,</m:t>
                      </m:r>
                      <m:r>
                        <m:t>1</m:t>
                      </m:r>
                      <m:r>
                        <m:t>,</m:t>
                      </m:r>
                      <m:r>
                        <m:t>1</m:t>
                      </m:r>
                      <m:r>
                        <m:t>,</m:t>
                      </m:r>
                      <m:r>
                        <m:t>3</m:t>
                      </m:r>
                      <m:r>
                        <m:t>,</m:t>
                      </m:r>
                      <m:r>
                        <m:t>2</m:t>
                      </m:r>
                      <m:r>
                        <m:t>,</m:t>
                      </m:r>
                      <m:r>
                        <m:t>3</m:t>
                      </m:r>
                      <m:r>
                        <m:t>,</m:t>
                      </m:r>
                      <m:r>
                        <m:t>1</m:t>
                      </m:r>
                      <m:r>
                        <m:t>,</m:t>
                      </m:r>
                      <m:r>
                        <m:t>1</m:t>
                      </m:r>
                      <m:r>
                        <m:t>,</m:t>
                      </m:r>
                      <m:r>
                        <m:t>3</m:t>
                      </m:r>
                      <m:r>
                        <m:t>,</m:t>
                      </m:r>
                      <m:r>
                        <m:t>0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Inspect the trace plot and plot the posterior distribution.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Compute the posterior mean and the quantile-based 95% Bayesian confidence interval.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(Solution)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 the following JAGS model into a file called </a:t>
            </a:r>
            <a:r>
              <a:rPr sz="1800">
                <a:latin typeface="Courier"/>
              </a:rPr>
              <a:t>jagsP5ex1.jags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model{
  # sampling model
  for(i in 1:N){
    y[i]~dpois(lambda)
  }
  # prior
  lambda~dgamma(5,2)
}</a:t>
            </a:r>
          </a:p>
          <a:p>
            <a:pPr lvl="0" marL="0" indent="0">
              <a:buNone/>
            </a:pPr>
            <a:r>
              <a:rPr/>
              <a:t>This specifies the model. Now we need to fit this model using MCMC.</a:t>
            </a:r>
          </a:p>
          <a:p>
            <a:pPr lvl="0" marL="0" indent="0">
              <a:buNone/>
            </a:pPr>
            <a:r>
              <a:rPr/>
              <a:t>For this we use </a:t>
            </a:r>
            <a:r>
              <a:rPr sz="1800">
                <a:latin typeface="Courier"/>
              </a:rPr>
              <a:t>R</a:t>
            </a:r>
            <a:r>
              <a:rPr/>
              <a:t> and the </a:t>
            </a:r>
            <a:r>
              <a:rPr sz="1800">
                <a:latin typeface="Courier"/>
              </a:rPr>
              <a:t>rjags</a:t>
            </a:r>
            <a:r>
              <a:rPr/>
              <a:t> library.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(Solution)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library</a:t>
                </a:r>
                <a:r>
                  <a:rPr sz="1800">
                    <a:latin typeface="Courier"/>
                  </a:rPr>
                  <a:t>(rjags)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## Loading required package: coda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## Linked to JAGS 4.3.0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## Loaded modules: basemod,bugs</a:t>
                </a:r>
                <a:br/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set.seed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123</a:t>
                </a:r>
                <a:r>
                  <a:rPr sz="1800">
                    <a:latin typeface="Courier"/>
                  </a:rPr>
                  <a:t>)</a:t>
                </a:r>
                <a:br/>
                <a:br/>
                <a:r>
                  <a:rPr sz="1800">
                    <a:latin typeface="Courier"/>
                  </a:rPr>
                  <a:t>dat&lt;-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list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N=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18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y=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3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3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6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4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4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3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3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3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 sz="1800">
                    <a:latin typeface="Courier"/>
                  </a:rPr>
                  <a:t>)) </a:t>
                </a:r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 25 observations, 16 of which are 1</a:t>
                </a:r>
                <a:br/>
                <a:br/>
                <a:r>
                  <a:rPr sz="1800">
                    <a:latin typeface="Courier"/>
                  </a:rPr>
                  <a:t>jagsMod&lt;-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jags.model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"jagsP5ex1.jags"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data=</a:t>
                </a:r>
                <a:r>
                  <a:rPr sz="1800">
                    <a:latin typeface="Courier"/>
                  </a:rPr>
                  <a:t>dat,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n.chains=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4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n.adapt=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1000</a:t>
                </a:r>
                <a:r>
                  <a:rPr sz="1800">
                    <a:latin typeface="Courier"/>
                  </a:rPr>
                  <a:t>)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## Compiling model graph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##    Resolving undeclared variables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##    Allocating nodes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## Graph information: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##    Observed stochastic nodes: 18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##    Unobserved stochastic nodes: 1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##    Total graph size: 22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## 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## Initializing model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(Solution)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update</a:t>
                </a:r>
                <a:r>
                  <a:rPr sz="1800">
                    <a:latin typeface="Courier"/>
                  </a:rPr>
                  <a:t>(jagsMod,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1000</a:t>
                </a:r>
                <a:r>
                  <a:rPr sz="1800">
                    <a:latin typeface="Courier"/>
                  </a:rPr>
                  <a:t>)</a:t>
                </a:r>
                <a:br/>
                <a:r>
                  <a:rPr sz="1800">
                    <a:latin typeface="Courier"/>
                  </a:rPr>
                  <a:t>parsPosterior&lt;-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coda.samples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model=</a:t>
                </a:r>
                <a:r>
                  <a:rPr sz="1800">
                    <a:latin typeface="Courier"/>
                  </a:rPr>
                  <a:t>jagsMod,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variable.names=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"lambda"</a:t>
                </a:r>
                <a:r>
                  <a:rPr sz="1800">
                    <a:latin typeface="Courier"/>
                  </a:rPr>
                  <a:t>),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n.iter=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1e4</a:t>
                </a:r>
                <a:r>
                  <a:rPr sz="1800">
                    <a:latin typeface="Courier"/>
                  </a:rPr>
                  <a:t>)</a:t>
                </a:r>
                <a:br/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 check trace plot and empirical posterior distribution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plot</a:t>
                </a:r>
                <a:r>
                  <a:rPr sz="1800">
                    <a:latin typeface="Courier"/>
                  </a:rPr>
                  <a:t>(parsPosterior)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nco_STA6206_BDA_2019_Henrion_Practical5_Solution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br/>
            <a:r>
              <a:rPr sz="1800" i="1">
                <a:solidFill>
                  <a:srgbClr val="60A0B0"/>
                </a:solidFill>
                <a:latin typeface="Courier"/>
              </a:rPr>
              <a:t># posterior mean estimate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(parsPosterior)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statistics[</a:t>
            </a:r>
            <a:r>
              <a:rPr sz="1800">
                <a:solidFill>
                  <a:srgbClr val="4070A0"/>
                </a:solidFill>
                <a:latin typeface="Courier"/>
              </a:rPr>
              <a:t>"Mean"</a:t>
            </a:r>
            <a:r>
              <a:rPr sz="1800">
                <a:latin typeface="Courier"/>
              </a:rPr>
              <a:t>]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    Mean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2.248801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posterior quantile based 95% credible interval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(parsPosterior)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quantiles[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"2.5%"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"97.5%"</a:t>
            </a:r>
            <a:r>
              <a:rPr sz="1800">
                <a:latin typeface="Courier"/>
              </a:rPr>
              <a:t>)]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    2.5%    97.5%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1.641754 2.949591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STA6206 - Bayesian Data Analysis - Practical 5 (Solutions)</dc:title>
  <dc:creator>Marc Henrion</dc:creator>
  <cp:keywords/>
  <dcterms:created xsi:type="dcterms:W3CDTF">2019-09-12T20:38:21Z</dcterms:created>
  <dcterms:modified xsi:type="dcterms:W3CDTF">2019-09-12T20:38:21Z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13 September 2019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