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hanco_STA6206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9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considered to be random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Probability statements about parameters must be interpreted as “degrees of belief”.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We revise our beliefs about parameters after getting the data by using Bayes theorem.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Yields posterior parameter distribution - for this particular dataset.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PROBABILITY THEORY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section is largely based on and in places quoted verbatim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Feelders, Ad J. (2007), ‘Statistical Concepts’, in Berthold, M., Hand, D.J. (eds.) </a:t>
                </a:r>
                <a:r>
                  <a:rPr i="1"/>
                  <a:t>Intelligent Data Analysis</a:t>
                </a:r>
                <a:r>
                  <a:rPr/>
                  <a:t>, 2</a:t>
                </a:r>
                <a:r>
                  <a:rPr baseline="30000"/>
                  <a:t>nd</a:t>
                </a:r>
                <a:r>
                  <a:rPr/>
                  <a:t> ed., Springer, pp.17-68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experiment</a:t>
                </a:r>
                <a:r>
                  <a:rPr/>
                  <a:t> is an experiment that satisfies the following conditions:</a:t>
                </a:r>
              </a:p>
              <a:p>
                <a:pPr lvl="1">
                  <a:buAutoNum type="arabicPeriod"/>
                </a:pPr>
                <a:r>
                  <a:rPr/>
                  <a:t> All possible outcomes are known in advance.</a:t>
                </a:r>
              </a:p>
              <a:p>
                <a:pPr lvl="1">
                  <a:buAutoNum type="arabicPeriod"/>
                </a:pPr>
                <a:r>
                  <a:rPr/>
                  <a:t> In any particular trial, the outcome is not known in advance.</a:t>
                </a:r>
              </a:p>
              <a:p>
                <a:pPr lvl="1">
                  <a:buAutoNum type="arabicPeriod"/>
                </a:pPr>
                <a:r>
                  <a:rPr/>
                  <a:t> The experiment can be repeated under identical conditions.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outcome space</a:t>
                </a:r>
                <a:r>
                  <a:rPr/>
                  <a:t> or </a:t>
                </a:r>
                <a:r>
                  <a:rPr b="1"/>
                  <a:t>universe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of an experiment is the set of all possible outcomes of the experiment.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In the coin tossing experiment earlier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,</m:t>
                    </m:r>
                    <m:r>
                      <m:t>T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When you roll a die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t>=</m:t>
                    </m:r>
                    <m:r>
                      <m:t>{</m:t>
                    </m:r>
                    <m:r>
                      <m:t>1</m:t>
                    </m:r>
                    <m:r>
                      <m:t>,</m:t>
                    </m:r>
                    <m:r>
                      <m:t>2</m:t>
                    </m:r>
                    <m:r>
                      <m:t>,</m:t>
                    </m:r>
                    <m:r>
                      <m:t>3</m:t>
                    </m:r>
                    <m:r>
                      <m:t>,</m:t>
                    </m:r>
                    <m:r>
                      <m:t>4</m:t>
                    </m:r>
                    <m:r>
                      <m:t>,</m:t>
                    </m:r>
                    <m:r>
                      <m:t>5</m:t>
                    </m:r>
                    <m:r>
                      <m:t>,</m:t>
                    </m:r>
                    <m:r>
                      <m:t>6</m:t>
                    </m:r>
                    <m: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outcome space.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“Coin lands head”: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x</m:t>
                    </m:r>
                    <m:r>
                      <m:t>∈</m:t>
                    </m:r>
                    <m:r>
                      <m:t>Ω</m:t>
                    </m:r>
                    <m: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sty m:val="p"/>
                      </m:rPr>
                      <m:t> is heads</m:t>
                    </m:r>
                    <m:r>
                      <m:t>}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}</m:t>
                    </m:r>
                  </m:oMath>
                </a14:m>
              </a:p>
              <a:p>
                <a:pPr lvl="1"/>
                <a:r>
                  <a:rPr/>
                  <a:t>“Die shows even number”: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=</m:t>
                    </m:r>
                    <m:r>
                      <m:t>{</m:t>
                    </m:r>
                    <m:r>
                      <m:t>x</m:t>
                    </m:r>
                    <m:r>
                      <m:t>∈</m:t>
                    </m:r>
                    <m:r>
                      <m:t>Ω</m:t>
                    </m:r>
                    <m: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sty m:val="p"/>
                      </m:rPr>
                      <m:t> is even</m:t>
                    </m:r>
                    <m:r>
                      <m:t>}</m:t>
                    </m:r>
                    <m:r>
                      <m:t>=</m:t>
                    </m:r>
                    <m:r>
                      <m:t>{</m:t>
                    </m:r>
                    <m:r>
                      <m:t>2</m:t>
                    </m:r>
                    <m:r>
                      <m:t>,</m:t>
                    </m:r>
                    <m:r>
                      <m:t>4</m:t>
                    </m:r>
                    <m:r>
                      <m:t>,</m:t>
                    </m:r>
                    <m:r>
                      <m:t>6</m:t>
                    </m:r>
                    <m:r>
                      <m:t>}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Special events</a:t>
                </a:r>
              </a:p>
              <a:p>
                <a:pPr lvl="1"/>
                <a:r>
                  <a:rPr/>
                  <a:t>Impossible / empty event: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∅</m:t>
                    </m:r>
                  </m:oMath>
                </a14:m>
              </a:p>
              <a:p>
                <a:pPr lvl="1"/>
                <a:r>
                  <a:rPr/>
                  <a:t>Sure event / outcome space: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Singleton events: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H</m:t>
                    </m:r>
                    <m: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{</m:t>
                    </m:r>
                    <m:r>
                      <m:t>3</m:t>
                    </m:r>
                    <m:r>
                      <m:t>}</m:t>
                    </m:r>
                  </m:oMath>
                </a14:m>
              </a:p>
              <a:p>
                <a:pPr lvl="1"/>
                <a:r>
                  <a:rPr/>
                  <a:t>The complementary event: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A</m:t>
                        </m:r>
                      </m:e>
                    </m:bar>
                    <m:r>
                      <m:t>=</m:t>
                    </m:r>
                    <m:r>
                      <m:t>Ω</m:t>
                    </m:r>
                    <m:r>
                      <m:t>\</m:t>
                    </m:r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Classical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|</m:t>
                    </m:r>
                    <m:r>
                      <m:t>.</m:t>
                    </m:r>
                    <m:r>
                      <m:t>|</m:t>
                    </m:r>
                  </m:oMath>
                </a14:m>
                <a:r>
                  <a:rPr/>
                  <a:t> denote the operator measuring the size of an event. The </a:t>
                </a:r>
                <a:r>
                  <a:rPr b="1"/>
                  <a:t>probability</a:t>
                </a:r>
                <a:r>
                  <a:rPr/>
                  <a:t> of an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is defined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|</m:t>
                          </m:r>
                          <m:r>
                            <m:t>A</m:t>
                          </m:r>
                          <m:r>
                            <m:t>|</m:t>
                          </m:r>
                        </m:num>
                        <m:den>
                          <m:r>
                            <m:t>|</m:t>
                          </m:r>
                          <m:r>
                            <m:t>Ω</m:t>
                          </m:r>
                          <m:r>
                            <m:t>|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all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are equally likely, then this means the probability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ratio of the number of outcomes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the number of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If your outcome space is not discrete, then </a:t>
                </a:r>
                <a14:m>
                  <m:oMath xmlns:m="http://schemas.openxmlformats.org/officeDocument/2006/math">
                    <m:r>
                      <m:t>|</m:t>
                    </m:r>
                    <m:r>
                      <m:t>.</m:t>
                    </m:r>
                    <m:r>
                      <m:t>|</m:t>
                    </m:r>
                  </m:oMath>
                </a14:m>
                <a:r>
                  <a:rPr/>
                  <a:t> is a function mapping outcome sets to the positive real line.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Frequency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It is supposed an experiment is repeated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times, producing an outcome </a:t>
                </a:r>
                <a14:m>
                  <m:oMath xmlns:m="http://schemas.openxmlformats.org/officeDocument/2006/math"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during the i</a:t>
                </a:r>
                <a:r>
                  <a:rPr baseline="30000"/>
                  <a:t>th</a:t>
                </a:r>
                <a:r>
                  <a:rPr/>
                  <a:t> run. Probability is the defined as the long-run relative frequency: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rPr>
                              <m:sty m:val="p"/>
                            </m:rPr>
                            <m:t>lim</m:t>
                          </m:r>
                        </m:e>
                        <m:sub>
                          <m:r>
                            <m:t>k</m:t>
                          </m:r>
                          <m:r>
                            <m:t>→</m:t>
                          </m:r>
                          <m:r>
                            <m:t>∞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I</m:t>
                              </m:r>
                            </m:e>
                          </m:nary>
                          <m:r>
                            <m:t>(</m:t>
                          </m:r>
                          <m:sSub>
                            <m:e>
                              <m:r>
                                <m:t>o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∈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num>
                        <m:den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is the indicator function (1 if its argument is true, 0 otherwise).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Subjective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According to this definition, probability is a measure of the degree of belief that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will occur.</a:t>
                </a:r>
              </a:p>
              <a:p>
                <a:pPr lvl="0" marL="0" indent="0">
                  <a:buNone/>
                </a:pPr>
                <a:r>
                  <a:rPr/>
                  <a:t>Degree of belief depends on the person who has the belief, so with this definition the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can be different for different people.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subjective definition of probability allows expressing all uncertainty through probability - this is important for Bayesian statistics.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as a mathematical concept was formally introduced in the 17</a:t>
                </a:r>
                <a:r>
                  <a:rPr baseline="30000"/>
                  <a:t>th</a:t>
                </a:r>
                <a:r>
                  <a:rPr/>
                  <a:t> century by French mathematicians </a:t>
                </a:r>
                <a:r>
                  <a:rPr b="1"/>
                  <a:t>Blaise Pascal</a:t>
                </a:r>
                <a:r>
                  <a:rPr/>
                  <a:t> and </a:t>
                </a:r>
                <a:r>
                  <a:rPr b="1"/>
                  <a:t>Pierre de Fermat</a:t>
                </a:r>
                <a:r>
                  <a:rPr/>
                  <a:t> when they were discussing games of chance.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formal, mathematical derivation of probability theory follows from set theory and measure theory.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images/pasc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Blaise</a:t>
            </a:r>
            <a:r>
              <a:rPr/>
              <a:t> </a:t>
            </a:r>
            <a:r>
              <a:rPr/>
              <a:t>Pascal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ferma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Pierre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Fermat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 sz="1800"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 sz="1800"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https://github.com/gitMarcH/Chanco_STA6206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(whether according to the classical, frequency or subjective definition)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from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 satisfying the following axioms: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∩</m:t>
                    </m:r>
                    <m:r>
                      <m:t>B</m:t>
                    </m:r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∪</m:t>
                    </m:r>
                    <m:r>
                      <m:t>B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+</m:t>
                    </m:r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A</m:t>
                    </m:r>
                    <m:r>
                      <m:t>,</m:t>
                    </m:r>
                    <m:r>
                      <m:t>B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Ω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Everything else in probability theory is derived from these 3 axioms.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probability of an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can be influenced by information about the occurrence of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The </a:t>
                </a:r>
                <a:r>
                  <a:rPr b="1"/>
                  <a:t>conditional probability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denoted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B</m:t>
                    </m:r>
                    <m:r>
                      <m:t>|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, is defined as the probability of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that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occurred. For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  <m: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∩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Intuitively: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new, </a:t>
                </a:r>
                <a:r>
                  <a:rPr b="1"/>
                  <a:t>reduced</a:t>
                </a:r>
                <a:r>
                  <a:rPr/>
                  <a:t> universe / outcome space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The division by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guarantees that the conditional distribution sums / integrates to 1, i.e. is a valid probability distribution.</a:t>
                </a:r>
              </a:p>
              <a:p>
                <a:pPr lvl="0" marL="0" indent="0">
                  <a:buNone/>
                </a:pPr>
                <a:r>
                  <a:rPr/>
                  <a:t>From the conditional probability, we can derive the </a:t>
                </a:r>
                <a:r>
                  <a:rPr b="1"/>
                  <a:t>multiplication rule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∩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06_BDA_2019_Henrion_Session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Events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said to be </a:t>
                </a:r>
                <a:r>
                  <a:rPr b="1"/>
                  <a:t>independent</a:t>
                </a:r>
                <a:r>
                  <a:rPr/>
                  <a:t> if the occurrence of one event does not influence the probability of occurrence of the other event.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|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more concisely be expressed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∩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define events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to form a </a:t>
                </a:r>
                <a:r>
                  <a:rPr b="1"/>
                  <a:t>partition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t>=</m:t>
                    </m:r>
                    <m:r>
                      <m:t>∅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∀</m:t>
                    </m:r>
                    <m:r>
                      <m:t>i</m:t>
                    </m:r>
                    <m:r>
                      <m:t>≠</m:t>
                    </m:r>
                    <m:r>
                      <m:t>j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t>=</m:t>
                    </m:r>
                    <m:r>
                      <m:t>Ω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e>
                      </m:nary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∩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known as the </a:t>
                </a:r>
                <a:r>
                  <a:rPr b="1"/>
                  <a:t>Theorem of Total Probability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06_BDA_2019_Henrion_Session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0" indent="0">
              <a:buNone/>
            </a:pPr>
            <a:r>
              <a:rPr/>
              <a:t>A box contains 4 balls: 3 white, 1 red.</a:t>
            </a:r>
          </a:p>
          <a:p>
            <a:pPr lvl="0" marL="0" indent="0">
              <a:buNone/>
            </a:pPr>
            <a:r>
              <a:rPr/>
              <a:t>First draw one ball at random. Then, without replacing the first ball, draw a second ball from the box.</a:t>
            </a:r>
          </a:p>
          <a:p>
            <a:pPr lvl="0" marL="0" indent="0">
              <a:buNone/>
            </a:pPr>
            <a:r>
              <a:rPr/>
              <a:t>What is the probability that the second ball is a red ball?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is most easily calculated using the TTP.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event of drawing a red ball on the first / second draw, and similarly for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R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hence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form a parition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+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|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t>+</m:t>
                      </m:r>
                      <m:r>
                        <m:t>0</m:t>
                      </m:r>
                      <m: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Theorem shows how probabilities change in light of evidence: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B</m:t>
                      </m:r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r>
                            <m:t>B</m:t>
                          </m:r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B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for a partition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r>
                        <m:t>A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A</m:t>
                          </m:r>
                          <m:r>
                            <m:t>|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  <m:r>
                                <m:t>(</m:t>
                              </m:r>
                              <m:r>
                                <m:t>A</m:t>
                              </m:r>
                              <m: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  <m:r>
                                <m:t>P</m:t>
                              </m:r>
                              <m:r>
                                <m:t>(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Rule was first formulated by an 18</a:t>
                </a:r>
                <a:r>
                  <a:rPr baseline="30000"/>
                  <a:t>th</a:t>
                </a:r>
                <a:r>
                  <a:rPr/>
                  <a:t> century English clergyman, Thomas Bayes, it was only published after his death.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Bayes’ Rule is important for Bayesian statistics, it is a result from probability theory and useful win both Bayesian and frequentist statistics.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1: Inference paradigms, probability theory, Bayes’ theorem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p:pic>
        <p:nvPicPr>
          <p:cNvPr descr="images/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(probably</a:t>
            </a:r>
            <a:r>
              <a:rPr/>
              <a:t> </a:t>
            </a:r>
            <a:r>
              <a:rPr/>
              <a:t>not)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diagnostic test</a:t>
                </a:r>
              </a:p>
              <a:p>
                <a:pPr lvl="0" marL="0" indent="0">
                  <a:buNone/>
                </a:pPr>
                <a:r>
                  <a:rPr/>
                  <a:t>Disease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)</m:t>
                    </m:r>
                    <m:r>
                      <m:t>=</m:t>
                    </m:r>
                    <m:r>
                      <m:t>0.001</m:t>
                    </m:r>
                  </m:oMath>
                </a14:m>
                <a:r>
                  <a:rPr/>
                  <a:t>, i.e. occurs only in </a:t>
                </a:r>
                <a14:m>
                  <m:oMath xmlns:m="http://schemas.openxmlformats.org/officeDocument/2006/math">
                    <m:r>
                      <m:t>0.1</m:t>
                    </m:r>
                    <m:r>
                      <m:t>%</m:t>
                    </m:r>
                  </m:oMath>
                </a14:m>
                <a:r>
                  <a:rPr/>
                  <a:t> of the population.</a:t>
                </a:r>
              </a:p>
              <a:p>
                <a:pPr lvl="0" marL="0" indent="0">
                  <a:buNone/>
                </a:pPr>
                <a:r>
                  <a:rPr/>
                  <a:t>There is a diagnostic test, which can give a positive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or negative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</m:oMath>
                </a14:m>
                <a:r>
                  <a:rPr/>
                  <a:t>) result. The diagnostic test has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t>%</m:t>
                    </m:r>
                  </m:oMath>
                </a14:m>
                <a:r>
                  <a:rPr/>
                  <a:t> sensitivity (i.e.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|</m:t>
                    </m:r>
                    <m:r>
                      <m:t>D</m:t>
                    </m:r>
                    <m:r>
                      <m:t>)</m:t>
                    </m:r>
                    <m:r>
                      <m:t>=</m:t>
                    </m:r>
                    <m:r>
                      <m:t>0.95</m:t>
                    </m:r>
                  </m:oMath>
                </a14:m>
                <a:r>
                  <a:rPr/>
                  <a:t>) and </a:t>
                </a:r>
                <a14:m>
                  <m:oMath xmlns:m="http://schemas.openxmlformats.org/officeDocument/2006/math">
                    <m:r>
                      <m:t>98</m:t>
                    </m:r>
                    <m:r>
                      <m:t>%</m:t>
                    </m:r>
                  </m:oMath>
                </a14:m>
                <a:r>
                  <a:rPr/>
                  <a:t> specificity (i.e. 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bar>
                      <m:barPr>
                        <m:pos m:val="top"/>
                      </m:barPr>
                      <m:e>
                        <m:r>
                          <m:t>T</m:t>
                        </m:r>
                      </m:e>
                    </m:bar>
                    <m:r>
                      <m:t>|</m:t>
                    </m:r>
                    <m:bar>
                      <m:barPr>
                        <m:pos m:val="top"/>
                      </m:barPr>
                      <m:e>
                        <m:r>
                          <m:t>D</m:t>
                        </m:r>
                      </m:e>
                    </m:bar>
                    <m:r>
                      <m:t>)</m:t>
                    </m:r>
                    <m:r>
                      <m:t>=</m:t>
                    </m:r>
                    <m:r>
                      <m:t>0.98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What is the probability that a patient has the disease if the test result is positive?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D</m:t>
                        </m:r>
                      </m:e>
                    </m:bar>
                  </m:oMath>
                </a14:m>
                <a:r>
                  <a:rPr/>
                  <a:t> is a partition of the outcome space.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Apply Bayes’s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r>
                              <m:t>(</m:t>
                            </m:r>
                            <m:r>
                              <m:t>D</m:t>
                            </m:r>
                            <m:r>
                              <m:t>|</m:t>
                            </m:r>
                            <m:r>
                              <m:t>T</m:t>
                            </m:r>
                            <m:r>
                              <m:t>)</m:t>
                            </m:r>
                          </m:e>
                          <m:e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</m:num>
                              <m:den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D</m:t>
                                </m:r>
                                <m:r>
                                  <m:t>)</m:t>
                                </m:r>
                                <m:r>
                                  <m:t>+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T</m:t>
                                </m:r>
                                <m:r>
                                  <m:t>|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D</m:t>
                                    </m:r>
                                  </m:e>
                                </m:bar>
                                <m:r>
                                  <m:t>)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D</m:t>
                                    </m:r>
                                  </m:e>
                                </m:ba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0.95</m:t>
                                </m:r>
                                <m:r>
                                  <m:t>⋅</m:t>
                                </m:r>
                                <m:r>
                                  <m:t>0.001</m:t>
                                </m:r>
                              </m:num>
                              <m:den>
                                <m:r>
                                  <m:t>0.95</m:t>
                                </m:r>
                                <m:r>
                                  <m:t>⋅</m:t>
                                </m:r>
                                <m:r>
                                  <m:t>0.001</m:t>
                                </m:r>
                                <m:r>
                                  <m:t>+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0.98</m:t>
                                </m:r>
                                <m:r>
                                  <m:t>)</m:t>
                                </m:r>
                                <m:r>
                                  <m:t>⋅</m:t>
                                </m:r>
                                <m:r>
                                  <m:t>(</m:t>
                                </m:r>
                                <m:r>
                                  <m:t>1</m:t>
                                </m:r>
                                <m:r>
                                  <m:t>−</m:t>
                                </m:r>
                                <m:r>
                                  <m:t>0.001</m:t>
                                </m:r>
                                <m:r>
                                  <m:t>)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  <m:r>
                              <m:t>0.0454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|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∝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|</m:t>
                      </m:r>
                      <m:r>
                        <m:t>D</m:t>
                      </m:r>
                      <m:r>
                        <m:t>)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D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posterior</a:t>
                </a:r>
                <a:r>
                  <a:rPr/>
                  <a:t>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|</m:t>
                    </m:r>
                    <m:r>
                      <m:t>D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)</m:t>
                    </m:r>
                  </m:oMath>
                </a14:m>
                <a:r>
                  <a:rPr/>
                  <a:t> is the </a:t>
                </a:r>
                <a:r>
                  <a:rPr b="1"/>
                  <a:t>prior</a:t>
                </a:r>
                <a:r>
                  <a:rPr/>
                  <a:t> probability</a:t>
                </a:r>
              </a:p>
              <a:p>
                <a:pPr lvl="0" marL="0" indent="0">
                  <a:buNone/>
                </a:pPr>
                <a:r>
                  <a:rPr/>
                  <a:t>We can consider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(the denominator) to be just a constant to schale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D</m:t>
                    </m:r>
                    <m:r>
                      <m:t>|</m:t>
                    </m:r>
                    <m:r>
                      <m:t>T</m:t>
                    </m:r>
                    <m:r>
                      <m:t>)</m:t>
                    </m:r>
                  </m:oMath>
                </a14:m>
                <a:r>
                  <a:rPr/>
                  <a:t> so that it is a valid distribution.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variable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function from the outcome space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:</m:t>
                      </m:r>
                      <m:r>
                        <m:t>Ω</m:t>
                      </m:r>
                      <m: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Example: Consider the experiment of tossing a coin 2 times: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Ω</m:t>
                      </m:r>
                      <m:r>
                        <m:t>=</m:t>
                      </m:r>
                      <m:r>
                        <m:t>{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}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number of heads turning up is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H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probability mass function</a:t>
                </a:r>
                <a:r>
                  <a:rPr/>
                  <a:t> (pmf)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assigns to each realisation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of a </a:t>
                </a:r>
                <a:r>
                  <a:rPr i="1"/>
                  <a:t>discrete</a:t>
                </a:r>
                <a:r>
                  <a:rPr/>
                  <a:t> random variable X the probability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e>
                    </m:nary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about continuous random variables?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continuous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=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all values of x (the probability of </a:t>
                </a:r>
                <a:r>
                  <a:rPr i="1"/>
                  <a:t>exactly</a:t>
                </a:r>
                <a:r>
                  <a:rPr/>
                  <a:t> realising one value among an infinity of possible values is 0). Hence it makes little sense to define a pmf.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Random variables: probability distribution</a:t>
                </a:r>
              </a:p>
              <a:p>
                <a:pPr lvl="0" marL="0" indent="0">
                  <a:buNone/>
                </a:pPr>
                <a:r>
                  <a:rPr/>
                  <a:t>Instead, we will define probabilities as areas under a curve. A </a:t>
                </a:r>
                <a:r>
                  <a:rPr b="1"/>
                  <a:t>probability density function</a:t>
                </a:r>
                <a:r>
                  <a:rPr/>
                  <a:t> (pdf)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+</m:t>
                        </m:r>
                      </m:sup>
                    </m:sSup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b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∞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  <m:r>
                          <m:t>d</m:t>
                        </m:r>
                        <m:r>
                          <m:t>x</m:t>
                        </m:r>
                      </m:e>
                    </m:nary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while the axioms of probability imply that in the discrete case, a pmf satisfies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, in the continuous case, a pdf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 does not have to be bounded above by 1.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y</m:t>
                        </m:r>
                      </m:e>
                    </m:bar>
                    <m:r>
                      <m:t>,</m:t>
                    </m:r>
                    <m:bar>
                      <m:barPr>
                        <m:pos m:val="top"/>
                      </m:barPr>
                      <m:e>
                        <m:r>
                          <m:t>z</m:t>
                        </m:r>
                      </m:e>
                    </m:bar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A</m:t>
                    </m:r>
                    <m:r>
                      <m:t>)</m:t>
                    </m:r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  <m: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t>(</m:t>
                    </m:r>
                    <m:r>
                      <m:t>.</m:t>
                    </m:r>
                    <m:r>
                      <m:t>)</m:t>
                    </m:r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X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Y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Z</m:t>
                    </m:r>
                    <m:r>
                      <m:t>]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[</m:t>
                    </m:r>
                    <m:r>
                      <m:t>T</m:t>
                    </m:r>
                    <m:r>
                      <m:t>]</m:t>
                    </m:r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If we have the pdf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for </m:t>
                                </m:r>
                                <m:r>
                                  <m:t>0</m:t>
                                </m:r>
                                <m:r>
                                  <m:t>≤</m:t>
                                </m:r>
                                <m:r>
                                  <m:t>x</m:t>
                                </m:r>
                                <m:r>
                                  <m:t>≤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0.1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0.3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  <m:e>
                          <m:r>
                            <m:t>2</m:t>
                          </m:r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2</m:t>
                      </m:r>
                      <m:r>
                        <m:t>x</m:t>
                      </m:r>
                      <m:sSubSup>
                        <m:e>
                          <m:r>
                            <m:t>]</m:t>
                          </m:r>
                        </m:e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</m:sSubSup>
                      <m:r>
                        <m:t>=</m:t>
                      </m:r>
                      <m:r>
                        <m:t>0.6</m:t>
                      </m:r>
                      <m:r>
                        <m:t>−</m:t>
                      </m:r>
                      <m:r>
                        <m:t>0.2</m:t>
                      </m:r>
                      <m:r>
                        <m:t>=</m:t>
                      </m:r>
                      <m:r>
                        <m:t>0.4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06_BDA_2019_Henrion_Sessio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is the expected or average / mean value for a given distribution? Let us define the </a:t>
                </a:r>
                <a:r>
                  <a:rPr b="1"/>
                  <a:t>expectation</a:t>
                </a:r>
                <a:r>
                  <a:rPr/>
                  <a:t> or the </a:t>
                </a:r>
                <a:r>
                  <a:rPr b="1"/>
                  <a:t>mean</a:t>
                </a:r>
                <a:r>
                  <a:rPr/>
                  <a:t> of a random value.</a:t>
                </a:r>
              </a:p>
              <a:p>
                <a:pPr lvl="0" marL="0" indent="0">
                  <a:buNone/>
                </a:pPr>
                <a:r>
                  <a:rPr/>
                  <a:t>Discrete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x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t>=</m:t>
                      </m:r>
                      <m:r>
                        <m:t>E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compute expectations for arbitrary functions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 of a random variable: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(</m:t>
                      </m:r>
                      <m:r>
                        <m:t>h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x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 is discrete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−</m:t>
                                    </m:r>
                                    <m:r>
                                      <m:t>∞</m:t>
                                    </m:r>
                                  </m:sub>
                                  <m:sup>
                                    <m:r>
                                      <m:t>∞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r>
                                      <m:t>(</m:t>
                                    </m:r>
                                    <m:r>
                                      <m:t>x</m:t>
                                    </m:r>
                                    <m:r>
                                      <m:t>)</m:t>
                                    </m:r>
                                    <m:r>
                                      <m:t> </m:t>
                                    </m:r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 is continuous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special case of such a function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(</m:t>
                    </m:r>
                    <m:r>
                      <m:t>x</m:t>
                    </m:r>
                    <m:r>
                      <m:t>−</m:t>
                    </m:r>
                    <m:r>
                      <m:t>μ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used to define the variance of a random variable.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defined as spread around the mean and obtained by averaging the squared differences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x</m:t>
                    </m:r>
                    <m:r>
                      <m:t>−</m:t>
                    </m:r>
                    <m:r>
                      <m:t>μ</m:t>
                    </m:r>
                    <m:sSup>
                      <m:e>
                        <m:r>
                          <m:t>)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μ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r>
                              <m:t>[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−</m:t>
                            </m:r>
                            <m:r>
                              <m:t>E</m:t>
                            </m:r>
                            <m:r>
                              <m:t>(</m:t>
                            </m:r>
                            <m:r>
                              <m:t>X</m:t>
                            </m:r>
                            <m:r>
                              <m:t>)</m:t>
                            </m:r>
                            <m:sSup>
                              <m:e>
                                <m:r>
                                  <m:t>)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]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has the advantage of being on the same scale as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{</m:t>
                          </m:r>
                          <m:r>
                            <m:t>X</m:t>
                          </m:r>
                          <m:r>
                            <m:t>=</m:t>
                          </m:r>
                          <m:r>
                            <m:t>x</m:t>
                          </m:r>
                          <m:r>
                            <m:t>}</m:t>
                          </m:r>
                          <m:r>
                            <m:t>∩</m:t>
                          </m:r>
                          <m:r>
                            <m:t>C</m:t>
                          </m:r>
                          <m:r>
                            <m:t>)</m:t>
                          </m:r>
                        </m:num>
                        <m:den>
                          <m:r>
                            <m:t>P</m:t>
                          </m:r>
                          <m:r>
                            <m:t>(</m:t>
                          </m:r>
                          <m:r>
                            <m:t>C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C</m:t>
                      </m:r>
                      <m:r>
                        <m:t>)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x</m:t>
                                </m:r>
                                <m:r>
                                  <m:t>)</m:t>
                                </m:r>
                                <m:r>
                                  <m:t>/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C</m:t>
                                </m:r>
                                <m: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for </m:t>
                                </m:r>
                                <m:r>
                                  <m:t>x</m:t>
                                </m:r>
                                <m:r>
                                  <m:t>∈</m:t>
                                </m:r>
                                <m: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joint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pair of random variables </a:t>
                </a:r>
                <a14:m>
                  <m:oMath xmlns:m="http://schemas.openxmlformats.org/officeDocument/2006/math"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</m:oMath>
                </a14:m>
                <a:r>
                  <a:rPr/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=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a</m:t>
                      </m:r>
                      <m:r>
                        <m:t>&lt;</m:t>
                      </m:r>
                      <m:r>
                        <m:t>X</m:t>
                      </m:r>
                      <m:r>
                        <m:t>≤</m:t>
                      </m:r>
                      <m:r>
                        <m:t>b</m:t>
                      </m:r>
                      <m:r>
                        <m:t>,</m:t>
                      </m:r>
                      <m:r>
                        <m:t>c</m:t>
                      </m:r>
                      <m:r>
                        <m:t>&lt;</m:t>
                      </m:r>
                      <m:r>
                        <m:t>Y</m:t>
                      </m:r>
                      <m:r>
                        <m:t>≤</m:t>
                      </m:r>
                      <m:r>
                        <m:t>d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c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t>−</m:t>
                        </m:r>
                        <m:r>
                          <m:t>∞</m:t>
                        </m:r>
                      </m:sub>
                      <m:sup>
                        <m:r>
                          <m:t>∞</m:t>
                        </m:r>
                      </m:sup>
                      <m:e>
                        <m:nary>
                          <m:naryPr>
                            <m:chr m:val="∫"/>
                            <m:limLoc m:val="subSup"/>
                            <m:subHide m:val="0"/>
                            <m:supHide m:val="0"/>
                          </m:naryPr>
                          <m:sub>
                            <m:r>
                              <m:t>−</m:t>
                            </m:r>
                            <m:r>
                              <m:t>∞</m:t>
                            </m:r>
                          </m:sub>
                          <m:sup>
                            <m:r>
                              <m:t>∞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r>
                      <m:t>(</m:t>
                    </m:r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  <m:r>
                      <m:t>)</m:t>
                    </m:r>
                    <m:r>
                      <m:t> </m:t>
                    </m:r>
                    <m:r>
                      <m:t>d</m:t>
                    </m:r>
                    <m:r>
                      <m:t>x</m:t>
                    </m:r>
                    <m:r>
                      <m:t>d</m:t>
                    </m:r>
                    <m:r>
                      <m:t>y</m:t>
                    </m:r>
                    <m: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marginal distribution function</a:t>
                </a:r>
                <a:r>
                  <a:rPr/>
                  <a:t> of X can be obtained from the joint distribution function by summing (discrete case) or integrating (continuous case) over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define the </a:t>
                </a:r>
                <a:r>
                  <a:rPr b="1"/>
                  <a:t>conditional</a:t>
                </a:r>
                <a:r>
                  <a:rPr/>
                  <a:t> distribution function of X given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|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,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t>(</m:t>
                          </m:r>
                          <m:r>
                            <m:t>y</m:t>
                          </m:r>
                          <m:r>
                            <m:t>)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 for events, we define random variables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to be </a:t>
                </a:r>
                <a:r>
                  <a:rPr b="1"/>
                  <a:t>independent</a:t>
                </a:r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  <m: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t>(</m:t>
                      </m:r>
                      <m:r>
                        <m:t>y</m:t>
                      </m:r>
                      <m:r>
                        <m:t>)</m:t>
                      </m:r>
                      <m:r>
                        <m:rPr>
                          <m:sty m:val="p"/>
                        </m:rPr>
                        <m:t> for all 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,</m:t>
                      </m:r>
                      <m:r>
                        <m:t>y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the previous definitions and theorems also apply to probability mass and density functions.</a:t>
            </a:r>
          </a:p>
          <a:p>
            <a:pPr lvl="0" marL="0" indent="0">
              <a:buNone/>
            </a:pPr>
            <a:r>
              <a:rPr/>
              <a:t>For discrete random variables, this is obvious as the probability mass function simply specifies probabilities.</a:t>
            </a:r>
          </a:p>
          <a:p>
            <a:pPr lvl="0" marL="0" indent="0">
              <a:buNone/>
            </a:pPr>
            <a:r>
              <a:rPr/>
              <a:t>For continuous random variables, these follow from the definitions of joint, conditional and marginal distribution functions.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INTRODUCTION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be 2 random variables.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  <m:r>
                          <m:t>|</m:t>
                        </m:r>
                        <m:r>
                          <m:t>Y</m:t>
                        </m:r>
                        <m:r>
                          <m:t>=</m:t>
                        </m:r>
                        <m:r>
                          <m:t>y</m:t>
                        </m:r>
                      </m:sub>
                    </m:sSub>
                    <m:r>
                      <m:t>(</m:t>
                    </m:r>
                    <m:r>
                      <m:t>x</m:t>
                    </m:r>
                    <m:r>
                      <m:t>|</m:t>
                    </m:r>
                    <m:r>
                      <m:t>y</m:t>
                    </m:r>
                    <m:r>
                      <m:t>)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  <m:r>
                              <m:t>|</m:t>
                            </m:r>
                            <m:r>
                              <m:t>X</m:t>
                            </m:r>
                            <m:r>
                              <m:t>=</m:t>
                            </m:r>
                            <m:r>
                              <m:t>x</m:t>
                            </m:r>
                          </m:sub>
                        </m:sSub>
                        <m:r>
                          <m:t>(</m:t>
                        </m:r>
                        <m:r>
                          <m:t>y</m:t>
                        </m:r>
                        <m:r>
                          <m:t>|</m:t>
                        </m:r>
                        <m:r>
                          <m:t>x</m:t>
                        </m:r>
                        <m:r>
                          <m:t>)</m:t>
                        </m:r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r>
                          <m:t>(</m:t>
                        </m:r>
                        <m:r>
                          <m:t>x</m:t>
                        </m:r>
                        <m:r>
                          <m:t>)</m:t>
                        </m:r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  <m:r>
                          <m:t>(</m:t>
                        </m:r>
                        <m:r>
                          <m:t>y</m:t>
                        </m:r>
                        <m:r>
                          <m:t>)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a dataset </a:t>
                </a:r>
                <a14:m>
                  <m:oMath xmlns:m="http://schemas.openxmlformats.org/officeDocument/2006/math">
                    <m: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}</m:t>
                    </m:r>
                  </m:oMath>
                </a14:m>
                <a:r>
                  <a:rPr/>
                  <a:t>, let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</m:oMath>
                </a14:m>
                <a:r>
                  <a:rPr/>
                  <a:t> be the joint probability density or mass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sub>
                    </m:sSub>
                    <m:r>
                      <m:t>)</m:t>
                    </m:r>
                  </m:oMath>
                </a14:m>
                <a:r>
                  <a:rPr/>
                  <a:t> for all permutations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r>
                      <m:t>…</m:t>
                    </m:r>
                    <m: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</a:t>
                </a:r>
                <a:r>
                  <a:rPr b="1"/>
                  <a:t>exchangeable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subscript contains no information about the outcomes.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 important result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…</m:t>
                      </m:r>
                      <m: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 are exchangeable for all </m:t>
                      </m:r>
                      <m:r>
                        <m:t>n</m:t>
                      </m:r>
                      <m:r>
                        <m:t>⇔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t>,</m:t>
                                </m:r>
                                <m:r>
                                  <m:t>…</m:t>
                                </m:r>
                                <m: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 are i.i.d.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θ</m:t>
                                </m:r>
                                <m:r>
                                  <m:t>∼</m:t>
                                </m:r>
                                <m:r>
                                  <m:t>p</m:t>
                                </m:r>
                                <m:r>
                                  <m:t>(</m:t>
                                </m:r>
                                <m:r>
                                  <m:t>θ</m:t>
                                </m:r>
                                <m: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Unless specified otherwise we will always assume exchangeability.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STA6206 Bayesian Data analysis Session 1]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Probabilities can be used informally to express information and our beliefs about unknown quanities.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be made formal.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Probabilities can be used to express rational beliefs and there is a relationship between probability and information.</a:t>
                </a:r>
              </a:p>
              <a:p>
                <a:pPr lvl="0" marL="0" indent="0">
                  <a:buNone/>
                </a:pPr>
                <a:r>
                  <a:rPr/>
                  <a:t>Bayes’ rule provides a rational way of updating beliefs in the light of new information.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process of </a:t>
                </a:r>
                <a:r>
                  <a:rPr i="1"/>
                  <a:t>inductive learning</a:t>
                </a:r>
                <a:r>
                  <a:rPr/>
                  <a:t> is referred to as </a:t>
                </a:r>
                <a:r>
                  <a:rPr i="1"/>
                  <a:t>Bayesian inference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methods provide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Statistical estimators with desirable properties.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Parsimonious descriptions of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A computational framework for model estimation, selection and validation.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2 main paradigms for statistical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fixed but unknown.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Probabilities are always interpreted as long run relative frequency.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Procedure is judged by how well they perform in the long run over an infinite number of hypothetical repetitions of the experiment.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1</dc:title>
  <dc:creator>Marc Henrion</dc:creator>
  <cp:keywords/>
  <dcterms:created xsi:type="dcterms:W3CDTF">2019-09-08T09:22:53Z</dcterms:created>
  <dcterms:modified xsi:type="dcterms:W3CDTF">2019-09-08T09:22:53Z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 September 2019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