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1" Type="http://schemas.openxmlformats.org/officeDocument/2006/relationships/viewProps" Target="viewProps.xml" /><Relationship Id="rId4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06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12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i="1"/>
                  <a:t>Law of Large Numbers (LLN)</a:t>
                </a:r>
                <a:r>
                  <a:rPr/>
                  <a:t> is why Monte Carlo works: by the LLN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S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s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(</m:t>
                              </m:r>
                              <m:r>
                                <m:t>s</m:t>
                              </m:r>
                              <m:r>
                                <m:t>)</m:t>
                              </m:r>
                            </m:sup>
                          </m:sSup>
                        </m:e>
                      </m:d>
                      <m:r>
                        <m:t>→</m:t>
                      </m:r>
                      <m:r>
                        <m:t>E</m:t>
                      </m:r>
                      <m:r>
                        <m:t>[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]</m:t>
                      </m:r>
                      <m:r>
                        <m:rPr>
                          <m:sty m:val="p"/>
                        </m:rPr>
                        <m:t> as </m:t>
                      </m:r>
                      <m:r>
                        <m:t>S</m:t>
                      </m:r>
                      <m:r>
                        <m:t>→</m:t>
                      </m:r>
                      <m:r>
                        <m:t>∞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g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]</m:t>
                    </m:r>
                    <m:r>
                      <m:t>=</m:t>
                    </m:r>
                    <m:r>
                      <m:t>∫</m:t>
                    </m:r>
                    <m:r>
                      <m:t>g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  <m:r>
                      <m:t>d</m:t>
                    </m:r>
                    <m:r>
                      <m:t>θ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example, this means that as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→</m:t>
                    </m:r>
                    <m:r>
                      <m:t>∞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θ</m:t>
                        </m:r>
                      </m:e>
                    </m:ba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r>
                              <m:t>θ</m:t>
                            </m:r>
                          </m:e>
                          <m:sup>
                            <m:r>
                              <m:t>(</m:t>
                            </m:r>
                            <m:r>
                              <m:t>s</m:t>
                            </m:r>
                            <m:r>
                              <m:t>)</m:t>
                            </m:r>
                          </m:sup>
                        </m:sSup>
                      </m:e>
                    </m:nary>
                    <m:r>
                      <m:t>/</m:t>
                    </m:r>
                    <m:r>
                      <m:t>S</m:t>
                    </m:r>
                    <m:r>
                      <m:t>→</m:t>
                    </m:r>
                    <m:r>
                      <m:t>E</m:t>
                    </m:r>
                    <m:r>
                      <m:t>[</m:t>
                    </m:r>
                    <m:r>
                      <m:t>θ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]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−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θ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t>/</m:t>
                    </m:r>
                    <m:r>
                      <m:t>(</m:t>
                    </m:r>
                    <m:r>
                      <m:t>S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→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#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sSup>
                          <m:e>
                            <m:r>
                              <m:t>θ</m:t>
                            </m:r>
                          </m:e>
                          <m:sup>
                            <m:r>
                              <m:t>(</m:t>
                            </m:r>
                            <m:r>
                              <m:t>s</m:t>
                            </m:r>
                            <m:r>
                              <m:t>)</m:t>
                            </m:r>
                          </m:sup>
                        </m:sSup>
                        <m:r>
                          <m:t>≤</m:t>
                        </m:r>
                        <m:r>
                          <m:t>c</m:t>
                        </m:r>
                      </m:e>
                    </m:d>
                    <m:r>
                      <m:t>/</m:t>
                    </m:r>
                    <m:r>
                      <m:t>S</m:t>
                    </m:r>
                    <m:r>
                      <m:t>→</m:t>
                    </m:r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≤</m:t>
                    </m:r>
                    <m:r>
                      <m:t>c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</a:t>
                </a:r>
                <a14:m>
                  <m:oMath xmlns:m="http://schemas.openxmlformats.org/officeDocument/2006/math">
                    <m:sSup>
                      <m:e>
                        <m:r>
                          <m:t>α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percentile of </a:t>
                </a:r>
                <a14:m>
                  <m:oMath xmlns:m="http://schemas.openxmlformats.org/officeDocument/2006/math">
                    <m:r>
                      <m:t>{</m:t>
                    </m:r>
                    <m:sSup>
                      <m:e>
                        <m:r>
                          <m:t>θ</m:t>
                        </m:r>
                      </m:e>
                      <m:sup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p>
                      <m:e>
                        <m:r>
                          <m:t>θ</m:t>
                        </m:r>
                      </m:e>
                      <m:sup>
                        <m:r>
                          <m:t>(</m:t>
                        </m:r>
                        <m:r>
                          <m:t>S</m:t>
                        </m:r>
                        <m:r>
                          <m:t>)</m:t>
                        </m:r>
                      </m:sup>
                    </m:sSup>
                    <m:r>
                      <m:t>}</m:t>
                    </m:r>
                    <m:r>
                      <m:t>→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…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We can approximate just about any aspect of the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in this way and with an arbitrary degree of precision given a large enough sample.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for a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prior with a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s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 sampling model for some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the posterior distribution is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,</m:t>
                    </m:r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In Practical 3, Exercise 3, we had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5</m:t>
                    </m:r>
                    <m:r>
                      <m:t>,</m:t>
                    </m:r>
                    <m:r>
                      <m:t>b</m:t>
                    </m:r>
                    <m:r>
                      <m:t>=</m:t>
                    </m:r>
                    <m:r>
                      <m:t>2</m:t>
                    </m:r>
                    <m:r>
                      <m:t>,</m:t>
                    </m:r>
                    <m:r>
                      <m:t>n</m:t>
                    </m:r>
                    <m:r>
                      <m:t>=</m:t>
                    </m:r>
                    <m:r>
                      <m:t>18</m:t>
                    </m:r>
                    <m:r>
                      <m:t>,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40</m:t>
                    </m:r>
                  </m:oMath>
                </a14:m>
                <a:r>
                  <a:rPr/>
                  <a:t>, yielding a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45</m:t>
                    </m:r>
                    <m:r>
                      <m:t>,</m:t>
                    </m:r>
                    <m:r>
                      <m:t>20</m:t>
                    </m:r>
                    <m:r>
                      <m:t>)</m:t>
                    </m:r>
                  </m:oMath>
                </a14:m>
                <a:r>
                  <a:rPr/>
                  <a:t> posterior.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Exercise: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Use Monte Carlo, with sizes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=</m:t>
                    </m:r>
                    <m:r>
                      <m:t>10</m:t>
                    </m:r>
                    <m:r>
                      <m:t>,</m:t>
                    </m:r>
                    <m:r>
                      <m:t>100</m:t>
                    </m:r>
                    <m:r>
                      <m:t>,</m:t>
                    </m:r>
                    <m:r>
                      <m:t>1000</m:t>
                    </m:r>
                    <m:r>
                      <m:t>,</m:t>
                    </m:r>
                    <m:r>
                      <m:t>10000</m:t>
                    </m:r>
                  </m:oMath>
                </a14:m>
                <a:r>
                  <a:rPr/>
                  <a:t> to approximate</a:t>
                </a:r>
              </a:p>
              <a:p>
                <a:pPr lvl="1"/>
                <a:r>
                  <a:rPr/>
                  <a:t>the posterior mean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λ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]</m:t>
                    </m:r>
                  </m:oMath>
                </a14:m>
              </a:p>
              <a:p>
                <a:pPr lvl="1"/>
                <a:r>
                  <a:rPr/>
                  <a:t>the posterior probability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&lt;</m:t>
                    </m:r>
                    <m:r>
                      <m:t>2.1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95% quantile-based Bayesian confidence interval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posterior mean is given by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a</m:t>
                        </m:r>
                        <m: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b</m:t>
                        </m:r>
                        <m:r>
                          <m:t>+</m:t>
                        </m:r>
                        <m:r>
                          <m:t>n</m:t>
                        </m:r>
                      </m:den>
                    </m:f>
                    <m:r>
                      <m:t>=</m:t>
                    </m:r>
                    <m:r>
                      <m:t>45</m:t>
                    </m:r>
                    <m:r>
                      <m:t>/</m:t>
                    </m:r>
                    <m:r>
                      <m:t>20</m:t>
                    </m:r>
                    <m:r>
                      <m:t>=</m:t>
                    </m:r>
                    <m:r>
                      <m:t>2.25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Approximated by Monte Carlo: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set.seed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1234</a:t>
                </a:r>
                <a:r>
                  <a:rPr sz="1800">
                    <a:latin typeface="Courier"/>
                  </a:rPr>
                  <a:t>)</a:t>
                </a:r>
                <a:br/>
                <a:br/>
                <a:r>
                  <a:rPr sz="1800">
                    <a:latin typeface="Courier"/>
                  </a:rPr>
                  <a:t>a&lt;-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 sz="1800">
                    <a:latin typeface="Courier"/>
                  </a:rPr>
                  <a:t>; b&lt;-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br/>
                <a:r>
                  <a:rPr sz="1800">
                    <a:latin typeface="Courier"/>
                  </a:rPr>
                  <a:t>sy&lt;-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40</a:t>
                </a:r>
                <a:r>
                  <a:rPr sz="1800">
                    <a:latin typeface="Courier"/>
                  </a:rPr>
                  <a:t>; n&lt;-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18</a:t>
                </a:r>
                <a:br/>
                <a:br/>
                <a:r>
                  <a:rPr sz="1800">
                    <a:latin typeface="Courier"/>
                  </a:rPr>
                  <a:t>s10&lt;-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rgamma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latin typeface="Courier"/>
                  </a:rPr>
                  <a:t>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sy,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latin typeface="Courier"/>
                  </a:rPr>
                  <a:t>b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n);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print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mean</a:t>
                </a:r>
                <a:r>
                  <a:rPr sz="1800">
                    <a:latin typeface="Courier"/>
                  </a:rPr>
                  <a:t>(s10))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[1] 2.127597</a:t>
                </a:r>
                <a:br/>
                <a:r>
                  <a:rPr sz="1800">
                    <a:latin typeface="Courier"/>
                  </a:rPr>
                  <a:t>s100&lt;-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rgamma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latin typeface="Courier"/>
                  </a:rPr>
                  <a:t>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sy,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latin typeface="Courier"/>
                  </a:rPr>
                  <a:t>b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n);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print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mean</a:t>
                </a:r>
                <a:r>
                  <a:rPr sz="1800">
                    <a:latin typeface="Courier"/>
                  </a:rPr>
                  <a:t>(s100))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[1] 2.263114</a:t>
                </a:r>
                <a:br/>
                <a:r>
                  <a:rPr sz="1800">
                    <a:latin typeface="Courier"/>
                  </a:rPr>
                  <a:t>s1000&lt;-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rgamma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latin typeface="Courier"/>
                  </a:rPr>
                  <a:t>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sy,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latin typeface="Courier"/>
                  </a:rPr>
                  <a:t>b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n);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print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mean</a:t>
                </a:r>
                <a:r>
                  <a:rPr sz="1800">
                    <a:latin typeface="Courier"/>
                  </a:rPr>
                  <a:t>(s1000))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[1] 2.267247</a:t>
                </a:r>
                <a:br/>
                <a:r>
                  <a:rPr sz="1800">
                    <a:latin typeface="Courier"/>
                  </a:rPr>
                  <a:t>s10000&lt;-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rgamma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latin typeface="Courier"/>
                  </a:rPr>
                  <a:t>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sy,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latin typeface="Courier"/>
                  </a:rPr>
                  <a:t>b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n);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print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mean</a:t>
                </a:r>
                <a:r>
                  <a:rPr sz="1800">
                    <a:latin typeface="Courier"/>
                  </a:rPr>
                  <a:t>(s10000))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[1] 2.249742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posterior probability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&lt;</m:t>
                    </m:r>
                    <m:r>
                      <m:t>2.1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is given by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pgamma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 sz="1800">
                    <a:latin typeface="Courier"/>
                  </a:rPr>
                  <a:t>,a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sy,b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n)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[1] 0.3417987</a:t>
                </a:r>
              </a:p>
              <a:p>
                <a:pPr lvl="0" marL="0" indent="0">
                  <a:buNone/>
                </a:pPr>
                <a:r>
                  <a:rPr/>
                  <a:t>We can approximate this by Monte Carlo: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</a:t>
                </a:r>
                <a:r>
                  <a:rPr sz="1800">
                    <a:latin typeface="Courier"/>
                  </a:rPr>
                  <a:t>(s10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&lt;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 sz="1800">
                    <a:latin typeface="Courier"/>
                  </a:rPr>
                  <a:t>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[1] 0.6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</a:t>
                </a:r>
                <a:r>
                  <a:rPr sz="1800">
                    <a:latin typeface="Courier"/>
                  </a:rPr>
                  <a:t>(s100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&lt;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 sz="1800">
                    <a:latin typeface="Courier"/>
                  </a:rPr>
                  <a:t>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[1] 0.36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</a:t>
                </a:r>
                <a:r>
                  <a:rPr sz="1800">
                    <a:latin typeface="Courier"/>
                  </a:rPr>
                  <a:t>(s1000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&lt;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 sz="1800">
                    <a:latin typeface="Courier"/>
                  </a:rPr>
                  <a:t>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[1] 0.32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</a:t>
                </a:r>
                <a:r>
                  <a:rPr sz="1800">
                    <a:latin typeface="Courier"/>
                  </a:rPr>
                  <a:t>(s10000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&lt;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 sz="1800">
                    <a:latin typeface="Courier"/>
                  </a:rPr>
                  <a:t>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10000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[1] 0.3317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quantile based 95% Bayesian confidence interval is given by: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qgamma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0.025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),a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sy,b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n)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[1] 1.641165 2.953397</a:t>
            </a:r>
          </a:p>
          <a:p>
            <a:pPr lvl="0" marL="0" indent="0">
              <a:buNone/>
            </a:pPr>
            <a:r>
              <a:rPr/>
              <a:t>This too we can approximate using Monte Carlo, by taking empirical quantiles of the samples: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quantile</a:t>
            </a:r>
            <a:r>
              <a:rPr sz="1800">
                <a:latin typeface="Courier"/>
              </a:rPr>
              <a:t>(s10,</a:t>
            </a:r>
            <a:r>
              <a:rPr sz="1800">
                <a:solidFill>
                  <a:srgbClr val="902000"/>
                </a:solidFill>
                <a:latin typeface="Courier"/>
              </a:rPr>
              <a:t>probs=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0.025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2.5%    97.5%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1.715649 2.527271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quantile</a:t>
            </a:r>
            <a:r>
              <a:rPr sz="1800">
                <a:latin typeface="Courier"/>
              </a:rPr>
              <a:t>(s100,</a:t>
            </a:r>
            <a:r>
              <a:rPr sz="1800">
                <a:solidFill>
                  <a:srgbClr val="902000"/>
                </a:solidFill>
                <a:latin typeface="Courier"/>
              </a:rPr>
              <a:t>probs=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0.025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2.5%    97.5%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1.660528 3.134632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quantile</a:t>
            </a:r>
            <a:r>
              <a:rPr sz="1800">
                <a:latin typeface="Courier"/>
              </a:rPr>
              <a:t>(s100,</a:t>
            </a:r>
            <a:r>
              <a:rPr sz="1800">
                <a:solidFill>
                  <a:srgbClr val="902000"/>
                </a:solidFill>
                <a:latin typeface="Courier"/>
              </a:rPr>
              <a:t>probs=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0.025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2.5%    97.5%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1.660528 3.134632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quantile</a:t>
            </a:r>
            <a:r>
              <a:rPr sz="1800">
                <a:latin typeface="Courier"/>
              </a:rPr>
              <a:t>(s1000,</a:t>
            </a:r>
            <a:r>
              <a:rPr sz="1800">
                <a:solidFill>
                  <a:srgbClr val="902000"/>
                </a:solidFill>
                <a:latin typeface="Courier"/>
              </a:rPr>
              <a:t>probs=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0.025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2.5%    97.5%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1.678758 2.961095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plot how these quantities converge as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→</m:t>
                    </m:r>
                    <m:r>
                      <m:t>∞</m:t>
                    </m:r>
                  </m:oMath>
                </a14:m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sVect&lt;-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1500</a:t>
                </a:r>
                <a:br/>
                <a:r>
                  <a:rPr sz="1800">
                    <a:latin typeface="Courier"/>
                  </a:rPr>
                  <a:t>df&lt;-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data.frame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S=</a:t>
                </a:r>
                <a:r>
                  <a:rPr sz="1800">
                    <a:latin typeface="Courier"/>
                  </a:rPr>
                  <a:t>sVect,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postMean=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NA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postCdf=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NA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postQ975=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NA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(s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 sz="1800">
                    <a:latin typeface="Courier"/>
                  </a:rPr>
                  <a:t> sVect){</a:t>
                </a:r>
                <a:br/>
                <a:r>
                  <a:rPr sz="1800">
                    <a:latin typeface="Courier"/>
                  </a:rPr>
                  <a:t>  samp&lt;-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rgamma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latin typeface="Courier"/>
                  </a:rPr>
                  <a:t>s,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latin typeface="Courier"/>
                  </a:rPr>
                  <a:t>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sy,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latin typeface="Courier"/>
                  </a:rPr>
                  <a:t>b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n)</a:t>
                </a:r>
                <a:br/>
                <a:r>
                  <a:rPr sz="1800">
                    <a:latin typeface="Courier"/>
                  </a:rPr>
                  <a:t>  df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postMean[df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==</a:t>
                </a:r>
                <a:r>
                  <a:rPr sz="1800">
                    <a:latin typeface="Courier"/>
                  </a:rPr>
                  <a:t>s]&lt;-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mean</a:t>
                </a:r>
                <a:r>
                  <a:rPr sz="1800">
                    <a:latin typeface="Courier"/>
                  </a:rPr>
                  <a:t>(samp)</a:t>
                </a:r>
                <a:br/>
                <a:r>
                  <a:rPr sz="1800">
                    <a:latin typeface="Courier"/>
                  </a:rPr>
                  <a:t>  df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postCdf[df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==</a:t>
                </a:r>
                <a:r>
                  <a:rPr sz="1800">
                    <a:latin typeface="Courier"/>
                  </a:rPr>
                  <a:t>s]&lt;-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sum</a:t>
                </a:r>
                <a:r>
                  <a:rPr sz="1800">
                    <a:latin typeface="Courier"/>
                  </a:rPr>
                  <a:t>(samp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&lt;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2.1</a:t>
                </a:r>
                <a:r>
                  <a:rPr sz="1800">
                    <a:latin typeface="Courier"/>
                  </a:rPr>
                  <a:t>)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</a:t>
                </a:r>
                <a:br/>
                <a:r>
                  <a:rPr sz="1800">
                    <a:latin typeface="Courier"/>
                  </a:rPr>
                  <a:t>  df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postQ975[df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==</a:t>
                </a:r>
                <a:r>
                  <a:rPr sz="1800">
                    <a:latin typeface="Courier"/>
                  </a:rPr>
                  <a:t>s]&lt;-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quantile</a:t>
                </a:r>
                <a:r>
                  <a:rPr sz="1800">
                    <a:latin typeface="Courier"/>
                  </a:rPr>
                  <a:t>(samp,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probs=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0.975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"posterior"</a:t>
            </a:r>
            <a:r>
              <a:rPr sz="1800">
                <a:latin typeface="Courier"/>
              </a:rPr>
              <a:t>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"mean"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"cdf at 2.1"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"97.5% quantile"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cols&lt;-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"greenyellow"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"salmon"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hVect&lt;-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((a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sy)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(b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n),</a:t>
            </a:r>
            <a:r>
              <a:rPr sz="1800" b="1">
                <a:solidFill>
                  <a:srgbClr val="007020"/>
                </a:solidFill>
                <a:latin typeface="Courier"/>
              </a:rPr>
              <a:t>pgamma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2.1</a:t>
            </a:r>
            <a:r>
              <a:rPr sz="1800">
                <a:latin typeface="Courier"/>
              </a:rPr>
              <a:t>,a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sy,b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n),</a:t>
            </a:r>
            <a:r>
              <a:rPr sz="1800" b="1">
                <a:solidFill>
                  <a:srgbClr val="007020"/>
                </a:solidFill>
                <a:latin typeface="Courier"/>
              </a:rPr>
              <a:t>qgamma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0.975</a:t>
            </a:r>
            <a:r>
              <a:rPr sz="1800">
                <a:latin typeface="Courier"/>
              </a:rPr>
              <a:t>,a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sy,b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n))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mfrow=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mar=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S,df[,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i],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"number of Monte Carlo samples"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"Monte Carlo approx."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cex.main=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latin typeface="Courier"/>
              </a:rPr>
              <a:t>cols[i],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latin typeface="Courier"/>
              </a:rPr>
              <a:t>titles[i])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lty=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h=</a:t>
            </a:r>
            <a:r>
              <a:rPr sz="1800">
                <a:latin typeface="Courier"/>
              </a:rPr>
              <a:t>hVect[i],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"darkgrey"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Session4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 sz="1800"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 sz="1800"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https://github.com/gitMarcH/Chanco_STA6206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inference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Often we are interested in the posterior distribution of some function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=</m:t>
                    </m:r>
                    <m:r>
                      <m:t>g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. For examples, in the binomial model we often are interested in the logodds: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f>
                      <m:fPr>
                        <m:type m:val="bar"/>
                      </m:fPr>
                      <m:num>
                        <m:r>
                          <m:t>θ</m:t>
                        </m:r>
                      </m:num>
                      <m:den>
                        <m:r>
                          <m:t>1</m:t>
                        </m:r>
                        <m:r>
                          <m:t>−</m:t>
                        </m:r>
                        <m:r>
                          <m:t>θ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Using Monte Carlo, we can approximate any aspect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g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independently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θ</m:t>
                                </m:r>
                                <m: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m:t>, compute </m:t>
                                </m:r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=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m:t>(</m:t>
                                        </m:r>
                                        <m:r>
                                          <m:t>1</m:t>
                                        </m:r>
                                        <m: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2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θ</m:t>
                                </m:r>
                                <m: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m:t>, compute </m:t>
                                </m:r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2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=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m:t>(</m:t>
                                        </m:r>
                                        <m:r>
                                          <m:t>2</m:t>
                                        </m:r>
                                        <m: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θ</m:t>
                                </m:r>
                                <m: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m:t>, compute </m:t>
                                </m:r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=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m:t>(</m:t>
                                        </m:r>
                                        <m:r>
                                          <m:t>S</m:t>
                                        </m:r>
                                        <m: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inference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Then as before, we can compute: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γ</m:t>
                        </m:r>
                      </m:e>
                    </m:ba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r>
                              <m:t>γ</m:t>
                            </m:r>
                          </m:e>
                          <m:sup>
                            <m:r>
                              <m:t>(</m:t>
                            </m:r>
                            <m:r>
                              <m:t>s</m:t>
                            </m:r>
                            <m:r>
                              <m:t>)</m:t>
                            </m:r>
                          </m:sup>
                        </m:sSup>
                      </m:e>
                    </m:nary>
                    <m:r>
                      <m:t>/</m:t>
                    </m:r>
                    <m:r>
                      <m:t>S</m:t>
                    </m:r>
                    <m:r>
                      <m:t>→</m:t>
                    </m:r>
                    <m:r>
                      <m:t>E</m:t>
                    </m:r>
                    <m:r>
                      <m:t>[</m:t>
                    </m:r>
                    <m:r>
                      <m:t>γ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]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s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γ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−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γ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t>/</m:t>
                    </m:r>
                    <m:r>
                      <m:t>(</m:t>
                    </m:r>
                    <m:r>
                      <m:t>S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→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(</m:t>
                    </m:r>
                    <m:r>
                      <m:t>γ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…</m:t>
                    </m:r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generated by the same sampling model as the observed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SAMPLING MODEL </m:t>
                      </m:r>
                      <m:r>
                        <m:t>  </m:t>
                      </m:r>
                      <m:r>
                        <m:t>  </m:t>
                      </m:r>
                      <m:r>
                        <m:t>  </m:t>
                      </m:r>
                      <m:acc>
                        <m:accPr>
                          <m:chr m:val="̃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∼</m:t>
                      </m:r>
                      <m:r>
                        <m:t>p</m:t>
                      </m:r>
                      <m:r>
                        <m:t>(</m:t>
                      </m:r>
                      <m:acc>
                        <m:accPr>
                          <m:chr m:val="̃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 cannot predict from this model however, as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unknown: we need to integrate it out: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PREDICTIVE MODEL </m:t>
                      </m:r>
                      <m:r>
                        <m:t> </m:t>
                      </m:r>
                      <m:r>
                        <m:t>p</m:t>
                      </m:r>
                      <m:r>
                        <m:t>(</m:t>
                      </m:r>
                      <m:acc>
                        <m:accPr>
                          <m:chr m:val="̃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)</m:t>
                      </m:r>
                      <m:r>
                        <m:t>=</m:t>
                      </m:r>
                      <m:r>
                        <m:t>∫</m:t>
                      </m:r>
                      <m:r>
                        <m:t>p</m:t>
                      </m:r>
                      <m:r>
                        <m:t>(</m:t>
                      </m:r>
                      <m:acc>
                        <m:accPr>
                          <m:chr m:val="̃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above is a </a:t>
                </a:r>
                <a:r>
                  <a:rPr i="1"/>
                  <a:t>prior predictive distribution</a:t>
                </a:r>
                <a:r>
                  <a:rPr/>
                  <a:t> as we have not conditioned on observed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After we have observed data, we obtain the </a:t>
                </a:r>
                <a:r>
                  <a:rPr i="1"/>
                  <a:t>posterior predictive distribution</a:t>
                </a:r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∫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∫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a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,</m:t>
                    </m:r>
                    <m:r>
                      <m:t>)</m:t>
                    </m:r>
                  </m:oMath>
                </a14:m>
                <a:r>
                  <a:rPr/>
                  <a:t> prior and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Pois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 sampling model, we saw (Exercise 4, Practical 1&amp;2) that the posterior predictive distribution was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NegBin</m:t>
                    </m:r>
                    <m:r>
                      <m:t>(</m:t>
                    </m:r>
                    <m:r>
                      <m:t>a</m:t>
                    </m:r>
                    <m: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)</m:t>
                    </m:r>
                    <m:r>
                      <m:t>,</m:t>
                    </m:r>
                    <m:r>
                      <m:t>(</m:t>
                    </m:r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)</m:t>
                    </m:r>
                    <m:r>
                      <m:t>/</m:t>
                    </m:r>
                    <m:r>
                      <m:t>(</m:t>
                    </m:r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In many situations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is too complicated to sample from directly. However we often are able to sample from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then obtain samples from the posterior predictive distribution as follows: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independently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θ</m:t>
                                </m:r>
                                <m: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m:t>, sample </m:t>
                                </m:r>
                                <m:sSup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  <m:r>
                                      <m:t>|</m:t>
                                    </m:r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m:t>(</m:t>
                                        </m:r>
                                        <m:r>
                                          <m:t>1</m:t>
                                        </m:r>
                                        <m: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2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θ</m:t>
                                </m:r>
                                <m: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m:t>, sample </m:t>
                                </m:r>
                                <m:sSup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2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  <m:r>
                                      <m:t>|</m:t>
                                    </m:r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m:t>(</m:t>
                                        </m:r>
                                        <m:r>
                                          <m:t>2</m:t>
                                        </m:r>
                                        <m: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sample 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θ</m:t>
                                </m:r>
                                <m: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m:t>, sample </m:t>
                                </m:r>
                                <m:sSup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t>(</m:t>
                                    </m:r>
                                    <m:r>
                                      <m:t>n</m:t>
                                    </m:r>
                                    <m:r>
                                      <m:t>)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  <m:r>
                                      <m:t>|</m:t>
                                    </m:r>
                                    <m:s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m:t>(</m:t>
                                        </m:r>
                                        <m:r>
                                          <m:t>n</m:t>
                                        </m:r>
                                        <m: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sSup>
                              <m:e>
                                <m:r>
                                  <m:t>θ</m:t>
                                </m:r>
                              </m:e>
                              <m: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)</m:t>
                                </m:r>
                              </m:sup>
                            </m:sSup>
                            <m:r>
                              <m:t>,</m:t>
                            </m:r>
                            <m:sSup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m:t>,</m:t>
                        </m:r>
                        <m:r>
                          <m:t>…</m:t>
                        </m:r>
                        <m:r>
                          <m:t>,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sSup>
                              <m:e>
                                <m:r>
                                  <m:t>θ</m:t>
                                </m:r>
                              </m:e>
                              <m:sup>
                                <m:r>
                                  <m:t>(</m:t>
                                </m:r>
                                <m:r>
                                  <m:t>S</m:t>
                                </m:r>
                                <m:r>
                                  <m:t>)</m:t>
                                </m:r>
                              </m:sup>
                            </m:sSup>
                            <m:r>
                              <m:t>,</m:t>
                            </m:r>
                            <m:sSup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t>(</m:t>
                                </m:r>
                                <m:r>
                                  <m:t>S</m:t>
                                </m:r>
                                <m: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/>
                  <a:t> constitutes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independent samples from the joint posterior distribution of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grow/>
                      </m:dPr>
                      <m:e>
                        <m:sSup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)</m:t>
                            </m:r>
                          </m:sup>
                        </m:sSup>
                        <m:r>
                          <m:t>,</m:t>
                        </m:r>
                        <m:r>
                          <m:t>…</m:t>
                        </m:r>
                        <m:r>
                          <m:t>,</m:t>
                        </m:r>
                        <m:sSup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p>
                            <m:r>
                              <m:t>(</m:t>
                            </m:r>
                            <m:r>
                              <m:t>n</m:t>
                            </m:r>
                            <m: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constitutes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independent samples from the </a:t>
                </a:r>
                <a:r>
                  <a:rPr i="1"/>
                  <a:t>marginal</a:t>
                </a:r>
                <a:r>
                  <a:rPr/>
                  <a:t> posterior distribution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i.e. the posterior predictive distribution.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important use of sampling from the posterior predictive distribution is for assessing model fit: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Do samples from the posterior predictive distribution look like the actual observed data?</a:t>
                </a:r>
              </a:p>
              <a:p>
                <a:pPr lvl="1"/>
                <a:r>
                  <a:rPr/>
                  <a:t>How likely are certain aspects of the observed data to be occurring under the posterior predictive distribution?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INFERENCE: multi-parameter models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inference:</a:t>
            </a:r>
            <a:r>
              <a:rPr/>
              <a:t> </a:t>
            </a:r>
            <a:r>
              <a:rPr/>
              <a:t>multi-parameter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Bayesian inference for two or more unknown parameters is not conceptually different from the one parameter case.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E.g. for a normal sampling model with parameters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 with joint prior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, posterior inference proceeds using Bayes’ rule: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μ</m:t>
                      </m:r>
                      <m:r>
                        <m:t>,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,</m:t>
                          </m:r>
                          <m:r>
                            <m:t>…</m:t>
                          </m:r>
                          <m: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t>|</m:t>
                          </m:r>
                          <m:r>
                            <m:t>μ</m:t>
                          </m:r>
                          <m: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μ</m:t>
                          </m:r>
                          <m: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,</m:t>
                          </m:r>
                          <m:r>
                            <m:t>…</m:t>
                          </m:r>
                          <m: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However, for many multiparameter models, the joint posterior distribution is non-standard and difficult to sample from directly.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MARKOV CHAIN MONTE CARLO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distributions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μ</m:t>
                    </m:r>
                    <m:r>
                      <m:t>|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|</m:t>
                    </m:r>
                    <m:r>
                      <m:t>μ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are called the </a:t>
                </a:r>
                <a:r>
                  <a:rPr b="1"/>
                  <a:t>full conditional distributions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as they are conditional distributions for a single parameter given everything else.</a:t>
                </a:r>
              </a:p>
              <a:p>
                <a:pPr lvl="0" marL="0" indent="0">
                  <a:buNone/>
                </a:pPr>
                <a:r>
                  <a:rPr/>
                  <a:t>We have already seen (Exercise 8, Practical 1&amp;2) that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r>
                                  <m:t>(</m:t>
                                </m:r>
                                <m:r>
                                  <m:t>μ</m:t>
                                </m:r>
                                <m: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t>μ</m:t>
                                </m:r>
                                <m: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t>|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r>
                        <m:t>(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,</m:t>
                      </m:r>
                      <m:sSubSup>
                        <m:e>
                          <m:r>
                            <m:t>σ</m:t>
                          </m:r>
                        </m:e>
                        <m:sub>
                          <m:r>
                            <m:t>n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/</m:t>
                        </m:r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+</m:t>
                        </m:r>
                        <m:r>
                          <m:t>n</m:t>
                        </m:r>
                        <m:bar>
                          <m:barPr>
                            <m:pos m:val="top"/>
                          </m:barPr>
                          <m:e>
                            <m:r>
                              <m:t>y</m:t>
                            </m:r>
                          </m:e>
                        </m:bar>
                        <m:r>
                          <m:t>/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1</m:t>
                        </m:r>
                        <m:r>
                          <m:t>/</m:t>
                        </m:r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+</m:t>
                        </m:r>
                        <m:r>
                          <m:t>n</m:t>
                        </m:r>
                        <m:r>
                          <m:t>/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n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t>=</m:t>
                    </m:r>
                    <m:r>
                      <m:t>(</m:t>
                    </m:r>
                    <m:r>
                      <m:t>1</m:t>
                    </m:r>
                    <m:r>
                      <m:t>/</m:t>
                    </m:r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t>+</m:t>
                    </m:r>
                    <m:r>
                      <m:t>n</m:t>
                    </m:r>
                    <m:r>
                      <m:t>/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p>
                      <m:e>
                        <m:r>
                          <m:t>)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4: Markov Chain Monte Carlo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we now assume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μ</m:t>
                      </m:r>
                      <m:r>
                        <m:t>,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μ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∼</m:t>
                      </m:r>
                      <m:r>
                        <m:t>Γ</m:t>
                      </m:r>
                      <m:r>
                        <m:t>(</m:t>
                      </m:r>
                      <m:sSub>
                        <m:e>
                          <m:r>
                            <m:t>ν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/</m:t>
                      </m:r>
                      <m:r>
                        <m:t>2</m:t>
                      </m:r>
                      <m:r>
                        <m:t>,</m:t>
                      </m:r>
                      <m:sSub>
                        <m:e>
                          <m:r>
                            <m:t>ν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sSubSup>
                        <m:e>
                          <m:r>
                            <m:t>τ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/</m:t>
                      </m:r>
                      <m:r>
                        <m:t>2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it can be shown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|</m:t>
                      </m:r>
                      <m:r>
                        <m:t>μ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∼</m:t>
                      </m:r>
                      <m:r>
                        <m:t>Γ</m:t>
                      </m:r>
                      <m:r>
                        <m:t>(</m:t>
                      </m:r>
                      <m:sSub>
                        <m:e>
                          <m:r>
                            <m:t>ν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/</m:t>
                      </m:r>
                      <m:r>
                        <m:t>2</m:t>
                      </m:r>
                      <m:r>
                        <m:t>,</m:t>
                      </m:r>
                      <m:sSub>
                        <m:e>
                          <m:r>
                            <m:t>ν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sSubSup>
                        <m:e>
                          <m:r>
                            <m:t>τ</m:t>
                          </m:r>
                        </m:e>
                        <m:sub>
                          <m:r>
                            <m:t>n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(</m:t>
                      </m:r>
                      <m:r>
                        <m:t>μ</m:t>
                      </m:r>
                      <m:r>
                        <m:t>)</m:t>
                      </m:r>
                      <m:r>
                        <m:t>/</m:t>
                      </m:r>
                      <m:r>
                        <m:t>2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t>(</m:t>
                                </m:r>
                                <m:r>
                                  <m:t>μ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</m:e>
                              <m:e>
                                <m:r>
                                  <m:t>[</m:t>
                                </m:r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sSubSup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sSubSup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t>(</m:t>
                                </m:r>
                                <m:r>
                                  <m:t>μ</m:t>
                                </m:r>
                                <m:r>
                                  <m:t>)</m:t>
                                </m:r>
                                <m:r>
                                  <m:t>]</m:t>
                                </m:r>
                                <m:r>
                                  <m:t>/</m:t>
                                </m:r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t>(</m:t>
                                </m:r>
                                <m:r>
                                  <m:t>μ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(</m:t>
                                    </m:r>
                                  </m:e>
                                </m:nary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−</m:t>
                                </m:r>
                                <m:r>
                                  <m:t>μ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to summarise, for a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 sampling model:</a:t>
                </a:r>
              </a:p>
              <a:p>
                <a:pPr lvl="1"/>
                <a:r>
                  <a:rPr/>
                  <a:t>conditionally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 normal distribution is a conjugate prior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1"/>
                <a:r>
                  <a:rPr/>
                  <a:t>conditionally on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, the inverse gamma distribution is a conjugate prior for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This is called a </a:t>
                </a:r>
                <a:r>
                  <a:rPr b="1"/>
                  <a:t>semi-conjugate</a:t>
                </a:r>
                <a:r>
                  <a:rPr/>
                  <a:t> or </a:t>
                </a:r>
                <a:r>
                  <a:rPr b="1"/>
                  <a:t>conditionally conjugate</a:t>
                </a:r>
                <a:r>
                  <a:rPr/>
                  <a:t> prior for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this does not guarantee that the resulting joint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 is conjugate for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if we have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t>/</m:t>
                      </m:r>
                      <m:r>
                        <m:t>X</m:t>
                      </m:r>
                      <m:r>
                        <m:t>∼</m:t>
                      </m:r>
                      <m:r>
                        <m:t>Γ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X follows an </a:t>
                </a:r>
                <a:r>
                  <a:rPr i="1"/>
                  <a:t>inverse Gamma</a:t>
                </a:r>
                <a:r>
                  <a:rPr/>
                  <a:t>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∼</m:t>
                      </m:r>
                      <m:r>
                        <m:rPr>
                          <m:sty m:val="p"/>
                        </m:rPr>
                        <m:t>inv-</m:t>
                      </m:r>
                      <m:r>
                        <m:t>Γ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Under this semi-conjugate prior for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, given a starting sample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r>
                          <m:t> </m:t>
                        </m:r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, we can sample a value </a:t>
                </a:r>
                <a14:m>
                  <m:oMath xmlns:m="http://schemas.openxmlformats.org/officeDocument/2006/math">
                    <m:sSup>
                      <m:e>
                        <m:r>
                          <m:t>μ</m:t>
                        </m:r>
                      </m:e>
                      <m:sup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μ</m:t>
                    </m:r>
                    <m:r>
                      <m:t>|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(</m:t>
                    </m:r>
                    <m:sSup>
                      <m:e>
                        <m:r>
                          <m:t>μ</m:t>
                        </m:r>
                      </m:e>
                      <m:sup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 will be a sample from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But now, </a:t>
                </a:r>
                <a14:m>
                  <m:oMath xmlns:m="http://schemas.openxmlformats.org/officeDocument/2006/math">
                    <m:sSup>
                      <m:e>
                        <m:r>
                          <m:t>μ</m:t>
                        </m:r>
                      </m:e>
                      <m:sup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can also be considered a sample from the marginal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μ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we can then use this to sample a value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r>
                          <m:t>(</m:t>
                        </m:r>
                        <m:r>
                          <m:t>2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|</m:t>
                    </m:r>
                    <m:sSup>
                      <m:e>
                        <m:r>
                          <m:t>μ</m:t>
                        </m:r>
                      </m:e>
                      <m:sup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Now </a:t>
                </a:r>
                <a14:m>
                  <m:oMath xmlns:m="http://schemas.openxmlformats.org/officeDocument/2006/math">
                    <m:r>
                      <m:t>(</m:t>
                    </m:r>
                    <m:sSup>
                      <m:e>
                        <m:r>
                          <m:t>μ</m:t>
                        </m:r>
                      </m:e>
                      <m:sup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r>
                          <m:t>(</m:t>
                        </m:r>
                        <m:r>
                          <m:t>2</m:t>
                        </m:r>
                        <m:r>
                          <m:t>)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 can be considered a sample from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so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  <m:r>
                          <m:t>(</m:t>
                        </m:r>
                        <m:r>
                          <m:t>2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can be considered a sample from the marginal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this can be used to generate a new value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(</m:t>
                        </m:r>
                        <m:r>
                          <m:t>2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and so on.</a:t>
                </a:r>
              </a:p>
              <a:p>
                <a:pPr lvl="0" marL="0" indent="0">
                  <a:buNone/>
                </a:pPr>
                <a:r>
                  <a:rPr/>
                  <a:t>This is the principle of the </a:t>
                </a:r>
                <a:r>
                  <a:rPr i="1"/>
                  <a:t>Gibbs sampler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MCMC:</a:t>
            </a:r>
            <a:r>
              <a:rPr/>
              <a:t> </a:t>
            </a:r>
            <a:r>
              <a:rPr/>
              <a:t>Gibbs</a:t>
            </a:r>
            <a:r>
              <a:rPr/>
              <a:t> </a:t>
            </a:r>
            <a:r>
              <a:rPr/>
              <a:t>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you have a vector of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ϕ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a joint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rPr>
                        <m:sty m:val="b"/>
                      </m:rPr>
                      <m:t>ϕ</m:t>
                    </m:r>
                    <m:r>
                      <m:t>)</m:t>
                    </m:r>
                  </m:oMath>
                </a14:m>
                <a:r>
                  <a:rPr/>
                  <a:t>. Given a starting value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0</m:t>
                        </m:r>
                        <m:r>
                          <m:t>)</m:t>
                        </m:r>
                      </m:sup>
                    </m:sSup>
                    <m:r>
                      <m:t>=</m:t>
                    </m:r>
                    <m:r>
                      <m:t>(</m:t>
                    </m:r>
                    <m:sSubSup>
                      <m:e>
                        <m:r>
                          <m:t>ϕ</m:t>
                        </m:r>
                      </m:e>
                      <m:sub>
                        <m:r>
                          <m:t>1</m:t>
                        </m:r>
                      </m:sub>
                      <m:sup>
                        <m:r>
                          <m:t>(</m:t>
                        </m:r>
                        <m:r>
                          <m:t>0</m:t>
                        </m:r>
                        <m:r>
                          <m:t>)</m:t>
                        </m:r>
                      </m:sup>
                    </m:sSubSup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Sup>
                      <m:e>
                        <m:r>
                          <m:t>ϕ</m:t>
                        </m:r>
                      </m:e>
                      <m:sub>
                        <m:r>
                          <m:t>p</m:t>
                        </m:r>
                      </m:sub>
                      <m:sup>
                        <m:r>
                          <m:t>(</m:t>
                        </m:r>
                        <m:r>
                          <m:t>0</m:t>
                        </m:r>
                        <m:r>
                          <m:t>)</m:t>
                        </m:r>
                      </m:sup>
                    </m:sSubSup>
                    <m:r>
                      <m:t>)</m:t>
                    </m:r>
                  </m:oMath>
                </a14:m>
                <a:r>
                  <a:rPr/>
                  <a:t>, the </a:t>
                </a:r>
                <a:r>
                  <a:rPr b="1"/>
                  <a:t>Gibbs sampler</a:t>
                </a:r>
                <a:r>
                  <a:rPr/>
                  <a:t> generates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s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s</m:t>
                        </m:r>
                        <m:r>
                          <m:t>−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as follows: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sample </m:t>
                                </m:r>
                                <m:r>
                                  <m:t> 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sample </m:t>
                                </m:r>
                                <m:r>
                                  <m:t> 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sample </m:t>
                                </m:r>
                                <m:r>
                                  <m:t> 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Sup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(</m:t>
                                    </m:r>
                                    <m:r>
                                      <m:t>s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t>)</m:t>
                                    </m:r>
                                  </m:sup>
                                </m:sSubSup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MCMC:</a:t>
            </a:r>
            <a:r>
              <a:rPr/>
              <a:t> </a:t>
            </a:r>
            <a:r>
              <a:rPr/>
              <a:t>Gibbs</a:t>
            </a:r>
            <a:r>
              <a:rPr/>
              <a:t> </a:t>
            </a:r>
            <a:r>
              <a:rPr/>
              <a:t>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generates a </a:t>
                </a:r>
                <a:r>
                  <a:rPr i="1"/>
                  <a:t>dependent</a:t>
                </a:r>
                <a:r>
                  <a:rPr/>
                  <a:t> sequence of vectors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)</m:t>
                                </m:r>
                              </m:sup>
                            </m:sSup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(</m:t>
                            </m:r>
                            <m:sSubSup>
                              <m:e>
                                <m:r>
                                  <m:t>ϕ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)</m:t>
                                </m:r>
                              </m:sup>
                            </m:sSubSup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Sup>
                              <m:e>
                                <m:r>
                                  <m:t>ϕ</m:t>
                                </m:r>
                              </m:e>
                              <m:sub>
                                <m:r>
                                  <m:t>p</m:t>
                                </m:r>
                              </m:sub>
                              <m: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)</m:t>
                                </m:r>
                              </m:sup>
                            </m:sSubSup>
                            <m:r>
                              <m:t>)</m:t>
                            </m:r>
                          </m:e>
                        </m:mr>
                        <m:m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r>
                                  <m:t>(</m:t>
                                </m:r>
                                <m:r>
                                  <m:t>2</m:t>
                                </m:r>
                                <m:r>
                                  <m:t>)</m:t>
                                </m:r>
                              </m:sup>
                            </m:sSup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(</m:t>
                            </m:r>
                            <m:sSubSup>
                              <m:e>
                                <m:r>
                                  <m:t>ϕ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(</m:t>
                                </m:r>
                                <m:r>
                                  <m:t>2</m:t>
                                </m:r>
                                <m:r>
                                  <m:t>)</m:t>
                                </m:r>
                              </m:sup>
                            </m:sSubSup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Sup>
                              <m:e>
                                <m:r>
                                  <m:t>ϕ</m:t>
                                </m:r>
                              </m:e>
                              <m:sub>
                                <m:r>
                                  <m:t>p</m:t>
                                </m:r>
                              </m:sub>
                              <m:sup>
                                <m:r>
                                  <m:t>(</m:t>
                                </m:r>
                                <m:r>
                                  <m:t>2</m:t>
                                </m:r>
                                <m:r>
                                  <m:t>)</m:t>
                                </m:r>
                              </m:sup>
                            </m:sSubSup>
                            <m:r>
                              <m:t>)</m:t>
                            </m:r>
                          </m:e>
                        </m:mr>
                        <m:mr>
                          <m:e>
                            <m:r>
                              <m:t>…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m:t>ϕ</m:t>
                                </m:r>
                              </m:e>
                              <m:sup>
                                <m:r>
                                  <m:t>(</m:t>
                                </m:r>
                                <m:r>
                                  <m:t>S</m:t>
                                </m:r>
                                <m:r>
                                  <m:t>)</m:t>
                                </m:r>
                              </m:sup>
                            </m:sSup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(</m:t>
                            </m:r>
                            <m:sSubSup>
                              <m:e>
                                <m:r>
                                  <m:t>ϕ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(</m:t>
                                </m:r>
                                <m:r>
                                  <m:t>S</m:t>
                                </m:r>
                                <m:r>
                                  <m:t>)</m:t>
                                </m:r>
                              </m:sup>
                            </m:sSubSup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Sup>
                              <m:e>
                                <m:r>
                                  <m:t>ϕ</m:t>
                                </m:r>
                              </m:e>
                              <m:sub>
                                <m:r>
                                  <m:t>p</m:t>
                                </m:r>
                              </m:sub>
                              <m:sup>
                                <m:r>
                                  <m:t>(</m:t>
                                </m:r>
                                <m:r>
                                  <m:t>S</m:t>
                                </m:r>
                                <m:r>
                                  <m:t>)</m:t>
                                </m:r>
                              </m:sup>
                            </m:sSubSup>
                            <m: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each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s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depends on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0</m:t>
                        </m:r>
                        <m:r>
                          <m:t>)</m:t>
                        </m:r>
                      </m:sup>
                    </m:sSup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s</m:t>
                        </m:r>
                        <m:r>
                          <m:t>−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only through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s</m:t>
                        </m:r>
                        <m:r>
                          <m:t>−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This is called the </a:t>
                </a:r>
                <a:r>
                  <a:rPr b="1"/>
                  <a:t>Markov property</a:t>
                </a:r>
                <a:r>
                  <a:rPr/>
                  <a:t> and so the sequence is called a </a:t>
                </a:r>
                <a:r>
                  <a:rPr b="1"/>
                  <a:t>Markov chain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MCMC:</a:t>
            </a:r>
            <a:r>
              <a:rPr/>
              <a:t> </a:t>
            </a:r>
            <a:r>
              <a:rPr/>
              <a:t>Gibbs</a:t>
            </a:r>
            <a:r>
              <a:rPr/>
              <a:t> </a:t>
            </a:r>
            <a:r>
              <a:rPr/>
              <a:t>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Under conditions met for all models discussed in this course module, for any set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ϕ</m:t>
                          </m:r>
                        </m:e>
                        <m:sup>
                          <m:r>
                            <m:t>(</m:t>
                          </m:r>
                          <m:r>
                            <m:t>s</m:t>
                          </m:r>
                          <m:r>
                            <m:t>)</m:t>
                          </m:r>
                        </m:sup>
                      </m:sSup>
                      <m:r>
                        <m:t>∈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→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)</m:t>
                      </m:r>
                      <m:r>
                        <m:t>d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 </m:t>
                      </m:r>
                      <m:r>
                        <m:rPr>
                          <m:sty m:val="p"/>
                        </m:rPr>
                        <m:t> as </m:t>
                      </m:r>
                      <m:r>
                        <m:t> </m:t>
                      </m:r>
                      <m:r>
                        <m:t>s</m:t>
                      </m:r>
                      <m:r>
                        <m:t>→</m:t>
                      </m:r>
                      <m:r>
                        <m:t>∞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other words, the sample distribution of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s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approaches the target distribution as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→</m:t>
                    </m:r>
                    <m:r>
                      <m:t>∞</m:t>
                    </m:r>
                  </m:oMath>
                </a14:m>
                <a:r>
                  <a:rPr/>
                  <a:t> regardless of the starting value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ϕ</m:t>
                        </m:r>
                      </m:e>
                      <m:sup>
                        <m:r>
                          <m:t>(</m:t>
                        </m:r>
                        <m:r>
                          <m:t>0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MCMC:</a:t>
            </a:r>
            <a:r>
              <a:rPr/>
              <a:t> </a:t>
            </a:r>
            <a:r>
              <a:rPr/>
              <a:t>Gibbs</a:t>
            </a:r>
            <a:r>
              <a:rPr/>
              <a:t> </a:t>
            </a:r>
            <a:r>
              <a:rPr/>
              <a:t>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More importantly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S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s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sSup>
                            <m:e>
                              <m:r>
                                <m:rPr>
                                  <m:sty m:val="b"/>
                                </m:rPr>
                                <m:t>ϕ</m:t>
                              </m:r>
                            </m:e>
                            <m:sup>
                              <m:r>
                                <m:t>(</m:t>
                              </m:r>
                              <m:r>
                                <m:t>s</m:t>
                              </m:r>
                              <m:r>
                                <m:t>)</m:t>
                              </m:r>
                            </m:sup>
                          </m:sSup>
                        </m:e>
                      </m:d>
                      <m:r>
                        <m:t>→</m:t>
                      </m:r>
                      <m:r>
                        <m:t>E</m:t>
                      </m:r>
                      <m:r>
                        <m:t>[</m:t>
                      </m:r>
                      <m:r>
                        <m:t>g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)</m:t>
                      </m:r>
                      <m:r>
                        <m:t>]</m:t>
                      </m:r>
                      <m:r>
                        <m:t>=</m:t>
                      </m:r>
                      <m:r>
                        <m:t>∫</m:t>
                      </m:r>
                      <m:r>
                        <m:t>g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)</m:t>
                      </m:r>
                      <m:r>
                        <m:t>d</m:t>
                      </m:r>
                      <m:r>
                        <m:rPr>
                          <m:sty m:val="b"/>
                        </m:rPr>
                        <m:t>ϕ</m:t>
                      </m:r>
                      <m:r>
                        <m:t> </m:t>
                      </m:r>
                      <m:r>
                        <m:rPr>
                          <m:sty m:val="p"/>
                        </m:rPr>
                        <m:t>as </m:t>
                      </m:r>
                      <m:r>
                        <m:t> </m:t>
                      </m:r>
                      <m:r>
                        <m:t>S</m:t>
                      </m:r>
                      <m:r>
                        <m:t>→</m:t>
                      </m:r>
                      <m:r>
                        <m:t>∞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means we can approximate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g</m:t>
                    </m:r>
                    <m:r>
                      <m:t>(</m:t>
                    </m:r>
                    <m:r>
                      <m:rPr>
                        <m:sty m:val="b"/>
                      </m:rPr>
                      <m:t>ϕ</m:t>
                    </m:r>
                    <m:r>
                      <m:t>)</m:t>
                    </m:r>
                    <m:r>
                      <m:t>]</m:t>
                    </m:r>
                  </m:oMath>
                </a14:m>
                <a:r>
                  <a:rPr/>
                  <a:t> with the sample average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grow/>
                      </m:dPr>
                      <m:e>
                        <m:r>
                          <m:t>g</m:t>
                        </m:r>
                        <m:r>
                          <m:t>(</m:t>
                        </m:r>
                        <m:sSup>
                          <m:e>
                            <m:r>
                              <m:rPr>
                                <m:sty m:val="b"/>
                              </m:rPr>
                              <m:t>ϕ</m:t>
                            </m:r>
                          </m:e>
                          <m: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)</m:t>
                            </m:r>
                          </m:sup>
                        </m:sSup>
                        <m:r>
                          <m:t>)</m:t>
                        </m:r>
                        <m:r>
                          <m:t>,</m:t>
                        </m:r>
                        <m:r>
                          <m:t>…</m:t>
                        </m:r>
                        <m:r>
                          <m:t>,</m:t>
                        </m:r>
                        <m:r>
                          <m:t>g</m:t>
                        </m:r>
                        <m:r>
                          <m:t>(</m:t>
                        </m:r>
                        <m:sSup>
                          <m:e>
                            <m:r>
                              <m:rPr>
                                <m:sty m:val="b"/>
                              </m:rPr>
                              <m:t>ϕ</m:t>
                            </m:r>
                          </m:e>
                          <m:sup>
                            <m:r>
                              <m:t>(</m:t>
                            </m:r>
                            <m:r>
                              <m:t>S</m:t>
                            </m:r>
                            <m:r>
                              <m:t>)</m:t>
                            </m:r>
                          </m:sup>
                        </m:sSup>
                        <m:r>
                          <m:t>)</m:t>
                        </m:r>
                      </m:e>
                    </m:d>
                  </m:oMath>
                </a14:m>
                <a:r>
                  <a:rPr/>
                  <a:t> just as we did in Monte Carlo approximation.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reason, we call such approximations </a:t>
                </a:r>
                <a:r>
                  <a:rPr b="1"/>
                  <a:t>Markov Chain Monte Carlo (MCMC)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Bayesian Data analysis Session 4]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MONTE CARLO APPROXIMATION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the examples we have seen so far, particularly when we used conjugate priors, we ended up with a posterior distribution for an unknown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for which there existed simple formulae for posterior means and variances.</a:t>
                </a:r>
              </a:p>
              <a:p>
                <a:pPr lvl="0" marL="0" indent="0">
                  <a:buNone/>
                </a:pPr>
                <a:r>
                  <a:rPr/>
                  <a:t>Often however we are interested in other aspects of the posterior distribution, e.g.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∈</m:t>
                    </m:r>
                    <m:r>
                      <m:t>A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for arbitrary sets A.</a:t>
                </a:r>
              </a:p>
              <a:p>
                <a:pPr lvl="1"/>
                <a:r>
                  <a:rPr/>
                  <a:t>posterior means and variances for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</a:p>
              <a:p>
                <a:pPr lvl="1"/>
                <a:r>
                  <a:rPr/>
                  <a:t>predictive distributions for missing or unobserved data</a:t>
                </a:r>
              </a:p>
              <a:p>
                <a:pPr lvl="1"/>
                <a:r>
                  <a:rPr/>
                  <a:t>comparing two or more populations, so that we are interested in the posterior distribution for </a:t>
                </a:r>
                <a14:m>
                  <m:oMath xmlns:m="http://schemas.openxmlformats.org/officeDocument/2006/math">
                    <m:r>
                      <m:t>|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max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Obtaining exact values for these quantities can be difficult or impossible.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Trick:</a:t>
                </a:r>
              </a:p>
              <a:p>
                <a:pPr lvl="1"/>
                <a:r>
                  <a:rPr/>
                  <a:t>Generate random samples for the parameters from their posterior distributions.</a:t>
                </a:r>
              </a:p>
              <a:p>
                <a:pPr lvl="1"/>
                <a:r>
                  <a:rPr/>
                  <a:t>Use these samples to compute arbitrary quantities of interest to an arbitrary degree of precision.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Generating random samples </a:t>
                </a:r>
                <a14:m>
                  <m:oMath xmlns:m="http://schemas.openxmlformats.org/officeDocument/2006/math">
                    <m:r>
                      <m:t>≈</m:t>
                    </m:r>
                  </m:oMath>
                </a14:m>
                <a:r>
                  <a:rPr/>
                  <a:t> playing a game of chance. Since Monte Carlo is the most famous casino in the world, this approach was named the </a:t>
                </a:r>
                <a:r>
                  <a:rPr b="1"/>
                  <a:t>Monte Carlo approximation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the integral from Exercise 5, Practical 1&amp;2: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&gt;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.</m:t>
                            </m:r>
                            <m:r>
                              <m:t>.</m:t>
                            </m:r>
                            <m:r>
                              <m:t>.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∞</m:t>
                                </m:r>
                              </m:sup>
                              <m:e>
                                <m:r>
                                  <m:t>γ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;</m:t>
                            </m:r>
                            <m:r>
                              <m:t>68</m:t>
                            </m:r>
                            <m:r>
                              <m:t>,</m:t>
                            </m:r>
                            <m:r>
                              <m:t>45</m:t>
                            </m:r>
                            <m:r>
                              <m:t>)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m:t>∞</m:t>
                                </m:r>
                              </m:sup>
                              <m:e>
                                <m:r>
                                  <m:t>γ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;</m:t>
                            </m:r>
                            <m:r>
                              <m:t>219</m:t>
                            </m:r>
                            <m:r>
                              <m:t>,</m:t>
                            </m:r>
                            <m:r>
                              <m:t>112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t>112</m:t>
                                    </m:r>
                                  </m:e>
                                  <m:sup>
                                    <m:r>
                                      <m:t>219</m:t>
                                    </m:r>
                                  </m:sup>
                                </m:sSup>
                                <m:sSup>
                                  <m:e>
                                    <m:r>
                                      <m:t>45</m:t>
                                    </m:r>
                                  </m:e>
                                  <m:sup>
                                    <m:r>
                                      <m:t>68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219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68</m:t>
                                </m:r>
                                <m:r>
                                  <m:t>)</m:t>
                                </m:r>
                              </m:den>
                            </m:f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∞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sup>
                                  <m:e>
                                    <m:sSubSup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218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  <m:sSubSup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  <m:sup>
                                <m:r>
                                  <m:t>67</m:t>
                                </m:r>
                              </m:sup>
                            </m:sSub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112</m:t>
                                </m:r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−</m:t>
                                </m:r>
                                <m:r>
                                  <m:t>45</m:t>
                                </m:r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d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integral can be solved in several ways, but one way involves generating random samples from both gamma distributions and then approximating the integrals by summing over the random samples.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be a parameter of interest and let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be a sample from the sampling model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Suppose we can sample a number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of independent, random values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from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(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sup>
                      </m:sSup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(</m:t>
                          </m:r>
                          <m:r>
                            <m:t>S</m:t>
                          </m:r>
                          <m:r>
                            <m:t>)</m:t>
                          </m:r>
                        </m:sup>
                      </m:sSup>
                      <m:limLow>
                        <m:e>
                          <m:r>
                            <m:t>∼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m:t>iid</m:t>
                          </m:r>
                        </m:lim>
                      </m:limLow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the empirical distribution of the samples </a:t>
                </a:r>
                <a14:m>
                  <m:oMath xmlns:m="http://schemas.openxmlformats.org/officeDocument/2006/math">
                    <m:r>
                      <m:t>{</m:t>
                    </m:r>
                    <m:sSup>
                      <m:e>
                        <m:r>
                          <m:t>θ</m:t>
                        </m:r>
                      </m:e>
                      <m:sup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p>
                      <m:e>
                        <m:r>
                          <m:t>θ</m:t>
                        </m:r>
                      </m:e>
                      <m:sup>
                        <m:r>
                          <m:t>(</m:t>
                        </m:r>
                        <m:r>
                          <m:t>S</m:t>
                        </m:r>
                        <m:r>
                          <m:t>)</m:t>
                        </m:r>
                      </m:sup>
                    </m:sSup>
                    <m:r>
                      <m:t>}</m:t>
                    </m:r>
                  </m:oMath>
                </a14:m>
                <a:r>
                  <a:rPr/>
                  <a:t> would approximate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with the approximation improving as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increases.</a:t>
                </a:r>
              </a:p>
              <a:p>
                <a:pPr lvl="0" marL="0" indent="0">
                  <a:buNone/>
                </a:pPr>
                <a:r>
                  <a:rPr/>
                  <a:t>The empirical distribution of </a:t>
                </a:r>
                <a14:m>
                  <m:oMath xmlns:m="http://schemas.openxmlformats.org/officeDocument/2006/math">
                    <m:r>
                      <m:t>{</m:t>
                    </m:r>
                    <m:sSup>
                      <m:e>
                        <m:r>
                          <m:t>θ</m:t>
                        </m:r>
                      </m:e>
                      <m:sup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p>
                      <m:e>
                        <m:r>
                          <m:t>θ</m:t>
                        </m:r>
                      </m:e>
                      <m:sup>
                        <m:r>
                          <m:t>(</m:t>
                        </m:r>
                        <m:r>
                          <m:t>S</m:t>
                        </m:r>
                        <m:r>
                          <m:t>)</m:t>
                        </m:r>
                      </m:sup>
                    </m:sSup>
                    <m:r>
                      <m:t>}</m:t>
                    </m:r>
                  </m:oMath>
                </a14:m>
                <a:r>
                  <a:rPr/>
                  <a:t> is called the </a:t>
                </a:r>
                <a:r>
                  <a:rPr b="1"/>
                  <a:t>Monte Carlo approximation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Note: Monte Carlo works for any distribution, not just posteriors.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4</dc:title>
  <dc:creator>Marc Henrion</dc:creator>
  <cp:keywords/>
  <dcterms:created xsi:type="dcterms:W3CDTF">2019-09-12T12:04:00Z</dcterms:created>
  <dcterms:modified xsi:type="dcterms:W3CDTF">2019-09-12T12:04:00Z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