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02" d="100"/>
          <a:sy n="102" d="100"/>
        </p:scale>
        <p:origin x="126" y="38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5" Type="http://schemas.openxmlformats.org/officeDocument/2006/relationships/tableStyles" Target="tableStyles.xml" /><Relationship Id="rId54" Type="http://schemas.openxmlformats.org/officeDocument/2006/relationships/theme" Target="theme/theme1.xml" /><Relationship Id="rId1" Type="http://schemas.openxmlformats.org/officeDocument/2006/relationships/slideMaster" Target="slideMasters/slideMaster1.xml" /><Relationship Id="rId53" Type="http://schemas.openxmlformats.org/officeDocument/2006/relationships/viewProps" Target="viewProps.xml" /><Relationship Id="rId5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02/07/2019</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78603"/>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STA6206</a:t>
            </a:r>
            <a:r>
              <a:rPr/>
              <a:t> </a:t>
            </a:r>
            <a:r>
              <a:rPr/>
              <a:t>-</a:t>
            </a:r>
            <a:r>
              <a:rPr/>
              <a:t> </a:t>
            </a:r>
            <a:r>
              <a:rPr/>
              <a:t>Bayesian</a:t>
            </a:r>
            <a:r>
              <a:rPr/>
              <a:t> </a:t>
            </a:r>
            <a:r>
              <a:rPr/>
              <a:t>Data</a:t>
            </a:r>
            <a:r>
              <a:rPr/>
              <a:t> </a:t>
            </a:r>
            <a:r>
              <a:rPr/>
              <a:t>Analysis</a:t>
            </a:r>
            <a:r>
              <a:rPr/>
              <a:t> </a:t>
            </a:r>
            <a:r>
              <a:rPr/>
              <a:t>-</a:t>
            </a:r>
            <a:r>
              <a:rPr/>
              <a:t> </a:t>
            </a:r>
            <a:r>
              <a:rPr/>
              <a:t>Practical</a:t>
            </a:r>
            <a:r>
              <a:rPr/>
              <a:t> </a:t>
            </a:r>
            <a:r>
              <a:rPr/>
              <a:t>1</a:t>
            </a:r>
            <a:r>
              <a:rPr/>
              <a:t> </a:t>
            </a:r>
            <a:r>
              <a:rPr/>
              <a:t>&amp;</a:t>
            </a:r>
            <a:r>
              <a:rPr/>
              <a:t> </a:t>
            </a:r>
            <a:r>
              <a:rPr/>
              <a:t>2</a:t>
            </a:r>
            <a:r>
              <a:rPr/>
              <a:t> </a:t>
            </a:r>
            <a:r>
              <a:rPr/>
              <a:t>(Solutions)</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10</a:t>
            </a:r>
            <a:r>
              <a:rPr/>
              <a:t> </a:t>
            </a:r>
            <a:r>
              <a:rPr/>
              <a:t>September</a:t>
            </a:r>
            <a:r>
              <a:rPr/>
              <a:t> </a:t>
            </a:r>
            <a:r>
              <a:rPr/>
              <a:t>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Equipped with this: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D</m:t>
                            </m:r>
                            <m:r>
                              <m:t>|</m:t>
                            </m:r>
                            <m:r>
                              <m:t>T</m:t>
                            </m:r>
                            <m:r>
                              <m:t>∩</m:t>
                            </m:r>
                            <m:sSub>
                              <m:e>
                                <m:r>
                                  <m:t>T</m:t>
                                </m:r>
                              </m:e>
                              <m:sub>
                                <m:r>
                                  <m:t>o</m:t>
                                </m:r>
                                <m:r>
                                  <m:t>l</m:t>
                                </m:r>
                                <m:r>
                                  <m:t>d</m:t>
                                </m:r>
                              </m:sub>
                            </m:sSub>
                            <m:r>
                              <m:t>)</m:t>
                            </m:r>
                            <m:r>
                              <m:t>=</m:t>
                            </m:r>
                            <m:r>
                              <m:t>P</m:t>
                            </m:r>
                            <m:r>
                              <m:t>(</m:t>
                            </m:r>
                            <m:r>
                              <m:t>D</m:t>
                            </m:r>
                            <m:r>
                              <m:t>|</m:t>
                            </m:r>
                            <m:r>
                              <m:t>U</m:t>
                            </m:r>
                            <m:r>
                              <m:t>)</m:t>
                            </m:r>
                          </m:e>
                          <m:e>
                            <m:r>
                              <m:t>=</m:t>
                            </m:r>
                          </m:e>
                          <m:e>
                            <m:f>
                              <m:fPr>
                                <m:type m:val="bar"/>
                              </m:fPr>
                              <m:num>
                                <m:r>
                                  <m:t>P</m:t>
                                </m:r>
                                <m:r>
                                  <m:t>(</m:t>
                                </m:r>
                                <m:r>
                                  <m:t>U</m:t>
                                </m:r>
                                <m:r>
                                  <m:t>|</m:t>
                                </m:r>
                                <m:r>
                                  <m:t>D</m:t>
                                </m:r>
                                <m:r>
                                  <m:t>)</m:t>
                                </m:r>
                                <m:r>
                                  <m:t>P</m:t>
                                </m:r>
                                <m:r>
                                  <m:t>(</m:t>
                                </m:r>
                                <m:r>
                                  <m:t>D</m:t>
                                </m:r>
                                <m:r>
                                  <m:t>)</m:t>
                                </m:r>
                              </m:num>
                              <m:den>
                                <m:r>
                                  <m:t>P</m:t>
                                </m:r>
                                <m:r>
                                  <m:t>(</m:t>
                                </m:r>
                                <m:r>
                                  <m:t>U</m:t>
                                </m:r>
                                <m:r>
                                  <m:t>|</m:t>
                                </m:r>
                                <m:r>
                                  <m:t>D</m:t>
                                </m:r>
                                <m:r>
                                  <m:t>)</m:t>
                                </m:r>
                                <m:r>
                                  <m:t>P</m:t>
                                </m:r>
                                <m:r>
                                  <m:t>(</m:t>
                                </m:r>
                                <m:r>
                                  <m:t>D</m:t>
                                </m:r>
                                <m:r>
                                  <m:t>)</m:t>
                                </m:r>
                                <m:r>
                                  <m:t>+</m:t>
                                </m:r>
                                <m:r>
                                  <m:t>P</m:t>
                                </m:r>
                                <m:r>
                                  <m:t>(</m:t>
                                </m:r>
                                <m:r>
                                  <m:t>U</m:t>
                                </m:r>
                                <m:r>
                                  <m:t>|</m:t>
                                </m:r>
                                <m:bar>
                                  <m:barPr>
                                    <m:pos m:val="top"/>
                                  </m:barPr>
                                  <m:e>
                                    <m:r>
                                      <m:t>D</m:t>
                                    </m:r>
                                  </m:e>
                                </m:bar>
                                <m:r>
                                  <m:t>)</m:t>
                                </m:r>
                                <m:r>
                                  <m:t>P</m:t>
                                </m:r>
                                <m:r>
                                  <m:t>(</m:t>
                                </m:r>
                                <m:bar>
                                  <m:barPr>
                                    <m:pos m:val="top"/>
                                  </m:barPr>
                                  <m:e>
                                    <m:r>
                                      <m:t>D</m:t>
                                    </m:r>
                                  </m:e>
                                </m:bar>
                                <m:r>
                                  <m:t>)</m:t>
                                </m:r>
                              </m:den>
                            </m:f>
                          </m:e>
                        </m:mr>
                        <m:mr>
                          <m:e/>
                          <m:e>
                            <m:r>
                              <m:t>=</m:t>
                            </m:r>
                          </m:e>
                          <m:e>
                            <m:f>
                              <m:fPr>
                                <m:type m:val="bar"/>
                              </m:fPr>
                              <m:num>
                                <m:r>
                                  <m:t>0.792</m:t>
                                </m:r>
                                <m:r>
                                  <m:t>⋅</m:t>
                                </m:r>
                                <m:r>
                                  <m:t>0.1</m:t>
                                </m:r>
                              </m:num>
                              <m:den>
                                <m:r>
                                  <m:t>0.792</m:t>
                                </m:r>
                                <m:r>
                                  <m:t>⋅</m:t>
                                </m:r>
                                <m:r>
                                  <m:t>0.1</m:t>
                                </m:r>
                                <m:r>
                                  <m:t>+</m:t>
                                </m:r>
                                <m:r>
                                  <m:t>(</m:t>
                                </m:r>
                                <m:r>
                                  <m:t>1</m:t>
                                </m:r>
                                <m:r>
                                  <m:t>−</m:t>
                                </m:r>
                                <m:r>
                                  <m:t>0.995</m:t>
                                </m:r>
                                <m:r>
                                  <m:t>)</m:t>
                                </m:r>
                                <m:r>
                                  <m:t>⋅</m:t>
                                </m:r>
                                <m:r>
                                  <m:t>(</m:t>
                                </m:r>
                                <m:r>
                                  <m:t>1</m:t>
                                </m:r>
                                <m:r>
                                  <m:t>−</m:t>
                                </m:r>
                                <m:r>
                                  <m:t>0.1</m:t>
                                </m:r>
                                <m:r>
                                  <m:t>)</m:t>
                                </m:r>
                              </m:den>
                            </m:f>
                          </m:e>
                        </m:mr>
                        <m:mr>
                          <m:e/>
                          <m:e>
                            <m:r>
                              <m:t>=</m:t>
                            </m:r>
                          </m:e>
                          <m:e>
                            <m:r>
                              <m:t>0.9462</m:t>
                            </m:r>
                          </m:e>
                        </m:mr>
                      </m:m>
                    </m:oMath>
                  </m:oMathPara>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a:t>
                </a:r>
                <a14:m>
                  <m:oMath xmlns:m="http://schemas.openxmlformats.org/officeDocument/2006/math">
                    <m:r>
                      <m:t>Π</m:t>
                    </m:r>
                    <m:r>
                      <m:t>∼</m:t>
                    </m:r>
                    <m:r>
                      <m:rPr>
                        <m:sty m:val="p"/>
                      </m:rPr>
                      <m:t>Beta</m:t>
                    </m:r>
                    <m:r>
                      <m:t>(</m:t>
                    </m:r>
                    <m:r>
                      <m:t>a</m:t>
                    </m:r>
                    <m:r>
                      <m:t>,</m:t>
                    </m:r>
                    <m:r>
                      <m:t>b</m:t>
                    </m:r>
                    <m:r>
                      <m:t>)</m:t>
                    </m:r>
                  </m:oMath>
                </a14:m>
                <a:r>
                  <a:rPr/>
                  <a:t>. Compute </a:t>
                </a:r>
                <a14:m>
                  <m:oMath xmlns:m="http://schemas.openxmlformats.org/officeDocument/2006/math">
                    <m:r>
                      <m:t>E</m:t>
                    </m:r>
                    <m:r>
                      <m:t>[</m:t>
                    </m:r>
                    <m:r>
                      <m:t>Π</m:t>
                    </m:r>
                    <m:r>
                      <m:t>]</m:t>
                    </m:r>
                  </m:oMath>
                </a14:m>
                <a:r>
                  <a:rPr/>
                  <a:t>.</a:t>
                </a:r>
              </a:p>
              <a:p>
                <a:pPr lvl="0" marL="0" indent="0">
                  <a:buNone/>
                </a:pPr>
                <a:r>
                  <a:rPr/>
                  <a:t>We have seen that if</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s>
                            </m:mPr>
                            <m:mr>
                              <m:e>
                                <m:r>
                                  <m:t>Π</m:t>
                                </m:r>
                                <m:r>
                                  <m:t>∼</m:t>
                                </m:r>
                                <m:r>
                                  <m:rPr>
                                    <m:sty m:val="p"/>
                                  </m:rPr>
                                  <m:t>Beta</m:t>
                                </m:r>
                                <m:r>
                                  <m:t>(</m:t>
                                </m:r>
                                <m:r>
                                  <m:t>a</m:t>
                                </m:r>
                                <m:r>
                                  <m:t>,</m:t>
                                </m:r>
                                <m:r>
                                  <m:t>b</m:t>
                                </m:r>
                                <m:r>
                                  <m:t>)</m:t>
                                </m:r>
                              </m:e>
                            </m:mr>
                            <m:mr>
                              <m:e>
                                <m:r>
                                  <m:t>Y</m:t>
                                </m:r>
                                <m:r>
                                  <m:t>|</m:t>
                                </m:r>
                                <m:r>
                                  <m:t>π</m:t>
                                </m:r>
                                <m:r>
                                  <m:t>∼</m:t>
                                </m:r>
                                <m:r>
                                  <m:rPr>
                                    <m:sty m:val="p"/>
                                  </m:rPr>
                                  <m:t>Bin</m:t>
                                </m:r>
                                <m:r>
                                  <m:t>(</m:t>
                                </m:r>
                                <m:r>
                                  <m:t>n</m:t>
                                </m:r>
                                <m:r>
                                  <m:t>,</m:t>
                                </m:r>
                                <m:r>
                                  <m:t>π</m:t>
                                </m:r>
                                <m:r>
                                  <m:t>)</m:t>
                                </m:r>
                              </m:e>
                            </m:mr>
                          </m:m>
                        </m:e>
                      </m:d>
                    </m:oMath>
                  </m:oMathPara>
                </a14:m>
              </a:p>
              <a:p>
                <a:pPr lvl="0" marL="0" indent="0">
                  <a:buNone/>
                </a:pPr>
                <a:r>
                  <a:rPr/>
                  <a:t>then </a:t>
                </a:r>
                <a14:m>
                  <m:oMath xmlns:m="http://schemas.openxmlformats.org/officeDocument/2006/math">
                    <m:r>
                      <m:t>Π</m:t>
                    </m:r>
                    <m:r>
                      <m:t>|</m:t>
                    </m:r>
                    <m:r>
                      <m:t>Y</m:t>
                    </m:r>
                    <m:r>
                      <m:t>=</m:t>
                    </m:r>
                    <m:r>
                      <m:t>k</m:t>
                    </m:r>
                    <m:r>
                      <m:t>∼</m:t>
                    </m:r>
                    <m:r>
                      <m:rPr>
                        <m:sty m:val="p"/>
                      </m:rPr>
                      <m:t>Beta</m:t>
                    </m:r>
                    <m:r>
                      <m:t>(</m:t>
                    </m:r>
                    <m:r>
                      <m:t>a</m:t>
                    </m:r>
                    <m:r>
                      <m:t>+</m:t>
                    </m:r>
                    <m:r>
                      <m:t>k</m:t>
                    </m:r>
                    <m:r>
                      <m:t>,</m:t>
                    </m:r>
                    <m:r>
                      <m:t>b</m:t>
                    </m:r>
                    <m:r>
                      <m:t>+</m:t>
                    </m:r>
                    <m:r>
                      <m:t>n</m:t>
                    </m:r>
                    <m:r>
                      <m:t>−</m:t>
                    </m:r>
                    <m:r>
                      <m:t>k</m:t>
                    </m:r>
                    <m:r>
                      <m:t>)</m:t>
                    </m:r>
                  </m:oMath>
                </a14:m>
                <a:r>
                  <a:rPr/>
                  <a:t>.</a:t>
                </a:r>
              </a:p>
              <a:p>
                <a:pPr lvl="0" marL="0" indent="0">
                  <a:buNone/>
                </a:pPr>
                <a:r>
                  <a:rPr/>
                  <a:t>Show that</a:t>
                </a:r>
              </a:p>
              <a:p>
                <a:pPr lvl="0" marL="0" indent="0">
                  <a:buNone/>
                </a:pPr>
                <a14:m>
                  <m:oMathPara xmlns:m="http://schemas.openxmlformats.org/officeDocument/2006/math">
                    <m:oMathParaPr>
                      <m:jc m:val="center"/>
                    </m:oMathParaPr>
                    <m:oMath>
                      <m:r>
                        <m:t>E</m:t>
                      </m:r>
                      <m:r>
                        <m:t>[</m:t>
                      </m:r>
                      <m:r>
                        <m:t>Π</m:t>
                      </m:r>
                      <m:r>
                        <m:t>|</m:t>
                      </m:r>
                      <m:r>
                        <m:t>Y</m:t>
                      </m:r>
                      <m:r>
                        <m:t>=</m:t>
                      </m:r>
                      <m:r>
                        <m:t>k</m:t>
                      </m:r>
                      <m:r>
                        <m:t>]</m:t>
                      </m:r>
                      <m:r>
                        <m:t>=</m:t>
                      </m:r>
                      <m:f>
                        <m:fPr>
                          <m:type m:val="bar"/>
                        </m:fPr>
                        <m:num>
                          <m:r>
                            <m:t>a</m:t>
                          </m:r>
                          <m:r>
                            <m:t>+</m:t>
                          </m:r>
                          <m:r>
                            <m:t>b</m:t>
                          </m:r>
                        </m:num>
                        <m:den>
                          <m:r>
                            <m:t>a</m:t>
                          </m:r>
                          <m:r>
                            <m:t>+</m:t>
                          </m:r>
                          <m:r>
                            <m:t>b</m:t>
                          </m:r>
                          <m:r>
                            <m:t>+</m:t>
                          </m:r>
                          <m:r>
                            <m:t>n</m:t>
                          </m:r>
                        </m:den>
                      </m:f>
                      <m:r>
                        <m:t>E</m:t>
                      </m:r>
                      <m:r>
                        <m:t>[</m:t>
                      </m:r>
                      <m:r>
                        <m:t>Π</m:t>
                      </m:r>
                      <m:r>
                        <m:t>]</m:t>
                      </m:r>
                      <m:r>
                        <m:t>+</m:t>
                      </m:r>
                      <m:f>
                        <m:fPr>
                          <m:type m:val="bar"/>
                        </m:fPr>
                        <m:num>
                          <m:r>
                            <m:t>n</m:t>
                          </m:r>
                        </m:num>
                        <m:den>
                          <m:r>
                            <m:t>a</m:t>
                          </m:r>
                          <m:r>
                            <m:t>+</m:t>
                          </m:r>
                          <m:r>
                            <m:t>b</m:t>
                          </m:r>
                          <m:r>
                            <m:t>+</m:t>
                          </m:r>
                          <m:r>
                            <m:t>n</m:t>
                          </m:r>
                        </m:den>
                      </m:f>
                      <m:bar>
                        <m:barPr>
                          <m:pos m:val="top"/>
                        </m:barPr>
                        <m:e>
                          <m:r>
                            <m:t>y</m:t>
                          </m:r>
                        </m:e>
                      </m:bar>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bar>
                      <m:barPr>
                        <m:pos m:val="top"/>
                      </m:barPr>
                      <m:e>
                        <m:r>
                          <m:t>y</m:t>
                        </m:r>
                      </m:e>
                    </m:bar>
                    <m:r>
                      <m:t>=</m:t>
                    </m:r>
                    <m:r>
                      <m:t>k</m:t>
                    </m:r>
                    <m:r>
                      <m:t>/</m:t>
                    </m:r>
                    <m:r>
                      <m:t>n</m:t>
                    </m:r>
                    <m:r>
                      <m:t>=</m:t>
                    </m:r>
                    <m:nary>
                      <m:naryPr>
                        <m:chr m:val="∑"/>
                        <m:limLoc m:val="undOvr"/>
                        <m:subHide m:val="0"/>
                        <m:supHide m:val="1"/>
                      </m:naryPr>
                      <m:sub>
                        <m:r>
                          <m:t>i</m:t>
                        </m:r>
                      </m:sub>
                      <m:sup>
                        <m:r>
                          <m:t>​</m:t>
                        </m:r>
                      </m:sup>
                      <m:e>
                        <m:sSub>
                          <m:e>
                            <m:r>
                              <m:t>y</m:t>
                            </m:r>
                          </m:e>
                          <m:sub>
                            <m:r>
                              <m:t>i</m:t>
                            </m:r>
                          </m:sub>
                        </m:sSub>
                      </m:e>
                    </m:nary>
                    <m:r>
                      <m:t>/</m:t>
                    </m:r>
                    <m:r>
                      <m:t>n</m:t>
                    </m:r>
                  </m:oMath>
                </a14:m>
                <a:r>
                  <a:rPr/>
                  <a:t>, the average of </a:t>
                </a:r>
                <a14:m>
                  <m:oMath xmlns:m="http://schemas.openxmlformats.org/officeDocument/2006/math">
                    <m:r>
                      <m:t>n</m:t>
                    </m:r>
                  </m:oMath>
                </a14:m>
                <a:r>
                  <a:rPr/>
                  <a:t> Bernoulli(</a:t>
                </a:r>
                <a14:m>
                  <m:oMath xmlns:m="http://schemas.openxmlformats.org/officeDocument/2006/math">
                    <m:r>
                      <m:t>π</m:t>
                    </m:r>
                  </m:oMath>
                </a14:m>
                <a:r>
                  <a:rPr/>
                  <a:t>) trials.</a:t>
                </a:r>
              </a:p>
              <a:p>
                <a:pPr lvl="0" marL="0" indent="0">
                  <a:buNone/>
                </a:pPr>
                <a:r>
                  <a:rPr/>
                  <a:t>What does this tell you if </a:t>
                </a:r>
                <a14:m>
                  <m:oMath xmlns:m="http://schemas.openxmlformats.org/officeDocument/2006/math">
                    <m:r>
                      <m:t>n</m:t>
                    </m:r>
                    <m:r>
                      <m:t>→</m:t>
                    </m:r>
                    <m:r>
                      <m:t>∞</m:t>
                    </m:r>
                  </m:oMath>
                </a14:m>
                <a:r>
                  <a:rPr/>
                  <a:t>?</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have seen that if </a:t>
                </a:r>
                <a14:m>
                  <m:oMath xmlns:m="http://schemas.openxmlformats.org/officeDocument/2006/math">
                    <m:r>
                      <m:t>X</m:t>
                    </m:r>
                    <m:r>
                      <m:t>∼</m:t>
                    </m:r>
                    <m:r>
                      <m:rPr>
                        <m:sty m:val="p"/>
                      </m:rPr>
                      <m:t>Beta</m:t>
                    </m:r>
                    <m:r>
                      <m:t>(</m:t>
                    </m:r>
                    <m:r>
                      <m:t>α</m:t>
                    </m:r>
                    <m:r>
                      <m:t>,</m:t>
                    </m:r>
                    <m:r>
                      <m:t>β</m:t>
                    </m:r>
                    <m:r>
                      <m:t>)</m:t>
                    </m:r>
                  </m:oMath>
                </a14:m>
                <a:r>
                  <a:rPr/>
                  <a:t>, then </a:t>
                </a:r>
                <a14:m>
                  <m:oMath xmlns:m="http://schemas.openxmlformats.org/officeDocument/2006/math">
                    <m:r>
                      <m:t>E</m:t>
                    </m:r>
                    <m:r>
                      <m:t>[</m:t>
                    </m:r>
                    <m:r>
                      <m:t>X</m:t>
                    </m:r>
                    <m:r>
                      <m:t>]</m:t>
                    </m:r>
                    <m:r>
                      <m:t>=</m:t>
                    </m:r>
                    <m:f>
                      <m:fPr>
                        <m:type m:val="bar"/>
                      </m:fPr>
                      <m:num>
                        <m:r>
                          <m:t>α</m:t>
                        </m:r>
                      </m:num>
                      <m:den>
                        <m:r>
                          <m:t>α</m:t>
                        </m:r>
                        <m:r>
                          <m:t>+</m:t>
                        </m:r>
                        <m:r>
                          <m:t>β</m:t>
                        </m:r>
                      </m:den>
                    </m:f>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Here we have:</a:t>
                </a:r>
              </a:p>
              <a:p>
                <a:pPr lvl="1"/>
                <a:r>
                  <a:rPr/>
                  <a:t>prior: </a:t>
                </a:r>
                <a14:m>
                  <m:oMath xmlns:m="http://schemas.openxmlformats.org/officeDocument/2006/math">
                    <m:r>
                      <m:t>Π</m:t>
                    </m:r>
                    <m:r>
                      <m:t>∼</m:t>
                    </m:r>
                    <m:r>
                      <m:rPr>
                        <m:sty m:val="p"/>
                      </m:rPr>
                      <m:t>Beta</m:t>
                    </m:r>
                    <m:r>
                      <m:t>(</m:t>
                    </m:r>
                    <m:r>
                      <m:t>a</m:t>
                    </m:r>
                    <m:r>
                      <m:t>,</m:t>
                    </m:r>
                    <m:r>
                      <m:t>b</m:t>
                    </m:r>
                    <m:r>
                      <m:t>)</m:t>
                    </m:r>
                    <m:r>
                      <m:t>⇒</m:t>
                    </m:r>
                    <m:r>
                      <m:t>E</m:t>
                    </m:r>
                    <m:r>
                      <m:t>[</m:t>
                    </m:r>
                    <m:r>
                      <m:t>Π</m:t>
                    </m:r>
                    <m:r>
                      <m:t>]</m:t>
                    </m:r>
                    <m:r>
                      <m:t>=</m:t>
                    </m:r>
                    <m:f>
                      <m:fPr>
                        <m:type m:val="bar"/>
                      </m:fPr>
                      <m:num>
                        <m:r>
                          <m:t>a</m:t>
                        </m:r>
                      </m:num>
                      <m:den>
                        <m:r>
                          <m:t>a</m:t>
                        </m:r>
                        <m:r>
                          <m:t>+</m:t>
                        </m:r>
                        <m:r>
                          <m:t>b</m:t>
                        </m:r>
                      </m:den>
                    </m:f>
                  </m:oMath>
                </a14:m>
              </a:p>
              <a:p>
                <a:pPr lvl="1"/>
                <a:r>
                  <a:rPr/>
                  <a:t>posterior: </a:t>
                </a:r>
                <a14:m>
                  <m:oMath xmlns:m="http://schemas.openxmlformats.org/officeDocument/2006/math">
                    <m:r>
                      <m:t>Π</m:t>
                    </m:r>
                    <m:r>
                      <m:t>|</m:t>
                    </m:r>
                    <m:r>
                      <m:t>k</m:t>
                    </m:r>
                    <m:r>
                      <m:t>∼</m:t>
                    </m:r>
                    <m:r>
                      <m:rPr>
                        <m:sty m:val="p"/>
                      </m:rPr>
                      <m:t>Beta</m:t>
                    </m:r>
                    <m:r>
                      <m:t>(</m:t>
                    </m:r>
                    <m:r>
                      <m:t>a</m:t>
                    </m:r>
                    <m:r>
                      <m:t>+</m:t>
                    </m:r>
                    <m:r>
                      <m:t>k</m:t>
                    </m:r>
                    <m:r>
                      <m:t>,</m:t>
                    </m:r>
                    <m:r>
                      <m:t>b</m:t>
                    </m:r>
                    <m:r>
                      <m:t>+</m:t>
                    </m:r>
                    <m:r>
                      <m:t>n</m:t>
                    </m:r>
                    <m:r>
                      <m:t>−</m:t>
                    </m:r>
                    <m:r>
                      <m:t>k</m:t>
                    </m:r>
                    <m:r>
                      <m:t>)</m:t>
                    </m:r>
                    <m:r>
                      <m:t>⇒</m:t>
                    </m:r>
                    <m:r>
                      <m:t>E</m:t>
                    </m:r>
                    <m:r>
                      <m:t>[</m:t>
                    </m:r>
                    <m:r>
                      <m:t>Π</m:t>
                    </m:r>
                    <m:r>
                      <m:t>|</m:t>
                    </m:r>
                    <m:r>
                      <m:t>k</m:t>
                    </m:r>
                    <m:r>
                      <m:t>]</m:t>
                    </m:r>
                    <m:r>
                      <m:t>=</m:t>
                    </m:r>
                    <m:f>
                      <m:fPr>
                        <m:type m:val="bar"/>
                      </m:fPr>
                      <m:num>
                        <m:r>
                          <m:t>a</m:t>
                        </m:r>
                        <m:r>
                          <m:t>+</m:t>
                        </m:r>
                        <m:r>
                          <m:t>k</m:t>
                        </m:r>
                      </m:num>
                      <m:den>
                        <m:r>
                          <m:t>a</m:t>
                        </m:r>
                        <m:r>
                          <m:t>+</m:t>
                        </m:r>
                        <m:r>
                          <m:t>b</m:t>
                        </m:r>
                        <m:r>
                          <m:t>+</m:t>
                        </m:r>
                        <m:r>
                          <m:t>n</m:t>
                        </m:r>
                      </m:den>
                    </m:f>
                  </m:oMath>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see that</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E</m:t>
                            </m:r>
                            <m:r>
                              <m:t>[</m:t>
                            </m:r>
                            <m:r>
                              <m:t>Π</m:t>
                            </m:r>
                            <m:r>
                              <m:t>|</m:t>
                            </m:r>
                            <m:r>
                              <m:t>k</m:t>
                            </m:r>
                            <m:r>
                              <m:t>]</m:t>
                            </m:r>
                          </m:e>
                          <m:e>
                            <m:r>
                              <m:t>=</m:t>
                            </m:r>
                          </m:e>
                          <m:e>
                            <m:f>
                              <m:fPr>
                                <m:type m:val="bar"/>
                              </m:fPr>
                              <m:num>
                                <m:r>
                                  <m:t>a</m:t>
                                </m:r>
                                <m:r>
                                  <m:t>+</m:t>
                                </m:r>
                                <m:r>
                                  <m:t>k</m:t>
                                </m:r>
                              </m:num>
                              <m:den>
                                <m:r>
                                  <m:t>a</m:t>
                                </m:r>
                                <m:r>
                                  <m:t>+</m:t>
                                </m:r>
                                <m:r>
                                  <m:t>b</m:t>
                                </m:r>
                                <m:r>
                                  <m:t>+</m:t>
                                </m:r>
                                <m:r>
                                  <m:t>n</m:t>
                                </m:r>
                              </m:den>
                            </m:f>
                          </m:e>
                        </m:mr>
                        <m:mr>
                          <m:e/>
                          <m:e>
                            <m:r>
                              <m:t>=</m:t>
                            </m:r>
                          </m:e>
                          <m:e>
                            <m:f>
                              <m:fPr>
                                <m:type m:val="bar"/>
                              </m:fPr>
                              <m:num>
                                <m:r>
                                  <m:t>a</m:t>
                                </m:r>
                              </m:num>
                              <m:den>
                                <m:r>
                                  <m:t>a</m:t>
                                </m:r>
                                <m:r>
                                  <m:t>+</m:t>
                                </m:r>
                                <m:r>
                                  <m:t>b</m:t>
                                </m:r>
                                <m:r>
                                  <m:t>+</m:t>
                                </m:r>
                                <m:r>
                                  <m:t>n</m:t>
                                </m:r>
                              </m:den>
                            </m:f>
                            <m:r>
                              <m:t>+</m:t>
                            </m:r>
                            <m:f>
                              <m:fPr>
                                <m:type m:val="bar"/>
                              </m:fPr>
                              <m:num>
                                <m:r>
                                  <m:t>k</m:t>
                                </m:r>
                              </m:num>
                              <m:den>
                                <m:r>
                                  <m:t>a</m:t>
                                </m:r>
                                <m:r>
                                  <m:t>+</m:t>
                                </m:r>
                                <m:r>
                                  <m:t>b</m:t>
                                </m:r>
                                <m:r>
                                  <m:t>+</m:t>
                                </m:r>
                                <m:r>
                                  <m:t>n</m:t>
                                </m:r>
                              </m:den>
                            </m:f>
                          </m:e>
                        </m:mr>
                        <m:mr>
                          <m:e/>
                          <m:e>
                            <m:r>
                              <m:t>=</m:t>
                            </m:r>
                          </m:e>
                          <m:e>
                            <m:f>
                              <m:fPr>
                                <m:type m:val="bar"/>
                              </m:fPr>
                              <m:num>
                                <m:r>
                                  <m:t>a</m:t>
                                </m:r>
                              </m:num>
                              <m:den>
                                <m:r>
                                  <m:t>a</m:t>
                                </m:r>
                                <m:r>
                                  <m:t>+</m:t>
                                </m:r>
                                <m:r>
                                  <m:t>b</m:t>
                                </m:r>
                                <m:r>
                                  <m:t>+</m:t>
                                </m:r>
                                <m:r>
                                  <m:t>n</m:t>
                                </m:r>
                              </m:den>
                            </m:f>
                            <m:r>
                              <m:t>⋅</m:t>
                            </m:r>
                            <m:f>
                              <m:fPr>
                                <m:type m:val="bar"/>
                              </m:fPr>
                              <m:num>
                                <m:r>
                                  <m:t>a</m:t>
                                </m:r>
                                <m:r>
                                  <m:t>+</m:t>
                                </m:r>
                                <m:r>
                                  <m:t>b</m:t>
                                </m:r>
                              </m:num>
                              <m:den>
                                <m:r>
                                  <m:t>a</m:t>
                                </m:r>
                                <m:r>
                                  <m:t>+</m:t>
                                </m:r>
                                <m:r>
                                  <m:t>b</m:t>
                                </m:r>
                              </m:den>
                            </m:f>
                            <m:r>
                              <m:t>+</m:t>
                            </m:r>
                            <m:f>
                              <m:fPr>
                                <m:type m:val="bar"/>
                              </m:fPr>
                              <m:num>
                                <m:r>
                                  <m:t>k</m:t>
                                </m:r>
                              </m:num>
                              <m:den>
                                <m:r>
                                  <m:t>a</m:t>
                                </m:r>
                                <m:r>
                                  <m:t>+</m:t>
                                </m:r>
                                <m:r>
                                  <m:t>b</m:t>
                                </m:r>
                                <m:r>
                                  <m:t>+</m:t>
                                </m:r>
                                <m:r>
                                  <m:t>n</m:t>
                                </m:r>
                              </m:den>
                            </m:f>
                            <m:r>
                              <m:t>⋅</m:t>
                            </m:r>
                            <m:f>
                              <m:fPr>
                                <m:type m:val="bar"/>
                              </m:fPr>
                              <m:num>
                                <m:r>
                                  <m:t>n</m:t>
                                </m:r>
                              </m:num>
                              <m:den>
                                <m:r>
                                  <m:t>n</m:t>
                                </m:r>
                              </m:den>
                            </m:f>
                          </m:e>
                        </m:mr>
                        <m:mr>
                          <m:e/>
                          <m:e>
                            <m:r>
                              <m:t>=</m:t>
                            </m:r>
                          </m:e>
                          <m:e>
                            <m:f>
                              <m:fPr>
                                <m:type m:val="bar"/>
                              </m:fPr>
                              <m:num>
                                <m:r>
                                  <m:t>a</m:t>
                                </m:r>
                                <m:r>
                                  <m:t>+</m:t>
                                </m:r>
                                <m:r>
                                  <m:t>b</m:t>
                                </m:r>
                              </m:num>
                              <m:den>
                                <m:r>
                                  <m:t>a</m:t>
                                </m:r>
                                <m:r>
                                  <m:t>+</m:t>
                                </m:r>
                                <m:r>
                                  <m:t>b</m:t>
                                </m:r>
                                <m:r>
                                  <m:t>+</m:t>
                                </m:r>
                                <m:r>
                                  <m:t>n</m:t>
                                </m:r>
                              </m:den>
                            </m:f>
                            <m:r>
                              <m:t>⋅</m:t>
                            </m:r>
                            <m:f>
                              <m:fPr>
                                <m:type m:val="bar"/>
                              </m:fPr>
                              <m:num>
                                <m:r>
                                  <m:t>a</m:t>
                                </m:r>
                              </m:num>
                              <m:den>
                                <m:r>
                                  <m:t>a</m:t>
                                </m:r>
                                <m:r>
                                  <m:t>+</m:t>
                                </m:r>
                                <m:r>
                                  <m:t>b</m:t>
                                </m:r>
                              </m:den>
                            </m:f>
                            <m:r>
                              <m:t>+</m:t>
                            </m:r>
                            <m:f>
                              <m:fPr>
                                <m:type m:val="bar"/>
                              </m:fPr>
                              <m:num>
                                <m:r>
                                  <m:t>n</m:t>
                                </m:r>
                              </m:num>
                              <m:den>
                                <m:r>
                                  <m:t>a</m:t>
                                </m:r>
                                <m:r>
                                  <m:t>+</m:t>
                                </m:r>
                                <m:r>
                                  <m:t>b</m:t>
                                </m:r>
                                <m:r>
                                  <m:t>+</m:t>
                                </m:r>
                                <m:r>
                                  <m:t>n</m:t>
                                </m:r>
                              </m:den>
                            </m:f>
                            <m:r>
                              <m:t>⋅</m:t>
                            </m:r>
                            <m:f>
                              <m:fPr>
                                <m:type m:val="bar"/>
                              </m:fPr>
                              <m:num>
                                <m:r>
                                  <m:t>k</m:t>
                                </m:r>
                              </m:num>
                              <m:den>
                                <m:r>
                                  <m:t>n</m:t>
                                </m:r>
                              </m:den>
                            </m:f>
                          </m:e>
                        </m:mr>
                        <m:mr>
                          <m:e/>
                          <m:e>
                            <m:r>
                              <m:t>=</m:t>
                            </m:r>
                          </m:e>
                          <m:e>
                            <m:f>
                              <m:fPr>
                                <m:type m:val="bar"/>
                              </m:fPr>
                              <m:num>
                                <m:r>
                                  <m:t>a</m:t>
                                </m:r>
                              </m:num>
                              <m:den>
                                <m:r>
                                  <m:t>a</m:t>
                                </m:r>
                                <m:r>
                                  <m:t>+</m:t>
                                </m:r>
                                <m:r>
                                  <m:t>b</m:t>
                                </m:r>
                                <m:r>
                                  <m:t>+</m:t>
                                </m:r>
                                <m:r>
                                  <m:t>n</m:t>
                                </m:r>
                              </m:den>
                            </m:f>
                            <m:r>
                              <m:t>E</m:t>
                            </m:r>
                            <m:r>
                              <m:t>[</m:t>
                            </m:r>
                            <m:r>
                              <m:t>Π</m:t>
                            </m:r>
                            <m:r>
                              <m:t>]</m:t>
                            </m:r>
                            <m:r>
                              <m:t>+</m:t>
                            </m:r>
                            <m:f>
                              <m:fPr>
                                <m:type m:val="bar"/>
                              </m:fPr>
                              <m:num>
                                <m:r>
                                  <m:t>n</m:t>
                                </m:r>
                              </m:num>
                              <m:den>
                                <m:r>
                                  <m:t>a</m:t>
                                </m:r>
                                <m:r>
                                  <m:t>+</m:t>
                                </m:r>
                                <m:r>
                                  <m:t>b</m:t>
                                </m:r>
                                <m:r>
                                  <m:t>+</m:t>
                                </m:r>
                                <m:r>
                                  <m:t>n</m:t>
                                </m:r>
                              </m:den>
                            </m:f>
                            <m:r>
                              <m:t>⋅</m:t>
                            </m:r>
                            <m:bar>
                              <m:barPr>
                                <m:pos m:val="top"/>
                              </m:barPr>
                              <m:e>
                                <m:r>
                                  <m:t>y</m:t>
                                </m:r>
                              </m:e>
                            </m:bar>
                          </m:e>
                        </m:mr>
                      </m:m>
                    </m:oMath>
                  </m:oMathPara>
                </a14:m>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 </a:t>
                </a:r>
                <a14:m>
                  <m:oMath xmlns:m="http://schemas.openxmlformats.org/officeDocument/2006/math">
                    <m:r>
                      <m:t>n</m:t>
                    </m:r>
                    <m:r>
                      <m:t>→</m:t>
                    </m:r>
                    <m:r>
                      <m:t>∞</m:t>
                    </m:r>
                  </m:oMath>
                </a14:m>
                <a:r>
                  <a:rPr/>
                  <a:t>, </a:t>
                </a:r>
                <a14:m>
                  <m:oMath xmlns:m="http://schemas.openxmlformats.org/officeDocument/2006/math">
                    <m:r>
                      <m:t>k</m:t>
                    </m:r>
                    <m:r>
                      <m:t>→</m:t>
                    </m:r>
                    <m:r>
                      <m:t>∞</m:t>
                    </m:r>
                  </m:oMath>
                </a14:m>
                <a:r>
                  <a:rPr/>
                  <a:t> (since </a:t>
                </a:r>
                <a14:m>
                  <m:oMath xmlns:m="http://schemas.openxmlformats.org/officeDocument/2006/math">
                    <m:r>
                      <m:t>E</m:t>
                    </m:r>
                    <m:r>
                      <m:t>[</m:t>
                    </m:r>
                    <m:r>
                      <m:t>Y</m:t>
                    </m:r>
                    <m:r>
                      <m:t>|</m:t>
                    </m:r>
                    <m:r>
                      <m:t>π</m:t>
                    </m:r>
                    <m:r>
                      <m:t>]</m:t>
                    </m:r>
                    <m:r>
                      <m:t>=</m:t>
                    </m:r>
                    <m:r>
                      <m:t>π</m:t>
                    </m:r>
                    <m:r>
                      <m:t>n</m:t>
                    </m:r>
                  </m:oMath>
                </a14:m>
                <a:r>
                  <a:rPr/>
                  <a:t>).</a:t>
                </a:r>
              </a:p>
              <a:p>
                <a:pPr lvl="0" marL="0" indent="0">
                  <a:buNone/>
                </a:pPr>
                <a:r>
                  <a:rPr/>
                  <a:t>At the same time:</a:t>
                </a:r>
              </a:p>
              <a:p>
                <a:pPr lvl="1"/>
                <a14:m>
                  <m:oMath xmlns:m="http://schemas.openxmlformats.org/officeDocument/2006/math">
                    <m:f>
                      <m:fPr>
                        <m:type m:val="bar"/>
                      </m:fPr>
                      <m:num>
                        <m:r>
                          <m:t>a</m:t>
                        </m:r>
                        <m:r>
                          <m:t>+</m:t>
                        </m:r>
                        <m:r>
                          <m:t>b</m:t>
                        </m:r>
                      </m:num>
                      <m:den>
                        <m:r>
                          <m:t>a</m:t>
                        </m:r>
                        <m:r>
                          <m:t>+</m:t>
                        </m:r>
                        <m:r>
                          <m:t>b</m:t>
                        </m:r>
                        <m:r>
                          <m:t>+</m:t>
                        </m:r>
                        <m:r>
                          <m:t>n</m:t>
                        </m:r>
                      </m:den>
                    </m:f>
                    <m:r>
                      <m:t>→</m:t>
                    </m:r>
                    <m:r>
                      <m:t>0</m:t>
                    </m:r>
                  </m:oMath>
                </a14:m>
              </a:p>
              <a:p>
                <a:pPr lvl="1"/>
                <a14:m>
                  <m:oMath xmlns:m="http://schemas.openxmlformats.org/officeDocument/2006/math">
                    <m:f>
                      <m:fPr>
                        <m:type m:val="bar"/>
                      </m:fPr>
                      <m:num>
                        <m:r>
                          <m:t>n</m:t>
                        </m:r>
                      </m:num>
                      <m:den>
                        <m:r>
                          <m:t>a</m:t>
                        </m:r>
                        <m:r>
                          <m:t>+</m:t>
                        </m:r>
                        <m:r>
                          <m:t>b</m:t>
                        </m:r>
                        <m:r>
                          <m:t>+</m:t>
                        </m:r>
                        <m:r>
                          <m:t>n</m:t>
                        </m:r>
                      </m:den>
                    </m:f>
                    <m:r>
                      <m:t>→</m:t>
                    </m:r>
                    <m:r>
                      <m:t>1</m:t>
                    </m:r>
                  </m:oMath>
                </a14:m>
              </a:p>
              <a:p>
                <a:pPr lvl="0" marL="0" indent="0">
                  <a:buNone/>
                </a:pPr>
                <a:r>
                  <a:rPr/>
                  <a:t>We see that</a:t>
                </a:r>
              </a:p>
              <a:p>
                <a:pPr lvl="0" marL="0" indent="0">
                  <a:buNone/>
                </a:pPr>
                <a14:m>
                  <m:oMathPara xmlns:m="http://schemas.openxmlformats.org/officeDocument/2006/math">
                    <m:oMathParaPr>
                      <m:jc m:val="center"/>
                    </m:oMathParaPr>
                    <m:oMath>
                      <m:limLow>
                        <m:e>
                          <m:r>
                            <m:rPr>
                              <m:sty m:val="p"/>
                            </m:rPr>
                            <m:t>lim</m:t>
                          </m:r>
                        </m:e>
                        <m:lim>
                          <m:r>
                            <m:t>n</m:t>
                          </m:r>
                          <m:r>
                            <m:t>→</m:t>
                          </m:r>
                          <m:r>
                            <m:t>∞</m:t>
                          </m:r>
                        </m:lim>
                      </m:limLow>
                      <m:r>
                        <m:t>E</m:t>
                      </m:r>
                      <m:r>
                        <m:t>[</m:t>
                      </m:r>
                      <m:r>
                        <m:t>Π</m:t>
                      </m:r>
                      <m:r>
                        <m:t>|</m:t>
                      </m:r>
                      <m:r>
                        <m:t>k</m:t>
                      </m:r>
                      <m:r>
                        <m:t>]</m:t>
                      </m:r>
                      <m:r>
                        <m:t>=</m:t>
                      </m:r>
                      <m:r>
                        <m:t>0</m:t>
                      </m:r>
                      <m:r>
                        <m:t>⋅</m:t>
                      </m:r>
                      <m:r>
                        <m:t>E</m:t>
                      </m:r>
                      <m:r>
                        <m:t>[</m:t>
                      </m:r>
                      <m:r>
                        <m:t>Π</m:t>
                      </m:r>
                      <m:r>
                        <m:t>]</m:t>
                      </m:r>
                      <m:r>
                        <m:t>+</m:t>
                      </m:r>
                      <m:r>
                        <m:t>1</m:t>
                      </m:r>
                      <m:r>
                        <m:t>⋅</m:t>
                      </m:r>
                      <m:bar>
                        <m:barPr>
                          <m:pos m:val="top"/>
                        </m:barPr>
                        <m:e>
                          <m:r>
                            <m:t>y</m:t>
                          </m:r>
                        </m:e>
                      </m:bar>
                      <m:r>
                        <m:t>=</m:t>
                      </m:r>
                      <m:bar>
                        <m:barPr>
                          <m:pos m:val="top"/>
                        </m:barPr>
                        <m:e>
                          <m:r>
                            <m:t>y</m:t>
                          </m:r>
                        </m:e>
                      </m:bar>
                    </m:oMath>
                  </m:oMathPara>
                </a14:m>
              </a:p>
              <a:p>
                <a:pPr lvl="0" marL="0" indent="0">
                  <a:buNone/>
                </a:pPr>
                <a:r>
                  <a:rPr/>
                  <a:t>Asympotically, </a:t>
                </a:r>
                <a14:m>
                  <m:oMath xmlns:m="http://schemas.openxmlformats.org/officeDocument/2006/math">
                    <m:r>
                      <m:t>E</m:t>
                    </m:r>
                    <m:r>
                      <m:t>[</m:t>
                    </m:r>
                    <m:r>
                      <m:t>Π</m:t>
                    </m:r>
                    <m:r>
                      <m:t>|</m:t>
                    </m:r>
                    <m:r>
                      <m:t>k</m:t>
                    </m:r>
                    <m:r>
                      <m:t>]</m:t>
                    </m:r>
                  </m:oMath>
                </a14:m>
                <a:r>
                  <a:rPr/>
                  <a:t> converges to the data average; i.e. the likelihood dominates the prior as </a:t>
                </a:r>
                <a14:m>
                  <m:oMath xmlns:m="http://schemas.openxmlformats.org/officeDocument/2006/math">
                    <m:r>
                      <m:t>n</m:t>
                    </m:r>
                    <m:r>
                      <m:t>→</m:t>
                    </m:r>
                    <m:r>
                      <m:t>∞</m:t>
                    </m:r>
                  </m:oMath>
                </a14:m>
                <a:r>
                  <a:rPr/>
                  <a:t>.</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a:t>
                </a:r>
                <a14:m>
                  <m:oMath xmlns:m="http://schemas.openxmlformats.org/officeDocument/2006/math">
                    <m:sSub>
                      <m:e>
                        <m:r>
                          <m:t>Y</m:t>
                        </m:r>
                      </m:e>
                      <m:sub>
                        <m:r>
                          <m:t>1</m:t>
                        </m:r>
                      </m:sub>
                    </m:sSub>
                    <m:r>
                      <m:t>,</m:t>
                    </m:r>
                    <m:r>
                      <m:t>…</m:t>
                    </m:r>
                    <m:r>
                      <m:t>,</m:t>
                    </m:r>
                    <m:sSub>
                      <m:e>
                        <m:r>
                          <m:t>Y</m:t>
                        </m:r>
                      </m:e>
                      <m:sub>
                        <m:r>
                          <m:t>n</m:t>
                        </m:r>
                      </m:sub>
                    </m:sSub>
                    <m:sSub>
                      <m:e>
                        <m:r>
                          <m:t>∼</m:t>
                        </m:r>
                      </m:e>
                      <m:sub>
                        <m:r>
                          <m:rPr>
                            <m:sty m:val="p"/>
                          </m:rPr>
                          <m:t>iid</m:t>
                        </m:r>
                      </m:sub>
                    </m:sSub>
                    <m:r>
                      <m:rPr>
                        <m:sty m:val="p"/>
                      </m:rPr>
                      <m:t>Pois</m:t>
                    </m:r>
                    <m:r>
                      <m:t>(</m:t>
                    </m:r>
                    <m:r>
                      <m:t>λ</m:t>
                    </m:r>
                    <m:r>
                      <m:t>)</m:t>
                    </m:r>
                  </m:oMath>
                </a14:m>
                <a:r>
                  <a:rPr/>
                  <a:t> and that you observe data </a:t>
                </a:r>
                <a14:m>
                  <m:oMath xmlns:m="http://schemas.openxmlformats.org/officeDocument/2006/math">
                    <m:r>
                      <m:t>{</m:t>
                    </m:r>
                    <m:sSub>
                      <m:e>
                        <m:r>
                          <m:t>y</m:t>
                        </m:r>
                      </m:e>
                      <m:sub>
                        <m:r>
                          <m:t>i</m:t>
                        </m:r>
                      </m:sub>
                    </m:sSub>
                    <m:sSubSup>
                      <m:e>
                        <m:r>
                          <m:t>}</m:t>
                        </m:r>
                      </m:e>
                      <m:sub>
                        <m:r>
                          <m:t>i</m:t>
                        </m:r>
                        <m:r>
                          <m:t>=</m:t>
                        </m:r>
                        <m:r>
                          <m:t>1</m:t>
                        </m:r>
                      </m:sub>
                      <m:sup>
                        <m:r>
                          <m:t>n</m:t>
                        </m:r>
                      </m:sup>
                    </m:sSubSup>
                  </m:oMath>
                </a14:m>
                <a:r>
                  <a:rPr/>
                  <a:t>.</a:t>
                </a:r>
              </a:p>
              <a:p>
                <a:pPr lvl="0" marL="0" indent="0">
                  <a:buNone/>
                </a:pPr>
                <a:r>
                  <a:rPr/>
                  <a:t>Derive the Jeffreys prior for this sampling model.</a:t>
                </a:r>
              </a:p>
              <a:p>
                <a:pPr lvl="0" marL="0" indent="0">
                  <a:buNone/>
                </a:pPr>
                <a14:m>
                  <m:oMathPara xmlns:m="http://schemas.openxmlformats.org/officeDocument/2006/math">
                    <m:oMathParaPr>
                      <m:jc m:val="center"/>
                    </m:oMathParaPr>
                    <m:oMath>
                      <m:r>
                        <m:t> </m:t>
                      </m:r>
                    </m:oMath>
                  </m:oMathPara>
                </a14:m>
              </a:p>
              <a:p>
                <a:pPr lvl="0" marL="0" indent="0">
                  <a:buNone/>
                </a:pPr>
                <a:r>
                  <a:rPr/>
                  <a:t>Is this a proper prior?</a:t>
                </a:r>
              </a:p>
              <a:p>
                <a:pPr lvl="0" marL="0" indent="0">
                  <a:buNone/>
                </a:pPr>
                <a14:m>
                  <m:oMathPara xmlns:m="http://schemas.openxmlformats.org/officeDocument/2006/math">
                    <m:oMathParaPr>
                      <m:jc m:val="center"/>
                    </m:oMathParaPr>
                    <m:oMath>
                      <m:r>
                        <m:t> </m:t>
                      </m:r>
                    </m:oMath>
                  </m:oMathPara>
                </a14:m>
              </a:p>
              <a:p>
                <a:pPr lvl="0" marL="0" indent="0">
                  <a:buNone/>
                </a:pPr>
                <a:r>
                  <a:rPr/>
                  <a:t>What posterior distribution do you get? Is this a valid distribution?</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have seen that </a:t>
                </a:r>
                <a14:m>
                  <m:oMath xmlns:m="http://schemas.openxmlformats.org/officeDocument/2006/math">
                    <m:nary>
                      <m:naryPr>
                        <m:chr m:val="∑"/>
                        <m:limLoc m:val="undOvr"/>
                        <m:subHide m:val="0"/>
                        <m:supHide m:val="1"/>
                      </m:naryPr>
                      <m:sub>
                        <m:r>
                          <m:t>i</m:t>
                        </m:r>
                      </m:sub>
                      <m:sup>
                        <m:r>
                          <m:t>​</m:t>
                        </m:r>
                      </m:sup>
                      <m:e>
                        <m:sSub>
                          <m:e>
                            <m:r>
                              <m:t>Y</m:t>
                            </m:r>
                          </m:e>
                          <m:sub>
                            <m:r>
                              <m:t>i</m:t>
                            </m:r>
                          </m:sub>
                        </m:sSub>
                      </m:e>
                    </m:nary>
                  </m:oMath>
                </a14:m>
                <a:r>
                  <a:rPr/>
                  <a:t> is a sufficient statistic for </a:t>
                </a:r>
                <a14:m>
                  <m:oMath xmlns:m="http://schemas.openxmlformats.org/officeDocument/2006/math">
                    <m:r>
                      <m:t>λ</m:t>
                    </m:r>
                  </m:oMath>
                </a14:m>
                <a:r>
                  <a:rPr/>
                  <a:t> in a Poisson sampling model.</a:t>
                </a:r>
              </a:p>
              <a:p>
                <a:pPr lvl="0" marL="0" indent="0">
                  <a:buNone/>
                </a:pPr>
                <a:r>
                  <a:rPr/>
                  <a:t>Let’s write </a:t>
                </a:r>
                <a14:m>
                  <m:oMath xmlns:m="http://schemas.openxmlformats.org/officeDocument/2006/math">
                    <m:r>
                      <m:t>k</m:t>
                    </m:r>
                    <m:r>
                      <m:t>=</m:t>
                    </m:r>
                    <m:nary>
                      <m:naryPr>
                        <m:chr m:val="∑"/>
                        <m:limLoc m:val="undOvr"/>
                        <m:subHide m:val="0"/>
                        <m:supHide m:val="1"/>
                      </m:naryPr>
                      <m:sub>
                        <m:r>
                          <m:t>i</m:t>
                        </m:r>
                      </m:sub>
                      <m:sup>
                        <m:r>
                          <m:t>​</m:t>
                        </m:r>
                      </m:sup>
                      <m:e>
                        <m:sSub>
                          <m:e>
                            <m:r>
                              <m:t>y</m:t>
                            </m:r>
                          </m:e>
                          <m:sub>
                            <m:r>
                              <m:t>i</m:t>
                            </m:r>
                          </m:sub>
                        </m:sSub>
                      </m:e>
                    </m:nary>
                  </m:oMath>
                </a14:m>
                <a:r>
                  <a:rPr/>
                  <a:t>, and recall:</a:t>
                </a:r>
              </a:p>
              <a:p>
                <a:pPr lvl="0" marL="0" indent="0">
                  <a:buNone/>
                </a:pPr>
                <a14:m>
                  <m:oMathPara xmlns:m="http://schemas.openxmlformats.org/officeDocument/2006/math">
                    <m:oMathParaPr>
                      <m:jc m:val="center"/>
                    </m:oMathParaPr>
                    <m:oMath>
                      <m:r>
                        <m:t>p</m:t>
                      </m:r>
                      <m:r>
                        <m:t>(</m:t>
                      </m:r>
                      <m:sSub>
                        <m:e>
                          <m:r>
                            <m:t>y</m:t>
                          </m:r>
                        </m:e>
                        <m:sub>
                          <m:r>
                            <m:t>1</m:t>
                          </m:r>
                        </m:sub>
                      </m:sSub>
                      <m:r>
                        <m:t>,</m:t>
                      </m:r>
                      <m:r>
                        <m:t>…</m:t>
                      </m:r>
                      <m:r>
                        <m:t>,</m:t>
                      </m:r>
                      <m:sSub>
                        <m:e>
                          <m:r>
                            <m:t>y</m:t>
                          </m:r>
                        </m:e>
                        <m:sub>
                          <m:r>
                            <m:t>n</m:t>
                          </m:r>
                        </m:sub>
                      </m:sSub>
                      <m:r>
                        <m:t>|</m:t>
                      </m:r>
                      <m:r>
                        <m:t>λ</m:t>
                      </m:r>
                      <m:r>
                        <m:t>)</m:t>
                      </m:r>
                      <m:r>
                        <m:t>=</m:t>
                      </m:r>
                      <m:nary>
                        <m:naryPr>
                          <m:chr m:val="∏"/>
                          <m:limLoc m:val="undOvr"/>
                          <m:subHide m:val="0"/>
                          <m:supHide m:val="1"/>
                        </m:naryPr>
                        <m:sub>
                          <m:r>
                            <m:t>i</m:t>
                          </m:r>
                        </m:sub>
                        <m:sup>
                          <m:r>
                            <m:t>​</m:t>
                          </m:r>
                        </m:sup>
                        <m:e>
                          <m:f>
                            <m:fPr>
                              <m:type m:val="bar"/>
                            </m:fPr>
                            <m:num>
                              <m:sSup>
                                <m:e>
                                  <m:r>
                                    <m:t>e</m:t>
                                  </m:r>
                                </m:e>
                                <m:sup>
                                  <m:r>
                                    <m:t>−</m:t>
                                  </m:r>
                                  <m:r>
                                    <m:t>λ</m:t>
                                  </m:r>
                                </m:sup>
                              </m:sSup>
                              <m:sSup>
                                <m:e>
                                  <m:r>
                                    <m:t>λ</m:t>
                                  </m:r>
                                </m:e>
                                <m:sup>
                                  <m:sSub>
                                    <m:e>
                                      <m:r>
                                        <m:t>y</m:t>
                                      </m:r>
                                    </m:e>
                                    <m:sub>
                                      <m:r>
                                        <m:t>i</m:t>
                                      </m:r>
                                    </m:sub>
                                  </m:sSub>
                                </m:sup>
                              </m:sSup>
                            </m:num>
                            <m:den>
                              <m:sSub>
                                <m:e>
                                  <m:r>
                                    <m:t>y</m:t>
                                  </m:r>
                                </m:e>
                                <m:sub>
                                  <m:r>
                                    <m:t>i</m:t>
                                  </m:r>
                                </m:sub>
                              </m:sSub>
                              <m:r>
                                <m:t>!</m:t>
                              </m:r>
                            </m:den>
                          </m:f>
                        </m:e>
                      </m:nary>
                      <m:r>
                        <m:t>=</m:t>
                      </m:r>
                      <m:f>
                        <m:fPr>
                          <m:type m:val="bar"/>
                        </m:fPr>
                        <m:num>
                          <m:r>
                            <m:t>1</m:t>
                          </m:r>
                        </m:num>
                        <m:den>
                          <m:nary>
                            <m:naryPr>
                              <m:chr m:val="∏"/>
                              <m:limLoc m:val="undOvr"/>
                              <m:subHide m:val="0"/>
                              <m:supHide m:val="1"/>
                            </m:naryPr>
                            <m:sub>
                              <m:r>
                                <m:t>i</m:t>
                              </m:r>
                            </m:sub>
                            <m:sup>
                              <m:r>
                                <m:t>​</m:t>
                              </m:r>
                            </m:sup>
                            <m:e>
                              <m:sSub>
                                <m:e>
                                  <m:r>
                                    <m:t>y</m:t>
                                  </m:r>
                                </m:e>
                                <m:sub>
                                  <m:r>
                                    <m:t>i</m:t>
                                  </m:r>
                                </m:sub>
                              </m:sSub>
                            </m:e>
                          </m:nary>
                          <m:r>
                            <m:t>!</m:t>
                          </m:r>
                        </m:den>
                      </m:f>
                      <m:sSup>
                        <m:e>
                          <m:r>
                            <m:t>e</m:t>
                          </m:r>
                        </m:e>
                        <m:sup>
                          <m:r>
                            <m:t>−</m:t>
                          </m:r>
                          <m:r>
                            <m:t>n</m:t>
                          </m:r>
                          <m:r>
                            <m:t>λ</m:t>
                          </m:r>
                        </m:sup>
                      </m:sSup>
                      <m:sSup>
                        <m:e>
                          <m:r>
                            <m:t>λ</m:t>
                          </m:r>
                        </m:e>
                        <m:sup>
                          <m:r>
                            <m:t>k</m:t>
                          </m:r>
                        </m:sup>
                      </m:sSup>
                    </m:oMath>
                  </m:oMathPara>
                </a14:m>
              </a:p>
              <a:p>
                <a:pPr lvl="0" marL="0" indent="0">
                  <a:buNone/>
                </a:pPr>
                <a:r>
                  <a:rPr/>
                  <a:t>The Jeffreys prior is given by</a:t>
                </a:r>
              </a:p>
              <a:p>
                <a:pPr lvl="0" marL="0" indent="0">
                  <a:buNone/>
                </a:pPr>
                <a14:m>
                  <m:oMathPara xmlns:m="http://schemas.openxmlformats.org/officeDocument/2006/math">
                    <m:oMathParaPr>
                      <m:jc m:val="center"/>
                    </m:oMathParaPr>
                    <m:oMath>
                      <m:sSub>
                        <m:e>
                          <m:r>
                            <m:t>p</m:t>
                          </m:r>
                        </m:e>
                        <m:sub>
                          <m:r>
                            <m:t>J</m:t>
                          </m:r>
                        </m:sub>
                      </m:sSub>
                      <m:r>
                        <m:t>(</m:t>
                      </m:r>
                      <m:r>
                        <m:t>λ</m:t>
                      </m:r>
                      <m:r>
                        <m:t>)</m:t>
                      </m:r>
                      <m:r>
                        <m:t>∝</m:t>
                      </m:r>
                      <m:rad>
                        <m:radPr>
                          <m:degHide m:val="1"/>
                        </m:radPr>
                        <m:deg/>
                        <m:e>
                          <m:r>
                            <m:t>−</m:t>
                          </m:r>
                          <m:r>
                            <m:t>E</m:t>
                          </m:r>
                          <m:d>
                            <m:dPr>
                              <m:begChr m:val="["/>
                              <m:endChr m:val="]"/>
                              <m:grow/>
                            </m:dPr>
                            <m:e>
                              <m:f>
                                <m:fPr>
                                  <m:type m:val="bar"/>
                                </m:fPr>
                                <m:num>
                                  <m:sSup>
                                    <m:e>
                                      <m:r>
                                        <m:t>δ</m:t>
                                      </m:r>
                                    </m:e>
                                    <m:sup>
                                      <m:r>
                                        <m:t>2</m:t>
                                      </m:r>
                                    </m:sup>
                                  </m:sSup>
                                </m:num>
                                <m:den>
                                  <m:r>
                                    <m:t>δ</m:t>
                                  </m:r>
                                  <m:sSup>
                                    <m:e>
                                      <m:r>
                                        <m:t>λ</m:t>
                                      </m:r>
                                    </m:e>
                                    <m:sup>
                                      <m:r>
                                        <m:t>2</m:t>
                                      </m:r>
                                    </m:sup>
                                  </m:sSup>
                                </m:den>
                              </m:f>
                              <m:r>
                                <m:rPr>
                                  <m:sty m:val="p"/>
                                </m:rPr>
                                <m:t>log</m:t>
                              </m:r>
                              <m:r>
                                <m:t> </m:t>
                              </m:r>
                              <m:r>
                                <m:t>p</m:t>
                              </m:r>
                              <m:r>
                                <m:t>(</m:t>
                              </m:r>
                              <m:sSub>
                                <m:e>
                                  <m:r>
                                    <m:t>y</m:t>
                                  </m:r>
                                </m:e>
                                <m:sub>
                                  <m:r>
                                    <m:t>1</m:t>
                                  </m:r>
                                </m:sub>
                              </m:sSub>
                              <m:r>
                                <m:t>,</m:t>
                              </m:r>
                              <m:r>
                                <m:t>…</m:t>
                              </m:r>
                              <m:r>
                                <m:t>,</m:t>
                              </m:r>
                              <m:sSub>
                                <m:e>
                                  <m:r>
                                    <m:t>y</m:t>
                                  </m:r>
                                </m:e>
                                <m:sub>
                                  <m:r>
                                    <m:t>n</m:t>
                                  </m:r>
                                </m:sub>
                              </m:sSub>
                              <m:r>
                                <m:t>|</m:t>
                              </m:r>
                              <m:r>
                                <m:t>λ</m:t>
                              </m:r>
                              <m:r>
                                <m:t>)</m:t>
                              </m:r>
                            </m:e>
                          </m:d>
                        </m:e>
                      </m:rad>
                    </m:oMath>
                  </m:oMathPara>
                </a14:m>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f>
                              <m:fPr>
                                <m:type m:val="bar"/>
                              </m:fPr>
                              <m:num>
                                <m:r>
                                  <m:t>δ</m:t>
                                </m:r>
                              </m:num>
                              <m:den>
                                <m:r>
                                  <m:t>δ</m:t>
                                </m:r>
                                <m:r>
                                  <m:t>λ</m:t>
                                </m:r>
                              </m:den>
                            </m:f>
                            <m:r>
                              <m:rPr>
                                <m:sty m:val="p"/>
                              </m:rPr>
                              <m:t>log</m:t>
                            </m:r>
                            <m:r>
                              <m:t> </m:t>
                            </m:r>
                            <m:r>
                              <m:t>p</m:t>
                            </m:r>
                            <m:r>
                              <m:t>(</m:t>
                            </m:r>
                            <m:sSub>
                              <m:e>
                                <m:r>
                                  <m:t>y</m:t>
                                </m:r>
                              </m:e>
                              <m:sub>
                                <m:r>
                                  <m:t>1</m:t>
                                </m:r>
                              </m:sub>
                            </m:sSub>
                            <m:r>
                              <m:t>,</m:t>
                            </m:r>
                            <m:r>
                              <m:t>…</m:t>
                            </m:r>
                            <m:r>
                              <m:t>,</m:t>
                            </m:r>
                            <m:sSub>
                              <m:e>
                                <m:r>
                                  <m:t>y</m:t>
                                </m:r>
                              </m:e>
                              <m:sub>
                                <m:r>
                                  <m:t>n</m:t>
                                </m:r>
                              </m:sub>
                            </m:sSub>
                            <m:r>
                              <m:t>|</m:t>
                            </m:r>
                            <m:r>
                              <m:t>λ</m:t>
                            </m:r>
                            <m:r>
                              <m:t>)</m:t>
                            </m:r>
                          </m:e>
                          <m:e>
                            <m:r>
                              <m:t>=</m:t>
                            </m:r>
                          </m:e>
                          <m:e>
                            <m:f>
                              <m:fPr>
                                <m:type m:val="bar"/>
                              </m:fPr>
                              <m:num>
                                <m:r>
                                  <m:t>δ</m:t>
                                </m:r>
                              </m:num>
                              <m:den>
                                <m:r>
                                  <m:t>δ</m:t>
                                </m:r>
                                <m:r>
                                  <m:t>λ</m:t>
                                </m:r>
                              </m:den>
                            </m:f>
                            <m:r>
                              <m:rPr>
                                <m:sty m:val="p"/>
                              </m:rPr>
                              <m:t>log</m:t>
                            </m:r>
                            <m:f>
                              <m:fPr>
                                <m:type m:val="bar"/>
                              </m:fPr>
                              <m:num>
                                <m:sSup>
                                  <m:e>
                                    <m:r>
                                      <m:t>e</m:t>
                                    </m:r>
                                  </m:e>
                                  <m:sup>
                                    <m:r>
                                      <m:t>−</m:t>
                                    </m:r>
                                    <m:r>
                                      <m:t>n</m:t>
                                    </m:r>
                                    <m:r>
                                      <m:t>λ</m:t>
                                    </m:r>
                                  </m:sup>
                                </m:sSup>
                                <m:sSup>
                                  <m:e>
                                    <m:r>
                                      <m:t>λ</m:t>
                                    </m:r>
                                  </m:e>
                                  <m:sup>
                                    <m:r>
                                      <m:t>k</m:t>
                                    </m:r>
                                  </m:sup>
                                </m:sSup>
                              </m:num>
                              <m:den>
                                <m:nary>
                                  <m:naryPr>
                                    <m:chr m:val="∏"/>
                                    <m:limLoc m:val="undOvr"/>
                                    <m:subHide m:val="0"/>
                                    <m:supHide m:val="1"/>
                                  </m:naryPr>
                                  <m:sub>
                                    <m:r>
                                      <m:t>i</m:t>
                                    </m:r>
                                  </m:sub>
                                  <m:sup>
                                    <m:r>
                                      <m:t>​</m:t>
                                    </m:r>
                                  </m:sup>
                                  <m:e>
                                    <m:sSub>
                                      <m:e>
                                        <m:r>
                                          <m:t>y</m:t>
                                        </m:r>
                                      </m:e>
                                      <m:sub>
                                        <m:r>
                                          <m:t>i</m:t>
                                        </m:r>
                                      </m:sub>
                                    </m:sSub>
                                  </m:e>
                                </m:nary>
                                <m:r>
                                  <m:t>!</m:t>
                                </m:r>
                              </m:den>
                            </m:f>
                          </m:e>
                        </m:mr>
                        <m:mr>
                          <m:e/>
                          <m:e>
                            <m:r>
                              <m:t>=</m:t>
                            </m:r>
                          </m:e>
                          <m:e>
                            <m:f>
                              <m:fPr>
                                <m:type m:val="bar"/>
                              </m:fPr>
                              <m:num>
                                <m:r>
                                  <m:t>δ</m:t>
                                </m:r>
                              </m:num>
                              <m:den>
                                <m:r>
                                  <m:t>δ</m:t>
                                </m:r>
                                <m:r>
                                  <m:t>λ</m:t>
                                </m:r>
                              </m:den>
                            </m:f>
                            <m:d>
                              <m:dPr>
                                <m:begChr m:val="("/>
                                <m:endChr m:val=")"/>
                                <m:grow/>
                              </m:dPr>
                              <m:e>
                                <m:r>
                                  <m:t>−</m:t>
                                </m:r>
                                <m:r>
                                  <m:t>n</m:t>
                                </m:r>
                                <m:r>
                                  <m:t>λ</m:t>
                                </m:r>
                                <m:r>
                                  <m:t>+</m:t>
                                </m:r>
                                <m:r>
                                  <m:t>k</m:t>
                                </m:r>
                                <m:r>
                                  <m:rPr>
                                    <m:sty m:val="p"/>
                                  </m:rPr>
                                  <m:t>log</m:t>
                                </m:r>
                                <m:r>
                                  <m:t> </m:t>
                                </m:r>
                                <m:r>
                                  <m:t>λ</m:t>
                                </m:r>
                                <m:r>
                                  <m:t>−</m:t>
                                </m:r>
                                <m:nary>
                                  <m:naryPr>
                                    <m:chr m:val="∑"/>
                                    <m:limLoc m:val="undOvr"/>
                                    <m:subHide m:val="0"/>
                                    <m:supHide m:val="1"/>
                                  </m:naryPr>
                                  <m:sub>
                                    <m:r>
                                      <m:t>i</m:t>
                                    </m:r>
                                  </m:sub>
                                  <m:sup>
                                    <m:r>
                                      <m:t>​</m:t>
                                    </m:r>
                                  </m:sup>
                                  <m:e>
                                    <m:r>
                                      <m:rPr>
                                        <m:sty m:val="p"/>
                                      </m:rPr>
                                      <m:t>log</m:t>
                                    </m:r>
                                  </m:e>
                                </m:nary>
                                <m:r>
                                  <m:t> </m:t>
                                </m:r>
                                <m:sSub>
                                  <m:e>
                                    <m:r>
                                      <m:t>y</m:t>
                                    </m:r>
                                  </m:e>
                                  <m:sub>
                                    <m:r>
                                      <m:t>i</m:t>
                                    </m:r>
                                  </m:sub>
                                </m:sSub>
                                <m:r>
                                  <m:t>!</m:t>
                                </m:r>
                              </m:e>
                            </m:d>
                          </m:e>
                        </m:mr>
                        <m:mr>
                          <m:e/>
                          <m:e>
                            <m:r>
                              <m:t>=</m:t>
                            </m:r>
                          </m:e>
                          <m:e>
                            <m:r>
                              <m:t>−</m:t>
                            </m:r>
                            <m:r>
                              <m:t>n</m:t>
                            </m:r>
                            <m:r>
                              <m:t>+</m:t>
                            </m:r>
                            <m:f>
                              <m:fPr>
                                <m:type m:val="bar"/>
                              </m:fPr>
                              <m:num>
                                <m:r>
                                  <m:t>k</m:t>
                                </m:r>
                              </m:num>
                              <m:den>
                                <m:r>
                                  <m:t>λ</m:t>
                                </m:r>
                              </m:den>
                            </m:f>
                          </m:e>
                        </m:mr>
                        <m:mr>
                          <m:e/>
                          <m:e>
                            <m:r>
                              <m:t>=</m:t>
                            </m:r>
                          </m:e>
                          <m:e>
                            <m:f>
                              <m:fPr>
                                <m:type m:val="bar"/>
                              </m:fPr>
                              <m:num>
                                <m:r>
                                  <m:t>k</m:t>
                                </m:r>
                                <m:r>
                                  <m:t>−</m:t>
                                </m:r>
                                <m:r>
                                  <m:t>n</m:t>
                                </m:r>
                                <m:r>
                                  <m:t>λ</m:t>
                                </m:r>
                              </m:num>
                              <m:den>
                                <m:r>
                                  <m:t>λ</m:t>
                                </m:r>
                              </m:den>
                            </m:f>
                          </m:e>
                        </m:mr>
                      </m:m>
                    </m:oMath>
                  </m:oMathPara>
                </a14:m>
              </a:p>
              <a:p>
                <a:pPr lvl="0" marL="0" indent="0">
                  <a:buNone/>
                </a:pPr>
                <a:r>
                  <a:rPr/>
                  <a:t>And so</a:t>
                </a:r>
              </a:p>
              <a:p>
                <a:pPr lvl="0" marL="0" indent="0">
                  <a:buNone/>
                </a:pPr>
                <a14:m>
                  <m:oMathPara xmlns:m="http://schemas.openxmlformats.org/officeDocument/2006/math">
                    <m:oMathParaPr>
                      <m:jc m:val="center"/>
                    </m:oMathParaPr>
                    <m:oMath>
                      <m:f>
                        <m:fPr>
                          <m:type m:val="bar"/>
                        </m:fPr>
                        <m:num>
                          <m:sSup>
                            <m:e>
                              <m:r>
                                <m:t>δ</m:t>
                              </m:r>
                            </m:e>
                            <m:sup>
                              <m:r>
                                <m:t>2</m:t>
                              </m:r>
                            </m:sup>
                          </m:sSup>
                        </m:num>
                        <m:den>
                          <m:r>
                            <m:t>δ</m:t>
                          </m:r>
                          <m:sSup>
                            <m:e>
                              <m:r>
                                <m:t>λ</m:t>
                              </m:r>
                            </m:e>
                            <m:sup>
                              <m:r>
                                <m:t>2</m:t>
                              </m:r>
                            </m:sup>
                          </m:sSup>
                        </m:den>
                      </m:f>
                      <m:r>
                        <m:rPr>
                          <m:sty m:val="p"/>
                        </m:rPr>
                        <m:t>log</m:t>
                      </m:r>
                      <m:r>
                        <m:t> </m:t>
                      </m:r>
                      <m:r>
                        <m:t>p</m:t>
                      </m:r>
                      <m:r>
                        <m:t>(</m:t>
                      </m:r>
                      <m:sSub>
                        <m:e>
                          <m:r>
                            <m:t>y</m:t>
                          </m:r>
                        </m:e>
                        <m:sub>
                          <m:r>
                            <m:t>1</m:t>
                          </m:r>
                        </m:sub>
                      </m:sSub>
                      <m:r>
                        <m:t>,</m:t>
                      </m:r>
                      <m:r>
                        <m:t>…</m:t>
                      </m:r>
                      <m:r>
                        <m:t>,</m:t>
                      </m:r>
                      <m:sSub>
                        <m:e>
                          <m:r>
                            <m:t>y</m:t>
                          </m:r>
                        </m:e>
                        <m:sub>
                          <m:r>
                            <m:t>n</m:t>
                          </m:r>
                        </m:sub>
                      </m:sSub>
                      <m:r>
                        <m:t>|</m:t>
                      </m:r>
                      <m:r>
                        <m:t>λ</m:t>
                      </m:r>
                      <m:r>
                        <m:t>)</m:t>
                      </m:r>
                      <m:r>
                        <m:t>=</m:t>
                      </m:r>
                      <m:f>
                        <m:fPr>
                          <m:type m:val="bar"/>
                        </m:fPr>
                        <m:num>
                          <m:r>
                            <m:t>−</m:t>
                          </m:r>
                          <m:r>
                            <m:t>k</m:t>
                          </m:r>
                        </m:num>
                        <m:den>
                          <m:sSup>
                            <m:e>
                              <m:r>
                                <m:t>λ</m:t>
                              </m:r>
                            </m:e>
                            <m:sup>
                              <m:r>
                                <m:t>2</m:t>
                              </m:r>
                            </m:sup>
                          </m:sSup>
                        </m:den>
                      </m:f>
                    </m:oMath>
                  </m:oMathPara>
                </a14:m>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From this we get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sSub>
                              <m:e>
                                <m:r>
                                  <m:t>p</m:t>
                                </m:r>
                              </m:e>
                              <m:sub>
                                <m:r>
                                  <m:t>J</m:t>
                                </m:r>
                              </m:sub>
                            </m:sSub>
                            <m:r>
                              <m:t>(</m:t>
                            </m:r>
                            <m:r>
                              <m:t>λ</m:t>
                            </m:r>
                            <m:r>
                              <m:t>)</m:t>
                            </m:r>
                          </m:e>
                          <m:e>
                            <m:r>
                              <m:t>∝</m:t>
                            </m:r>
                          </m:e>
                          <m:e>
                            <m:rad>
                              <m:radPr>
                                <m:degHide m:val="1"/>
                              </m:radPr>
                              <m:deg/>
                              <m:e>
                                <m:r>
                                  <m:t>E</m:t>
                                </m:r>
                                <m:d>
                                  <m:dPr>
                                    <m:begChr m:val="["/>
                                    <m:endChr m:val="]"/>
                                    <m:grow/>
                                  </m:dPr>
                                  <m:e>
                                    <m:d>
                                      <m:dPr>
                                        <m:begChr m:val=""/>
                                        <m:endChr m:val="|"/>
                                        <m:grow/>
                                      </m:dPr>
                                      <m:e>
                                        <m:f>
                                          <m:fPr>
                                            <m:type m:val="bar"/>
                                          </m:fPr>
                                          <m:num>
                                            <m:r>
                                              <m:t>k</m:t>
                                            </m:r>
                                          </m:num>
                                          <m:den>
                                            <m:sSup>
                                              <m:e>
                                                <m:r>
                                                  <m:t>λ</m:t>
                                                </m:r>
                                              </m:e>
                                              <m:sup>
                                                <m:r>
                                                  <m:t>2</m:t>
                                                </m:r>
                                              </m:sup>
                                            </m:sSup>
                                          </m:den>
                                        </m:f>
                                      </m:e>
                                    </m:d>
                                    <m:r>
                                      <m:t>λ</m:t>
                                    </m:r>
                                  </m:e>
                                </m:d>
                              </m:e>
                            </m:rad>
                            <m:r>
                              <m:t>=</m:t>
                            </m:r>
                            <m:rad>
                              <m:radPr>
                                <m:degHide m:val="1"/>
                              </m:radPr>
                              <m:deg/>
                              <m:e>
                                <m:f>
                                  <m:fPr>
                                    <m:type m:val="bar"/>
                                  </m:fPr>
                                  <m:num>
                                    <m:r>
                                      <m:t>E</m:t>
                                    </m:r>
                                    <m:r>
                                      <m:t>[</m:t>
                                    </m:r>
                                    <m:r>
                                      <m:t>k</m:t>
                                    </m:r>
                                    <m:r>
                                      <m:t>|</m:t>
                                    </m:r>
                                    <m:r>
                                      <m:t>λ</m:t>
                                    </m:r>
                                    <m:r>
                                      <m:t>]</m:t>
                                    </m:r>
                                  </m:num>
                                  <m:den>
                                    <m:sSup>
                                      <m:e>
                                        <m:r>
                                          <m:t>λ</m:t>
                                        </m:r>
                                      </m:e>
                                      <m:sup>
                                        <m:r>
                                          <m:t>2</m:t>
                                        </m:r>
                                      </m:sup>
                                    </m:sSup>
                                  </m:den>
                                </m:f>
                              </m:e>
                            </m:rad>
                          </m:e>
                        </m:mr>
                        <m:mr>
                          <m:e/>
                          <m:e>
                            <m:r>
                              <m:t>∝</m:t>
                            </m:r>
                          </m:e>
                          <m:e>
                            <m:rad>
                              <m:radPr>
                                <m:degHide m:val="1"/>
                              </m:radPr>
                              <m:deg/>
                              <m:e>
                                <m:f>
                                  <m:fPr>
                                    <m:type m:val="bar"/>
                                  </m:fPr>
                                  <m:num>
                                    <m:r>
                                      <m:t>n</m:t>
                                    </m:r>
                                    <m:r>
                                      <m:t>λ</m:t>
                                    </m:r>
                                  </m:num>
                                  <m:den>
                                    <m:sSup>
                                      <m:e>
                                        <m:r>
                                          <m:t>λ</m:t>
                                        </m:r>
                                      </m:e>
                                      <m:sup>
                                        <m:r>
                                          <m:t>2</m:t>
                                        </m:r>
                                      </m:sup>
                                    </m:sSup>
                                  </m:den>
                                </m:f>
                              </m:e>
                            </m:rad>
                            <m:r>
                              <m:t>=</m:t>
                            </m:r>
                            <m:rad>
                              <m:radPr>
                                <m:degHide m:val="1"/>
                              </m:radPr>
                              <m:deg/>
                              <m:e>
                                <m:f>
                                  <m:fPr>
                                    <m:type m:val="bar"/>
                                  </m:fPr>
                                  <m:num>
                                    <m:r>
                                      <m:t>n</m:t>
                                    </m:r>
                                  </m:num>
                                  <m:den>
                                    <m:r>
                                      <m:t>λ</m:t>
                                    </m:r>
                                  </m:den>
                                </m:f>
                              </m:e>
                            </m:rad>
                          </m:e>
                        </m:mr>
                        <m:mr>
                          <m:e/>
                          <m:e>
                            <m:r>
                              <m:t>∝</m:t>
                            </m:r>
                          </m:e>
                          <m:e>
                            <m:sSup>
                              <m:e>
                                <m:r>
                                  <m:t>λ</m:t>
                                </m:r>
                              </m:e>
                              <m:sup>
                                <m:r>
                                  <m:t>−</m:t>
                                </m:r>
                                <m:r>
                                  <m:t>1</m:t>
                                </m:r>
                                <m:r>
                                  <m:t>/</m:t>
                                </m:r>
                                <m:r>
                                  <m:t>2</m:t>
                                </m:r>
                              </m:sup>
                            </m:sSup>
                          </m:e>
                        </m:mr>
                      </m:m>
                    </m:oMath>
                  </m:oMathPara>
                </a14:m>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Note that </a:t>
                </a:r>
                <a14:m>
                  <m:oMath xmlns:m="http://schemas.openxmlformats.org/officeDocument/2006/math">
                    <m:nary>
                      <m:naryPr>
                        <m:chr m:val="∫"/>
                        <m:limLoc m:val="subSup"/>
                        <m:subHide m:val="0"/>
                        <m:supHide m:val="0"/>
                      </m:naryPr>
                      <m:sub>
                        <m:r>
                          <m:t>0</m:t>
                        </m:r>
                      </m:sub>
                      <m:sup>
                        <m:r>
                          <m:t>∞</m:t>
                        </m:r>
                      </m:sup>
                      <m:e>
                        <m:sSup>
                          <m:e>
                            <m:r>
                              <m:t>λ</m:t>
                            </m:r>
                          </m:e>
                          <m:sup>
                            <m:r>
                              <m:t>−</m:t>
                            </m:r>
                            <m:r>
                              <m:t>1</m:t>
                            </m:r>
                            <m:r>
                              <m:t>/</m:t>
                            </m:r>
                            <m:r>
                              <m:t>2</m:t>
                            </m:r>
                          </m:sup>
                        </m:sSup>
                      </m:e>
                    </m:nary>
                    <m:r>
                      <m:t>d</m:t>
                    </m:r>
                    <m:r>
                      <m:t>λ</m:t>
                    </m:r>
                    <m:r>
                      <m:t>=</m:t>
                    </m:r>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So we will not be able to find a normalising constant so that </a:t>
                </a:r>
                <a14:m>
                  <m:oMath xmlns:m="http://schemas.openxmlformats.org/officeDocument/2006/math">
                    <m:nary>
                      <m:naryPr>
                        <m:chr m:val="∫"/>
                        <m:limLoc m:val="subSup"/>
                        <m:subHide m:val="0"/>
                        <m:supHide m:val="0"/>
                      </m:naryPr>
                      <m:sub>
                        <m:r>
                          <m:t>0</m:t>
                        </m:r>
                      </m:sub>
                      <m:sup>
                        <m:r>
                          <m:t>∞</m:t>
                        </m:r>
                      </m:sup>
                      <m:e>
                        <m:sSub>
                          <m:e>
                            <m:r>
                              <m:t>p</m:t>
                            </m:r>
                          </m:e>
                          <m:sub>
                            <m:r>
                              <m:t>J</m:t>
                            </m:r>
                          </m:sub>
                        </m:sSub>
                      </m:e>
                    </m:nary>
                    <m:r>
                      <m:t>(</m:t>
                    </m:r>
                    <m:r>
                      <m:t>λ</m:t>
                    </m:r>
                    <m:r>
                      <m:t>)</m:t>
                    </m:r>
                    <m:r>
                      <m:t>d</m:t>
                    </m:r>
                    <m:r>
                      <m:t>λ</m:t>
                    </m:r>
                    <m:r>
                      <m:t>=</m:t>
                    </m:r>
                    <m:r>
                      <m:t>1</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The Jeffreys prior for the Poisson sampling model is </a:t>
                </a:r>
                <a:r>
                  <a:rPr i="1"/>
                  <a:t>improper</a:t>
                </a:r>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Practical 1 &amp; 2</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With the Jeffreys prior, the posterior distribution is given by:</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λ</m:t>
                            </m:r>
                            <m:r>
                              <m:t>|</m:t>
                            </m:r>
                            <m:sSub>
                              <m:e>
                                <m:r>
                                  <m:t>y</m:t>
                                </m:r>
                              </m:e>
                              <m:sub>
                                <m:r>
                                  <m:t>1</m:t>
                                </m:r>
                              </m:sub>
                            </m:sSub>
                            <m:r>
                              <m:t>,</m:t>
                            </m:r>
                            <m:r>
                              <m:t>…</m:t>
                            </m:r>
                            <m:r>
                              <m:t>,</m:t>
                            </m:r>
                            <m:sSub>
                              <m:e>
                                <m:r>
                                  <m:t>y</m:t>
                                </m:r>
                              </m:e>
                              <m:sub>
                                <m:r>
                                  <m:t>n</m:t>
                                </m:r>
                              </m:sub>
                            </m:sSub>
                            <m:r>
                              <m:t>)</m:t>
                            </m:r>
                          </m:e>
                          <m:e>
                            <m:r>
                              <m:t>∝</m:t>
                            </m:r>
                          </m:e>
                          <m:e>
                            <m:sSup>
                              <m:e>
                                <m:r>
                                  <m:t>e</m:t>
                                </m:r>
                              </m:e>
                              <m:sup>
                                <m:r>
                                  <m:t>−</m:t>
                                </m:r>
                                <m:r>
                                  <m:t>n</m:t>
                                </m:r>
                                <m:r>
                                  <m:t>λ</m:t>
                                </m:r>
                              </m:sup>
                            </m:sSup>
                            <m:sSup>
                              <m:e>
                                <m:r>
                                  <m:t>λ</m:t>
                                </m:r>
                              </m:e>
                              <m:sup>
                                <m:r>
                                  <m:t>k</m:t>
                                </m:r>
                              </m:sup>
                            </m:sSup>
                            <m:r>
                              <m:t>⋅</m:t>
                            </m:r>
                            <m:sSup>
                              <m:e>
                                <m:r>
                                  <m:t>λ</m:t>
                                </m:r>
                              </m:e>
                              <m:sup>
                                <m:r>
                                  <m:t>−</m:t>
                                </m:r>
                                <m:r>
                                  <m:t>1</m:t>
                                </m:r>
                                <m:r>
                                  <m:t>/</m:t>
                                </m:r>
                                <m:r>
                                  <m:t>2</m:t>
                                </m:r>
                              </m:sup>
                            </m:sSup>
                          </m:e>
                        </m:mr>
                        <m:mr>
                          <m:e/>
                          <m:e>
                            <m:r>
                              <m:t>∝</m:t>
                            </m:r>
                          </m:e>
                          <m:e>
                            <m:sSup>
                              <m:e>
                                <m:r>
                                  <m:t>e</m:t>
                                </m:r>
                              </m:e>
                              <m:sup>
                                <m:r>
                                  <m:t>−</m:t>
                                </m:r>
                                <m:r>
                                  <m:t>n</m:t>
                                </m:r>
                                <m:r>
                                  <m:t>λ</m:t>
                                </m:r>
                              </m:sup>
                            </m:sSup>
                            <m:sSup>
                              <m:e>
                                <m:r>
                                  <m:t>λ</m:t>
                                </m:r>
                              </m:e>
                              <m:sup>
                                <m:r>
                                  <m:t>k</m:t>
                                </m:r>
                                <m:r>
                                  <m:t>+</m:t>
                                </m:r>
                                <m:r>
                                  <m:t>1</m:t>
                                </m:r>
                                <m:r>
                                  <m:t>/</m:t>
                                </m:r>
                                <m:r>
                                  <m:t>2</m:t>
                                </m:r>
                                <m:r>
                                  <m:t>−</m:t>
                                </m:r>
                                <m:r>
                                  <m:t>1</m:t>
                                </m:r>
                              </m:sup>
                            </m:sSup>
                          </m:e>
                        </m:mr>
                      </m:m>
                    </m:oMath>
                  </m:oMathPara>
                </a14:m>
              </a:p>
              <a:p>
                <a:pPr lvl="0" marL="0" indent="0">
                  <a:buNone/>
                </a:pPr>
                <a:r>
                  <a:rPr/>
                  <a:t>So this yields a </a:t>
                </a:r>
                <a14:m>
                  <m:oMath xmlns:m="http://schemas.openxmlformats.org/officeDocument/2006/math">
                    <m:r>
                      <m:t>Γ</m:t>
                    </m:r>
                    <m:d>
                      <m:dPr>
                        <m:begChr m:val="("/>
                        <m:endChr m:val=")"/>
                        <m:grow/>
                      </m:dPr>
                      <m:e>
                        <m:nary>
                          <m:naryPr>
                            <m:chr m:val="∑"/>
                            <m:limLoc m:val="undOvr"/>
                            <m:subHide m:val="0"/>
                            <m:supHide m:val="1"/>
                          </m:naryPr>
                          <m:sub>
                            <m:r>
                              <m:t>i</m:t>
                            </m:r>
                          </m:sub>
                          <m:sup>
                            <m:r>
                              <m:t>​</m:t>
                            </m:r>
                          </m:sup>
                          <m:e>
                            <m:sSub>
                              <m:e>
                                <m:r>
                                  <m:t>y</m:t>
                                </m:r>
                              </m:e>
                              <m:sub>
                                <m:r>
                                  <m:t>i</m:t>
                                </m:r>
                              </m:sub>
                            </m:sSub>
                          </m:e>
                        </m:nary>
                        <m:r>
                          <m:t>+</m:t>
                        </m:r>
                        <m:f>
                          <m:fPr>
                            <m:type m:val="bar"/>
                          </m:fPr>
                          <m:num>
                            <m:r>
                              <m:t>1</m:t>
                            </m:r>
                          </m:num>
                          <m:den>
                            <m:r>
                              <m:t>2</m:t>
                            </m:r>
                          </m:den>
                        </m:f>
                        <m:r>
                          <m:t>,</m:t>
                        </m:r>
                        <m:r>
                          <m:t>n</m:t>
                        </m:r>
                      </m:e>
                    </m:d>
                  </m:oMath>
                </a14:m>
                <a:r>
                  <a:rPr/>
                  <a:t> distribution, which is a valid distribution.</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4</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Derive the posterior predictive distribution </a:t>
                </a:r>
                <a14:m>
                  <m:oMath xmlns:m="http://schemas.openxmlformats.org/officeDocument/2006/math">
                    <m:r>
                      <m:t>p</m:t>
                    </m:r>
                    <m:r>
                      <m:t>(</m:t>
                    </m:r>
                    <m:acc>
                      <m:accPr>
                        <m:chr m:val="̃"/>
                      </m:accPr>
                      <m:e>
                        <m:r>
                          <m:t>y</m:t>
                        </m:r>
                      </m:e>
                    </m:acc>
                    <m:r>
                      <m:t>|</m:t>
                    </m:r>
                    <m:sSub>
                      <m:e>
                        <m:r>
                          <m:t>y</m:t>
                        </m:r>
                      </m:e>
                      <m:sub>
                        <m:r>
                          <m:t>1</m:t>
                        </m:r>
                      </m:sub>
                    </m:sSub>
                    <m:r>
                      <m:t>,</m:t>
                    </m:r>
                    <m:r>
                      <m:t>…</m:t>
                    </m:r>
                    <m:r>
                      <m:t>,</m:t>
                    </m:r>
                    <m:sSub>
                      <m:e>
                        <m:r>
                          <m:t>y</m:t>
                        </m:r>
                      </m:e>
                      <m:sub>
                        <m:r>
                          <m:t>n</m:t>
                        </m:r>
                      </m:sub>
                    </m:sSub>
                    <m:r>
                      <m:t>)</m:t>
                    </m:r>
                  </m:oMath>
                </a14:m>
                <a:r>
                  <a:rPr/>
                  <a:t> for</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
                                  <m:mcPr>
                                    <m:mcJc m:val="left"/>
                                    <m:count m:val="1"/>
                                  </m:mcPr>
                                </m:mc>
                              </m:mcs>
                            </m:mPr>
                            <m:mr>
                              <m:e>
                                <m:r>
                                  <m:t>Λ</m:t>
                                </m:r>
                                <m:r>
                                  <m:t>∼</m:t>
                                </m:r>
                                <m:r>
                                  <m:t>Γ</m:t>
                                </m:r>
                                <m:r>
                                  <m:t>(</m:t>
                                </m:r>
                                <m:r>
                                  <m:t>a</m:t>
                                </m:r>
                                <m:r>
                                  <m:t>,</m:t>
                                </m:r>
                                <m:r>
                                  <m:t>b</m:t>
                                </m:r>
                                <m:r>
                                  <m:t>)</m:t>
                                </m:r>
                              </m:e>
                              <m:e>
                                <m:r>
                                  <m:rPr>
                                    <m:sty m:val="p"/>
                                  </m:rPr>
                                  <m:t>(prior)</m:t>
                                </m:r>
                              </m:e>
                            </m:mr>
                            <m:mr>
                              <m:e>
                                <m:sSub>
                                  <m:e>
                                    <m:r>
                                      <m:t>Y</m:t>
                                    </m:r>
                                  </m:e>
                                  <m:sub>
                                    <m:r>
                                      <m:t>i</m:t>
                                    </m:r>
                                  </m:sub>
                                </m:sSub>
                                <m:r>
                                  <m:t>|</m:t>
                                </m:r>
                                <m:r>
                                  <m:t>λ</m:t>
                                </m:r>
                                <m:limLow>
                                  <m:e>
                                    <m:r>
                                      <m:t>∼</m:t>
                                    </m:r>
                                  </m:e>
                                  <m:lim>
                                    <m:r>
                                      <m:rPr>
                                        <m:sty m:val="p"/>
                                      </m:rPr>
                                      <m:t>iid</m:t>
                                    </m:r>
                                  </m:lim>
                                </m:limLow>
                                <m:r>
                                  <m:rPr>
                                    <m:sty m:val="p"/>
                                  </m:rPr>
                                  <m:t>Pois</m:t>
                                </m:r>
                                <m:r>
                                  <m:t>(</m:t>
                                </m:r>
                                <m:r>
                                  <m:t>λ</m:t>
                                </m:r>
                                <m:r>
                                  <m:t>)</m:t>
                                </m:r>
                                <m:r>
                                  <m:t> </m:t>
                                </m:r>
                                <m:r>
                                  <m:t>i</m:t>
                                </m:r>
                                <m:r>
                                  <m:t>=</m:t>
                                </m:r>
                                <m:r>
                                  <m:t>1</m:t>
                                </m:r>
                                <m:r>
                                  <m:t>,</m:t>
                                </m:r>
                                <m:r>
                                  <m:t>…</m:t>
                                </m:r>
                                <m:r>
                                  <m:t>,</m:t>
                                </m:r>
                                <m:r>
                                  <m:t>n</m:t>
                                </m:r>
                              </m:e>
                              <m:e>
                                <m:r>
                                  <m:rPr>
                                    <m:sty m:val="p"/>
                                  </m:rPr>
                                  <m:t>(sampling model)</m:t>
                                </m:r>
                              </m:e>
                            </m:mr>
                          </m:m>
                        </m:e>
                      </m:d>
                    </m:oMath>
                  </m:oMathPara>
                </a14:m>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4</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From lectures, we have seen</a:t>
                </a:r>
              </a:p>
              <a:p>
                <a:pPr lvl="0" marL="0" indent="0">
                  <a:buNone/>
                </a:pPr>
                <a14:m>
                  <m:oMathPara xmlns:m="http://schemas.openxmlformats.org/officeDocument/2006/math">
                    <m:oMathParaPr>
                      <m:jc m:val="center"/>
                    </m:oMathParaPr>
                    <m:oMath>
                      <m:r>
                        <m:t>Λ</m:t>
                      </m:r>
                      <m:r>
                        <m:t>|</m:t>
                      </m:r>
                      <m:sSub>
                        <m:e>
                          <m:r>
                            <m:t>y</m:t>
                          </m:r>
                        </m:e>
                        <m:sub>
                          <m:r>
                            <m:t>1</m:t>
                          </m:r>
                        </m:sub>
                      </m:sSub>
                      <m:r>
                        <m:t>,</m:t>
                      </m:r>
                      <m:r>
                        <m:t>…</m:t>
                      </m:r>
                      <m:r>
                        <m:t>,</m:t>
                      </m:r>
                      <m:sSub>
                        <m:e>
                          <m:r>
                            <m:t>y</m:t>
                          </m:r>
                        </m:e>
                        <m:sub>
                          <m:r>
                            <m:t>n</m:t>
                          </m:r>
                        </m:sub>
                      </m:sSub>
                      <m:r>
                        <m:t>∼</m:t>
                      </m:r>
                      <m:r>
                        <m:t>Γ</m:t>
                      </m:r>
                      <m:d>
                        <m:dPr>
                          <m:begChr m:val="("/>
                          <m:endChr m:val=")"/>
                          <m:grow/>
                        </m:dPr>
                        <m:e>
                          <m:r>
                            <m:t>a</m:t>
                          </m:r>
                          <m:r>
                            <m:t>+</m:t>
                          </m:r>
                          <m:nary>
                            <m:naryPr>
                              <m:chr m:val="∑"/>
                              <m:limLoc m:val="undOvr"/>
                              <m:subHide m:val="0"/>
                              <m:supHide m:val="1"/>
                            </m:naryPr>
                            <m:sub>
                              <m:r>
                                <m:t>i</m:t>
                              </m:r>
                            </m:sub>
                            <m:sup>
                              <m:r>
                                <m:t>​</m:t>
                              </m:r>
                            </m:sup>
                            <m:e>
                              <m:sSub>
                                <m:e>
                                  <m:r>
                                    <m:t>y</m:t>
                                  </m:r>
                                </m:e>
                                <m:sub>
                                  <m:r>
                                    <m:t>i</m:t>
                                  </m:r>
                                </m:sub>
                              </m:sSub>
                            </m:e>
                          </m:nary>
                          <m:r>
                            <m:t>,</m:t>
                          </m:r>
                          <m:r>
                            <m:t>b</m:t>
                          </m:r>
                          <m:r>
                            <m:t>+</m:t>
                          </m:r>
                          <m:r>
                            <m:t>n</m:t>
                          </m:r>
                        </m:e>
                      </m:d>
                    </m:oMath>
                  </m:oMathPara>
                </a14:m>
              </a:p>
              <a:p>
                <a:pPr lvl="0" marL="0" indent="0">
                  <a:buNone/>
                </a:pPr>
                <a:r>
                  <a:rPr/>
                  <a:t>Therefore, the posterior predictive distribution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acc>
                              <m:accPr>
                                <m:chr m:val="̃"/>
                              </m:accPr>
                              <m:e>
                                <m:r>
                                  <m:t>y</m:t>
                                </m:r>
                              </m:e>
                            </m:acc>
                            <m:r>
                              <m:t>|</m:t>
                            </m:r>
                            <m:sSub>
                              <m:e>
                                <m:r>
                                  <m:t>y</m:t>
                                </m:r>
                              </m:e>
                              <m:sub>
                                <m:r>
                                  <m:t>1</m:t>
                                </m:r>
                              </m:sub>
                            </m:sSub>
                            <m:r>
                              <m:t>,</m:t>
                            </m:r>
                            <m:r>
                              <m:t>…</m:t>
                            </m:r>
                            <m:r>
                              <m:t>,</m:t>
                            </m:r>
                            <m:sSub>
                              <m:e>
                                <m:r>
                                  <m:t>y</m:t>
                                </m:r>
                              </m:e>
                              <m:sub>
                                <m:r>
                                  <m:t>n</m:t>
                                </m:r>
                              </m:sub>
                            </m:sSub>
                            <m:r>
                              <m:t>)</m:t>
                            </m:r>
                          </m:e>
                          <m:e>
                            <m:r>
                              <m:t>=</m:t>
                            </m:r>
                          </m:e>
                          <m:e>
                            <m:nary>
                              <m:naryPr>
                                <m:chr m:val="∫"/>
                                <m:limLoc m:val="subSup"/>
                                <m:subHide m:val="0"/>
                                <m:supHide m:val="0"/>
                              </m:naryPr>
                              <m:sub>
                                <m:r>
                                  <m:t>0</m:t>
                                </m:r>
                              </m:sub>
                              <m:sup>
                                <m:r>
                                  <m:t>∞</m:t>
                                </m:r>
                              </m:sup>
                              <m:e>
                                <m:r>
                                  <m:t>p</m:t>
                                </m:r>
                              </m:e>
                            </m:nary>
                            <m:r>
                              <m:t>(</m:t>
                            </m:r>
                            <m:acc>
                              <m:accPr>
                                <m:chr m:val="̃"/>
                              </m:accPr>
                              <m:e>
                                <m:r>
                                  <m:t>y</m:t>
                                </m:r>
                              </m:e>
                            </m:acc>
                            <m:r>
                              <m:t>,</m:t>
                            </m:r>
                            <m:r>
                              <m:t>λ</m:t>
                            </m:r>
                            <m:r>
                              <m:t>|</m:t>
                            </m:r>
                            <m:sSub>
                              <m:e>
                                <m:r>
                                  <m:t>y</m:t>
                                </m:r>
                              </m:e>
                              <m:sub>
                                <m:r>
                                  <m:t>1</m:t>
                                </m:r>
                              </m:sub>
                            </m:sSub>
                            <m:r>
                              <m:t>,</m:t>
                            </m:r>
                            <m:r>
                              <m:t>…</m:t>
                            </m:r>
                            <m:r>
                              <m:t>,</m:t>
                            </m:r>
                            <m:sSub>
                              <m:e>
                                <m:r>
                                  <m:t>y</m:t>
                                </m:r>
                              </m:e>
                              <m:sub>
                                <m:r>
                                  <m:t>n</m:t>
                                </m:r>
                              </m:sub>
                            </m:sSub>
                            <m:r>
                              <m:t>)</m:t>
                            </m:r>
                            <m:r>
                              <m:t>d</m:t>
                            </m:r>
                            <m:r>
                              <m:t>λ</m:t>
                            </m:r>
                          </m:e>
                        </m:mr>
                        <m:mr>
                          <m:e/>
                          <m:e>
                            <m:r>
                              <m:t>=</m:t>
                            </m:r>
                          </m:e>
                          <m:e>
                            <m:nary>
                              <m:naryPr>
                                <m:chr m:val="∫"/>
                                <m:limLoc m:val="subSup"/>
                                <m:subHide m:val="0"/>
                                <m:supHide m:val="0"/>
                              </m:naryPr>
                              <m:sub>
                                <m:r>
                                  <m:t>o</m:t>
                                </m:r>
                              </m:sub>
                              <m:sup>
                                <m:r>
                                  <m:t>∞</m:t>
                                </m:r>
                              </m:sup>
                              <m:e>
                                <m:r>
                                  <m:t>p</m:t>
                                </m:r>
                              </m:e>
                            </m:nary>
                            <m:r>
                              <m:t>(</m:t>
                            </m:r>
                            <m:acc>
                              <m:accPr>
                                <m:chr m:val="̃"/>
                              </m:accPr>
                              <m:e>
                                <m:r>
                                  <m:t>y</m:t>
                                </m:r>
                              </m:e>
                            </m:acc>
                            <m:r>
                              <m:t>|</m:t>
                            </m:r>
                            <m:r>
                              <m:t>λ</m:t>
                            </m:r>
                            <m:r>
                              <m:t>,</m:t>
                            </m:r>
                            <m:sSub>
                              <m:e>
                                <m:r>
                                  <m:t>y</m:t>
                                </m:r>
                              </m:e>
                              <m:sub>
                                <m:r>
                                  <m:t>1</m:t>
                                </m:r>
                              </m:sub>
                            </m:sSub>
                            <m:r>
                              <m:t>,</m:t>
                            </m:r>
                            <m:r>
                              <m:t>…</m:t>
                            </m:r>
                            <m:r>
                              <m:t>,</m:t>
                            </m:r>
                            <m:sSub>
                              <m:e>
                                <m:r>
                                  <m:t>y</m:t>
                                </m:r>
                              </m:e>
                              <m:sub>
                                <m:r>
                                  <m:t>n</m:t>
                                </m:r>
                              </m:sub>
                            </m:sSub>
                            <m:r>
                              <m:t>)</m:t>
                            </m:r>
                            <m:r>
                              <m:t> </m:t>
                            </m:r>
                            <m:r>
                              <m:t>p</m:t>
                            </m:r>
                            <m:r>
                              <m:t>(</m:t>
                            </m:r>
                            <m:r>
                              <m:t>λ</m:t>
                            </m:r>
                            <m:r>
                              <m:t>|</m:t>
                            </m:r>
                            <m:sSub>
                              <m:e>
                                <m:r>
                                  <m:t>y</m:t>
                                </m:r>
                              </m:e>
                              <m:sub>
                                <m:r>
                                  <m:t>1</m:t>
                                </m:r>
                              </m:sub>
                            </m:sSub>
                            <m:r>
                              <m:t>,</m:t>
                            </m:r>
                            <m:r>
                              <m:t>…</m:t>
                            </m:r>
                            <m:r>
                              <m:t>,</m:t>
                            </m:r>
                            <m:sSub>
                              <m:e>
                                <m:r>
                                  <m:t>y</m:t>
                                </m:r>
                              </m:e>
                              <m:sub>
                                <m:r>
                                  <m:t>n</m:t>
                                </m:r>
                              </m:sub>
                            </m:sSub>
                            <m:r>
                              <m:t>)</m:t>
                            </m:r>
                            <m:r>
                              <m:t>d</m:t>
                            </m:r>
                            <m:r>
                              <m:t>λ</m:t>
                            </m:r>
                          </m:e>
                        </m:mr>
                      </m:m>
                    </m:oMath>
                  </m:oMathPara>
                </a14:m>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4</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  </m:t>
                            </m:r>
                            <m:r>
                              <m:t>  </m:t>
                            </m:r>
                          </m:e>
                          <m:e>
                            <m:r>
                              <m:t>=</m:t>
                            </m:r>
                          </m:e>
                          <m:e>
                            <m:nary>
                              <m:naryPr>
                                <m:chr m:val="∫"/>
                                <m:limLoc m:val="subSup"/>
                                <m:subHide m:val="0"/>
                                <m:supHide m:val="0"/>
                              </m:naryPr>
                              <m:sub>
                                <m:r>
                                  <m:t>0</m:t>
                                </m:r>
                              </m:sub>
                              <m:sup>
                                <m:r>
                                  <m:t>∞</m:t>
                                </m:r>
                              </m:sup>
                              <m:e>
                                <m:f>
                                  <m:fPr>
                                    <m:type m:val="bar"/>
                                  </m:fPr>
                                  <m:num>
                                    <m:sSup>
                                      <m:e>
                                        <m:r>
                                          <m:t>e</m:t>
                                        </m:r>
                                      </m:e>
                                      <m:sup>
                                        <m:r>
                                          <m:t>−</m:t>
                                        </m:r>
                                        <m:r>
                                          <m:t>λ</m:t>
                                        </m:r>
                                      </m:sup>
                                    </m:sSup>
                                    <m:sSup>
                                      <m:e>
                                        <m:r>
                                          <m:t>λ</m:t>
                                        </m:r>
                                      </m:e>
                                      <m:sup>
                                        <m:acc>
                                          <m:accPr>
                                            <m:chr m:val="̃"/>
                                          </m:accPr>
                                          <m:e>
                                            <m:r>
                                              <m:t>y</m:t>
                                            </m:r>
                                          </m:e>
                                        </m:acc>
                                      </m:sup>
                                    </m:sSup>
                                  </m:num>
                                  <m:den>
                                    <m:acc>
                                      <m:accPr>
                                        <m:chr m:val="̃"/>
                                      </m:accPr>
                                      <m:e>
                                        <m:r>
                                          <m:t>y</m:t>
                                        </m:r>
                                      </m:e>
                                    </m:acc>
                                    <m:r>
                                      <m:t>!</m:t>
                                    </m:r>
                                  </m:den>
                                </m:f>
                              </m:e>
                            </m:nary>
                            <m:f>
                              <m:fPr>
                                <m:type m:val="bar"/>
                              </m:fPr>
                              <m:num>
                                <m:r>
                                  <m:t>(</m:t>
                                </m:r>
                                <m:r>
                                  <m:t>b</m:t>
                                </m:r>
                                <m:r>
                                  <m:t>+</m:t>
                                </m:r>
                                <m:r>
                                  <m:t>n</m:t>
                                </m:r>
                                <m:sSup>
                                  <m:e>
                                    <m:r>
                                      <m:t>)</m:t>
                                    </m:r>
                                  </m:e>
                                  <m:sup>
                                    <m:r>
                                      <m:t>a</m:t>
                                    </m:r>
                                    <m:r>
                                      <m:t>+</m:t>
                                    </m:r>
                                    <m:nary>
                                      <m:naryPr>
                                        <m:chr m:val="∑"/>
                                        <m:limLoc m:val="undOvr"/>
                                        <m:subHide m:val="0"/>
                                        <m:supHide m:val="1"/>
                                      </m:naryPr>
                                      <m:sub>
                                        <m:r>
                                          <m:t>i</m:t>
                                        </m:r>
                                      </m:sub>
                                      <m:sup>
                                        <m:r>
                                          <m:t>​</m:t>
                                        </m:r>
                                      </m:sup>
                                      <m:e>
                                        <m:sSub>
                                          <m:e>
                                            <m:r>
                                              <m:t>y</m:t>
                                            </m:r>
                                          </m:e>
                                          <m:sub>
                                            <m:r>
                                              <m:t>i</m:t>
                                            </m:r>
                                          </m:sub>
                                        </m:sSub>
                                      </m:e>
                                    </m:nary>
                                  </m:sup>
                                </m:sSup>
                              </m:num>
                              <m:den>
                                <m:r>
                                  <m:t>Γ</m:t>
                                </m:r>
                                <m:r>
                                  <m:t>(</m:t>
                                </m:r>
                                <m:r>
                                  <m:t>a</m:t>
                                </m:r>
                                <m:r>
                                  <m:t>+</m:t>
                                </m:r>
                                <m:nary>
                                  <m:naryPr>
                                    <m:chr m:val="∑"/>
                                    <m:limLoc m:val="undOvr"/>
                                    <m:subHide m:val="0"/>
                                    <m:supHide m:val="1"/>
                                  </m:naryPr>
                                  <m:sub>
                                    <m:r>
                                      <m:t>i</m:t>
                                    </m:r>
                                  </m:sub>
                                  <m:sup>
                                    <m:r>
                                      <m:t>​</m:t>
                                    </m:r>
                                  </m:sup>
                                  <m:e>
                                    <m:sSub>
                                      <m:e>
                                        <m:r>
                                          <m:t>y</m:t>
                                        </m:r>
                                      </m:e>
                                      <m:sub>
                                        <m:r>
                                          <m:t>i</m:t>
                                        </m:r>
                                      </m:sub>
                                    </m:sSub>
                                  </m:e>
                                </m:nary>
                                <m:r>
                                  <m:t>)</m:t>
                                </m:r>
                              </m:den>
                            </m:f>
                            <m:sSup>
                              <m:e>
                                <m:r>
                                  <m:t>λ</m:t>
                                </m:r>
                              </m:e>
                              <m:sup>
                                <m:r>
                                  <m:t>a</m:t>
                                </m:r>
                                <m:r>
                                  <m:t>+</m:t>
                                </m:r>
                                <m:nary>
                                  <m:naryPr>
                                    <m:chr m:val="∑"/>
                                    <m:limLoc m:val="undOvr"/>
                                    <m:subHide m:val="0"/>
                                    <m:supHide m:val="1"/>
                                  </m:naryPr>
                                  <m:sub>
                                    <m:r>
                                      <m:t>i</m:t>
                                    </m:r>
                                  </m:sub>
                                  <m:sup>
                                    <m:r>
                                      <m:t>​</m:t>
                                    </m:r>
                                  </m:sup>
                                  <m:e>
                                    <m:sSub>
                                      <m:e>
                                        <m:r>
                                          <m:t>y</m:t>
                                        </m:r>
                                      </m:e>
                                      <m:sub>
                                        <m:r>
                                          <m:t>i</m:t>
                                        </m:r>
                                      </m:sub>
                                    </m:sSub>
                                  </m:e>
                                </m:nary>
                              </m:sup>
                            </m:sSup>
                            <m:sSup>
                              <m:e>
                                <m:r>
                                  <m:t>e</m:t>
                                </m:r>
                              </m:e>
                              <m:sup>
                                <m:r>
                                  <m:t>−</m:t>
                                </m:r>
                                <m:r>
                                  <m:t>(</m:t>
                                </m:r>
                                <m:r>
                                  <m:t>b</m:t>
                                </m:r>
                                <m:r>
                                  <m:t>+</m:t>
                                </m:r>
                                <m:r>
                                  <m:t>n</m:t>
                                </m:r>
                                <m:r>
                                  <m:t>)</m:t>
                                </m:r>
                                <m:r>
                                  <m:t>λ</m:t>
                                </m:r>
                              </m:sup>
                            </m:sSup>
                            <m:r>
                              <m:t>d</m:t>
                            </m:r>
                            <m:r>
                              <m:t>λ</m:t>
                            </m:r>
                          </m:e>
                        </m:mr>
                        <m:mr>
                          <m:e/>
                          <m:e>
                            <m:r>
                              <m:t>=</m:t>
                            </m:r>
                          </m:e>
                          <m:e>
                            <m:f>
                              <m:fPr>
                                <m:type m:val="bar"/>
                              </m:fPr>
                              <m:num>
                                <m:r>
                                  <m:t>1</m:t>
                                </m:r>
                              </m:num>
                              <m:den>
                                <m:acc>
                                  <m:accPr>
                                    <m:chr m:val="̃"/>
                                  </m:accPr>
                                  <m:e>
                                    <m:r>
                                      <m:t>y</m:t>
                                    </m:r>
                                  </m:e>
                                </m:acc>
                                <m:r>
                                  <m:t>!</m:t>
                                </m:r>
                              </m:den>
                            </m:f>
                            <m:f>
                              <m:fPr>
                                <m:type m:val="bar"/>
                              </m:fPr>
                              <m:num>
                                <m:r>
                                  <m:t>(</m:t>
                                </m:r>
                                <m:r>
                                  <m:t>b</m:t>
                                </m:r>
                                <m:r>
                                  <m:t>+</m:t>
                                </m:r>
                                <m:r>
                                  <m:t>n</m:t>
                                </m:r>
                                <m:sSup>
                                  <m:e>
                                    <m:r>
                                      <m:t>)</m:t>
                                    </m:r>
                                  </m:e>
                                  <m:sup>
                                    <m:r>
                                      <m:t>a</m:t>
                                    </m:r>
                                    <m:r>
                                      <m:t>+</m:t>
                                    </m:r>
                                    <m:nary>
                                      <m:naryPr>
                                        <m:chr m:val="∑"/>
                                        <m:limLoc m:val="undOvr"/>
                                        <m:subHide m:val="0"/>
                                        <m:supHide m:val="1"/>
                                      </m:naryPr>
                                      <m:sub>
                                        <m:r>
                                          <m:t>i</m:t>
                                        </m:r>
                                      </m:sub>
                                      <m:sup>
                                        <m:r>
                                          <m:t>​</m:t>
                                        </m:r>
                                      </m:sup>
                                      <m:e>
                                        <m:sSub>
                                          <m:e>
                                            <m:r>
                                              <m:t>y</m:t>
                                            </m:r>
                                          </m:e>
                                          <m:sub>
                                            <m:r>
                                              <m:t>i</m:t>
                                            </m:r>
                                          </m:sub>
                                        </m:sSub>
                                      </m:e>
                                    </m:nary>
                                  </m:sup>
                                </m:sSup>
                              </m:num>
                              <m:den>
                                <m:r>
                                  <m:t>Γ</m:t>
                                </m:r>
                                <m:r>
                                  <m:t>(</m:t>
                                </m:r>
                                <m:r>
                                  <m:t>a</m:t>
                                </m:r>
                                <m:r>
                                  <m:t>+</m:t>
                                </m:r>
                                <m:nary>
                                  <m:naryPr>
                                    <m:chr m:val="∑"/>
                                    <m:limLoc m:val="undOvr"/>
                                    <m:subHide m:val="0"/>
                                    <m:supHide m:val="1"/>
                                  </m:naryPr>
                                  <m:sub>
                                    <m:r>
                                      <m:t>i</m:t>
                                    </m:r>
                                  </m:sub>
                                  <m:sup>
                                    <m:r>
                                      <m:t>​</m:t>
                                    </m:r>
                                  </m:sup>
                                  <m:e>
                                    <m:sSub>
                                      <m:e>
                                        <m:r>
                                          <m:t>y</m:t>
                                        </m:r>
                                      </m:e>
                                      <m:sub>
                                        <m:r>
                                          <m:t>i</m:t>
                                        </m:r>
                                      </m:sub>
                                    </m:sSub>
                                  </m:e>
                                </m:nary>
                                <m:r>
                                  <m:t>)</m:t>
                                </m:r>
                              </m:den>
                            </m:f>
                            <m:nary>
                              <m:naryPr>
                                <m:chr m:val="∫"/>
                                <m:limLoc m:val="subSup"/>
                                <m:subHide m:val="0"/>
                                <m:supHide m:val="0"/>
                              </m:naryPr>
                              <m:sub>
                                <m:r>
                                  <m:t>0</m:t>
                                </m:r>
                              </m:sub>
                              <m:sup>
                                <m:r>
                                  <m:t>∞</m:t>
                                </m:r>
                              </m:sup>
                              <m:e>
                                <m:sSup>
                                  <m:e>
                                    <m:r>
                                      <m:t>λ</m:t>
                                    </m:r>
                                  </m:e>
                                  <m:sup>
                                    <m:r>
                                      <m:t>a</m:t>
                                    </m:r>
                                    <m:r>
                                      <m:t>+</m:t>
                                    </m:r>
                                    <m:nary>
                                      <m:naryPr>
                                        <m:chr m:val="∑"/>
                                        <m:limLoc m:val="undOvr"/>
                                        <m:subHide m:val="0"/>
                                        <m:supHide m:val="1"/>
                                      </m:naryPr>
                                      <m:sub>
                                        <m:r>
                                          <m:t>i</m:t>
                                        </m:r>
                                      </m:sub>
                                      <m:sup>
                                        <m:r>
                                          <m:t>​</m:t>
                                        </m:r>
                                      </m:sup>
                                      <m:e>
                                        <m:sSub>
                                          <m:e>
                                            <m:r>
                                              <m:t>y</m:t>
                                            </m:r>
                                          </m:e>
                                          <m:sub>
                                            <m:r>
                                              <m:t>i</m:t>
                                            </m:r>
                                          </m:sub>
                                        </m:sSub>
                                      </m:e>
                                    </m:nary>
                                    <m:r>
                                      <m:t>+</m:t>
                                    </m:r>
                                    <m:acc>
                                      <m:accPr>
                                        <m:chr m:val="̃"/>
                                      </m:accPr>
                                      <m:e>
                                        <m:r>
                                          <m:t>y</m:t>
                                        </m:r>
                                      </m:e>
                                    </m:acc>
                                  </m:sup>
                                </m:sSup>
                              </m:e>
                            </m:nary>
                            <m:sSup>
                              <m:e>
                                <m:r>
                                  <m:t>e</m:t>
                                </m:r>
                              </m:e>
                              <m:sup>
                                <m:r>
                                  <m:t>−</m:t>
                                </m:r>
                                <m:r>
                                  <m:t>(</m:t>
                                </m:r>
                                <m:r>
                                  <m:t>b</m:t>
                                </m:r>
                                <m:r>
                                  <m:t>+</m:t>
                                </m:r>
                                <m:r>
                                  <m:t>n</m:t>
                                </m:r>
                                <m:r>
                                  <m:t>+</m:t>
                                </m:r>
                                <m:r>
                                  <m:t>1</m:t>
                                </m:r>
                                <m:r>
                                  <m:t>)</m:t>
                                </m:r>
                                <m:r>
                                  <m:t>λ</m:t>
                                </m:r>
                              </m:sup>
                            </m:sSup>
                            <m:r>
                              <m:t>d</m:t>
                            </m:r>
                            <m:r>
                              <m:t>λ</m:t>
                            </m:r>
                          </m:e>
                        </m:mr>
                      </m:m>
                    </m:oMath>
                  </m:oMathPara>
                </a14:m>
              </a:p>
              <a:p>
                <a:pPr lvl="0" marL="0" indent="0">
                  <a:buNone/>
                </a:pPr>
                <a:r>
                  <a:rPr/>
                  <a:t>We can recognise that the term inside the integration looks like a </a:t>
                </a:r>
                <a14:m>
                  <m:oMath xmlns:m="http://schemas.openxmlformats.org/officeDocument/2006/math">
                    <m:r>
                      <m:t>Γ</m:t>
                    </m:r>
                    <m:r>
                      <m:t>(</m:t>
                    </m:r>
                    <m:r>
                      <m:t>a</m:t>
                    </m:r>
                    <m:r>
                      <m:t>+</m:t>
                    </m:r>
                    <m:nary>
                      <m:naryPr>
                        <m:chr m:val="∑"/>
                        <m:limLoc m:val="undOvr"/>
                        <m:subHide m:val="0"/>
                        <m:supHide m:val="1"/>
                      </m:naryPr>
                      <m:sub>
                        <m:r>
                          <m:t>i</m:t>
                        </m:r>
                      </m:sub>
                      <m:sup>
                        <m:r>
                          <m:t>​</m:t>
                        </m:r>
                      </m:sup>
                      <m:e>
                        <m:sSub>
                          <m:e>
                            <m:r>
                              <m:t>y</m:t>
                            </m:r>
                          </m:e>
                          <m:sub>
                            <m:r>
                              <m:t>i</m:t>
                            </m:r>
                          </m:sub>
                        </m:sSub>
                      </m:e>
                    </m:nary>
                    <m:r>
                      <m:t>+</m:t>
                    </m:r>
                    <m:acc>
                      <m:accPr>
                        <m:chr m:val="̃"/>
                      </m:accPr>
                      <m:e>
                        <m:r>
                          <m:t>y</m:t>
                        </m:r>
                      </m:e>
                    </m:acc>
                    <m:r>
                      <m:t>,</m:t>
                    </m:r>
                    <m:r>
                      <m:t>b</m:t>
                    </m:r>
                    <m:r>
                      <m:t>+</m:t>
                    </m:r>
                    <m:r>
                      <m:t>n</m:t>
                    </m:r>
                    <m:r>
                      <m:t>+</m:t>
                    </m:r>
                    <m:r>
                      <m:t>1</m:t>
                    </m:r>
                    <m:r>
                      <m:t>)</m:t>
                    </m:r>
                  </m:oMath>
                </a14:m>
                <a:r>
                  <a:rPr/>
                  <a:t> density. Knowing that this density needs to integrate to 1, we know that the integral needs to integrate to the inverse of the constant term for that pdf.</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4</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therefore get:</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acc>
                              <m:accPr>
                                <m:chr m:val="̃"/>
                              </m:accPr>
                              <m:e>
                                <m:r>
                                  <m:t>y</m:t>
                                </m:r>
                              </m:e>
                            </m:acc>
                            <m:r>
                              <m:t>|</m:t>
                            </m:r>
                            <m:sSub>
                              <m:e>
                                <m:r>
                                  <m:t>y</m:t>
                                </m:r>
                              </m:e>
                              <m:sub>
                                <m:r>
                                  <m:t>1</m:t>
                                </m:r>
                              </m:sub>
                            </m:sSub>
                            <m:r>
                              <m:t>,</m:t>
                            </m:r>
                            <m:r>
                              <m:t>…</m:t>
                            </m:r>
                            <m:r>
                              <m:t>,</m:t>
                            </m:r>
                            <m:sSub>
                              <m:e>
                                <m:r>
                                  <m:t>y</m:t>
                                </m:r>
                              </m:e>
                              <m:sub>
                                <m:r>
                                  <m:t>n</m:t>
                                </m:r>
                              </m:sub>
                            </m:sSub>
                            <m:r>
                              <m:t>)</m:t>
                            </m:r>
                          </m:e>
                          <m:e>
                            <m:r>
                              <m:t>=</m:t>
                            </m:r>
                          </m:e>
                          <m:e>
                            <m:f>
                              <m:fPr>
                                <m:type m:val="bar"/>
                              </m:fPr>
                              <m:num>
                                <m:r>
                                  <m:t>1</m:t>
                                </m:r>
                              </m:num>
                              <m:den>
                                <m:acc>
                                  <m:accPr>
                                    <m:chr m:val="̃"/>
                                  </m:accPr>
                                  <m:e>
                                    <m:r>
                                      <m:t>y</m:t>
                                    </m:r>
                                  </m:e>
                                </m:acc>
                                <m:r>
                                  <m:t>!</m:t>
                                </m:r>
                              </m:den>
                            </m:f>
                            <m:f>
                              <m:fPr>
                                <m:type m:val="bar"/>
                              </m:fPr>
                              <m:num>
                                <m:r>
                                  <m:t>(</m:t>
                                </m:r>
                                <m:r>
                                  <m:t>b</m:t>
                                </m:r>
                                <m:r>
                                  <m:t>+</m:t>
                                </m:r>
                                <m:r>
                                  <m:t>n</m:t>
                                </m:r>
                                <m:sSup>
                                  <m:e>
                                    <m:r>
                                      <m:t>)</m:t>
                                    </m:r>
                                  </m:e>
                                  <m:sup>
                                    <m:r>
                                      <m:t>a</m:t>
                                    </m:r>
                                    <m:r>
                                      <m:t>+</m:t>
                                    </m:r>
                                    <m:nary>
                                      <m:naryPr>
                                        <m:chr m:val="∑"/>
                                        <m:limLoc m:val="undOvr"/>
                                        <m:subHide m:val="0"/>
                                        <m:supHide m:val="1"/>
                                      </m:naryPr>
                                      <m:sub>
                                        <m:r>
                                          <m:t>i</m:t>
                                        </m:r>
                                      </m:sub>
                                      <m:sup>
                                        <m:r>
                                          <m:t>​</m:t>
                                        </m:r>
                                      </m:sup>
                                      <m:e>
                                        <m:sSub>
                                          <m:e>
                                            <m:r>
                                              <m:t>y</m:t>
                                            </m:r>
                                          </m:e>
                                          <m:sub>
                                            <m:r>
                                              <m:t>i</m:t>
                                            </m:r>
                                          </m:sub>
                                        </m:sSub>
                                      </m:e>
                                    </m:nary>
                                  </m:sup>
                                </m:sSup>
                              </m:num>
                              <m:den>
                                <m:r>
                                  <m:t>Γ</m:t>
                                </m:r>
                                <m:r>
                                  <m:t>(</m:t>
                                </m:r>
                                <m:r>
                                  <m:t>a</m:t>
                                </m:r>
                                <m:r>
                                  <m:t>+</m:t>
                                </m:r>
                                <m:nary>
                                  <m:naryPr>
                                    <m:chr m:val="∑"/>
                                    <m:limLoc m:val="undOvr"/>
                                    <m:subHide m:val="0"/>
                                    <m:supHide m:val="1"/>
                                  </m:naryPr>
                                  <m:sub>
                                    <m:r>
                                      <m:t>i</m:t>
                                    </m:r>
                                  </m:sub>
                                  <m:sup>
                                    <m:r>
                                      <m:t>​</m:t>
                                    </m:r>
                                  </m:sup>
                                  <m:e>
                                    <m:sSub>
                                      <m:e>
                                        <m:r>
                                          <m:t>y</m:t>
                                        </m:r>
                                      </m:e>
                                      <m:sub>
                                        <m:r>
                                          <m:t>i</m:t>
                                        </m:r>
                                      </m:sub>
                                    </m:sSub>
                                  </m:e>
                                </m:nary>
                                <m:r>
                                  <m:t>)</m:t>
                                </m:r>
                              </m:den>
                            </m:f>
                            <m:f>
                              <m:fPr>
                                <m:type m:val="bar"/>
                              </m:fPr>
                              <m:num>
                                <m:r>
                                  <m:t>Γ</m:t>
                                </m:r>
                                <m:r>
                                  <m:t>(</m:t>
                                </m:r>
                                <m:r>
                                  <m:t>a</m:t>
                                </m:r>
                                <m:r>
                                  <m:t>+</m:t>
                                </m:r>
                                <m:nary>
                                  <m:naryPr>
                                    <m:chr m:val="∑"/>
                                    <m:limLoc m:val="undOvr"/>
                                    <m:subHide m:val="0"/>
                                    <m:supHide m:val="1"/>
                                  </m:naryPr>
                                  <m:sub>
                                    <m:r>
                                      <m:t>i</m:t>
                                    </m:r>
                                  </m:sub>
                                  <m:sup>
                                    <m:r>
                                      <m:t>​</m:t>
                                    </m:r>
                                  </m:sup>
                                  <m:e>
                                    <m:sSub>
                                      <m:e>
                                        <m:r>
                                          <m:t>y</m:t>
                                        </m:r>
                                      </m:e>
                                      <m:sub>
                                        <m:r>
                                          <m:t>i</m:t>
                                        </m:r>
                                      </m:sub>
                                    </m:sSub>
                                  </m:e>
                                </m:nary>
                                <m:r>
                                  <m:t>+</m:t>
                                </m:r>
                                <m:acc>
                                  <m:accPr>
                                    <m:chr m:val="̃"/>
                                  </m:accPr>
                                  <m:e>
                                    <m:r>
                                      <m:t>y</m:t>
                                    </m:r>
                                  </m:e>
                                </m:acc>
                                <m:r>
                                  <m:t>)</m:t>
                                </m:r>
                              </m:num>
                              <m:den>
                                <m:r>
                                  <m:t>(</m:t>
                                </m:r>
                                <m:r>
                                  <m:t>b</m:t>
                                </m:r>
                                <m:r>
                                  <m:t>+</m:t>
                                </m:r>
                                <m:r>
                                  <m:t>n</m:t>
                                </m:r>
                                <m:r>
                                  <m:t>+</m:t>
                                </m:r>
                                <m:r>
                                  <m:t>1</m:t>
                                </m:r>
                                <m:sSup>
                                  <m:e>
                                    <m:r>
                                      <m:t>)</m:t>
                                    </m:r>
                                  </m:e>
                                  <m:sup>
                                    <m:r>
                                      <m:t>a</m:t>
                                    </m:r>
                                    <m:r>
                                      <m:t>+</m:t>
                                    </m:r>
                                    <m:nary>
                                      <m:naryPr>
                                        <m:chr m:val="∑"/>
                                        <m:limLoc m:val="undOvr"/>
                                        <m:subHide m:val="0"/>
                                        <m:supHide m:val="1"/>
                                      </m:naryPr>
                                      <m:sub>
                                        <m:r>
                                          <m:t>i</m:t>
                                        </m:r>
                                      </m:sub>
                                      <m:sup>
                                        <m:r>
                                          <m:t>​</m:t>
                                        </m:r>
                                      </m:sup>
                                      <m:e>
                                        <m:sSub>
                                          <m:e>
                                            <m:r>
                                              <m:t>y</m:t>
                                            </m:r>
                                          </m:e>
                                          <m:sub>
                                            <m:r>
                                              <m:t>i</m:t>
                                            </m:r>
                                          </m:sub>
                                        </m:sSub>
                                      </m:e>
                                    </m:nary>
                                    <m:r>
                                      <m:t>+</m:t>
                                    </m:r>
                                    <m:acc>
                                      <m:accPr>
                                        <m:chr m:val="̃"/>
                                      </m:accPr>
                                      <m:e>
                                        <m:r>
                                          <m:t>y</m:t>
                                        </m:r>
                                      </m:e>
                                    </m:acc>
                                  </m:sup>
                                </m:sSup>
                              </m:den>
                            </m:f>
                          </m:e>
                        </m:mr>
                      </m:m>
                    </m:oMath>
                  </m:oMathPara>
                </a14:m>
              </a:p>
              <a:p>
                <a:pPr lvl="0" marL="0" indent="0">
                  <a:buNone/>
                </a:pPr>
                <a14:m>
                  <m:oMathPara xmlns:m="http://schemas.openxmlformats.org/officeDocument/2006/math">
                    <m:oMathParaPr>
                      <m:jc m:val="center"/>
                    </m:oMathParaPr>
                    <m:oMath>
                      <m:r>
                        <m:t> </m:t>
                      </m:r>
                    </m:oMath>
                  </m:oMathPara>
                </a14:m>
              </a:p>
              <a:p>
                <a:pPr lvl="0" marL="0" indent="0">
                  <a:buNone/>
                </a:pPr>
                <a:r>
                  <a:rPr/>
                  <a:t>Rewriting </a:t>
                </a:r>
                <a14:m>
                  <m:oMath xmlns:m="http://schemas.openxmlformats.org/officeDocument/2006/math">
                    <m:acc>
                      <m:accPr>
                        <m:chr m:val="̃"/>
                      </m:accPr>
                      <m:e>
                        <m:r>
                          <m:t>y</m:t>
                        </m:r>
                      </m:e>
                    </m:acc>
                    <m:r>
                      <m:t>!</m:t>
                    </m:r>
                    <m:r>
                      <m:t>=</m:t>
                    </m:r>
                    <m:r>
                      <m:t>Γ</m:t>
                    </m:r>
                    <m:r>
                      <m:t>(</m:t>
                    </m:r>
                    <m:acc>
                      <m:accPr>
                        <m:chr m:val="̃"/>
                      </m:accPr>
                      <m:e>
                        <m:r>
                          <m:t>y</m:t>
                        </m:r>
                      </m:e>
                    </m:acc>
                    <m:r>
                      <m:t>+</m:t>
                    </m:r>
                    <m:r>
                      <m:t>1</m:t>
                    </m:r>
                    <m:r>
                      <m:t>)</m:t>
                    </m:r>
                  </m:oMath>
                </a14:m>
                <a:r>
                  <a:rPr/>
                  <a:t> and simplifying the above, we get: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s>
                        </m:mPr>
                        <m:mr>
                          <m:e>
                            <m:r>
                              <m:t>p</m:t>
                            </m:r>
                            <m:r>
                              <m:t>(</m:t>
                            </m:r>
                            <m:acc>
                              <m:accPr>
                                <m:chr m:val="̃"/>
                              </m:accPr>
                              <m:e>
                                <m:r>
                                  <m:t>y</m:t>
                                </m:r>
                              </m:e>
                            </m:acc>
                            <m:r>
                              <m:t>|</m:t>
                            </m:r>
                            <m:sSub>
                              <m:e>
                                <m:r>
                                  <m:t>y</m:t>
                                </m:r>
                              </m:e>
                              <m:sub>
                                <m:r>
                                  <m:t>1</m:t>
                                </m:r>
                              </m:sub>
                            </m:sSub>
                            <m:r>
                              <m:t>,</m:t>
                            </m:r>
                            <m:r>
                              <m:t>…</m:t>
                            </m:r>
                            <m:r>
                              <m:t>,</m:t>
                            </m:r>
                            <m:sSub>
                              <m:e>
                                <m:r>
                                  <m:t>y</m:t>
                                </m:r>
                              </m:e>
                              <m:sub>
                                <m:r>
                                  <m:t>n</m:t>
                                </m:r>
                              </m:sub>
                            </m:sSub>
                            <m:r>
                              <m:t>)</m:t>
                            </m:r>
                            <m:r>
                              <m:t>=</m:t>
                            </m:r>
                            <m:r>
                              <m:t>  </m:t>
                            </m:r>
                            <m:r>
                              <m:t>  </m:t>
                            </m:r>
                            <m:r>
                              <m:t>  </m:t>
                            </m:r>
                            <m:r>
                              <m:t>  </m:t>
                            </m:r>
                            <m:r>
                              <m:t>  </m:t>
                            </m:r>
                            <m:r>
                              <m:t>  </m:t>
                            </m:r>
                            <m:r>
                              <m:t>  </m:t>
                            </m:r>
                            <m:r>
                              <m:t>  </m:t>
                            </m:r>
                            <m:r>
                              <m:t>  </m:t>
                            </m:r>
                            <m:r>
                              <m:t>  </m:t>
                            </m:r>
                          </m:e>
                        </m:mr>
                        <m:mr>
                          <m:e>
                            <m:f>
                              <m:fPr>
                                <m:type m:val="bar"/>
                              </m:fPr>
                              <m:num>
                                <m:r>
                                  <m:t>Γ</m:t>
                                </m:r>
                                <m:r>
                                  <m:t>(</m:t>
                                </m:r>
                                <m:r>
                                  <m:t>a</m:t>
                                </m:r>
                                <m:r>
                                  <m:t>+</m:t>
                                </m:r>
                                <m:nary>
                                  <m:naryPr>
                                    <m:chr m:val="∑"/>
                                    <m:limLoc m:val="undOvr"/>
                                    <m:subHide m:val="0"/>
                                    <m:supHide m:val="1"/>
                                  </m:naryPr>
                                  <m:sub>
                                    <m:r>
                                      <m:t>i</m:t>
                                    </m:r>
                                  </m:sub>
                                  <m:sup>
                                    <m:r>
                                      <m:t>​</m:t>
                                    </m:r>
                                  </m:sup>
                                  <m:e>
                                    <m:sSub>
                                      <m:e>
                                        <m:r>
                                          <m:t>y</m:t>
                                        </m:r>
                                      </m:e>
                                      <m:sub>
                                        <m:r>
                                          <m:t>i</m:t>
                                        </m:r>
                                      </m:sub>
                                    </m:sSub>
                                  </m:e>
                                </m:nary>
                                <m:r>
                                  <m:t>+</m:t>
                                </m:r>
                                <m:acc>
                                  <m:accPr>
                                    <m:chr m:val="̃"/>
                                  </m:accPr>
                                  <m:e>
                                    <m:r>
                                      <m:t>y</m:t>
                                    </m:r>
                                  </m:e>
                                </m:acc>
                                <m:r>
                                  <m:t>)</m:t>
                                </m:r>
                              </m:num>
                              <m:den>
                                <m:r>
                                  <m:t>Γ</m:t>
                                </m:r>
                                <m:r>
                                  <m:t>(</m:t>
                                </m:r>
                                <m:acc>
                                  <m:accPr>
                                    <m:chr m:val="̃"/>
                                  </m:accPr>
                                  <m:e>
                                    <m:r>
                                      <m:t>y</m:t>
                                    </m:r>
                                  </m:e>
                                </m:acc>
                                <m:r>
                                  <m:t>+</m:t>
                                </m:r>
                                <m:r>
                                  <m:t>1</m:t>
                                </m:r>
                                <m:r>
                                  <m:t>)</m:t>
                                </m:r>
                                <m:r>
                                  <m:t>Γ</m:t>
                                </m:r>
                                <m:r>
                                  <m:t>(</m:t>
                                </m:r>
                                <m:r>
                                  <m:t>a</m:t>
                                </m:r>
                                <m:r>
                                  <m:t>+</m:t>
                                </m:r>
                                <m:nary>
                                  <m:naryPr>
                                    <m:chr m:val="∑"/>
                                    <m:limLoc m:val="undOvr"/>
                                    <m:subHide m:val="0"/>
                                    <m:supHide m:val="1"/>
                                  </m:naryPr>
                                  <m:sub>
                                    <m:r>
                                      <m:t>i</m:t>
                                    </m:r>
                                  </m:sub>
                                  <m:sup>
                                    <m:r>
                                      <m:t>​</m:t>
                                    </m:r>
                                  </m:sup>
                                  <m:e>
                                    <m:sSub>
                                      <m:e>
                                        <m:r>
                                          <m:t>y</m:t>
                                        </m:r>
                                      </m:e>
                                      <m:sub>
                                        <m:r>
                                          <m:t>i</m:t>
                                        </m:r>
                                      </m:sub>
                                    </m:sSub>
                                  </m:e>
                                </m:nary>
                                <m:r>
                                  <m:t>)</m:t>
                                </m:r>
                              </m:den>
                            </m:f>
                            <m:sSup>
                              <m:e>
                                <m:d>
                                  <m:dPr>
                                    <m:begChr m:val="("/>
                                    <m:endChr m:val=")"/>
                                    <m:grow/>
                                  </m:dPr>
                                  <m:e>
                                    <m:f>
                                      <m:fPr>
                                        <m:type m:val="bar"/>
                                      </m:fPr>
                                      <m:num>
                                        <m:r>
                                          <m:t>b</m:t>
                                        </m:r>
                                        <m:r>
                                          <m:t>+</m:t>
                                        </m:r>
                                        <m:r>
                                          <m:t>n</m:t>
                                        </m:r>
                                      </m:num>
                                      <m:den>
                                        <m:r>
                                          <m:t>b</m:t>
                                        </m:r>
                                        <m:r>
                                          <m:t>+</m:t>
                                        </m:r>
                                        <m:r>
                                          <m:t>n</m:t>
                                        </m:r>
                                        <m:r>
                                          <m:t>+</m:t>
                                        </m:r>
                                        <m:r>
                                          <m:t>1</m:t>
                                        </m:r>
                                      </m:den>
                                    </m:f>
                                  </m:e>
                                </m:d>
                              </m:e>
                              <m:sup>
                                <m:r>
                                  <m:t>a</m:t>
                                </m:r>
                                <m:r>
                                  <m:t>+</m:t>
                                </m:r>
                                <m:nary>
                                  <m:naryPr>
                                    <m:chr m:val="∑"/>
                                    <m:limLoc m:val="undOvr"/>
                                    <m:subHide m:val="0"/>
                                    <m:supHide m:val="1"/>
                                  </m:naryPr>
                                  <m:sub>
                                    <m:r>
                                      <m:t>i</m:t>
                                    </m:r>
                                  </m:sub>
                                  <m:sup>
                                    <m:r>
                                      <m:t>​</m:t>
                                    </m:r>
                                  </m:sup>
                                  <m:e>
                                    <m:sSub>
                                      <m:e>
                                        <m:r>
                                          <m:t>y</m:t>
                                        </m:r>
                                      </m:e>
                                      <m:sub>
                                        <m:r>
                                          <m:t>i</m:t>
                                        </m:r>
                                      </m:sub>
                                    </m:sSub>
                                  </m:e>
                                </m:nary>
                              </m:sup>
                            </m:sSup>
                            <m:sSup>
                              <m:e>
                                <m:d>
                                  <m:dPr>
                                    <m:begChr m:val="("/>
                                    <m:endChr m:val=")"/>
                                    <m:grow/>
                                  </m:dPr>
                                  <m:e>
                                    <m:f>
                                      <m:fPr>
                                        <m:type m:val="bar"/>
                                      </m:fPr>
                                      <m:num>
                                        <m:r>
                                          <m:t>1</m:t>
                                        </m:r>
                                      </m:num>
                                      <m:den>
                                        <m:r>
                                          <m:t>b</m:t>
                                        </m:r>
                                        <m:r>
                                          <m:t>+</m:t>
                                        </m:r>
                                        <m:r>
                                          <m:t>n</m:t>
                                        </m:r>
                                        <m:r>
                                          <m:t>+</m:t>
                                        </m:r>
                                        <m:r>
                                          <m:t>1</m:t>
                                        </m:r>
                                      </m:den>
                                    </m:f>
                                  </m:e>
                                </m:d>
                              </m:e>
                              <m:sup>
                                <m:acc>
                                  <m:accPr>
                                    <m:chr m:val="̃"/>
                                  </m:accPr>
                                  <m:e>
                                    <m:r>
                                      <m:t>y</m:t>
                                    </m:r>
                                  </m:e>
                                </m:acc>
                              </m:sup>
                            </m:sSup>
                          </m:e>
                        </m:mr>
                      </m:m>
                    </m:oMath>
                  </m:oMathPara>
                </a14:m>
              </a:p>
              <a:p>
                <a:pPr lvl="0" marL="0" indent="0">
                  <a:buNone/>
                </a:pPr>
                <a:r>
                  <a:rPr/>
                  <a:t>for </a:t>
                </a:r>
                <a14:m>
                  <m:oMath xmlns:m="http://schemas.openxmlformats.org/officeDocument/2006/math">
                    <m:acc>
                      <m:accPr>
                        <m:chr m:val="̃"/>
                      </m:accPr>
                      <m:e>
                        <m:r>
                          <m:t>y</m:t>
                        </m:r>
                      </m:e>
                    </m:acc>
                    <m:r>
                      <m:t>∈</m:t>
                    </m:r>
                    <m:r>
                      <m:t>{</m:t>
                    </m:r>
                    <m:r>
                      <m:t>0</m:t>
                    </m:r>
                    <m:r>
                      <m:t>,</m:t>
                    </m:r>
                    <m:r>
                      <m:t>1</m:t>
                    </m:r>
                    <m:r>
                      <m:t>,</m:t>
                    </m:r>
                    <m:r>
                      <m:t>2</m:t>
                    </m:r>
                    <m:r>
                      <m:t>,</m:t>
                    </m:r>
                    <m:r>
                      <m:t>…</m:t>
                    </m:r>
                    <m:r>
                      <m:t>}</m:t>
                    </m:r>
                  </m:oMath>
                </a14:m>
                <a:r>
                  <a:rPr/>
                  <a:t>.</a:t>
                </a:r>
              </a:p>
              <a:p>
                <a:pPr lvl="0" marL="0" indent="0">
                  <a:buNone/>
                </a:pPr>
                <a:r>
                  <a:rPr/>
                  <a:t>This is a </a:t>
                </a:r>
                <a14:m>
                  <m:oMath xmlns:m="http://schemas.openxmlformats.org/officeDocument/2006/math">
                    <m:r>
                      <m:rPr>
                        <m:sty m:val="p"/>
                      </m:rPr>
                      <m:t>NegBin</m:t>
                    </m:r>
                    <m:r>
                      <m:t>(</m:t>
                    </m:r>
                    <m:r>
                      <m:t>a</m:t>
                    </m:r>
                    <m:r>
                      <m:t>+</m:t>
                    </m:r>
                    <m:nary>
                      <m:naryPr>
                        <m:chr m:val="∑"/>
                        <m:limLoc m:val="undOvr"/>
                        <m:subHide m:val="0"/>
                        <m:supHide m:val="1"/>
                      </m:naryPr>
                      <m:sub>
                        <m:r>
                          <m:t>i</m:t>
                        </m:r>
                      </m:sub>
                      <m:sup>
                        <m:r>
                          <m:t>​</m:t>
                        </m:r>
                      </m:sup>
                      <m:e>
                        <m:sSub>
                          <m:e>
                            <m:r>
                              <m:t>y</m:t>
                            </m:r>
                          </m:e>
                          <m:sub>
                            <m:r>
                              <m:t>i</m:t>
                            </m:r>
                          </m:sub>
                        </m:sSub>
                      </m:e>
                    </m:nary>
                    <m:r>
                      <m:t>,</m:t>
                    </m:r>
                    <m:r>
                      <m:t>(</m:t>
                    </m:r>
                    <m:r>
                      <m:t>b</m:t>
                    </m:r>
                    <m:r>
                      <m:t>+</m:t>
                    </m:r>
                    <m:r>
                      <m:t>n</m:t>
                    </m:r>
                    <m:r>
                      <m:t>)</m:t>
                    </m:r>
                    <m:r>
                      <m:t>/</m:t>
                    </m:r>
                    <m:r>
                      <m:t>(</m:t>
                    </m:r>
                    <m:r>
                      <m:t>b</m:t>
                    </m:r>
                    <m:r>
                      <m:t>+</m:t>
                    </m:r>
                    <m:r>
                      <m:t>n</m:t>
                    </m:r>
                    <m:r>
                      <m:t>+</m:t>
                    </m:r>
                    <m:r>
                      <m:t>1</m:t>
                    </m:r>
                    <m:r>
                      <m:t>)</m:t>
                    </m:r>
                    <m:r>
                      <m:t>)</m:t>
                    </m:r>
                  </m:oMath>
                </a14:m>
                <a:r>
                  <a:rPr/>
                  <a:t> distribution.</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4</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Note that</a:t>
                </a:r>
              </a:p>
              <a:p>
                <a:pPr lvl="1"/>
                <a14:m>
                  <m:oMath xmlns:m="http://schemas.openxmlformats.org/officeDocument/2006/math">
                    <m:r>
                      <m:t>E</m:t>
                    </m:r>
                    <m:r>
                      <m:t>[</m:t>
                    </m:r>
                    <m:acc>
                      <m:accPr>
                        <m:chr m:val="̃"/>
                      </m:accPr>
                      <m:e>
                        <m:r>
                          <m:t>Y</m:t>
                        </m:r>
                      </m:e>
                    </m:acc>
                    <m:r>
                      <m:t>|</m:t>
                    </m:r>
                    <m:sSub>
                      <m:e>
                        <m:r>
                          <m:t>y</m:t>
                        </m:r>
                      </m:e>
                      <m:sub>
                        <m:r>
                          <m:t>1</m:t>
                        </m:r>
                      </m:sub>
                    </m:sSub>
                    <m:r>
                      <m:t>,</m:t>
                    </m:r>
                    <m:r>
                      <m:t>…</m:t>
                    </m:r>
                    <m:r>
                      <m:t>,</m:t>
                    </m:r>
                    <m:sSub>
                      <m:e>
                        <m:r>
                          <m:t>y</m:t>
                        </m:r>
                      </m:e>
                      <m:sub>
                        <m:r>
                          <m:t>n</m:t>
                        </m:r>
                      </m:sub>
                    </m:sSub>
                    <m:r>
                      <m:t>]</m:t>
                    </m:r>
                    <m:r>
                      <m:t>=</m:t>
                    </m:r>
                    <m:f>
                      <m:fPr>
                        <m:type m:val="bar"/>
                      </m:fPr>
                      <m:num>
                        <m:r>
                          <m:t>a</m:t>
                        </m:r>
                        <m:r>
                          <m:t>+</m:t>
                        </m:r>
                        <m:nary>
                          <m:naryPr>
                            <m:chr m:val="∑"/>
                            <m:limLoc m:val="undOvr"/>
                            <m:subHide m:val="0"/>
                            <m:supHide m:val="1"/>
                          </m:naryPr>
                          <m:sub>
                            <m:r>
                              <m:t>i</m:t>
                            </m:r>
                          </m:sub>
                          <m:sup>
                            <m:r>
                              <m:t>​</m:t>
                            </m:r>
                          </m:sup>
                          <m:e>
                            <m:sSub>
                              <m:e>
                                <m:r>
                                  <m:t>y</m:t>
                                </m:r>
                              </m:e>
                              <m:sub>
                                <m:r>
                                  <m:t>i</m:t>
                                </m:r>
                              </m:sub>
                            </m:sSub>
                          </m:e>
                        </m:nary>
                      </m:num>
                      <m:den>
                        <m:r>
                          <m:t>b</m:t>
                        </m:r>
                        <m:r>
                          <m:t>+</m:t>
                        </m:r>
                        <m:r>
                          <m:t>n</m:t>
                        </m:r>
                      </m:den>
                    </m:f>
                    <m:r>
                      <m:t>=</m:t>
                    </m:r>
                    <m:r>
                      <m:t>E</m:t>
                    </m:r>
                    <m:r>
                      <m:t>[</m:t>
                    </m:r>
                    <m:r>
                      <m:t>Λ</m:t>
                    </m:r>
                    <m:r>
                      <m:t>|</m:t>
                    </m:r>
                    <m:sSub>
                      <m:e>
                        <m:r>
                          <m:t>y</m:t>
                        </m:r>
                      </m:e>
                      <m:sub>
                        <m:r>
                          <m:t>1</m:t>
                        </m:r>
                      </m:sub>
                    </m:sSub>
                    <m:r>
                      <m:t>,</m:t>
                    </m:r>
                    <m:r>
                      <m:t>…</m:t>
                    </m:r>
                    <m:r>
                      <m:t>,</m:t>
                    </m:r>
                    <m:sSub>
                      <m:e>
                        <m:r>
                          <m:t>y</m:t>
                        </m:r>
                      </m:e>
                      <m:sub>
                        <m:r>
                          <m:t>n</m:t>
                        </m:r>
                      </m:sub>
                    </m:sSub>
                    <m:r>
                      <m:t>]</m:t>
                    </m:r>
                  </m:oMath>
                </a14:m>
              </a:p>
              <a:p>
                <a:pPr lvl="1"/>
                <a14:m>
                  <m:oMath xmlns:m="http://schemas.openxmlformats.org/officeDocument/2006/math">
                    <m:r>
                      <m:t>V</m:t>
                    </m:r>
                    <m:r>
                      <m:t>a</m:t>
                    </m:r>
                    <m:r>
                      <m:t>r</m:t>
                    </m:r>
                    <m:r>
                      <m:t>(</m:t>
                    </m:r>
                    <m:acc>
                      <m:accPr>
                        <m:chr m:val="̃"/>
                      </m:accPr>
                      <m:e>
                        <m:r>
                          <m:t>Y</m:t>
                        </m:r>
                      </m:e>
                    </m:acc>
                    <m:r>
                      <m:t>|</m:t>
                    </m:r>
                    <m:sSub>
                      <m:e>
                        <m:r>
                          <m:t>y</m:t>
                        </m:r>
                      </m:e>
                      <m:sub>
                        <m:r>
                          <m:t>1</m:t>
                        </m:r>
                      </m:sub>
                    </m:sSub>
                    <m:r>
                      <m:t>,</m:t>
                    </m:r>
                    <m:r>
                      <m:t>…</m:t>
                    </m:r>
                    <m:r>
                      <m:t>,</m:t>
                    </m:r>
                    <m:sSub>
                      <m:e>
                        <m:r>
                          <m:t>y</m:t>
                        </m:r>
                      </m:e>
                      <m:sub>
                        <m:r>
                          <m:t>n</m:t>
                        </m:r>
                      </m:sub>
                    </m:sSub>
                    <m:r>
                      <m:t>)</m:t>
                    </m:r>
                    <m:r>
                      <m:t>=</m:t>
                    </m:r>
                    <m:f>
                      <m:fPr>
                        <m:type m:val="bar"/>
                      </m:fPr>
                      <m:num>
                        <m:r>
                          <m:t>a</m:t>
                        </m:r>
                        <m:r>
                          <m:t>+</m:t>
                        </m:r>
                        <m:nary>
                          <m:naryPr>
                            <m:chr m:val="∑"/>
                            <m:limLoc m:val="undOvr"/>
                            <m:subHide m:val="0"/>
                            <m:supHide m:val="1"/>
                          </m:naryPr>
                          <m:sub>
                            <m:r>
                              <m:t>i</m:t>
                            </m:r>
                          </m:sub>
                          <m:sup>
                            <m:r>
                              <m:t>​</m:t>
                            </m:r>
                          </m:sup>
                          <m:e>
                            <m:sSub>
                              <m:e>
                                <m:r>
                                  <m:t>y</m:t>
                                </m:r>
                              </m:e>
                              <m:sub>
                                <m:r>
                                  <m:t>i</m:t>
                                </m:r>
                              </m:sub>
                            </m:sSub>
                          </m:e>
                        </m:nary>
                      </m:num>
                      <m:den>
                        <m:r>
                          <m:t>b</m:t>
                        </m:r>
                        <m:r>
                          <m:t>+</m:t>
                        </m:r>
                        <m:r>
                          <m:t>n</m:t>
                        </m:r>
                      </m:den>
                    </m:f>
                    <m:r>
                      <m:t>⋅</m:t>
                    </m:r>
                    <m:f>
                      <m:fPr>
                        <m:type m:val="bar"/>
                      </m:fPr>
                      <m:num>
                        <m:r>
                          <m:t>b</m:t>
                        </m:r>
                        <m:r>
                          <m:t>+</m:t>
                        </m:r>
                        <m:r>
                          <m:t>n</m:t>
                        </m:r>
                        <m:r>
                          <m:t>+</m:t>
                        </m:r>
                        <m:r>
                          <m:t>1</m:t>
                        </m:r>
                      </m:num>
                      <m:den>
                        <m:r>
                          <m:t>b</m:t>
                        </m:r>
                        <m:r>
                          <m:t>+</m:t>
                        </m:r>
                        <m:r>
                          <m:t>n</m:t>
                        </m:r>
                      </m:den>
                    </m:f>
                    <m:r>
                      <m:t>=</m:t>
                    </m:r>
                    <m:r>
                      <m:t>E</m:t>
                    </m:r>
                    <m:r>
                      <m:t>[</m:t>
                    </m:r>
                    <m:r>
                      <m:t>Λ</m:t>
                    </m:r>
                    <m:r>
                      <m:t>|</m:t>
                    </m:r>
                    <m:sSub>
                      <m:e>
                        <m:r>
                          <m:t>y</m:t>
                        </m:r>
                      </m:e>
                      <m:sub>
                        <m:r>
                          <m:t>1</m:t>
                        </m:r>
                      </m:sub>
                    </m:sSub>
                    <m:r>
                      <m:t>,</m:t>
                    </m:r>
                    <m:r>
                      <m:t>…</m:t>
                    </m:r>
                    <m:r>
                      <m:t>,</m:t>
                    </m:r>
                    <m:sSub>
                      <m:e>
                        <m:r>
                          <m:t>y</m:t>
                        </m:r>
                      </m:e>
                      <m:sub>
                        <m:r>
                          <m:t>n</m:t>
                        </m:r>
                      </m:sub>
                    </m:sSub>
                    <m:r>
                      <m:t>]</m:t>
                    </m:r>
                    <m:r>
                      <m:t>⋅</m:t>
                    </m:r>
                    <m:f>
                      <m:fPr>
                        <m:type m:val="bar"/>
                      </m:fPr>
                      <m:num>
                        <m:r>
                          <m:t>b</m:t>
                        </m:r>
                        <m:r>
                          <m:t>+</m:t>
                        </m:r>
                        <m:r>
                          <m:t>n</m:t>
                        </m:r>
                        <m:r>
                          <m:t>+</m:t>
                        </m:r>
                        <m:r>
                          <m:t>1</m:t>
                        </m:r>
                      </m:num>
                      <m:den>
                        <m:r>
                          <m:t>b</m:t>
                        </m:r>
                        <m:r>
                          <m:t>+</m:t>
                        </m:r>
                        <m:r>
                          <m:t>n</m:t>
                        </m:r>
                      </m:den>
                    </m:f>
                  </m:oMath>
                </a14:m>
              </a:p>
              <a:p>
                <a:pPr lvl="0" marL="0" indent="0">
                  <a:buNone/>
                </a:pPr>
                <a:r>
                  <a:rPr/>
                  <a:t>where </a:t>
                </a:r>
                <a14:m>
                  <m:oMath xmlns:m="http://schemas.openxmlformats.org/officeDocument/2006/math">
                    <m:r>
                      <m:t>E</m:t>
                    </m:r>
                    <m:r>
                      <m:t>[</m:t>
                    </m:r>
                    <m:r>
                      <m:t>Λ</m:t>
                    </m:r>
                    <m:r>
                      <m:t>|</m:t>
                    </m:r>
                    <m:sSub>
                      <m:e>
                        <m:r>
                          <m:t>y</m:t>
                        </m:r>
                      </m:e>
                      <m:sub>
                        <m:r>
                          <m:t>1</m:t>
                        </m:r>
                      </m:sub>
                    </m:sSub>
                    <m:r>
                      <m:t>,</m:t>
                    </m:r>
                    <m:r>
                      <m:t>…</m:t>
                    </m:r>
                    <m:r>
                      <m:t>,</m:t>
                    </m:r>
                    <m:sSub>
                      <m:e>
                        <m:r>
                          <m:t>y</m:t>
                        </m:r>
                      </m:e>
                      <m:sub>
                        <m:r>
                          <m:t>n</m:t>
                        </m:r>
                      </m:sub>
                    </m:sSub>
                    <m:r>
                      <m:t>]</m:t>
                    </m:r>
                  </m:oMath>
                </a14:m>
                <a:r>
                  <a:rPr/>
                  <a:t> is both the sampling mean and the sampling variability (since this is a Poisson sampling model).</a:t>
                </a:r>
              </a:p>
              <a:p>
                <a:pPr lvl="0" marL="0" indent="0">
                  <a:buNone/>
                </a:pPr>
                <a:r>
                  <a:rPr/>
                  <a:t>Note that </a:t>
                </a:r>
                <a14:m>
                  <m:oMath xmlns:m="http://schemas.openxmlformats.org/officeDocument/2006/math">
                    <m:r>
                      <m:t>(</m:t>
                    </m:r>
                    <m:r>
                      <m:t>b</m:t>
                    </m:r>
                    <m:r>
                      <m:t>+</m:t>
                    </m:r>
                    <m:r>
                      <m:t>n</m:t>
                    </m:r>
                    <m:r>
                      <m:t>+</m:t>
                    </m:r>
                    <m:r>
                      <m:t>1</m:t>
                    </m:r>
                    <m:r>
                      <m:t>)</m:t>
                    </m:r>
                    <m:r>
                      <m:t>/</m:t>
                    </m:r>
                    <m:r>
                      <m:t>(</m:t>
                    </m:r>
                    <m:r>
                      <m:t>b</m:t>
                    </m:r>
                    <m:r>
                      <m:t>+</m:t>
                    </m:r>
                    <m:r>
                      <m:t>n</m:t>
                    </m:r>
                    <m:r>
                      <m:t>)</m:t>
                    </m:r>
                    <m:r>
                      <m:t>&gt;</m:t>
                    </m:r>
                    <m:r>
                      <m:t>1</m:t>
                    </m:r>
                  </m:oMath>
                </a14:m>
                <a:r>
                  <a:rPr/>
                  <a:t>.</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5</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the 1990s, the General Social Survey gathered data on the eductional attainment and number of cildren of 155 women who were 40 years old at the time of their participation in the survey.</a:t>
                </a:r>
              </a:p>
              <a:p>
                <a:pPr lvl="0" marL="0" indent="0">
                  <a:buNone/>
                </a:pPr>
                <a:r>
                  <a:rPr/>
                  <a:t>We will compare women with college degrees to those without.</a:t>
                </a:r>
              </a:p>
              <a:p>
                <a:pPr lvl="0" marL="0" indent="0">
                  <a:buNone/>
                </a:pPr>
                <a:r>
                  <a:rPr/>
                  <a:t>Let </a:t>
                </a:r>
                <a14:m>
                  <m:oMath xmlns:m="http://schemas.openxmlformats.org/officeDocument/2006/math">
                    <m:sSub>
                      <m:e>
                        <m:r>
                          <m:t>Y</m:t>
                        </m:r>
                      </m:e>
                      <m:sub>
                        <m:r>
                          <m:t>1</m:t>
                        </m:r>
                        <m:r>
                          <m:t>,</m:t>
                        </m:r>
                        <m:r>
                          <m:t>1</m:t>
                        </m:r>
                      </m:sub>
                    </m:sSub>
                    <m:r>
                      <m:t>,</m:t>
                    </m:r>
                    <m:r>
                      <m:t>…</m:t>
                    </m:r>
                    <m:r>
                      <m:t>,</m:t>
                    </m:r>
                    <m:sSub>
                      <m:e>
                        <m:r>
                          <m:t>Y</m:t>
                        </m:r>
                      </m:e>
                      <m:sub>
                        <m:sSub>
                          <m:e>
                            <m:r>
                              <m:t>n</m:t>
                            </m:r>
                          </m:e>
                          <m:sub>
                            <m:r>
                              <m:t>1</m:t>
                            </m:r>
                          </m:sub>
                        </m:sSub>
                        <m:r>
                          <m:t>,</m:t>
                        </m:r>
                        <m:r>
                          <m:t>1</m:t>
                        </m:r>
                      </m:sub>
                    </m:sSub>
                  </m:oMath>
                </a14:m>
                <a:r>
                  <a:rPr/>
                  <a:t> be the number of children for the </a:t>
                </a:r>
                <a14:m>
                  <m:oMath xmlns:m="http://schemas.openxmlformats.org/officeDocument/2006/math">
                    <m:sSub>
                      <m:e>
                        <m:r>
                          <m:t>n</m:t>
                        </m:r>
                      </m:e>
                      <m:sub>
                        <m:r>
                          <m:t>1</m:t>
                        </m:r>
                      </m:sub>
                    </m:sSub>
                  </m:oMath>
                </a14:m>
                <a:r>
                  <a:rPr/>
                  <a:t> women without a college degree and </a:t>
                </a:r>
                <a14:m>
                  <m:oMath xmlns:m="http://schemas.openxmlformats.org/officeDocument/2006/math">
                    <m:sSub>
                      <m:e>
                        <m:r>
                          <m:t>Y</m:t>
                        </m:r>
                      </m:e>
                      <m:sub>
                        <m:r>
                          <m:t>1</m:t>
                        </m:r>
                        <m:r>
                          <m:t>,</m:t>
                        </m:r>
                        <m:r>
                          <m:t>2</m:t>
                        </m:r>
                      </m:sub>
                    </m:sSub>
                    <m:r>
                      <m:t>,</m:t>
                    </m:r>
                    <m:r>
                      <m:t>…</m:t>
                    </m:r>
                    <m:r>
                      <m:t>,</m:t>
                    </m:r>
                    <m:sSub>
                      <m:e>
                        <m:r>
                          <m:t>Y</m:t>
                        </m:r>
                      </m:e>
                      <m:sub>
                        <m:sSub>
                          <m:e>
                            <m:r>
                              <m:t>n</m:t>
                            </m:r>
                          </m:e>
                          <m:sub>
                            <m:r>
                              <m:t>2</m:t>
                            </m:r>
                          </m:sub>
                        </m:sSub>
                        <m:r>
                          <m:t>,</m:t>
                        </m:r>
                        <m:r>
                          <m:t>2</m:t>
                        </m:r>
                      </m:sub>
                    </m:sSub>
                  </m:oMath>
                </a14:m>
                <a:r>
                  <a:rPr/>
                  <a:t> for those with degrees.</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5</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Assume the following sampling models and priors:</a:t>
                </a:r>
              </a:p>
              <a:p>
                <a:pPr lvl="1"/>
                <a14:m>
                  <m:oMath xmlns:m="http://schemas.openxmlformats.org/officeDocument/2006/math">
                    <m:sSub>
                      <m:e>
                        <m:r>
                          <m:t>Y</m:t>
                        </m:r>
                      </m:e>
                      <m:sub>
                        <m:r>
                          <m:t>1</m:t>
                        </m:r>
                        <m:r>
                          <m:t>,</m:t>
                        </m:r>
                        <m:r>
                          <m:t>1</m:t>
                        </m:r>
                      </m:sub>
                    </m:sSub>
                    <m:r>
                      <m:t>,</m:t>
                    </m:r>
                    <m:r>
                      <m:t>…</m:t>
                    </m:r>
                    <m:r>
                      <m:t>,</m:t>
                    </m:r>
                    <m:sSub>
                      <m:e>
                        <m:r>
                          <m:t>Y</m:t>
                        </m:r>
                      </m:e>
                      <m:sub>
                        <m:sSub>
                          <m:e>
                            <m:r>
                              <m:t>n</m:t>
                            </m:r>
                          </m:e>
                          <m:sub>
                            <m:r>
                              <m:t>1</m:t>
                            </m:r>
                          </m:sub>
                        </m:sSub>
                        <m:r>
                          <m:t>,</m:t>
                        </m:r>
                        <m:r>
                          <m:t>1</m:t>
                        </m:r>
                      </m:sub>
                    </m:sSub>
                    <m:sSub>
                      <m:e>
                        <m:r>
                          <m:t>∼</m:t>
                        </m:r>
                      </m:e>
                      <m:sub>
                        <m:r>
                          <m:rPr>
                            <m:sty m:val="p"/>
                          </m:rPr>
                          <m:t>iid</m:t>
                        </m:r>
                      </m:sub>
                    </m:sSub>
                    <m:r>
                      <m:rPr>
                        <m:sty m:val="p"/>
                      </m:rPr>
                      <m:t>Poisson</m:t>
                    </m:r>
                    <m:r>
                      <m:t>(</m:t>
                    </m:r>
                    <m:sSub>
                      <m:e>
                        <m:r>
                          <m:t>θ</m:t>
                        </m:r>
                      </m:e>
                      <m:sub>
                        <m:r>
                          <m:t>1</m:t>
                        </m:r>
                      </m:sub>
                    </m:sSub>
                    <m:r>
                      <m:t>)</m:t>
                    </m:r>
                  </m:oMath>
                </a14:m>
              </a:p>
              <a:p>
                <a:pPr lvl="1"/>
                <a14:m>
                  <m:oMath xmlns:m="http://schemas.openxmlformats.org/officeDocument/2006/math">
                    <m:sSub>
                      <m:e>
                        <m:r>
                          <m:t>Y</m:t>
                        </m:r>
                      </m:e>
                      <m:sub>
                        <m:r>
                          <m:t>1</m:t>
                        </m:r>
                        <m:r>
                          <m:t>,</m:t>
                        </m:r>
                        <m:r>
                          <m:t>2</m:t>
                        </m:r>
                      </m:sub>
                    </m:sSub>
                    <m:r>
                      <m:t>,</m:t>
                    </m:r>
                    <m:r>
                      <m:t>…</m:t>
                    </m:r>
                    <m:r>
                      <m:t>,</m:t>
                    </m:r>
                    <m:sSub>
                      <m:e>
                        <m:r>
                          <m:t>Y</m:t>
                        </m:r>
                      </m:e>
                      <m:sub>
                        <m:sSub>
                          <m:e>
                            <m:r>
                              <m:t>n</m:t>
                            </m:r>
                          </m:e>
                          <m:sub>
                            <m:r>
                              <m:t>2</m:t>
                            </m:r>
                          </m:sub>
                        </m:sSub>
                        <m:r>
                          <m:t>,</m:t>
                        </m:r>
                        <m:r>
                          <m:t>2</m:t>
                        </m:r>
                      </m:sub>
                    </m:sSub>
                    <m:sSub>
                      <m:e>
                        <m:r>
                          <m:t>∼</m:t>
                        </m:r>
                      </m:e>
                      <m:sub>
                        <m:r>
                          <m:rPr>
                            <m:sty m:val="p"/>
                          </m:rPr>
                          <m:t>iid</m:t>
                        </m:r>
                      </m:sub>
                    </m:sSub>
                    <m:r>
                      <m:rPr>
                        <m:sty m:val="p"/>
                      </m:rPr>
                      <m:t>Poisson</m:t>
                    </m:r>
                    <m:r>
                      <m:t>(</m:t>
                    </m:r>
                    <m:sSub>
                      <m:e>
                        <m:r>
                          <m:t>θ</m:t>
                        </m:r>
                      </m:e>
                      <m:sub>
                        <m:r>
                          <m:t>2</m:t>
                        </m:r>
                      </m:sub>
                    </m:sSub>
                    <m:r>
                      <m:t>)</m:t>
                    </m:r>
                  </m:oMath>
                </a14:m>
              </a:p>
              <a:p>
                <a:pPr lvl="1"/>
                <a14:m>
                  <m:oMath xmlns:m="http://schemas.openxmlformats.org/officeDocument/2006/math">
                    <m:sSub>
                      <m:e>
                        <m:r>
                          <m:t>θ</m:t>
                        </m:r>
                      </m:e>
                      <m:sub>
                        <m:r>
                          <m:t>1</m:t>
                        </m:r>
                      </m:sub>
                    </m:sSub>
                    <m:r>
                      <m:t>,</m:t>
                    </m:r>
                    <m:sSub>
                      <m:e>
                        <m:r>
                          <m:t>θ</m:t>
                        </m:r>
                      </m:e>
                      <m:sub>
                        <m:r>
                          <m:t>2</m:t>
                        </m:r>
                      </m:sub>
                    </m:sSub>
                    <m:sSub>
                      <m:e>
                        <m:r>
                          <m:t>∼</m:t>
                        </m:r>
                      </m:e>
                      <m:sub>
                        <m:r>
                          <m:rPr>
                            <m:sty m:val="p"/>
                          </m:rPr>
                          <m:t>iid</m:t>
                        </m:r>
                      </m:sub>
                    </m:sSub>
                    <m:r>
                      <m:t>Γ</m:t>
                    </m:r>
                    <m:r>
                      <m:t>(</m:t>
                    </m:r>
                    <m:r>
                      <m:t>2</m:t>
                    </m:r>
                    <m:r>
                      <m:t>,</m:t>
                    </m:r>
                    <m:r>
                      <m:t>1</m:t>
                    </m:r>
                    <m:r>
                      <m:t>)</m:t>
                    </m:r>
                  </m:oMath>
                </a14:m>
              </a:p>
              <a:p>
                <a:pPr lvl="0" marL="0" indent="0">
                  <a:buNone/>
                </a:pPr>
                <a:r>
                  <a:rPr/>
                  <a:t>The data from the survey can be summarised by:</a:t>
                </a:r>
              </a:p>
              <a:p>
                <a:pPr lvl="1"/>
                <a14:m>
                  <m:oMath xmlns:m="http://schemas.openxmlformats.org/officeDocument/2006/math">
                    <m:sSub>
                      <m:e>
                        <m:r>
                          <m:t>n</m:t>
                        </m:r>
                      </m:e>
                      <m:sub>
                        <m:r>
                          <m:t>1</m:t>
                        </m:r>
                      </m:sub>
                    </m:sSub>
                    <m:r>
                      <m:t>=</m:t>
                    </m:r>
                    <m:r>
                      <m:t>111</m:t>
                    </m:r>
                    <m:r>
                      <m:t>,</m:t>
                    </m:r>
                    <m:nary>
                      <m:naryPr>
                        <m:chr m:val="∑"/>
                        <m:limLoc m:val="undOvr"/>
                        <m:subHide m:val="0"/>
                        <m:supHide m:val="0"/>
                      </m:naryPr>
                      <m:sub>
                        <m:r>
                          <m:t>i</m:t>
                        </m:r>
                        <m:r>
                          <m:t>=</m:t>
                        </m:r>
                        <m:r>
                          <m:t>1</m:t>
                        </m:r>
                      </m:sub>
                      <m:sup>
                        <m:sSub>
                          <m:e>
                            <m:r>
                              <m:t>n</m:t>
                            </m:r>
                          </m:e>
                          <m:sub>
                            <m:r>
                              <m:t>1</m:t>
                            </m:r>
                          </m:sub>
                        </m:sSub>
                      </m:sup>
                      <m:e>
                        <m:sSub>
                          <m:e>
                            <m:r>
                              <m:t>y</m:t>
                            </m:r>
                          </m:e>
                          <m:sub>
                            <m:r>
                              <m:t>i</m:t>
                            </m:r>
                            <m:r>
                              <m:t>,</m:t>
                            </m:r>
                            <m:r>
                              <m:t>1</m:t>
                            </m:r>
                          </m:sub>
                        </m:sSub>
                      </m:e>
                    </m:nary>
                    <m:r>
                      <m:t>=</m:t>
                    </m:r>
                    <m:r>
                      <m:t>217</m:t>
                    </m:r>
                    <m:r>
                      <m:t>,</m:t>
                    </m:r>
                    <m:sSub>
                      <m:e>
                        <m:bar>
                          <m:barPr>
                            <m:pos m:val="top"/>
                          </m:barPr>
                          <m:e>
                            <m:r>
                              <m:t>y</m:t>
                            </m:r>
                          </m:e>
                        </m:bar>
                      </m:e>
                      <m:sub>
                        <m:r>
                          <m:t>1</m:t>
                        </m:r>
                      </m:sub>
                    </m:sSub>
                    <m:r>
                      <m:t>=</m:t>
                    </m:r>
                    <m:r>
                      <m:t>1.95</m:t>
                    </m:r>
                  </m:oMath>
                </a14:m>
              </a:p>
              <a:p>
                <a:pPr lvl="1"/>
                <a14:m>
                  <m:oMath xmlns:m="http://schemas.openxmlformats.org/officeDocument/2006/math">
                    <m:sSub>
                      <m:e>
                        <m:r>
                          <m:t>n</m:t>
                        </m:r>
                      </m:e>
                      <m:sub>
                        <m:r>
                          <m:t>2</m:t>
                        </m:r>
                      </m:sub>
                    </m:sSub>
                    <m:r>
                      <m:t>=</m:t>
                    </m:r>
                    <m:r>
                      <m:t>44</m:t>
                    </m:r>
                    <m:r>
                      <m:t>,</m:t>
                    </m:r>
                    <m:nary>
                      <m:naryPr>
                        <m:chr m:val="∑"/>
                        <m:limLoc m:val="undOvr"/>
                        <m:subHide m:val="0"/>
                        <m:supHide m:val="0"/>
                      </m:naryPr>
                      <m:sub>
                        <m:r>
                          <m:t>i</m:t>
                        </m:r>
                        <m:r>
                          <m:t>=</m:t>
                        </m:r>
                        <m:r>
                          <m:t>1</m:t>
                        </m:r>
                      </m:sub>
                      <m:sup>
                        <m:sSub>
                          <m:e>
                            <m:r>
                              <m:t>n</m:t>
                            </m:r>
                          </m:e>
                          <m:sub>
                            <m:r>
                              <m:t>2</m:t>
                            </m:r>
                          </m:sub>
                        </m:sSub>
                      </m:sup>
                      <m:e>
                        <m:sSub>
                          <m:e>
                            <m:r>
                              <m:t>y</m:t>
                            </m:r>
                          </m:e>
                          <m:sub>
                            <m:r>
                              <m:t>i</m:t>
                            </m:r>
                            <m:r>
                              <m:t>,</m:t>
                            </m:r>
                            <m:r>
                              <m:t>2</m:t>
                            </m:r>
                          </m:sub>
                        </m:sSub>
                      </m:e>
                    </m:nary>
                    <m:r>
                      <m:t>=</m:t>
                    </m:r>
                    <m:r>
                      <m:t>66</m:t>
                    </m:r>
                    <m:r>
                      <m:t>,</m:t>
                    </m:r>
                    <m:sSub>
                      <m:e>
                        <m:bar>
                          <m:barPr>
                            <m:pos m:val="top"/>
                          </m:barPr>
                          <m:e>
                            <m:r>
                              <m:t>y</m:t>
                            </m:r>
                          </m:e>
                        </m:bar>
                      </m:e>
                      <m:sub>
                        <m:r>
                          <m:t>1</m:t>
                        </m:r>
                      </m:sub>
                    </m:sSub>
                    <m:r>
                      <m:t>=</m:t>
                    </m:r>
                    <m:r>
                      <m:t>1.50</m:t>
                    </m:r>
                  </m:oMath>
                </a14:m>
              </a:p>
              <a:p>
                <a:pPr lvl="0" marL="0" indent="0">
                  <a:buNone/>
                </a:pPr>
                <a:r>
                  <a:rPr/>
                  <a:t>Derive the posterior distributions for </a:t>
                </a:r>
                <a14:m>
                  <m:oMath xmlns:m="http://schemas.openxmlformats.org/officeDocument/2006/math">
                    <m:sSub>
                      <m:e>
                        <m:r>
                          <m:t>θ</m:t>
                        </m:r>
                      </m:e>
                      <m:sub>
                        <m:r>
                          <m:t>1</m:t>
                        </m:r>
                      </m:sub>
                    </m:sSub>
                    <m:r>
                      <m:t>|</m:t>
                    </m:r>
                    <m:nary>
                      <m:naryPr>
                        <m:chr m:val="∑"/>
                        <m:limLoc m:val="undOvr"/>
                        <m:subHide m:val="0"/>
                        <m:supHide m:val="1"/>
                      </m:naryPr>
                      <m:sub>
                        <m:r>
                          <m:t>i</m:t>
                        </m:r>
                      </m:sub>
                      <m:sup>
                        <m:r>
                          <m:t>​</m:t>
                        </m:r>
                      </m:sup>
                      <m:e>
                        <m:sSub>
                          <m:e>
                            <m:r>
                              <m:t>y</m:t>
                            </m:r>
                          </m:e>
                          <m:sub>
                            <m:r>
                              <m:t>i</m:t>
                            </m:r>
                            <m:r>
                              <m:t>,</m:t>
                            </m:r>
                            <m:r>
                              <m:t>1</m:t>
                            </m:r>
                          </m:sub>
                        </m:sSub>
                      </m:e>
                    </m:nary>
                    <m:r>
                      <m:t>,</m:t>
                    </m:r>
                    <m:sSub>
                      <m:e>
                        <m:r>
                          <m:t>θ</m:t>
                        </m:r>
                      </m:e>
                      <m:sub>
                        <m:r>
                          <m:t>2</m:t>
                        </m:r>
                      </m:sub>
                    </m:sSub>
                    <m:r>
                      <m:t>|</m:t>
                    </m:r>
                    <m:nary>
                      <m:naryPr>
                        <m:chr m:val="∑"/>
                        <m:limLoc m:val="undOvr"/>
                        <m:subHide m:val="0"/>
                        <m:supHide m:val="1"/>
                      </m:naryPr>
                      <m:sub>
                        <m:r>
                          <m:t>i</m:t>
                        </m:r>
                      </m:sub>
                      <m:sup>
                        <m:r>
                          <m:t>​</m:t>
                        </m:r>
                      </m:sup>
                      <m:e>
                        <m:sSub>
                          <m:e>
                            <m:r>
                              <m:t>y</m:t>
                            </m:r>
                          </m:e>
                          <m:sub>
                            <m:r>
                              <m:t>i</m:t>
                            </m:r>
                            <m:r>
                              <m:t>,</m:t>
                            </m:r>
                            <m:r>
                              <m:t>2</m:t>
                            </m:r>
                          </m:sub>
                        </m:sSub>
                      </m:e>
                    </m:nary>
                  </m:oMath>
                </a14:m>
                <a:r>
                  <a:rPr/>
                  <a:t>.</a:t>
                </a:r>
              </a:p>
              <a:p>
                <a:pPr lvl="0" marL="0" indent="0">
                  <a:buNone/>
                </a:pPr>
                <a:r>
                  <a:rPr/>
                  <a:t>Compute </a:t>
                </a:r>
                <a14:m>
                  <m:oMath xmlns:m="http://schemas.openxmlformats.org/officeDocument/2006/math">
                    <m:r>
                      <m:t>P</m:t>
                    </m:r>
                    <m:r>
                      <m:t>(</m:t>
                    </m:r>
                    <m:sSub>
                      <m:e>
                        <m:r>
                          <m:t>θ</m:t>
                        </m:r>
                      </m:e>
                      <m:sub>
                        <m:r>
                          <m:t>1</m:t>
                        </m:r>
                      </m:sub>
                    </m:sSub>
                    <m:r>
                      <m:t>&gt;</m:t>
                    </m:r>
                    <m:sSub>
                      <m:e>
                        <m:r>
                          <m:t>θ</m:t>
                        </m:r>
                      </m:e>
                      <m:sub>
                        <m:r>
                          <m:t>2</m:t>
                        </m:r>
                      </m:sub>
                    </m:sSub>
                    <m:r>
                      <m:t>|</m:t>
                    </m:r>
                    <m:r>
                      <m:t>∑</m:t>
                    </m:r>
                    <m:sSub>
                      <m:e>
                        <m:r>
                          <m:t>y</m:t>
                        </m:r>
                      </m:e>
                      <m:sub>
                        <m:r>
                          <m:t>i</m:t>
                        </m:r>
                        <m:r>
                          <m:t>,</m:t>
                        </m:r>
                        <m:r>
                          <m:t>1</m:t>
                        </m:r>
                      </m:sub>
                    </m:sSub>
                    <m:r>
                      <m:t>=</m:t>
                    </m:r>
                    <m:r>
                      <m:t>217</m:t>
                    </m:r>
                    <m:r>
                      <m:t>,</m:t>
                    </m:r>
                    <m:r>
                      <m:t>∑</m:t>
                    </m:r>
                    <m:sSub>
                      <m:e>
                        <m:r>
                          <m:t>y</m:t>
                        </m:r>
                      </m:e>
                      <m:sub>
                        <m:r>
                          <m:t>i</m:t>
                        </m:r>
                        <m:r>
                          <m:t>,</m:t>
                        </m:r>
                        <m:r>
                          <m:t>2</m:t>
                        </m:r>
                      </m:sub>
                    </m:sSub>
                    <m:r>
                      <m:t>=</m:t>
                    </m:r>
                    <m:r>
                      <m:t>66</m:t>
                    </m:r>
                    <m:r>
                      <m:t>)</m:t>
                    </m:r>
                  </m:oMath>
                </a14:m>
                <a:r>
                  <a:rPr/>
                  <a:t>.</a:t>
                </a:r>
              </a:p>
              <a:p>
                <a:pPr lvl="0" marL="0" indent="0">
                  <a:buNone/>
                </a:pPr>
                <a:r>
                  <a:rPr/>
                  <a:t>Derive and compare the posterior predictive distributions for each group.</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5</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See Hoff P. D. (2009), pp.48-50, for a fuller discussion of this example.</a:t>
                </a:r>
              </a:p>
              <a:p>
                <a:pPr lvl="0" marL="0" indent="0">
                  <a:buNone/>
                </a:pPr>
                <a14:m>
                  <m:oMathPara xmlns:m="http://schemas.openxmlformats.org/officeDocument/2006/math">
                    <m:oMathParaPr>
                      <m:jc m:val="center"/>
                    </m:oMathParaPr>
                    <m:oMath>
                      <m:r>
                        <m:t> </m:t>
                      </m:r>
                    </m:oMath>
                  </m:oMathPara>
                </a14:m>
              </a:p>
              <a:p>
                <a:pPr lvl="0" marL="0" indent="0">
                  <a:buNone/>
                </a:pPr>
                <a:r>
                  <a:rPr/>
                  <a:t>From lectures, we know that the posterior distributions will be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
                                  <m:mcPr>
                                    <m:mcJc m:val="left"/>
                                    <m:count m:val="1"/>
                                  </m:mcPr>
                                </m:mc>
                                <m:mc>
                                  <m:mcPr>
                                    <m:mcJc m:val="left"/>
                                    <m:count m:val="1"/>
                                  </m:mcPr>
                                </m:mc>
                              </m:mcs>
                            </m:mPr>
                            <m:mr>
                              <m:e>
                                <m:sSub>
                                  <m:e>
                                    <m:r>
                                      <m:t>θ</m:t>
                                    </m:r>
                                  </m:e>
                                  <m:sub>
                                    <m:r>
                                      <m:t>1</m:t>
                                    </m:r>
                                  </m:sub>
                                </m:sSub>
                                <m:r>
                                  <m:t>|</m:t>
                                </m:r>
                                <m:sSub>
                                  <m:e>
                                    <m:r>
                                      <m:t>n</m:t>
                                    </m:r>
                                  </m:e>
                                  <m:sub>
                                    <m:r>
                                      <m:t>1</m:t>
                                    </m:r>
                                  </m:sub>
                                </m:sSub>
                                <m:r>
                                  <m:t>=</m:t>
                                </m:r>
                                <m:r>
                                  <m:t>111</m:t>
                                </m:r>
                                <m:r>
                                  <m:t>,</m:t>
                                </m:r>
                                <m:nary>
                                  <m:naryPr>
                                    <m:chr m:val="∑"/>
                                    <m:limLoc m:val="undOvr"/>
                                    <m:subHide m:val="0"/>
                                    <m:supHide m:val="1"/>
                                  </m:naryPr>
                                  <m:sub>
                                    <m:r>
                                      <m:t>i</m:t>
                                    </m:r>
                                  </m:sub>
                                  <m:sup>
                                    <m:r>
                                      <m:t>​</m:t>
                                    </m:r>
                                  </m:sup>
                                  <m:e>
                                    <m:sSub>
                                      <m:e>
                                        <m:r>
                                          <m:t>y</m:t>
                                        </m:r>
                                      </m:e>
                                      <m:sub>
                                        <m:r>
                                          <m:t>i</m:t>
                                        </m:r>
                                        <m:r>
                                          <m:t>,</m:t>
                                        </m:r>
                                        <m:r>
                                          <m:t>1</m:t>
                                        </m:r>
                                      </m:sub>
                                    </m:sSub>
                                  </m:e>
                                </m:nary>
                                <m:r>
                                  <m:t>=</m:t>
                                </m:r>
                                <m:r>
                                  <m:t>217</m:t>
                                </m:r>
                              </m:e>
                              <m:e>
                                <m:r>
                                  <m:t>∼</m:t>
                                </m:r>
                              </m:e>
                              <m:e>
                                <m:r>
                                  <m:t>Γ</m:t>
                                </m:r>
                                <m:r>
                                  <m:t>(</m:t>
                                </m:r>
                                <m:r>
                                  <m:t>2</m:t>
                                </m:r>
                                <m:r>
                                  <m:t>+</m:t>
                                </m:r>
                                <m:r>
                                  <m:t>217</m:t>
                                </m:r>
                                <m:r>
                                  <m:t>,</m:t>
                                </m:r>
                                <m:r>
                                  <m:t>1</m:t>
                                </m:r>
                                <m:r>
                                  <m:t>+</m:t>
                                </m:r>
                                <m:r>
                                  <m:t>111</m:t>
                                </m:r>
                                <m:r>
                                  <m:t>)</m:t>
                                </m:r>
                                <m:r>
                                  <m:t>=</m:t>
                                </m:r>
                                <m:r>
                                  <m:t>Γ</m:t>
                                </m:r>
                                <m:r>
                                  <m:t>(</m:t>
                                </m:r>
                                <m:r>
                                  <m:t>219</m:t>
                                </m:r>
                                <m:r>
                                  <m:t>,</m:t>
                                </m:r>
                                <m:r>
                                  <m:t>112</m:t>
                                </m:r>
                                <m:r>
                                  <m:t>)</m:t>
                                </m:r>
                              </m:e>
                            </m:mr>
                            <m:mr>
                              <m:e>
                                <m:sSub>
                                  <m:e>
                                    <m:r>
                                      <m:t>θ</m:t>
                                    </m:r>
                                  </m:e>
                                  <m:sub>
                                    <m:r>
                                      <m:t>2</m:t>
                                    </m:r>
                                  </m:sub>
                                </m:sSub>
                                <m:r>
                                  <m:t>|</m:t>
                                </m:r>
                                <m:sSub>
                                  <m:e>
                                    <m:r>
                                      <m:t>n</m:t>
                                    </m:r>
                                  </m:e>
                                  <m:sub>
                                    <m:r>
                                      <m:t>2</m:t>
                                    </m:r>
                                  </m:sub>
                                </m:sSub>
                                <m:r>
                                  <m:t>=</m:t>
                                </m:r>
                                <m:r>
                                  <m:t>44</m:t>
                                </m:r>
                                <m:r>
                                  <m:t>,</m:t>
                                </m:r>
                                <m:nary>
                                  <m:naryPr>
                                    <m:chr m:val="∑"/>
                                    <m:limLoc m:val="undOvr"/>
                                    <m:subHide m:val="0"/>
                                    <m:supHide m:val="1"/>
                                  </m:naryPr>
                                  <m:sub>
                                    <m:r>
                                      <m:t>i</m:t>
                                    </m:r>
                                  </m:sub>
                                  <m:sup>
                                    <m:r>
                                      <m:t>​</m:t>
                                    </m:r>
                                  </m:sup>
                                  <m:e>
                                    <m:sSub>
                                      <m:e>
                                        <m:r>
                                          <m:t>y</m:t>
                                        </m:r>
                                      </m:e>
                                      <m:sub>
                                        <m:r>
                                          <m:t>i</m:t>
                                        </m:r>
                                        <m:r>
                                          <m:t>,</m:t>
                                        </m:r>
                                        <m:r>
                                          <m:t>1</m:t>
                                        </m:r>
                                      </m:sub>
                                    </m:sSub>
                                  </m:e>
                                </m:nary>
                                <m:r>
                                  <m:t>=</m:t>
                                </m:r>
                                <m:r>
                                  <m:t>66</m:t>
                                </m:r>
                              </m:e>
                              <m:e>
                                <m:r>
                                  <m:t>∼</m:t>
                                </m:r>
                              </m:e>
                              <m:e>
                                <m:r>
                                  <m:t>Γ</m:t>
                                </m:r>
                                <m:r>
                                  <m:t>(</m:t>
                                </m:r>
                                <m:r>
                                  <m:t>2</m:t>
                                </m:r>
                                <m:r>
                                  <m:t>+</m:t>
                                </m:r>
                                <m:r>
                                  <m:t>66</m:t>
                                </m:r>
                                <m:r>
                                  <m:t>,</m:t>
                                </m:r>
                                <m:r>
                                  <m:t>1</m:t>
                                </m:r>
                                <m:r>
                                  <m:t>+</m:t>
                                </m:r>
                                <m:r>
                                  <m:t>44</m:t>
                                </m:r>
                                <m:r>
                                  <m:t>)</m:t>
                                </m:r>
                                <m:r>
                                  <m:t>=</m:t>
                                </m:r>
                                <m:r>
                                  <m:t>Γ</m:t>
                                </m:r>
                                <m:r>
                                  <m:t>(</m:t>
                                </m:r>
                                <m:r>
                                  <m:t>68</m:t>
                                </m:r>
                                <m:r>
                                  <m:t>,</m:t>
                                </m:r>
                                <m:r>
                                  <m:t>45</m:t>
                                </m:r>
                                <m:r>
                                  <m:t>)</m:t>
                                </m:r>
                              </m:e>
                            </m:mr>
                          </m:m>
                        </m:e>
                      </m:d>
                    </m:oMath>
                  </m:oMathPara>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5</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sSub>
                              <m:e>
                                <m:r>
                                  <m:t>θ</m:t>
                                </m:r>
                              </m:e>
                              <m:sub>
                                <m:r>
                                  <m:t>1</m:t>
                                </m:r>
                              </m:sub>
                            </m:sSub>
                            <m:r>
                              <m:t>&gt;</m:t>
                            </m:r>
                            <m:sSub>
                              <m:e>
                                <m:r>
                                  <m:t>θ</m:t>
                                </m:r>
                              </m:e>
                              <m:sub>
                                <m:r>
                                  <m:t>2</m:t>
                                </m:r>
                              </m:sub>
                            </m:sSub>
                            <m:r>
                              <m:t>|</m:t>
                            </m:r>
                            <m:r>
                              <m:t>.</m:t>
                            </m:r>
                            <m:r>
                              <m:t>.</m:t>
                            </m:r>
                            <m:r>
                              <m:t>.</m:t>
                            </m:r>
                            <m:r>
                              <m:t>)</m:t>
                            </m:r>
                          </m:e>
                          <m:e>
                            <m:r>
                              <m:t>=</m:t>
                            </m:r>
                          </m:e>
                          <m:e>
                            <m:nary>
                              <m:naryPr>
                                <m:chr m:val="∫"/>
                                <m:limLoc m:val="subSup"/>
                                <m:subHide m:val="0"/>
                                <m:supHide m:val="0"/>
                              </m:naryPr>
                              <m:sub>
                                <m:r>
                                  <m:t>0</m:t>
                                </m:r>
                              </m:sub>
                              <m:sup>
                                <m:r>
                                  <m:t>∞</m:t>
                                </m:r>
                              </m:sup>
                              <m:e>
                                <m:nary>
                                  <m:naryPr>
                                    <m:chr m:val="∫"/>
                                    <m:limLoc m:val="subSup"/>
                                    <m:subHide m:val="0"/>
                                    <m:supHide m:val="0"/>
                                  </m:naryPr>
                                  <m:sub>
                                    <m:sSub>
                                      <m:e>
                                        <m:r>
                                          <m:t>θ</m:t>
                                        </m:r>
                                      </m:e>
                                      <m:sub>
                                        <m:r>
                                          <m:t>2</m:t>
                                        </m:r>
                                      </m:sub>
                                    </m:sSub>
                                  </m:sub>
                                  <m:sup>
                                    <m:r>
                                      <m:t>∞</m:t>
                                    </m:r>
                                  </m:sup>
                                  <m:e>
                                    <m:r>
                                      <m:t>p</m:t>
                                    </m:r>
                                  </m:e>
                                </m:nary>
                              </m:e>
                            </m:nary>
                            <m:r>
                              <m:t>(</m:t>
                            </m:r>
                            <m:sSub>
                              <m:e>
                                <m:r>
                                  <m:t>θ</m:t>
                                </m:r>
                              </m:e>
                              <m:sub>
                                <m:r>
                                  <m:t>1</m:t>
                                </m:r>
                              </m:sub>
                            </m:sSub>
                            <m:r>
                              <m:t>,</m:t>
                            </m:r>
                            <m:sSub>
                              <m:e>
                                <m:r>
                                  <m:t>θ</m:t>
                                </m:r>
                              </m:e>
                              <m:sub>
                                <m:r>
                                  <m:t>2</m:t>
                                </m:r>
                              </m:sub>
                            </m:sSub>
                            <m:r>
                              <m:t>|</m:t>
                            </m:r>
                            <m:r>
                              <m:t>…</m:t>
                            </m:r>
                            <m:r>
                              <m:t>)</m:t>
                            </m:r>
                            <m:r>
                              <m:t>d</m:t>
                            </m:r>
                            <m:sSub>
                              <m:e>
                                <m:r>
                                  <m:t>θ</m:t>
                                </m:r>
                              </m:e>
                              <m:sub>
                                <m:r>
                                  <m:t>1</m:t>
                                </m:r>
                              </m:sub>
                            </m:sSub>
                            <m:r>
                              <m:t>d</m:t>
                            </m:r>
                            <m:sSub>
                              <m:e>
                                <m:r>
                                  <m:t>θ</m:t>
                                </m:r>
                              </m:e>
                              <m:sub>
                                <m:r>
                                  <m:t>2</m:t>
                                </m:r>
                              </m:sub>
                            </m:sSub>
                          </m:e>
                        </m:mr>
                        <m:mr>
                          <m:e/>
                          <m:e>
                            <m:r>
                              <m:t>=</m:t>
                            </m:r>
                          </m:e>
                          <m:e>
                            <m:nary>
                              <m:naryPr>
                                <m:chr m:val="∫"/>
                                <m:limLoc m:val="subSup"/>
                                <m:subHide m:val="0"/>
                                <m:supHide m:val="0"/>
                              </m:naryPr>
                              <m:sub>
                                <m:r>
                                  <m:t>0</m:t>
                                </m:r>
                              </m:sub>
                              <m:sup>
                                <m:r>
                                  <m:t>∞</m:t>
                                </m:r>
                              </m:sup>
                              <m:e>
                                <m:r>
                                  <m:t>γ</m:t>
                                </m:r>
                              </m:e>
                            </m:nary>
                            <m:r>
                              <m:t>(</m:t>
                            </m:r>
                            <m:sSub>
                              <m:e>
                                <m:r>
                                  <m:t>θ</m:t>
                                </m:r>
                              </m:e>
                              <m:sub>
                                <m:r>
                                  <m:t>2</m:t>
                                </m:r>
                              </m:sub>
                            </m:sSub>
                            <m:r>
                              <m:t>;</m:t>
                            </m:r>
                            <m:r>
                              <m:t>68</m:t>
                            </m:r>
                            <m:r>
                              <m:t>,</m:t>
                            </m:r>
                            <m:r>
                              <m:t>45</m:t>
                            </m:r>
                            <m:r>
                              <m:t>)</m:t>
                            </m:r>
                            <m:nary>
                              <m:naryPr>
                                <m:chr m:val="∫"/>
                                <m:limLoc m:val="subSup"/>
                                <m:subHide m:val="0"/>
                                <m:supHide m:val="0"/>
                              </m:naryPr>
                              <m:sub>
                                <m:sSub>
                                  <m:e>
                                    <m:r>
                                      <m:t>θ</m:t>
                                    </m:r>
                                  </m:e>
                                  <m:sub>
                                    <m:r>
                                      <m:t>2</m:t>
                                    </m:r>
                                  </m:sub>
                                </m:sSub>
                              </m:sub>
                              <m:sup>
                                <m:r>
                                  <m:t>∞</m:t>
                                </m:r>
                              </m:sup>
                              <m:e>
                                <m:r>
                                  <m:t>γ</m:t>
                                </m:r>
                              </m:e>
                            </m:nary>
                            <m:r>
                              <m:t>(</m:t>
                            </m:r>
                            <m:sSub>
                              <m:e>
                                <m:r>
                                  <m:t>θ</m:t>
                                </m:r>
                              </m:e>
                              <m:sub>
                                <m:r>
                                  <m:t>1</m:t>
                                </m:r>
                              </m:sub>
                            </m:sSub>
                            <m:r>
                              <m:t>;</m:t>
                            </m:r>
                            <m:r>
                              <m:t>219</m:t>
                            </m:r>
                            <m:r>
                              <m:t>,</m:t>
                            </m:r>
                            <m:r>
                              <m:t>112</m:t>
                            </m:r>
                            <m:r>
                              <m:t>)</m:t>
                            </m:r>
                            <m:r>
                              <m:t>d</m:t>
                            </m:r>
                            <m:sSub>
                              <m:e>
                                <m:r>
                                  <m:t>θ</m:t>
                                </m:r>
                              </m:e>
                              <m:sub>
                                <m:r>
                                  <m:t>1</m:t>
                                </m:r>
                              </m:sub>
                            </m:sSub>
                            <m:r>
                              <m:t>d</m:t>
                            </m:r>
                            <m:sSub>
                              <m:e>
                                <m:r>
                                  <m:t>θ</m:t>
                                </m:r>
                              </m:e>
                              <m:sub>
                                <m:r>
                                  <m:t>2</m:t>
                                </m:r>
                              </m:sub>
                            </m:sSub>
                          </m:e>
                        </m:mr>
                        <m:mr>
                          <m:e/>
                          <m:e>
                            <m:r>
                              <m:t>=</m:t>
                            </m:r>
                          </m:e>
                          <m:e>
                            <m:r>
                              <m:t>0.9726</m:t>
                            </m:r>
                          </m:e>
                        </m:mr>
                      </m:m>
                    </m:oMath>
                  </m:oMathPara>
                </a14:m>
              </a:p>
              <a:p>
                <a:pPr lvl="0" marL="0" indent="0">
                  <a:buNone/>
                </a:pPr>
                <a:r>
                  <a:rPr/>
                  <a:t>where</a:t>
                </a:r>
              </a:p>
              <a:p>
                <a:pPr lvl="1"/>
                <a14:m>
                  <m:oMath xmlns:m="http://schemas.openxmlformats.org/officeDocument/2006/math">
                    <m:r>
                      <m:t>y</m:t>
                    </m:r>
                    <m:r>
                      <m:t>(</m:t>
                    </m:r>
                    <m:r>
                      <m:t>.</m:t>
                    </m:r>
                    <m:r>
                      <m:t>;</m:t>
                    </m:r>
                    <m:r>
                      <m:t>a</m:t>
                    </m:r>
                    <m:r>
                      <m:t>,</m:t>
                    </m:r>
                    <m:r>
                      <m:t>b</m:t>
                    </m:r>
                    <m:r>
                      <m:t>)</m:t>
                    </m:r>
                  </m:oMath>
                </a14:m>
                <a:r>
                  <a:rPr/>
                  <a:t> is shorthand for the pdf of a gamma distribution with parameters </a:t>
                </a:r>
                <a14:m>
                  <m:oMath xmlns:m="http://schemas.openxmlformats.org/officeDocument/2006/math">
                    <m:r>
                      <m:t>a</m:t>
                    </m:r>
                    <m:r>
                      <m:t>,</m:t>
                    </m:r>
                    <m:r>
                      <m:t>b</m:t>
                    </m:r>
                  </m:oMath>
                </a14:m>
                <a:r>
                  <a:rPr/>
                  <a:t>.</a:t>
                </a:r>
              </a:p>
              <a:p>
                <a:pPr lvl="1"/>
                <a:r>
                  <a:rPr/>
                  <a:t>… is shorthand for </a:t>
                </a:r>
                <a14:m>
                  <m:oMath xmlns:m="http://schemas.openxmlformats.org/officeDocument/2006/math">
                    <m:sSub>
                      <m:e>
                        <m:r>
                          <m:t>n</m:t>
                        </m:r>
                      </m:e>
                      <m:sub>
                        <m:r>
                          <m:t>1</m:t>
                        </m:r>
                      </m:sub>
                    </m:sSub>
                    <m:r>
                      <m:t>=</m:t>
                    </m:r>
                    <m:r>
                      <m:t>111</m:t>
                    </m:r>
                    <m:r>
                      <m:t>,</m:t>
                    </m:r>
                    <m:nary>
                      <m:naryPr>
                        <m:chr m:val="∑"/>
                        <m:limLoc m:val="undOvr"/>
                        <m:subHide m:val="0"/>
                        <m:supHide m:val="1"/>
                      </m:naryPr>
                      <m:sub>
                        <m:r>
                          <m:t>i</m:t>
                        </m:r>
                      </m:sub>
                      <m:sup>
                        <m:r>
                          <m:t>​</m:t>
                        </m:r>
                      </m:sup>
                      <m:e>
                        <m:sSub>
                          <m:e>
                            <m:r>
                              <m:t>y</m:t>
                            </m:r>
                          </m:e>
                          <m:sub>
                            <m:r>
                              <m:t>i</m:t>
                            </m:r>
                            <m:r>
                              <m:t>,</m:t>
                            </m:r>
                            <m:r>
                              <m:t>1</m:t>
                            </m:r>
                          </m:sub>
                        </m:sSub>
                      </m:e>
                    </m:nary>
                    <m:r>
                      <m:t>=</m:t>
                    </m:r>
                    <m:r>
                      <m:t>217</m:t>
                    </m:r>
                    <m:r>
                      <m:t>,</m:t>
                    </m:r>
                    <m:sSub>
                      <m:e>
                        <m:r>
                          <m:t>n</m:t>
                        </m:r>
                      </m:e>
                      <m:sub>
                        <m:r>
                          <m:t>2</m:t>
                        </m:r>
                      </m:sub>
                    </m:sSub>
                    <m:r>
                      <m:t>=</m:t>
                    </m:r>
                    <m:r>
                      <m:t>44</m:t>
                    </m:r>
                    <m:r>
                      <m:t>,</m:t>
                    </m:r>
                    <m:nary>
                      <m:naryPr>
                        <m:chr m:val="∑"/>
                        <m:limLoc m:val="undOvr"/>
                        <m:subHide m:val="0"/>
                        <m:supHide m:val="1"/>
                      </m:naryPr>
                      <m:sub>
                        <m:r>
                          <m:t>i</m:t>
                        </m:r>
                      </m:sub>
                      <m:sup>
                        <m:r>
                          <m:t>​</m:t>
                        </m:r>
                      </m:sup>
                      <m:e>
                        <m:sSub>
                          <m:e>
                            <m:r>
                              <m:t>y</m:t>
                            </m:r>
                          </m:e>
                          <m:sub>
                            <m:r>
                              <m:t>i</m:t>
                            </m:r>
                            <m:r>
                              <m:t>,</m:t>
                            </m:r>
                            <m:r>
                              <m:t>2</m:t>
                            </m:r>
                          </m:sub>
                        </m:sSub>
                      </m:e>
                    </m:nary>
                    <m:r>
                      <m:t>=</m:t>
                    </m:r>
                    <m:r>
                      <m:t>66</m:t>
                    </m:r>
                  </m:oMath>
                </a14:m>
              </a:p>
              <a:p>
                <a:pPr lvl="0" marL="0" indent="0">
                  <a:buNone/>
                </a:pPr>
                <a:r>
                  <a:rPr/>
                  <a:t>There is substantial evidence that </a:t>
                </a:r>
                <a14:m>
                  <m:oMath xmlns:m="http://schemas.openxmlformats.org/officeDocument/2006/math">
                    <m:sSub>
                      <m:e>
                        <m:r>
                          <m:t>θ</m:t>
                        </m:r>
                      </m:e>
                      <m:sub>
                        <m:r>
                          <m:t>1</m:t>
                        </m:r>
                      </m:sub>
                    </m:sSub>
                    <m:r>
                      <m:t>&gt;</m:t>
                    </m:r>
                    <m:sSub>
                      <m:e>
                        <m:r>
                          <m:t>θ</m:t>
                        </m:r>
                      </m:e>
                      <m:sub>
                        <m:r>
                          <m:t>2</m:t>
                        </m:r>
                      </m:sub>
                    </m:sSub>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14:m>
                  <m:oMath xmlns:m="http://schemas.openxmlformats.org/officeDocument/2006/math">
                    <m:r>
                      <m:t>X</m:t>
                    </m:r>
                    <m:r>
                      <m:t>,</m:t>
                    </m:r>
                    <m:r>
                      <m:t>Y</m:t>
                    </m:r>
                    <m:r>
                      <m:t>,</m:t>
                    </m:r>
                    <m:r>
                      <m:t>Z</m:t>
                    </m:r>
                  </m:oMath>
                </a14:m>
                <a:r>
                  <a:rPr/>
                  <a:t> - random variables</a:t>
                </a:r>
              </a:p>
              <a:p>
                <a:pPr lvl="1"/>
                <a14:m>
                  <m:oMath xmlns:m="http://schemas.openxmlformats.org/officeDocument/2006/math">
                    <m:r>
                      <m:t>x</m:t>
                    </m:r>
                    <m:r>
                      <m:t>,</m:t>
                    </m:r>
                    <m:r>
                      <m:t>y</m:t>
                    </m:r>
                    <m:r>
                      <m:t>,</m:t>
                    </m:r>
                    <m:r>
                      <m:t>z</m:t>
                    </m:r>
                  </m:oMath>
                </a14:m>
                <a:r>
                  <a:rPr/>
                  <a:t> - measured / observed values</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r>
                      <m:t>,</m:t>
                    </m:r>
                    <m:bar>
                      <m:barPr>
                        <m:pos m:val="top"/>
                      </m:barPr>
                      <m:e>
                        <m:r>
                          <m:t>Z</m:t>
                        </m:r>
                      </m:e>
                    </m:bar>
                  </m:oMath>
                </a14:m>
                <a:r>
                  <a:rPr/>
                  <a:t> - sample mean estimators for X, Y, Z</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r>
                      <m:t>,</m:t>
                    </m:r>
                    <m:bar>
                      <m:barPr>
                        <m:pos m:val="top"/>
                      </m:barPr>
                      <m:e>
                        <m:r>
                          <m:t>z</m:t>
                        </m:r>
                      </m:e>
                    </m:bar>
                  </m:oMath>
                </a14:m>
                <a:r>
                  <a:rPr/>
                  <a:t> - sample mean estimates of X, Y, Z</a:t>
                </a:r>
              </a:p>
              <a:p>
                <a:pPr lvl="1"/>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1"/>
                <a14:m>
                  <m:oMath xmlns:m="http://schemas.openxmlformats.org/officeDocument/2006/math">
                    <m:r>
                      <m:t>P</m:t>
                    </m:r>
                    <m:r>
                      <m:t>(</m:t>
                    </m:r>
                    <m:r>
                      <m:t>A</m:t>
                    </m:r>
                    <m:r>
                      <m:t>)</m:t>
                    </m:r>
                  </m:oMath>
                </a14:m>
                <a:r>
                  <a:rPr/>
                  <a:t> - probability of an event A occuring</a:t>
                </a:r>
              </a:p>
              <a:p>
                <a:pPr lvl="1"/>
                <a14:m>
                  <m:oMath xmlns:m="http://schemas.openxmlformats.org/officeDocument/2006/math">
                    <m:sSub>
                      <m:e>
                        <m:r>
                          <m:t>f</m:t>
                        </m:r>
                      </m:e>
                      <m:sub>
                        <m:r>
                          <m:t>X</m:t>
                        </m:r>
                      </m:sub>
                    </m:sSub>
                    <m:r>
                      <m:t>(</m:t>
                    </m:r>
                    <m:r>
                      <m:t>.</m:t>
                    </m:r>
                    <m:r>
                      <m:t>)</m:t>
                    </m:r>
                  </m:oMath>
                </a14:m>
                <a:r>
                  <a:rPr/>
                  <a:t>, </a:t>
                </a:r>
                <a14:m>
                  <m:oMath xmlns:m="http://schemas.openxmlformats.org/officeDocument/2006/math">
                    <m:sSub>
                      <m:e>
                        <m:r>
                          <m:t>f</m:t>
                        </m:r>
                      </m:e>
                      <m:sub>
                        <m:r>
                          <m:t>Y</m:t>
                        </m:r>
                      </m:sub>
                    </m:sSub>
                    <m:r>
                      <m:t>(</m:t>
                    </m:r>
                    <m:r>
                      <m:t>.</m:t>
                    </m:r>
                    <m:r>
                      <m:t>)</m:t>
                    </m:r>
                    <m:r>
                      <m:t>,</m:t>
                    </m:r>
                    <m:sSub>
                      <m:e>
                        <m:r>
                          <m:t>f</m:t>
                        </m:r>
                      </m:e>
                      <m:sub>
                        <m:r>
                          <m:t>Z</m:t>
                        </m:r>
                      </m:sub>
                    </m:sSub>
                    <m:r>
                      <m:t>(</m:t>
                    </m:r>
                    <m:r>
                      <m:t>.</m:t>
                    </m:r>
                    <m:r>
                      <m:t>)</m:t>
                    </m:r>
                  </m:oMath>
                </a14:m>
                <a:r>
                  <a:rPr/>
                  <a:t> - probability mass / density functions of X, Y, Z; sometimes </a:t>
                </a:r>
                <a14:m>
                  <m:oMath xmlns:m="http://schemas.openxmlformats.org/officeDocument/2006/math">
                    <m:sSub>
                      <m:e>
                        <m:r>
                          <m:t>p</m:t>
                        </m:r>
                      </m:e>
                      <m:sub>
                        <m:r>
                          <m:t>X</m:t>
                        </m:r>
                      </m:sub>
                    </m:sSub>
                    <m:r>
                      <m:t>(</m:t>
                    </m:r>
                    <m:r>
                      <m:t>.</m:t>
                    </m:r>
                    <m:r>
                      <m:t>)</m:t>
                    </m:r>
                  </m:oMath>
                </a14:m>
                <a:r>
                  <a:rPr/>
                  <a:t> etc. rather than </a:t>
                </a:r>
                <a14:m>
                  <m:oMath xmlns:m="http://schemas.openxmlformats.org/officeDocument/2006/math">
                    <m:sSub>
                      <m:e>
                        <m:r>
                          <m:t>f</m:t>
                        </m:r>
                      </m:e>
                      <m:sub>
                        <m:r>
                          <m:t>X</m:t>
                        </m:r>
                      </m:sub>
                    </m:sSub>
                    <m:r>
                      <m:t>(</m:t>
                    </m:r>
                    <m:r>
                      <m:t>.</m:t>
                    </m:r>
                    <m:r>
                      <m:t>)</m:t>
                    </m:r>
                  </m:oMath>
                </a14:m>
              </a:p>
              <a:p>
                <a:pPr lvl="1"/>
                <a:r>
                  <a:rPr/>
                  <a:t>p(.) - used as a shorthand notation for pmfs / pdfs if the use of this is unambiguous (i.e. it is clear which is the random variable)</a:t>
                </a:r>
              </a:p>
              <a:p>
                <a:pPr lvl="1"/>
                <a14:m>
                  <m:oMath xmlns:m="http://schemas.openxmlformats.org/officeDocument/2006/math">
                    <m:r>
                      <m:t>X</m:t>
                    </m:r>
                    <m:r>
                      <m:t>∼</m:t>
                    </m:r>
                    <m:r>
                      <m:t>F</m:t>
                    </m:r>
                  </m:oMath>
                </a14:m>
                <a:r>
                  <a:rPr/>
                  <a:t> - X distributed according to distribution function F</a:t>
                </a:r>
              </a:p>
              <a:p>
                <a:pPr lvl="1"/>
                <a14:m>
                  <m:oMath xmlns:m="http://schemas.openxmlformats.org/officeDocument/2006/math">
                    <m:r>
                      <m:t>E</m:t>
                    </m:r>
                    <m:r>
                      <m:t>[</m:t>
                    </m:r>
                    <m:r>
                      <m:t>X</m:t>
                    </m:r>
                    <m:r>
                      <m:t>]</m:t>
                    </m:r>
                  </m:oMath>
                </a14:m>
                <a:r>
                  <a:rPr/>
                  <a:t>, </a:t>
                </a:r>
                <a14:m>
                  <m:oMath xmlns:m="http://schemas.openxmlformats.org/officeDocument/2006/math">
                    <m:r>
                      <m:t>E</m:t>
                    </m:r>
                    <m:r>
                      <m:t>[</m:t>
                    </m:r>
                    <m:r>
                      <m:t>Y</m:t>
                    </m:r>
                    <m:r>
                      <m:t>]</m:t>
                    </m:r>
                  </m:oMath>
                </a14:m>
                <a:r>
                  <a:rPr/>
                  <a:t>, </a:t>
                </a:r>
                <a14:m>
                  <m:oMath xmlns:m="http://schemas.openxmlformats.org/officeDocument/2006/math">
                    <m:r>
                      <m:t>E</m:t>
                    </m:r>
                    <m:r>
                      <m:t>[</m:t>
                    </m:r>
                    <m:r>
                      <m:t>Z</m:t>
                    </m:r>
                    <m:r>
                      <m:t>]</m:t>
                    </m:r>
                  </m:oMath>
                </a14:m>
                <a:r>
                  <a:rPr/>
                  <a:t>, </a:t>
                </a:r>
                <a14:m>
                  <m:oMath xmlns:m="http://schemas.openxmlformats.org/officeDocument/2006/math">
                    <m:r>
                      <m:t>E</m:t>
                    </m:r>
                    <m:r>
                      <m:t>[</m:t>
                    </m:r>
                    <m:r>
                      <m:t>T</m:t>
                    </m:r>
                    <m:r>
                      <m:t>]</m:t>
                    </m:r>
                  </m:oMath>
                </a14:m>
                <a:r>
                  <a:rPr/>
                  <a:t> - the expectation of X, Y, Z, T respectively</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5</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You can compute the last integral in </a:t>
                </a:r>
                <a:r>
                  <a:rPr sz="1800">
                    <a:latin typeface="Courier"/>
                  </a:rPr>
                  <a:t>R</a:t>
                </a:r>
                <a:r>
                  <a:rPr/>
                  <a:t>:</a:t>
                </a:r>
              </a:p>
              <a:p>
                <a:pPr lvl="0" marL="1270000" indent="0">
                  <a:buNone/>
                </a:pPr>
                <a:r>
                  <a:rPr sz="1800">
                    <a:latin typeface="Courier"/>
                  </a:rPr>
                  <a:t>fun1&lt;-</a:t>
                </a:r>
                <a:r>
                  <a:rPr sz="1800" b="1">
                    <a:solidFill>
                      <a:srgbClr val="007020"/>
                    </a:solidFill>
                    <a:latin typeface="Courier"/>
                  </a:rPr>
                  <a:t>function</a:t>
                </a:r>
                <a:r>
                  <a:rPr sz="1800">
                    <a:latin typeface="Courier"/>
                  </a:rPr>
                  <a:t>(x){</a:t>
                </a:r>
                <a:r>
                  <a:rPr sz="1800" b="1">
                    <a:solidFill>
                      <a:srgbClr val="007020"/>
                    </a:solidFill>
                    <a:latin typeface="Courier"/>
                  </a:rPr>
                  <a:t>dgamma</a:t>
                </a:r>
                <a:r>
                  <a:rPr sz="1800">
                    <a:latin typeface="Courier"/>
                  </a:rPr>
                  <a:t>(x,</a:t>
                </a:r>
                <a:r>
                  <a:rPr sz="1800">
                    <a:solidFill>
                      <a:srgbClr val="40A070"/>
                    </a:solidFill>
                    <a:latin typeface="Courier"/>
                  </a:rPr>
                  <a:t>219</a:t>
                </a:r>
                <a:r>
                  <a:rPr sz="1800">
                    <a:latin typeface="Courier"/>
                  </a:rPr>
                  <a:t>,</a:t>
                </a:r>
                <a:r>
                  <a:rPr sz="1800">
                    <a:solidFill>
                      <a:srgbClr val="40A070"/>
                    </a:solidFill>
                    <a:latin typeface="Courier"/>
                  </a:rPr>
                  <a:t>112</a:t>
                </a:r>
                <a:r>
                  <a:rPr sz="1800">
                    <a:latin typeface="Courier"/>
                  </a:rPr>
                  <a:t>)}</a:t>
                </a:r>
                <a:br/>
                <a:r>
                  <a:rPr sz="1800">
                    <a:latin typeface="Courier"/>
                  </a:rPr>
                  <a:t>fun2&lt;-</a:t>
                </a:r>
                <a:r>
                  <a:rPr sz="1800" b="1">
                    <a:solidFill>
                      <a:srgbClr val="007020"/>
                    </a:solidFill>
                    <a:latin typeface="Courier"/>
                  </a:rPr>
                  <a:t>function</a:t>
                </a:r>
                <a:r>
                  <a:rPr sz="1800">
                    <a:latin typeface="Courier"/>
                  </a:rPr>
                  <a:t>(x){</a:t>
                </a:r>
                <a:r>
                  <a:rPr sz="1800" b="1">
                    <a:solidFill>
                      <a:srgbClr val="007020"/>
                    </a:solidFill>
                    <a:latin typeface="Courier"/>
                  </a:rPr>
                  <a:t>dgamma</a:t>
                </a:r>
                <a:r>
                  <a:rPr sz="1800">
                    <a:latin typeface="Courier"/>
                  </a:rPr>
                  <a:t>(x,</a:t>
                </a:r>
                <a:r>
                  <a:rPr sz="1800">
                    <a:solidFill>
                      <a:srgbClr val="40A070"/>
                    </a:solidFill>
                    <a:latin typeface="Courier"/>
                  </a:rPr>
                  <a:t>68</a:t>
                </a:r>
                <a:r>
                  <a:rPr sz="1800">
                    <a:latin typeface="Courier"/>
                  </a:rPr>
                  <a:t>,</a:t>
                </a:r>
                <a:r>
                  <a:rPr sz="1800">
                    <a:solidFill>
                      <a:srgbClr val="40A070"/>
                    </a:solidFill>
                    <a:latin typeface="Courier"/>
                  </a:rPr>
                  <a:t>45</a:t>
                </a:r>
                <a:r>
                  <a:rPr sz="1800">
                    <a:latin typeface="Courier"/>
                  </a:rPr>
                  <a:t>)}</a:t>
                </a:r>
                <a:br/>
                <a:r>
                  <a:rPr sz="1800">
                    <a:latin typeface="Courier"/>
                  </a:rPr>
                  <a:t>middleInt&lt;-</a:t>
                </a:r>
                <a:r>
                  <a:rPr sz="1800" b="1">
                    <a:solidFill>
                      <a:srgbClr val="007020"/>
                    </a:solidFill>
                    <a:latin typeface="Courier"/>
                  </a:rPr>
                  <a:t>function</a:t>
                </a:r>
                <a:r>
                  <a:rPr sz="1800">
                    <a:latin typeface="Courier"/>
                  </a:rPr>
                  <a:t>(x){</a:t>
                </a:r>
                <a:r>
                  <a:rPr sz="1800" b="1">
                    <a:solidFill>
                      <a:srgbClr val="007020"/>
                    </a:solidFill>
                    <a:latin typeface="Courier"/>
                  </a:rPr>
                  <a:t>integrate</a:t>
                </a:r>
                <a:r>
                  <a:rPr sz="1800">
                    <a:latin typeface="Courier"/>
                  </a:rPr>
                  <a:t>(fun1,x,</a:t>
                </a:r>
                <a:r>
                  <a:rPr sz="1800">
                    <a:solidFill>
                      <a:srgbClr val="007020"/>
                    </a:solidFill>
                    <a:latin typeface="Courier"/>
                  </a:rPr>
                  <a:t>Inf</a:t>
                </a:r>
                <a:r>
                  <a:rPr sz="1800">
                    <a:latin typeface="Courier"/>
                  </a:rPr>
                  <a:t>)</a:t>
                </a:r>
                <a:r>
                  <a:rPr sz="1800">
                    <a:solidFill>
                      <a:srgbClr val="666666"/>
                    </a:solidFill>
                    <a:latin typeface="Courier"/>
                  </a:rPr>
                  <a:t>$</a:t>
                </a:r>
                <a:r>
                  <a:rPr sz="1800">
                    <a:latin typeface="Courier"/>
                  </a:rPr>
                  <a:t>value}</a:t>
                </a:r>
                <a:br/>
                <a:r>
                  <a:rPr sz="1800">
                    <a:latin typeface="Courier"/>
                  </a:rPr>
                  <a:t>outerInt&lt;-</a:t>
                </a:r>
                <a:r>
                  <a:rPr sz="1800" b="1">
                    <a:solidFill>
                      <a:srgbClr val="007020"/>
                    </a:solidFill>
                    <a:latin typeface="Courier"/>
                  </a:rPr>
                  <a:t>function</a:t>
                </a:r>
                <a:r>
                  <a:rPr sz="1800">
                    <a:latin typeface="Courier"/>
                  </a:rPr>
                  <a:t>(x){</a:t>
                </a:r>
                <a:r>
                  <a:rPr sz="1800" b="1">
                    <a:solidFill>
                      <a:srgbClr val="007020"/>
                    </a:solidFill>
                    <a:latin typeface="Courier"/>
                  </a:rPr>
                  <a:t>fun2</a:t>
                </a:r>
                <a:r>
                  <a:rPr sz="1800">
                    <a:latin typeface="Courier"/>
                  </a:rPr>
                  <a:t>(x)</a:t>
                </a:r>
                <a:r>
                  <a:rPr sz="1800">
                    <a:solidFill>
                      <a:srgbClr val="666666"/>
                    </a:solidFill>
                    <a:latin typeface="Courier"/>
                  </a:rPr>
                  <a:t>*</a:t>
                </a:r>
                <a:r>
                  <a:rPr sz="1800" b="1">
                    <a:solidFill>
                      <a:srgbClr val="007020"/>
                    </a:solidFill>
                    <a:latin typeface="Courier"/>
                  </a:rPr>
                  <a:t>sapply</a:t>
                </a:r>
                <a:r>
                  <a:rPr sz="1800">
                    <a:latin typeface="Courier"/>
                  </a:rPr>
                  <a:t>(x,middleInt)}</a:t>
                </a:r>
                <a:br/>
                <a:r>
                  <a:rPr sz="1800" b="1">
                    <a:solidFill>
                      <a:srgbClr val="007020"/>
                    </a:solidFill>
                    <a:latin typeface="Courier"/>
                  </a:rPr>
                  <a:t>integrate</a:t>
                </a:r>
                <a:r>
                  <a:rPr sz="1800">
                    <a:latin typeface="Courier"/>
                  </a:rPr>
                  <a:t>(outerInt,</a:t>
                </a:r>
                <a:r>
                  <a:rPr sz="1800">
                    <a:solidFill>
                      <a:srgbClr val="40A070"/>
                    </a:solidFill>
                    <a:latin typeface="Courier"/>
                  </a:rPr>
                  <a:t>0</a:t>
                </a:r>
                <a:r>
                  <a:rPr sz="1800">
                    <a:latin typeface="Courier"/>
                  </a:rPr>
                  <a:t>,</a:t>
                </a:r>
                <a:r>
                  <a:rPr sz="1800">
                    <a:solidFill>
                      <a:srgbClr val="007020"/>
                    </a:solidFill>
                    <a:latin typeface="Courier"/>
                  </a:rPr>
                  <a:t>Inf</a:t>
                </a:r>
                <a:r>
                  <a:rPr sz="1800">
                    <a:latin typeface="Courier"/>
                  </a:rPr>
                  <a:t>)</a:t>
                </a:r>
              </a:p>
              <a:p>
                <a:pPr lvl="0" marL="1270000" indent="0">
                  <a:buNone/>
                </a:pPr>
                <a:r>
                  <a:rPr sz="1800">
                    <a:latin typeface="Courier"/>
                  </a:rPr>
                  <a:t>## 0.9725601 with absolute error &lt; 2.4e-05</a:t>
                </a:r>
              </a:p>
              <a:p>
                <a:pPr lvl="0" marL="0" indent="0">
                  <a:buNone/>
                </a:pPr>
                <a:r>
                  <a:rPr/>
                  <a:t>The posterior predictive distributions are both negative binomial distributions (see Exercise 4):</a:t>
                </a:r>
              </a:p>
              <a:p>
                <a:pPr lvl="0" marL="0" indent="0">
                  <a:buNone/>
                </a:pPr>
                <a14:m>
                  <m:oMathPara xmlns:m="http://schemas.openxmlformats.org/officeDocument/2006/math">
                    <m:oMathParaPr>
                      <m:jc m:val="center"/>
                    </m:oMathParaPr>
                    <m:oMath>
                      <m:sSub>
                        <m:e>
                          <m:acc>
                            <m:accPr>
                              <m:chr m:val="̃"/>
                            </m:accPr>
                            <m:e>
                              <m:r>
                                <m:t>Y</m:t>
                              </m:r>
                            </m:e>
                          </m:acc>
                        </m:e>
                        <m:sub>
                          <m:sSub>
                            <m:e>
                              <m:r>
                                <m:t>n</m:t>
                              </m:r>
                            </m:e>
                            <m:sub>
                              <m:r>
                                <m:t>1</m:t>
                              </m:r>
                            </m:sub>
                          </m:sSub>
                          <m:r>
                            <m:t>+</m:t>
                          </m:r>
                          <m:r>
                            <m:t>1</m:t>
                          </m:r>
                          <m:r>
                            <m:t>,</m:t>
                          </m:r>
                          <m:r>
                            <m:t>1</m:t>
                          </m:r>
                        </m:sub>
                      </m:sSub>
                      <m:r>
                        <m:t>|</m:t>
                      </m:r>
                      <m:sSub>
                        <m:e>
                          <m:r>
                            <m:t>n</m:t>
                          </m:r>
                        </m:e>
                        <m:sub>
                          <m:r>
                            <m:t>1</m:t>
                          </m:r>
                        </m:sub>
                      </m:sSub>
                      <m:r>
                        <m:t>=</m:t>
                      </m:r>
                      <m:r>
                        <m:t>111</m:t>
                      </m:r>
                      <m:r>
                        <m:t>,</m:t>
                      </m:r>
                      <m:nary>
                        <m:naryPr>
                          <m:chr m:val="∑"/>
                          <m:limLoc m:val="undOvr"/>
                          <m:subHide m:val="0"/>
                          <m:supHide m:val="1"/>
                        </m:naryPr>
                        <m:sub>
                          <m:r>
                            <m:t>i</m:t>
                          </m:r>
                        </m:sub>
                        <m:sup>
                          <m:r>
                            <m:t>​</m:t>
                          </m:r>
                        </m:sup>
                        <m:e>
                          <m:sSub>
                            <m:e>
                              <m:r>
                                <m:t>y</m:t>
                              </m:r>
                            </m:e>
                            <m:sub>
                              <m:r>
                                <m:t>i</m:t>
                              </m:r>
                              <m:r>
                                <m:t>,</m:t>
                              </m:r>
                              <m:r>
                                <m:t>1</m:t>
                              </m:r>
                            </m:sub>
                          </m:sSub>
                        </m:e>
                      </m:nary>
                      <m:r>
                        <m:t>=</m:t>
                      </m:r>
                      <m:r>
                        <m:t>217</m:t>
                      </m:r>
                      <m:r>
                        <m:t>∼</m:t>
                      </m:r>
                      <m:r>
                        <m:rPr>
                          <m:sty m:val="p"/>
                        </m:rPr>
                        <m:t>NegBin</m:t>
                      </m:r>
                      <m:r>
                        <m:t>(</m:t>
                      </m:r>
                      <m:r>
                        <m:t>2</m:t>
                      </m:r>
                      <m:r>
                        <m:t>+</m:t>
                      </m:r>
                      <m:r>
                        <m:t>217</m:t>
                      </m:r>
                      <m:r>
                        <m:t>,</m:t>
                      </m:r>
                      <m:f>
                        <m:fPr>
                          <m:type m:val="bar"/>
                        </m:fPr>
                        <m:num>
                          <m:r>
                            <m:t>1</m:t>
                          </m:r>
                          <m:r>
                            <m:t>+</m:t>
                          </m:r>
                          <m:r>
                            <m:t>111</m:t>
                          </m:r>
                        </m:num>
                        <m:den>
                          <m:r>
                            <m:t>1</m:t>
                          </m:r>
                          <m:r>
                            <m:t>+</m:t>
                          </m:r>
                          <m:r>
                            <m:t>111</m:t>
                          </m:r>
                          <m:r>
                            <m:t>+</m:t>
                          </m:r>
                          <m:r>
                            <m:t>1</m:t>
                          </m:r>
                        </m:den>
                      </m:f>
                      <m:r>
                        <m:t>)</m:t>
                      </m:r>
                    </m:oMath>
                  </m:oMathPara>
                </a14:m>
              </a:p>
              <a:p>
                <a:pPr lvl="0" marL="0" indent="0">
                  <a:buNone/>
                </a:pPr>
                <a14:m>
                  <m:oMathPara xmlns:m="http://schemas.openxmlformats.org/officeDocument/2006/math">
                    <m:oMathParaPr>
                      <m:jc m:val="center"/>
                    </m:oMathParaPr>
                    <m:oMath>
                      <m:sSub>
                        <m:e>
                          <m:acc>
                            <m:accPr>
                              <m:chr m:val="̃"/>
                            </m:accPr>
                            <m:e>
                              <m:r>
                                <m:t>Y</m:t>
                              </m:r>
                            </m:e>
                          </m:acc>
                        </m:e>
                        <m:sub>
                          <m:sSub>
                            <m:e>
                              <m:r>
                                <m:t>n</m:t>
                              </m:r>
                            </m:e>
                            <m:sub>
                              <m:r>
                                <m:t>2</m:t>
                              </m:r>
                            </m:sub>
                          </m:sSub>
                          <m:r>
                            <m:t>+</m:t>
                          </m:r>
                          <m:r>
                            <m:t>1</m:t>
                          </m:r>
                          <m:r>
                            <m:t>,</m:t>
                          </m:r>
                          <m:r>
                            <m:t>2</m:t>
                          </m:r>
                        </m:sub>
                      </m:sSub>
                      <m:r>
                        <m:t>|</m:t>
                      </m:r>
                      <m:sSub>
                        <m:e>
                          <m:r>
                            <m:t>n</m:t>
                          </m:r>
                        </m:e>
                        <m:sub>
                          <m:r>
                            <m:t>2</m:t>
                          </m:r>
                        </m:sub>
                      </m:sSub>
                      <m:r>
                        <m:t>=</m:t>
                      </m:r>
                      <m:r>
                        <m:t>44</m:t>
                      </m:r>
                      <m:r>
                        <m:t>,</m:t>
                      </m:r>
                      <m:nary>
                        <m:naryPr>
                          <m:chr m:val="∑"/>
                          <m:limLoc m:val="undOvr"/>
                          <m:subHide m:val="0"/>
                          <m:supHide m:val="1"/>
                        </m:naryPr>
                        <m:sub>
                          <m:r>
                            <m:t>i</m:t>
                          </m:r>
                        </m:sub>
                        <m:sup>
                          <m:r>
                            <m:t>​</m:t>
                          </m:r>
                        </m:sup>
                        <m:e>
                          <m:sSub>
                            <m:e>
                              <m:r>
                                <m:t>y</m:t>
                              </m:r>
                            </m:e>
                            <m:sub>
                              <m:r>
                                <m:t>i</m:t>
                              </m:r>
                              <m:r>
                                <m:t>,</m:t>
                              </m:r>
                              <m:r>
                                <m:t>2</m:t>
                              </m:r>
                            </m:sub>
                          </m:sSub>
                        </m:e>
                      </m:nary>
                      <m:r>
                        <m:t>=</m:t>
                      </m:r>
                      <m:r>
                        <m:t>66</m:t>
                      </m:r>
                      <m:r>
                        <m:t>∼</m:t>
                      </m:r>
                      <m:r>
                        <m:rPr>
                          <m:sty m:val="p"/>
                        </m:rPr>
                        <m:t>NegBin</m:t>
                      </m:r>
                      <m:r>
                        <m:t>(</m:t>
                      </m:r>
                      <m:r>
                        <m:t>2</m:t>
                      </m:r>
                      <m:r>
                        <m:t>+</m:t>
                      </m:r>
                      <m:r>
                        <m:t>66</m:t>
                      </m:r>
                      <m:r>
                        <m:t>,</m:t>
                      </m:r>
                      <m:f>
                        <m:fPr>
                          <m:type m:val="bar"/>
                        </m:fPr>
                        <m:num>
                          <m:r>
                            <m:t>1</m:t>
                          </m:r>
                          <m:r>
                            <m:t>+</m:t>
                          </m:r>
                          <m:r>
                            <m:t>44</m:t>
                          </m:r>
                        </m:num>
                        <m:den>
                          <m:r>
                            <m:t>1</m:t>
                          </m:r>
                          <m:r>
                            <m:t>+</m:t>
                          </m:r>
                          <m:r>
                            <m:t>44</m:t>
                          </m:r>
                          <m:r>
                            <m:t>+</m:t>
                          </m:r>
                          <m:r>
                            <m:t>1</m:t>
                          </m:r>
                        </m:den>
                      </m:f>
                      <m:r>
                        <m:t>)</m:t>
                      </m:r>
                    </m:oMath>
                  </m:oMathPara>
                </a14:m>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5</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also use </a:t>
                </a:r>
                <a:r>
                  <a:rPr sz="1800">
                    <a:latin typeface="Courier"/>
                  </a:rPr>
                  <a:t>R</a:t>
                </a:r>
                <a:r>
                  <a:rPr/>
                  <a:t> to plot the posterior predictive distributions. These distributions overlap quite a bit: note the difference between comparing parameters (</a:t>
                </a:r>
                <a14:m>
                  <m:oMath xmlns:m="http://schemas.openxmlformats.org/officeDocument/2006/math">
                    <m:sSub>
                      <m:e>
                        <m:r>
                          <m:t>θ</m:t>
                        </m:r>
                      </m:e>
                      <m:sub>
                        <m:r>
                          <m:t>1</m:t>
                        </m:r>
                      </m:sub>
                    </m:sSub>
                    <m:r>
                      <m:t>,</m:t>
                    </m:r>
                    <m:sSub>
                      <m:e>
                        <m:r>
                          <m:t>θ</m:t>
                        </m:r>
                      </m:e>
                      <m:sub>
                        <m:r>
                          <m:t>2</m:t>
                        </m:r>
                      </m:sub>
                    </m:sSub>
                  </m:oMath>
                </a14:m>
                <a:r>
                  <a:rPr/>
                  <a:t>) and future data (</a:t>
                </a:r>
                <a14:m>
                  <m:oMath xmlns:m="http://schemas.openxmlformats.org/officeDocument/2006/math">
                    <m:sSub>
                      <m:e>
                        <m:acc>
                          <m:accPr>
                            <m:chr m:val="̃"/>
                          </m:accPr>
                          <m:e>
                            <m:r>
                              <m:t>Y</m:t>
                            </m:r>
                          </m:e>
                        </m:acc>
                      </m:e>
                      <m:sub>
                        <m:r>
                          <m:t>1</m:t>
                        </m:r>
                      </m:sub>
                    </m:sSub>
                    <m:r>
                      <m:t>,</m:t>
                    </m:r>
                    <m:sSub>
                      <m:e>
                        <m:acc>
                          <m:accPr>
                            <m:chr m:val="̃"/>
                          </m:accPr>
                          <m:e>
                            <m:r>
                              <m:t>Y</m:t>
                            </m:r>
                          </m:e>
                        </m:acc>
                      </m:e>
                      <m:sub>
                        <m:r>
                          <m:t>2</m:t>
                        </m:r>
                      </m:sub>
                    </m:sSub>
                  </m:oMath>
                </a14:m>
                <a:r>
                  <a:rPr/>
                  <a:t>).</a:t>
                </a:r>
              </a:p>
              <a:p>
                <a:pPr lvl="0" marL="1270000" indent="0">
                  <a:buNone/>
                </a:pPr>
                <a:r>
                  <a:rPr sz="1800">
                    <a:latin typeface="Courier"/>
                  </a:rPr>
                  <a:t>y&lt;-</a:t>
                </a:r>
                <a:r>
                  <a:rPr sz="1800">
                    <a:solidFill>
                      <a:srgbClr val="40A070"/>
                    </a:solidFill>
                    <a:latin typeface="Courier"/>
                  </a:rPr>
                  <a:t>0</a:t>
                </a:r>
                <a:r>
                  <a:rPr sz="1800">
                    <a:solidFill>
                      <a:srgbClr val="666666"/>
                    </a:solidFill>
                    <a:latin typeface="Courier"/>
                  </a:rPr>
                  <a:t>:</a:t>
                </a:r>
                <a:r>
                  <a:rPr sz="1800">
                    <a:solidFill>
                      <a:srgbClr val="40A070"/>
                    </a:solidFill>
                    <a:latin typeface="Courier"/>
                  </a:rPr>
                  <a:t>10</a:t>
                </a:r>
                <a:br/>
                <a:r>
                  <a:rPr sz="1800">
                    <a:latin typeface="Courier"/>
                  </a:rPr>
                  <a:t>p1&lt;-</a:t>
                </a:r>
                <a:r>
                  <a:rPr sz="1800" b="1">
                    <a:solidFill>
                      <a:srgbClr val="007020"/>
                    </a:solidFill>
                    <a:latin typeface="Courier"/>
                  </a:rPr>
                  <a:t>dnbinom</a:t>
                </a:r>
                <a:r>
                  <a:rPr sz="1800">
                    <a:latin typeface="Courier"/>
                  </a:rPr>
                  <a:t>(y,</a:t>
                </a:r>
                <a:r>
                  <a:rPr sz="1800">
                    <a:solidFill>
                      <a:srgbClr val="902000"/>
                    </a:solidFill>
                    <a:latin typeface="Courier"/>
                  </a:rPr>
                  <a:t>size=</a:t>
                </a:r>
                <a:r>
                  <a:rPr sz="1800">
                    <a:solidFill>
                      <a:srgbClr val="40A070"/>
                    </a:solidFill>
                    <a:latin typeface="Courier"/>
                  </a:rPr>
                  <a:t>2</a:t>
                </a:r>
                <a:r>
                  <a:rPr sz="1800">
                    <a:solidFill>
                      <a:srgbClr val="666666"/>
                    </a:solidFill>
                    <a:latin typeface="Courier"/>
                  </a:rPr>
                  <a:t>+</a:t>
                </a:r>
                <a:r>
                  <a:rPr sz="1800">
                    <a:solidFill>
                      <a:srgbClr val="40A070"/>
                    </a:solidFill>
                    <a:latin typeface="Courier"/>
                  </a:rPr>
                  <a:t>217</a:t>
                </a:r>
                <a:r>
                  <a:rPr sz="1800">
                    <a:latin typeface="Courier"/>
                  </a:rPr>
                  <a:t>,</a:t>
                </a:r>
                <a:r>
                  <a:rPr sz="1800">
                    <a:solidFill>
                      <a:srgbClr val="902000"/>
                    </a:solidFill>
                    <a:latin typeface="Courier"/>
                  </a:rPr>
                  <a:t>p=</a:t>
                </a:r>
                <a:r>
                  <a:rPr sz="1800">
                    <a:latin typeface="Courier"/>
                  </a:rPr>
                  <a:t>(</a:t>
                </a:r>
                <a:r>
                  <a:rPr sz="1800">
                    <a:solidFill>
                      <a:srgbClr val="40A070"/>
                    </a:solidFill>
                    <a:latin typeface="Courier"/>
                  </a:rPr>
                  <a:t>1</a:t>
                </a:r>
                <a:r>
                  <a:rPr sz="1800">
                    <a:solidFill>
                      <a:srgbClr val="666666"/>
                    </a:solidFill>
                    <a:latin typeface="Courier"/>
                  </a:rPr>
                  <a:t>+</a:t>
                </a:r>
                <a:r>
                  <a:rPr sz="1800">
                    <a:solidFill>
                      <a:srgbClr val="40A070"/>
                    </a:solidFill>
                    <a:latin typeface="Courier"/>
                  </a:rPr>
                  <a:t>111</a:t>
                </a:r>
                <a:r>
                  <a:rPr sz="1800">
                    <a:latin typeface="Courier"/>
                  </a:rPr>
                  <a:t>)</a:t>
                </a:r>
                <a:r>
                  <a:rPr sz="1800">
                    <a:solidFill>
                      <a:srgbClr val="666666"/>
                    </a:solidFill>
                    <a:latin typeface="Courier"/>
                  </a:rPr>
                  <a:t>/</a:t>
                </a:r>
                <a:r>
                  <a:rPr sz="1800">
                    <a:latin typeface="Courier"/>
                  </a:rPr>
                  <a:t>(</a:t>
                </a:r>
                <a:r>
                  <a:rPr sz="1800">
                    <a:solidFill>
                      <a:srgbClr val="40A070"/>
                    </a:solidFill>
                    <a:latin typeface="Courier"/>
                  </a:rPr>
                  <a:t>1</a:t>
                </a:r>
                <a:r>
                  <a:rPr sz="1800">
                    <a:solidFill>
                      <a:srgbClr val="666666"/>
                    </a:solidFill>
                    <a:latin typeface="Courier"/>
                  </a:rPr>
                  <a:t>+</a:t>
                </a:r>
                <a:r>
                  <a:rPr sz="1800">
                    <a:solidFill>
                      <a:srgbClr val="40A070"/>
                    </a:solidFill>
                    <a:latin typeface="Courier"/>
                  </a:rPr>
                  <a:t>111</a:t>
                </a:r>
                <a:r>
                  <a:rPr sz="1800">
                    <a:solidFill>
                      <a:srgbClr val="666666"/>
                    </a:solidFill>
                    <a:latin typeface="Courier"/>
                  </a:rPr>
                  <a:t>+</a:t>
                </a:r>
                <a:r>
                  <a:rPr sz="1800">
                    <a:solidFill>
                      <a:srgbClr val="40A070"/>
                    </a:solidFill>
                    <a:latin typeface="Courier"/>
                  </a:rPr>
                  <a:t>1</a:t>
                </a:r>
                <a:r>
                  <a:rPr sz="1800">
                    <a:latin typeface="Courier"/>
                  </a:rPr>
                  <a:t>))</a:t>
                </a:r>
                <a:br/>
                <a:r>
                  <a:rPr sz="1800">
                    <a:latin typeface="Courier"/>
                  </a:rPr>
                  <a:t>p2&lt;-</a:t>
                </a:r>
                <a:r>
                  <a:rPr sz="1800" b="1">
                    <a:solidFill>
                      <a:srgbClr val="007020"/>
                    </a:solidFill>
                    <a:latin typeface="Courier"/>
                  </a:rPr>
                  <a:t>dnbinom</a:t>
                </a:r>
                <a:r>
                  <a:rPr sz="1800">
                    <a:latin typeface="Courier"/>
                  </a:rPr>
                  <a:t>(y,</a:t>
                </a:r>
                <a:r>
                  <a:rPr sz="1800">
                    <a:solidFill>
                      <a:srgbClr val="902000"/>
                    </a:solidFill>
                    <a:latin typeface="Courier"/>
                  </a:rPr>
                  <a:t>size=</a:t>
                </a:r>
                <a:r>
                  <a:rPr sz="1800">
                    <a:solidFill>
                      <a:srgbClr val="40A070"/>
                    </a:solidFill>
                    <a:latin typeface="Courier"/>
                  </a:rPr>
                  <a:t>2</a:t>
                </a:r>
                <a:r>
                  <a:rPr sz="1800">
                    <a:solidFill>
                      <a:srgbClr val="666666"/>
                    </a:solidFill>
                    <a:latin typeface="Courier"/>
                  </a:rPr>
                  <a:t>+</a:t>
                </a:r>
                <a:r>
                  <a:rPr sz="1800">
                    <a:solidFill>
                      <a:srgbClr val="40A070"/>
                    </a:solidFill>
                    <a:latin typeface="Courier"/>
                  </a:rPr>
                  <a:t>66</a:t>
                </a:r>
                <a:r>
                  <a:rPr sz="1800">
                    <a:latin typeface="Courier"/>
                  </a:rPr>
                  <a:t>,</a:t>
                </a:r>
                <a:r>
                  <a:rPr sz="1800">
                    <a:solidFill>
                      <a:srgbClr val="902000"/>
                    </a:solidFill>
                    <a:latin typeface="Courier"/>
                  </a:rPr>
                  <a:t>p=</a:t>
                </a:r>
                <a:r>
                  <a:rPr sz="1800">
                    <a:latin typeface="Courier"/>
                  </a:rPr>
                  <a:t>(</a:t>
                </a:r>
                <a:r>
                  <a:rPr sz="1800">
                    <a:solidFill>
                      <a:srgbClr val="40A070"/>
                    </a:solidFill>
                    <a:latin typeface="Courier"/>
                  </a:rPr>
                  <a:t>1</a:t>
                </a:r>
                <a:r>
                  <a:rPr sz="1800">
                    <a:solidFill>
                      <a:srgbClr val="666666"/>
                    </a:solidFill>
                    <a:latin typeface="Courier"/>
                  </a:rPr>
                  <a:t>+</a:t>
                </a:r>
                <a:r>
                  <a:rPr sz="1800">
                    <a:solidFill>
                      <a:srgbClr val="40A070"/>
                    </a:solidFill>
                    <a:latin typeface="Courier"/>
                  </a:rPr>
                  <a:t>44</a:t>
                </a:r>
                <a:r>
                  <a:rPr sz="1800">
                    <a:latin typeface="Courier"/>
                  </a:rPr>
                  <a:t>)</a:t>
                </a:r>
                <a:r>
                  <a:rPr sz="1800">
                    <a:solidFill>
                      <a:srgbClr val="666666"/>
                    </a:solidFill>
                    <a:latin typeface="Courier"/>
                  </a:rPr>
                  <a:t>/</a:t>
                </a:r>
                <a:r>
                  <a:rPr sz="1800">
                    <a:latin typeface="Courier"/>
                  </a:rPr>
                  <a:t>(</a:t>
                </a:r>
                <a:r>
                  <a:rPr sz="1800">
                    <a:solidFill>
                      <a:srgbClr val="40A070"/>
                    </a:solidFill>
                    <a:latin typeface="Courier"/>
                  </a:rPr>
                  <a:t>1</a:t>
                </a:r>
                <a:r>
                  <a:rPr sz="1800">
                    <a:solidFill>
                      <a:srgbClr val="666666"/>
                    </a:solidFill>
                    <a:latin typeface="Courier"/>
                  </a:rPr>
                  <a:t>+</a:t>
                </a:r>
                <a:r>
                  <a:rPr sz="1800">
                    <a:solidFill>
                      <a:srgbClr val="40A070"/>
                    </a:solidFill>
                    <a:latin typeface="Courier"/>
                  </a:rPr>
                  <a:t>44</a:t>
                </a:r>
                <a:r>
                  <a:rPr sz="1800">
                    <a:solidFill>
                      <a:srgbClr val="666666"/>
                    </a:solidFill>
                    <a:latin typeface="Courier"/>
                  </a:rPr>
                  <a:t>+</a:t>
                </a:r>
                <a:r>
                  <a:rPr sz="1800">
                    <a:solidFill>
                      <a:srgbClr val="40A070"/>
                    </a:solidFill>
                    <a:latin typeface="Courier"/>
                  </a:rPr>
                  <a:t>1</a:t>
                </a:r>
                <a:r>
                  <a:rPr sz="1800">
                    <a:latin typeface="Courier"/>
                  </a:rPr>
                  <a:t>))</a:t>
                </a:r>
                <a:br/>
                <a:r>
                  <a:rPr sz="1800">
                    <a:latin typeface="Courier"/>
                  </a:rPr>
                  <a:t>dat&lt;-</a:t>
                </a:r>
                <a:r>
                  <a:rPr sz="1800" b="1">
                    <a:solidFill>
                      <a:srgbClr val="007020"/>
                    </a:solidFill>
                    <a:latin typeface="Courier"/>
                  </a:rPr>
                  <a:t>data.frame</a:t>
                </a:r>
                <a:r>
                  <a:rPr sz="1800">
                    <a:latin typeface="Courier"/>
                  </a:rPr>
                  <a:t>(</a:t>
                </a:r>
                <a:r>
                  <a:rPr sz="1800">
                    <a:solidFill>
                      <a:srgbClr val="902000"/>
                    </a:solidFill>
                    <a:latin typeface="Courier"/>
                  </a:rPr>
                  <a:t>y=</a:t>
                </a:r>
                <a:r>
                  <a:rPr sz="1800" b="1">
                    <a:solidFill>
                      <a:srgbClr val="007020"/>
                    </a:solidFill>
                    <a:latin typeface="Courier"/>
                  </a:rPr>
                  <a:t>c</a:t>
                </a:r>
                <a:r>
                  <a:rPr sz="1800">
                    <a:latin typeface="Courier"/>
                  </a:rPr>
                  <a:t>(y,y),</a:t>
                </a:r>
                <a:r>
                  <a:rPr sz="1800">
                    <a:solidFill>
                      <a:srgbClr val="902000"/>
                    </a:solidFill>
                    <a:latin typeface="Courier"/>
                  </a:rPr>
                  <a:t>p=</a:t>
                </a:r>
                <a:r>
                  <a:rPr sz="1800" b="1">
                    <a:solidFill>
                      <a:srgbClr val="007020"/>
                    </a:solidFill>
                    <a:latin typeface="Courier"/>
                  </a:rPr>
                  <a:t>c</a:t>
                </a:r>
                <a:r>
                  <a:rPr sz="1800">
                    <a:latin typeface="Courier"/>
                  </a:rPr>
                  <a:t>(p1,p2),</a:t>
                </a:r>
                <a:r>
                  <a:rPr sz="1800">
                    <a:solidFill>
                      <a:srgbClr val="902000"/>
                    </a:solidFill>
                    <a:latin typeface="Courier"/>
                  </a:rPr>
                  <a:t>group=</a:t>
                </a:r>
                <a:r>
                  <a:rPr sz="1800" b="1">
                    <a:solidFill>
                      <a:srgbClr val="007020"/>
                    </a:solidFill>
                    <a:latin typeface="Courier"/>
                  </a:rPr>
                  <a:t>c</a:t>
                </a:r>
                <a:r>
                  <a:rPr sz="1800">
                    <a:latin typeface="Courier"/>
                  </a:rPr>
                  <a:t>(</a:t>
                </a:r>
                <a:r>
                  <a:rPr sz="1800" b="1">
                    <a:solidFill>
                      <a:srgbClr val="007020"/>
                    </a:solidFill>
                    <a:latin typeface="Courier"/>
                  </a:rPr>
                  <a:t>rep</a:t>
                </a:r>
                <a:r>
                  <a:rPr sz="1800">
                    <a:latin typeface="Courier"/>
                  </a:rPr>
                  <a:t>(</a:t>
                </a:r>
                <a:r>
                  <a:rPr sz="1800">
                    <a:solidFill>
                      <a:srgbClr val="4070A0"/>
                    </a:solidFill>
                    <a:latin typeface="Courier"/>
                  </a:rPr>
                  <a:t>"without degree"</a:t>
                </a:r>
                <a:r>
                  <a:rPr sz="1800">
                    <a:latin typeface="Courier"/>
                  </a:rPr>
                  <a:t>,</a:t>
                </a:r>
                <a:r>
                  <a:rPr sz="1800">
                    <a:solidFill>
                      <a:srgbClr val="40A070"/>
                    </a:solidFill>
                    <a:latin typeface="Courier"/>
                  </a:rPr>
                  <a:t>11</a:t>
                </a:r>
                <a:r>
                  <a:rPr sz="1800">
                    <a:latin typeface="Courier"/>
                  </a:rPr>
                  <a:t>),</a:t>
                </a:r>
                <a:r>
                  <a:rPr sz="1800" b="1">
                    <a:solidFill>
                      <a:srgbClr val="007020"/>
                    </a:solidFill>
                    <a:latin typeface="Courier"/>
                  </a:rPr>
                  <a:t>rep</a:t>
                </a:r>
                <a:r>
                  <a:rPr sz="1800">
                    <a:latin typeface="Courier"/>
                  </a:rPr>
                  <a:t>(</a:t>
                </a:r>
                <a:r>
                  <a:rPr sz="1800">
                    <a:solidFill>
                      <a:srgbClr val="4070A0"/>
                    </a:solidFill>
                    <a:latin typeface="Courier"/>
                  </a:rPr>
                  <a:t>"with degree"</a:t>
                </a:r>
                <a:r>
                  <a:rPr sz="1800">
                    <a:latin typeface="Courier"/>
                  </a:rPr>
                  <a:t>,</a:t>
                </a:r>
                <a:r>
                  <a:rPr sz="1800">
                    <a:solidFill>
                      <a:srgbClr val="40A070"/>
                    </a:solidFill>
                    <a:latin typeface="Courier"/>
                  </a:rPr>
                  <a:t>11</a:t>
                </a:r>
                <a:r>
                  <a:rPr sz="1800">
                    <a:latin typeface="Courier"/>
                  </a:rPr>
                  <a:t>)))</a:t>
                </a:r>
                <a:br/>
                <a:b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dat,</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y,</a:t>
                </a:r>
                <a:r>
                  <a:rPr sz="1800">
                    <a:solidFill>
                      <a:srgbClr val="902000"/>
                    </a:solidFill>
                    <a:latin typeface="Courier"/>
                  </a:rPr>
                  <a:t>y=</a:t>
                </a:r>
                <a:r>
                  <a:rPr sz="1800">
                    <a:latin typeface="Courier"/>
                  </a:rPr>
                  <a:t>p,</a:t>
                </a:r>
                <a:r>
                  <a:rPr sz="1800">
                    <a:solidFill>
                      <a:srgbClr val="902000"/>
                    </a:solidFill>
                    <a:latin typeface="Courier"/>
                  </a:rPr>
                  <a:t>fill=</a:t>
                </a:r>
                <a:r>
                  <a:rPr sz="1800">
                    <a:latin typeface="Courier"/>
                  </a:rPr>
                  <a:t>group))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geom_bar</a:t>
                </a:r>
                <a:r>
                  <a:rPr sz="1800">
                    <a:latin typeface="Courier"/>
                  </a:rPr>
                  <a:t>(</a:t>
                </a:r>
                <a:r>
                  <a:rPr sz="1800">
                    <a:solidFill>
                      <a:srgbClr val="902000"/>
                    </a:solidFill>
                    <a:latin typeface="Courier"/>
                  </a:rPr>
                  <a:t>position=</a:t>
                </a:r>
                <a:r>
                  <a:rPr sz="1800">
                    <a:solidFill>
                      <a:srgbClr val="4070A0"/>
                    </a:solidFill>
                    <a:latin typeface="Courier"/>
                  </a:rPr>
                  <a:t>"dodge"</a:t>
                </a:r>
                <a:r>
                  <a:rPr sz="1800">
                    <a:latin typeface="Courier"/>
                  </a:rPr>
                  <a:t>,</a:t>
                </a:r>
                <a:r>
                  <a:rPr sz="1800">
                    <a:solidFill>
                      <a:srgbClr val="902000"/>
                    </a:solidFill>
                    <a:latin typeface="Courier"/>
                  </a:rPr>
                  <a:t>stat=</a:t>
                </a:r>
                <a:r>
                  <a:rPr sz="1800">
                    <a:solidFill>
                      <a:srgbClr val="4070A0"/>
                    </a:solidFill>
                    <a:latin typeface="Courier"/>
                  </a:rPr>
                  <a:t>"identity"</a:t>
                </a:r>
                <a:r>
                  <a:rPr sz="1800">
                    <a:latin typeface="Courier"/>
                  </a:rPr>
                  <a:t>,</a:t>
                </a:r>
                <a:r>
                  <a:rPr sz="1800">
                    <a:solidFill>
                      <a:srgbClr val="902000"/>
                    </a:solidFill>
                    <a:latin typeface="Courier"/>
                  </a:rPr>
                  <a:t>width=</a:t>
                </a:r>
                <a:r>
                  <a:rPr sz="1800">
                    <a:solidFill>
                      <a:srgbClr val="40A070"/>
                    </a:solidFill>
                    <a:latin typeface="Courier"/>
                  </a:rPr>
                  <a:t>0.5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xlab</a:t>
                </a:r>
                <a:r>
                  <a:rPr sz="1800">
                    <a:latin typeface="Courier"/>
                  </a:rPr>
                  <a:t>(</a:t>
                </a:r>
                <a:r>
                  <a:rPr sz="1800" b="1">
                    <a:solidFill>
                      <a:srgbClr val="007020"/>
                    </a:solidFill>
                    <a:latin typeface="Courier"/>
                  </a:rPr>
                  <a:t>expression</a:t>
                </a:r>
                <a:r>
                  <a:rPr sz="1800">
                    <a:latin typeface="Courier"/>
                  </a:rPr>
                  <a:t>(y[n</a:t>
                </a:r>
                <a:r>
                  <a:rPr sz="1800">
                    <a:solidFill>
                      <a:srgbClr val="666666"/>
                    </a:solidFill>
                    <a:latin typeface="Courier"/>
                  </a:rPr>
                  <a:t>+</a:t>
                </a:r>
                <a:r>
                  <a:rPr sz="1800">
                    <a:solidFill>
                      <a:srgbClr val="40A070"/>
                    </a:solidFill>
                    <a:latin typeface="Courier"/>
                  </a:rPr>
                  <a:t>1</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4070A0"/>
                    </a:solidFill>
                    <a:latin typeface="Courier"/>
                  </a:rPr>
                  <a:t>"p("</a:t>
                </a:r>
                <a:r>
                  <a:rPr sz="1800">
                    <a:latin typeface="Courier"/>
                  </a:rPr>
                  <a:t>,y[n</a:t>
                </a:r>
                <a:r>
                  <a:rPr sz="1800">
                    <a:solidFill>
                      <a:srgbClr val="666666"/>
                    </a:solidFill>
                    <a:latin typeface="Courier"/>
                  </a:rPr>
                  <a:t>+</a:t>
                </a:r>
                <a:r>
                  <a:rPr sz="1800">
                    <a:solidFill>
                      <a:srgbClr val="40A070"/>
                    </a:solidFill>
                    <a:latin typeface="Courier"/>
                  </a:rPr>
                  <a:t>1</a:t>
                </a:r>
                <a:r>
                  <a:rPr sz="1800">
                    <a:latin typeface="Courier"/>
                  </a:rPr>
                  <a:t>],</a:t>
                </a:r>
                <a:r>
                  <a:rPr sz="1800">
                    <a:solidFill>
                      <a:srgbClr val="4070A0"/>
                    </a:solidFill>
                    <a:latin typeface="Courier"/>
                  </a:rPr>
                  <a:t>"|"</a:t>
                </a:r>
                <a:r>
                  <a:rPr sz="1800">
                    <a:latin typeface="Courier"/>
                  </a:rPr>
                  <a:t>,y[</a:t>
                </a:r>
                <a:r>
                  <a:rPr sz="1800">
                    <a:solidFill>
                      <a:srgbClr val="40A070"/>
                    </a:solidFill>
                    <a:latin typeface="Courier"/>
                  </a:rPr>
                  <a:t>1</a:t>
                </a:r>
                <a:r>
                  <a:rPr sz="1800">
                    <a:latin typeface="Courier"/>
                  </a:rPr>
                  <a:t>],</a:t>
                </a:r>
                <a:r>
                  <a:rPr sz="1800">
                    <a:solidFill>
                      <a:srgbClr val="4070A0"/>
                    </a:solidFill>
                    <a:latin typeface="Courier"/>
                  </a:rPr>
                  <a:t>",...,"</a:t>
                </a:r>
                <a:r>
                  <a:rPr sz="1800">
                    <a:latin typeface="Courier"/>
                  </a:rPr>
                  <a:t>,y[n],</a:t>
                </a:r>
                <a:r>
                  <a:rPr sz="1800">
                    <a:solidFill>
                      <a:srgbClr val="4070A0"/>
                    </a:solidFill>
                    <a:latin typeface="Courier"/>
                  </a:rPr>
                  <a:t>")"</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"Posterior predictive distributions for both groups of women"</a:t>
                </a:r>
                <a:r>
                  <a:rPr sz="1800">
                    <a:latin typeface="Courier"/>
                  </a:rPr>
                  <a:t>)</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A6206_BDA_2019_Henrion_Practical1_2_Solutions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6</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 </a:t>
                </a:r>
                <a14:m>
                  <m:oMath xmlns:m="http://schemas.openxmlformats.org/officeDocument/2006/math">
                    <m:r>
                      <m:t>ϕ</m:t>
                    </m:r>
                    <m:r>
                      <m:t>=</m:t>
                    </m:r>
                    <m:r>
                      <m:t>g</m:t>
                    </m:r>
                    <m:r>
                      <m:t>(</m:t>
                    </m:r>
                    <m:r>
                      <m:t>θ</m:t>
                    </m:r>
                    <m:r>
                      <m:t>)</m:t>
                    </m:r>
                  </m:oMath>
                </a14:m>
                <a:r>
                  <a:rPr/>
                  <a:t>, where </a:t>
                </a:r>
                <a14:m>
                  <m:oMath xmlns:m="http://schemas.openxmlformats.org/officeDocument/2006/math">
                    <m:r>
                      <m:t>g</m:t>
                    </m:r>
                    <m:r>
                      <m:t>(</m:t>
                    </m:r>
                    <m:r>
                      <m:t>.</m:t>
                    </m:r>
                    <m:r>
                      <m:t>)</m:t>
                    </m:r>
                  </m:oMath>
                </a14:m>
                <a:r>
                  <a:rPr/>
                  <a:t> is a monotone function, and let </a:t>
                </a:r>
                <a14:m>
                  <m:oMath xmlns:m="http://schemas.openxmlformats.org/officeDocument/2006/math">
                    <m:sSup>
                      <m:e>
                        <m:r>
                          <m:t>g</m:t>
                        </m:r>
                      </m:e>
                      <m:sup>
                        <m:r>
                          <m:t>−</m:t>
                        </m:r>
                        <m:r>
                          <m:t>1</m:t>
                        </m:r>
                      </m:sup>
                    </m:sSup>
                    <m:r>
                      <m:t>(</m:t>
                    </m:r>
                    <m:r>
                      <m:t>.</m:t>
                    </m:r>
                    <m:r>
                      <m:t>)</m:t>
                    </m:r>
                  </m:oMath>
                </a14:m>
                <a:r>
                  <a:rPr/>
                  <a:t> be the inverse of </a:t>
                </a:r>
                <a14:m>
                  <m:oMath xmlns:m="http://schemas.openxmlformats.org/officeDocument/2006/math">
                    <m:r>
                      <m:t>g</m:t>
                    </m:r>
                    <m:r>
                      <m:t>(</m:t>
                    </m:r>
                    <m:r>
                      <m:t>.</m:t>
                    </m:r>
                    <m:r>
                      <m:t>)</m:t>
                    </m:r>
                  </m:oMath>
                </a14:m>
                <a:r>
                  <a:rPr/>
                  <a:t> so that </a:t>
                </a:r>
                <a14:m>
                  <m:oMath xmlns:m="http://schemas.openxmlformats.org/officeDocument/2006/math">
                    <m:r>
                      <m:t>θ</m:t>
                    </m:r>
                    <m:r>
                      <m:t>=</m:t>
                    </m:r>
                    <m:sSup>
                      <m:e>
                        <m:r>
                          <m:t>g</m:t>
                        </m:r>
                      </m:e>
                      <m:sup>
                        <m:r>
                          <m:t>−</m:t>
                        </m:r>
                        <m:r>
                          <m:t>1</m:t>
                        </m:r>
                      </m:sup>
                    </m:sSup>
                    <m:r>
                      <m:t>(</m:t>
                    </m:r>
                    <m:r>
                      <m:t>ϕ</m:t>
                    </m:r>
                    <m:r>
                      <m:t>)</m:t>
                    </m:r>
                  </m:oMath>
                </a14:m>
                <a:r>
                  <a:rPr/>
                  <a:t>. If </a:t>
                </a:r>
                <a14:m>
                  <m:oMath xmlns:m="http://schemas.openxmlformats.org/officeDocument/2006/math">
                    <m:sSub>
                      <m:e>
                        <m:r>
                          <m:t>p</m:t>
                        </m:r>
                      </m:e>
                      <m:sub>
                        <m:r>
                          <m:t>θ</m:t>
                        </m:r>
                      </m:sub>
                    </m:sSub>
                    <m:r>
                      <m:t>(</m:t>
                    </m:r>
                    <m:r>
                      <m:t>θ</m:t>
                    </m:r>
                    <m:r>
                      <m:t>)</m:t>
                    </m:r>
                  </m:oMath>
                </a14:m>
                <a:r>
                  <a:rPr/>
                  <a:t> is the probability density of </a:t>
                </a:r>
                <a14:m>
                  <m:oMath xmlns:m="http://schemas.openxmlformats.org/officeDocument/2006/math">
                    <m:r>
                      <m:t>θ</m:t>
                    </m:r>
                  </m:oMath>
                </a14:m>
                <a:r>
                  <a:rPr/>
                  <a:t>, then the probability density of </a:t>
                </a:r>
                <a14:m>
                  <m:oMath xmlns:m="http://schemas.openxmlformats.org/officeDocument/2006/math">
                    <m:r>
                      <m:t>ϕ</m:t>
                    </m:r>
                  </m:oMath>
                </a14:m>
                <a:r>
                  <a:rPr/>
                  <a:t> induced by </a:t>
                </a:r>
                <a14:m>
                  <m:oMath xmlns:m="http://schemas.openxmlformats.org/officeDocument/2006/math">
                    <m:sSub>
                      <m:e>
                        <m:r>
                          <m:t>p</m:t>
                        </m:r>
                      </m:e>
                      <m:sub>
                        <m:r>
                          <m:t>θ</m:t>
                        </m:r>
                      </m:sub>
                    </m:sSub>
                  </m:oMath>
                </a14:m>
                <a:r>
                  <a:rPr/>
                  <a:t> is given by </a:t>
                </a:r>
                <a14:m>
                  <m:oMath xmlns:m="http://schemas.openxmlformats.org/officeDocument/2006/math">
                    <m:sSub>
                      <m:e>
                        <m:r>
                          <m:t>p</m:t>
                        </m:r>
                      </m:e>
                      <m:sub>
                        <m:r>
                          <m:t>ϕ</m:t>
                        </m:r>
                      </m:sub>
                    </m:sSub>
                    <m:r>
                      <m:t>(</m:t>
                    </m:r>
                    <m:r>
                      <m:t>ϕ</m:t>
                    </m:r>
                    <m:r>
                      <m:t>)</m:t>
                    </m:r>
                    <m:r>
                      <m:t>=</m:t>
                    </m:r>
                    <m:sSub>
                      <m:e>
                        <m:r>
                          <m:t>p</m:t>
                        </m:r>
                      </m:e>
                      <m:sub>
                        <m:r>
                          <m:t>θ</m:t>
                        </m:r>
                      </m:sub>
                    </m:sSub>
                    <m:r>
                      <m:t>(</m:t>
                    </m:r>
                    <m:sSup>
                      <m:e>
                        <m:r>
                          <m:t>g</m:t>
                        </m:r>
                      </m:e>
                      <m:sup>
                        <m:r>
                          <m:t>−</m:t>
                        </m:r>
                        <m:r>
                          <m:t>1</m:t>
                        </m:r>
                      </m:sup>
                    </m:sSup>
                    <m:r>
                      <m:t>(</m:t>
                    </m:r>
                    <m:r>
                      <m:t>ϕ</m:t>
                    </m:r>
                    <m:r>
                      <m:t>)</m:t>
                    </m:r>
                    <m:r>
                      <m:t>)</m:t>
                    </m:r>
                    <m:r>
                      <m:t>⋅</m:t>
                    </m:r>
                    <m:d>
                      <m:dPr>
                        <m:begChr m:val="|"/>
                        <m:endChr m:val="|"/>
                        <m:grow/>
                      </m:dPr>
                      <m:e>
                        <m:f>
                          <m:fPr>
                            <m:type m:val="bar"/>
                          </m:fPr>
                          <m:num>
                            <m:r>
                              <m:t>d</m:t>
                            </m:r>
                            <m:sSup>
                              <m:e>
                                <m:r>
                                  <m:t>g</m:t>
                                </m:r>
                              </m:e>
                              <m:sup>
                                <m:r>
                                  <m:t>−</m:t>
                                </m:r>
                                <m:r>
                                  <m:t>1</m:t>
                                </m:r>
                              </m:sup>
                            </m:sSup>
                          </m:num>
                          <m:den>
                            <m:r>
                              <m:t>d</m:t>
                            </m:r>
                            <m:r>
                              <m:t>ϕ</m:t>
                            </m:r>
                          </m:den>
                        </m:f>
                      </m:e>
                    </m:d>
                  </m:oMath>
                </a14:m>
                <a:r>
                  <a:rPr/>
                  <a:t>.</a:t>
                </a:r>
              </a:p>
              <a:p>
                <a:pPr lvl="0" marL="0" indent="0">
                  <a:buNone/>
                </a:pPr>
                <a:r>
                  <a:rPr/>
                  <a:t>Using this result, show that Beta</a:t>
                </a:r>
                <a14:m>
                  <m:oMath xmlns:m="http://schemas.openxmlformats.org/officeDocument/2006/math">
                    <m:r>
                      <m:t>(</m:t>
                    </m:r>
                    <m:r>
                      <m:t>a</m:t>
                    </m:r>
                    <m:r>
                      <m:t>,</m:t>
                    </m:r>
                    <m:r>
                      <m:t>b</m:t>
                    </m:r>
                    <m:r>
                      <m:t>)</m:t>
                    </m:r>
                  </m:oMath>
                </a14:m>
                <a:r>
                  <a:rPr/>
                  <a:t> is conjugate for Bin</a:t>
                </a:r>
                <a14:m>
                  <m:oMath xmlns:m="http://schemas.openxmlformats.org/officeDocument/2006/math">
                    <m:r>
                      <m:t>(</m:t>
                    </m:r>
                    <m:r>
                      <m:t>n</m:t>
                    </m:r>
                    <m:r>
                      <m:t>,</m:t>
                    </m:r>
                    <m:r>
                      <m:t>π</m:t>
                    </m:r>
                    <m:r>
                      <m:t>)</m:t>
                    </m:r>
                  </m:oMath>
                </a14:m>
                <a:r>
                  <a:rPr/>
                  <a:t> using exponential family notation.</a:t>
                </a:r>
              </a:p>
              <a:p>
                <a:pPr lvl="0" marL="0" indent="0">
                  <a:buNone/>
                </a:pPr>
                <a:r>
                  <a:rPr/>
                  <a:t>Make this prior as weakly informative as possible for </a:t>
                </a:r>
                <a14:m>
                  <m:oMath xmlns:m="http://schemas.openxmlformats.org/officeDocument/2006/math">
                    <m:r>
                      <m:t>π</m:t>
                    </m:r>
                  </m:oMath>
                </a14:m>
                <a:r>
                  <a:rPr/>
                  <a:t>. Do you recognise this prior?</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6</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 </a:t>
                </a:r>
                <a14:m>
                  <m:oMath xmlns:m="http://schemas.openxmlformats.org/officeDocument/2006/math">
                    <m:r>
                      <m:t>Y</m:t>
                    </m:r>
                    <m:r>
                      <m:t>∼</m:t>
                    </m:r>
                    <m:r>
                      <m:rPr>
                        <m:sty m:val="p"/>
                      </m:rPr>
                      <m:t>Bin</m:t>
                    </m:r>
                    <m:r>
                      <m:t>(</m:t>
                    </m:r>
                    <m:r>
                      <m:t>n</m:t>
                    </m:r>
                    <m:r>
                      <m:t>,</m:t>
                    </m:r>
                    <m:r>
                      <m:t>π</m:t>
                    </m:r>
                    <m:r>
                      <m:t>)</m:t>
                    </m:r>
                  </m:oMath>
                </a14:m>
                <a:r>
                  <a:rPr/>
                  <a:t>. Then we can write: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Y</m:t>
                            </m:r>
                            <m:r>
                              <m:t>=</m:t>
                            </m:r>
                            <m:r>
                              <m:t>k</m:t>
                            </m:r>
                            <m:r>
                              <m:t>|</m:t>
                            </m:r>
                            <m:r>
                              <m:t>π</m:t>
                            </m:r>
                            <m:r>
                              <m:t>)</m:t>
                            </m:r>
                          </m:e>
                          <m:e>
                            <m:r>
                              <m:t>=</m:t>
                            </m:r>
                          </m:e>
                          <m:e>
                            <m:d>
                              <m:dPr>
                                <m:begChr m:val="("/>
                                <m:endChr m:val=")"/>
                                <m:grow/>
                              </m:dPr>
                              <m:e>
                                <m:f>
                                  <m:fPr>
                                    <m:type m:val="noBar"/>
                                  </m:fPr>
                                  <m:num>
                                    <m:r>
                                      <m:t>n</m:t>
                                    </m:r>
                                  </m:num>
                                  <m:den>
                                    <m:r>
                                      <m:t>k</m:t>
                                    </m:r>
                                  </m:den>
                                </m:f>
                              </m:e>
                            </m:d>
                            <m:sSup>
                              <m:e>
                                <m:r>
                                  <m:t>π</m:t>
                                </m:r>
                              </m:e>
                              <m:sup>
                                <m:r>
                                  <m:t>k</m:t>
                                </m:r>
                              </m:sup>
                            </m:sSup>
                            <m:r>
                              <m:t>(</m:t>
                            </m:r>
                            <m:r>
                              <m:t>1</m:t>
                            </m:r>
                            <m:r>
                              <m:t>−</m:t>
                            </m:r>
                            <m:r>
                              <m:t>π</m:t>
                            </m:r>
                            <m:sSup>
                              <m:e>
                                <m:r>
                                  <m:t>)</m:t>
                                </m:r>
                              </m:e>
                              <m:sup>
                                <m:r>
                                  <m:t>n</m:t>
                                </m:r>
                                <m:r>
                                  <m:t>−</m:t>
                                </m:r>
                                <m:r>
                                  <m:t>k</m:t>
                                </m:r>
                              </m:sup>
                            </m:sSup>
                          </m:e>
                        </m:mr>
                        <m:mr>
                          <m:e/>
                          <m:e>
                            <m:r>
                              <m:t>=</m:t>
                            </m:r>
                          </m:e>
                          <m:e>
                            <m:d>
                              <m:dPr>
                                <m:begChr m:val="("/>
                                <m:endChr m:val=")"/>
                                <m:grow/>
                              </m:dPr>
                              <m:e>
                                <m:f>
                                  <m:fPr>
                                    <m:type m:val="noBar"/>
                                  </m:fPr>
                                  <m:num>
                                    <m:r>
                                      <m:t>n</m:t>
                                    </m:r>
                                  </m:num>
                                  <m:den>
                                    <m:r>
                                      <m:t>k</m:t>
                                    </m:r>
                                  </m:den>
                                </m:f>
                              </m:e>
                            </m:d>
                            <m:sSup>
                              <m:e>
                                <m:d>
                                  <m:dPr>
                                    <m:begChr m:val="("/>
                                    <m:endChr m:val=")"/>
                                    <m:grow/>
                                  </m:dPr>
                                  <m:e>
                                    <m:f>
                                      <m:fPr>
                                        <m:type m:val="bar"/>
                                      </m:fPr>
                                      <m:num>
                                        <m:r>
                                          <m:t>π</m:t>
                                        </m:r>
                                      </m:num>
                                      <m:den>
                                        <m:r>
                                          <m:t>1</m:t>
                                        </m:r>
                                        <m:r>
                                          <m:t>−</m:t>
                                        </m:r>
                                        <m:r>
                                          <m:t>π</m:t>
                                        </m:r>
                                      </m:den>
                                    </m:f>
                                  </m:e>
                                </m:d>
                              </m:e>
                              <m:sup>
                                <m:r>
                                  <m:t>k</m:t>
                                </m:r>
                              </m:sup>
                            </m:sSup>
                            <m:r>
                              <m:t>(</m:t>
                            </m:r>
                            <m:r>
                              <m:t>1</m:t>
                            </m:r>
                            <m:r>
                              <m:t>−</m:t>
                            </m:r>
                            <m:r>
                              <m:t>π</m:t>
                            </m:r>
                            <m:sSup>
                              <m:e>
                                <m:r>
                                  <m:t>)</m:t>
                                </m:r>
                              </m:e>
                              <m:sup>
                                <m:r>
                                  <m:t>n</m:t>
                                </m:r>
                              </m:sup>
                            </m:sSup>
                          </m:e>
                        </m:mr>
                        <m:mr>
                          <m:e/>
                          <m:e>
                            <m:r>
                              <m:t>=</m:t>
                            </m:r>
                          </m:e>
                          <m:e>
                            <m:d>
                              <m:dPr>
                                <m:begChr m:val="("/>
                                <m:endChr m:val=")"/>
                                <m:grow/>
                              </m:dPr>
                              <m:e>
                                <m:f>
                                  <m:fPr>
                                    <m:type m:val="noBar"/>
                                  </m:fPr>
                                  <m:num>
                                    <m:r>
                                      <m:t>n</m:t>
                                    </m:r>
                                  </m:num>
                                  <m:den>
                                    <m:r>
                                      <m:t>k</m:t>
                                    </m:r>
                                  </m:den>
                                </m:f>
                              </m:e>
                            </m:d>
                            <m:r>
                              <m:t>(</m:t>
                            </m:r>
                            <m:r>
                              <m:t>1</m:t>
                            </m:r>
                            <m:r>
                              <m:t>−</m:t>
                            </m:r>
                            <m:r>
                              <m:t>π</m:t>
                            </m:r>
                            <m:sSup>
                              <m:e>
                                <m:r>
                                  <m:t>)</m:t>
                                </m:r>
                              </m:e>
                              <m:sup>
                                <m:r>
                                  <m:t>n</m:t>
                                </m:r>
                              </m:sup>
                            </m:sSup>
                            <m:r>
                              <m:rPr>
                                <m:sty m:val="p"/>
                              </m:rPr>
                              <m:t>exp</m:t>
                            </m:r>
                            <m:d>
                              <m:dPr>
                                <m:begChr m:val="("/>
                                <m:endChr m:val=")"/>
                                <m:grow/>
                              </m:dPr>
                              <m:e>
                                <m:r>
                                  <m:t>k</m:t>
                                </m:r>
                                <m:r>
                                  <m:rPr>
                                    <m:sty m:val="p"/>
                                  </m:rPr>
                                  <m:t>log</m:t>
                                </m:r>
                                <m:f>
                                  <m:fPr>
                                    <m:type m:val="bar"/>
                                  </m:fPr>
                                  <m:num>
                                    <m:r>
                                      <m:t>π</m:t>
                                    </m:r>
                                  </m:num>
                                  <m:den>
                                    <m:r>
                                      <m:t>1</m:t>
                                    </m:r>
                                    <m:r>
                                      <m:t>−</m:t>
                                    </m:r>
                                    <m:r>
                                      <m:t>π</m:t>
                                    </m:r>
                                  </m:den>
                                </m:f>
                              </m:e>
                            </m:d>
                          </m:e>
                        </m:mr>
                      </m:m>
                    </m:oMath>
                  </m:oMathPara>
                </a14:m>
              </a:p>
              <a:p>
                <a:pPr lvl="0" marL="0" indent="0">
                  <a:buNone/>
                </a:pPr>
                <a:r>
                  <a:rPr/>
                  <a:t>Let’s write </a:t>
                </a:r>
                <a14:m>
                  <m:oMath xmlns:m="http://schemas.openxmlformats.org/officeDocument/2006/math">
                    <m:r>
                      <m:t>ϕ</m:t>
                    </m:r>
                    <m:r>
                      <m:t>=</m:t>
                    </m:r>
                    <m:r>
                      <m:rPr>
                        <m:sty m:val="p"/>
                      </m:rPr>
                      <m:t>log</m:t>
                    </m:r>
                    <m:f>
                      <m:fPr>
                        <m:type m:val="bar"/>
                      </m:fPr>
                      <m:num>
                        <m:r>
                          <m:t>π</m:t>
                        </m:r>
                      </m:num>
                      <m:den>
                        <m:r>
                          <m:t>1</m:t>
                        </m:r>
                        <m:r>
                          <m:t>−</m:t>
                        </m:r>
                        <m:r>
                          <m:t>π</m:t>
                        </m:r>
                      </m:den>
                    </m:f>
                    <m:r>
                      <m:t>⇒</m:t>
                    </m:r>
                    <m:r>
                      <m:t>π</m:t>
                    </m:r>
                    <m:r>
                      <m:t>=</m:t>
                    </m:r>
                    <m:f>
                      <m:fPr>
                        <m:type m:val="bar"/>
                      </m:fPr>
                      <m:num>
                        <m:sSup>
                          <m:e>
                            <m:r>
                              <m:t>e</m:t>
                            </m:r>
                          </m:e>
                          <m:sup>
                            <m:r>
                              <m:t>ϕ</m:t>
                            </m:r>
                          </m:sup>
                        </m:sSup>
                      </m:num>
                      <m:den>
                        <m:r>
                          <m:t>1</m:t>
                        </m:r>
                        <m:r>
                          <m:t>+</m:t>
                        </m:r>
                        <m:sSup>
                          <m:e>
                            <m:r>
                              <m:t>e</m:t>
                            </m:r>
                          </m:e>
                          <m:sup>
                            <m:r>
                              <m:t>ϕ</m:t>
                            </m:r>
                          </m:sup>
                        </m:sSup>
                      </m:den>
                    </m:f>
                  </m:oMath>
                </a14:m>
                <a:r>
                  <a:rPr/>
                  <a:t>. Then: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Y</m:t>
                            </m:r>
                            <m:r>
                              <m:t>=</m:t>
                            </m:r>
                            <m:r>
                              <m:t>k</m:t>
                            </m:r>
                            <m:r>
                              <m:t>|</m:t>
                            </m:r>
                            <m:r>
                              <m:t>π</m:t>
                            </m:r>
                            <m:r>
                              <m:t>)</m:t>
                            </m:r>
                          </m:e>
                          <m:e>
                            <m:r>
                              <m:t>=</m:t>
                            </m:r>
                          </m:e>
                          <m:e>
                            <m:d>
                              <m:dPr>
                                <m:begChr m:val="("/>
                                <m:endChr m:val=")"/>
                                <m:grow/>
                              </m:dPr>
                              <m:e>
                                <m:f>
                                  <m:fPr>
                                    <m:type m:val="noBar"/>
                                  </m:fPr>
                                  <m:num>
                                    <m:r>
                                      <m:t>n</m:t>
                                    </m:r>
                                  </m:num>
                                  <m:den>
                                    <m:r>
                                      <m:t>k</m:t>
                                    </m:r>
                                  </m:den>
                                </m:f>
                              </m:e>
                            </m:d>
                            <m:r>
                              <m:t>(</m:t>
                            </m:r>
                            <m:r>
                              <m:t>1</m:t>
                            </m:r>
                            <m:r>
                              <m:t>+</m:t>
                            </m:r>
                            <m:sSup>
                              <m:e>
                                <m:r>
                                  <m:t>e</m:t>
                                </m:r>
                              </m:e>
                              <m:sup>
                                <m:r>
                                  <m:t>ϕ</m:t>
                                </m:r>
                              </m:sup>
                            </m:sSup>
                            <m:sSup>
                              <m:e>
                                <m:r>
                                  <m:t>)</m:t>
                                </m:r>
                              </m:e>
                              <m:sup>
                                <m:r>
                                  <m:t>−</m:t>
                                </m:r>
                                <m:r>
                                  <m:t>n</m:t>
                                </m:r>
                              </m:sup>
                            </m:sSup>
                            <m:sSup>
                              <m:e>
                                <m:r>
                                  <m:t>e</m:t>
                                </m:r>
                              </m:e>
                              <m:sup>
                                <m:r>
                                  <m:t>k</m:t>
                                </m:r>
                                <m:r>
                                  <m:t>ϕ</m:t>
                                </m:r>
                              </m:sup>
                            </m:sSup>
                          </m:e>
                        </m:mr>
                      </m:m>
                    </m:oMath>
                  </m:oMathPara>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6</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 we see that this is in exponential family form with </a:t>
                </a:r>
                <a14:m>
                  <m:oMath xmlns:m="http://schemas.openxmlformats.org/officeDocument/2006/math">
                    <m:r>
                      <m:t>h</m:t>
                    </m:r>
                    <m:r>
                      <m:t>(</m:t>
                    </m:r>
                    <m:r>
                      <m:t>k</m:t>
                    </m:r>
                    <m:r>
                      <m:t>)</m:t>
                    </m:r>
                    <m:r>
                      <m:t>=</m:t>
                    </m:r>
                    <m:d>
                      <m:dPr>
                        <m:begChr m:val="("/>
                        <m:endChr m:val=")"/>
                        <m:grow/>
                      </m:dPr>
                      <m:e>
                        <m:f>
                          <m:fPr>
                            <m:type m:val="noBar"/>
                          </m:fPr>
                          <m:num>
                            <m:r>
                              <m:t>n</m:t>
                            </m:r>
                          </m:num>
                          <m:den>
                            <m:r>
                              <m:t>k</m:t>
                            </m:r>
                          </m:den>
                        </m:f>
                      </m:e>
                    </m:d>
                  </m:oMath>
                </a14:m>
                <a:r>
                  <a:rPr/>
                  <a:t>, </a:t>
                </a:r>
                <a14:m>
                  <m:oMath xmlns:m="http://schemas.openxmlformats.org/officeDocument/2006/math">
                    <m:r>
                      <m:t>c</m:t>
                    </m:r>
                    <m:r>
                      <m:t>(</m:t>
                    </m:r>
                    <m:r>
                      <m:t>ϕ</m:t>
                    </m:r>
                    <m:r>
                      <m:t>)</m:t>
                    </m:r>
                    <m:r>
                      <m:t>=</m:t>
                    </m:r>
                    <m:r>
                      <m:t>(</m:t>
                    </m:r>
                    <m:r>
                      <m:t>1</m:t>
                    </m:r>
                    <m:r>
                      <m:t>−</m:t>
                    </m:r>
                    <m:r>
                      <m:t>ϕ</m:t>
                    </m:r>
                    <m:sSup>
                      <m:e>
                        <m:r>
                          <m:t>)</m:t>
                        </m:r>
                      </m:e>
                      <m:sup>
                        <m:r>
                          <m:t>n</m:t>
                        </m:r>
                      </m:sup>
                    </m:sSup>
                  </m:oMath>
                </a14:m>
                <a:r>
                  <a:rPr/>
                  <a:t> and </a:t>
                </a:r>
                <a14:m>
                  <m:oMath xmlns:m="http://schemas.openxmlformats.org/officeDocument/2006/math">
                    <m:r>
                      <m:t>ϕ</m:t>
                    </m:r>
                    <m:r>
                      <m:t>=</m:t>
                    </m:r>
                    <m:r>
                      <m:rPr>
                        <m:sty m:val="p"/>
                      </m:rPr>
                      <m:t>log</m:t>
                    </m:r>
                    <m:f>
                      <m:fPr>
                        <m:type m:val="bar"/>
                      </m:fPr>
                      <m:num>
                        <m:r>
                          <m:t>π</m:t>
                        </m:r>
                      </m:num>
                      <m:den>
                        <m:r>
                          <m:t>1</m:t>
                        </m:r>
                        <m:r>
                          <m:t>−</m:t>
                        </m:r>
                        <m:r>
                          <m:t>π</m:t>
                        </m:r>
                      </m:den>
                    </m:f>
                  </m:oMath>
                </a14:m>
                <a:r>
                  <a:rPr/>
                  <a:t>, the log odds.</a:t>
                </a:r>
              </a:p>
              <a:p>
                <a:pPr lvl="0" marL="0" indent="0">
                  <a:buNone/>
                </a:pPr>
                <a14:m>
                  <m:oMathPara xmlns:m="http://schemas.openxmlformats.org/officeDocument/2006/math">
                    <m:oMathParaPr>
                      <m:jc m:val="center"/>
                    </m:oMathParaPr>
                    <m:oMath>
                      <m:r>
                        <m:t> </m:t>
                      </m:r>
                    </m:oMath>
                  </m:oMathPara>
                </a14:m>
              </a:p>
              <a:p>
                <a:pPr lvl="0" marL="0" indent="0">
                  <a:buNone/>
                </a:pPr>
                <a:r>
                  <a:rPr/>
                  <a:t>From this we then get the conjugate prior for </a:t>
                </a:r>
                <a14:m>
                  <m:oMath xmlns:m="http://schemas.openxmlformats.org/officeDocument/2006/math">
                    <m:r>
                      <m:t>ϕ</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r>
                        <m:t>ϕ</m:t>
                      </m:r>
                      <m:r>
                        <m:t>|</m:t>
                      </m:r>
                      <m:sSub>
                        <m:e>
                          <m:r>
                            <m:t>n</m:t>
                          </m:r>
                        </m:e>
                        <m:sub>
                          <m:r>
                            <m:t>0</m:t>
                          </m:r>
                        </m:sub>
                      </m:sSub>
                      <m:r>
                        <m:t>,</m:t>
                      </m:r>
                      <m:sSub>
                        <m:e>
                          <m:r>
                            <m:t>t</m:t>
                          </m:r>
                        </m:e>
                        <m:sub>
                          <m:r>
                            <m:t>0</m:t>
                          </m:r>
                        </m:sub>
                      </m:sSub>
                      <m:r>
                        <m:t>)</m:t>
                      </m:r>
                      <m:r>
                        <m:t>∝</m:t>
                      </m:r>
                      <m:r>
                        <m:t>(</m:t>
                      </m:r>
                      <m:r>
                        <m:t>1</m:t>
                      </m:r>
                      <m:r>
                        <m:t>+</m:t>
                      </m:r>
                      <m:sSup>
                        <m:e>
                          <m:r>
                            <m:t>e</m:t>
                          </m:r>
                        </m:e>
                        <m:sup>
                          <m:r>
                            <m:t>ϕ</m:t>
                          </m:r>
                        </m:sup>
                      </m:sSup>
                      <m:sSup>
                        <m:e>
                          <m:r>
                            <m:t>)</m:t>
                          </m:r>
                        </m:e>
                        <m:sup>
                          <m:r>
                            <m:t>−</m:t>
                          </m:r>
                          <m:sSub>
                            <m:e>
                              <m:r>
                                <m:t>n</m:t>
                              </m:r>
                            </m:e>
                            <m:sub>
                              <m:r>
                                <m:t>0</m:t>
                              </m:r>
                            </m:sub>
                          </m:sSub>
                        </m:sup>
                      </m:sSup>
                      <m:sSup>
                        <m:e>
                          <m:r>
                            <m:t>e</m:t>
                          </m:r>
                        </m:e>
                        <m:sup>
                          <m:sSub>
                            <m:e>
                              <m:r>
                                <m:t>n</m:t>
                              </m:r>
                            </m:e>
                            <m:sub>
                              <m:r>
                                <m:t>0</m:t>
                              </m:r>
                            </m:sub>
                          </m:sSub>
                          <m:sSub>
                            <m:e>
                              <m:r>
                                <m:t>t</m:t>
                              </m:r>
                            </m:e>
                            <m:sub>
                              <m:r>
                                <m:t>0</m:t>
                              </m:r>
                            </m:sub>
                          </m:sSub>
                          <m:r>
                            <m:t>ϕ</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sSub>
                      <m:e>
                        <m:r>
                          <m:t>t</m:t>
                        </m:r>
                      </m:e>
                      <m:sub>
                        <m:r>
                          <m:t>0</m:t>
                        </m:r>
                      </m:sub>
                    </m:sSub>
                  </m:oMath>
                </a14:m>
                <a:r>
                  <a:rPr/>
                  <a:t> represents the prior expectation of the binomial probability parameter </a:t>
                </a:r>
                <a14:m>
                  <m:oMath xmlns:m="http://schemas.openxmlformats.org/officeDocument/2006/math">
                    <m:r>
                      <m:t>π</m:t>
                    </m:r>
                  </m:oMath>
                </a14:m>
                <a:r>
                  <a:rPr/>
                  <a:t> and </a:t>
                </a:r>
                <a14:m>
                  <m:oMath xmlns:m="http://schemas.openxmlformats.org/officeDocument/2006/math">
                    <m:sSub>
                      <m:e>
                        <m:r>
                          <m:t>n</m:t>
                        </m:r>
                      </m:e>
                      <m:sub>
                        <m:r>
                          <m:t>0</m:t>
                        </m:r>
                      </m:sub>
                    </m:sSub>
                  </m:oMath>
                </a14:m>
                <a:r>
                  <a:rPr/>
                  <a:t> is the equivalent prior sample size.</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6</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To get the conjugate prior for </a:t>
                </a:r>
                <a14:m>
                  <m:oMath xmlns:m="http://schemas.openxmlformats.org/officeDocument/2006/math">
                    <m:r>
                      <m:t>π</m:t>
                    </m:r>
                  </m:oMath>
                </a14:m>
                <a:r>
                  <a:rPr/>
                  <a:t> we need to use the change of variable formula:</a:t>
                </a:r>
              </a:p>
              <a:p>
                <a:pPr lvl="0" marL="0" indent="0">
                  <a:buNone/>
                </a:pPr>
                <a14:m>
                  <m:oMathPara xmlns:m="http://schemas.openxmlformats.org/officeDocument/2006/math">
                    <m:oMathParaPr>
                      <m:jc m:val="center"/>
                    </m:oMathParaPr>
                    <m:oMath>
                      <m:f>
                        <m:fPr>
                          <m:type m:val="bar"/>
                        </m:fPr>
                        <m:num>
                          <m:r>
                            <m:t>d</m:t>
                          </m:r>
                        </m:num>
                        <m:den>
                          <m:r>
                            <m:t>d</m:t>
                          </m:r>
                          <m:r>
                            <m:t>π</m:t>
                          </m:r>
                        </m:den>
                      </m:f>
                      <m:r>
                        <m:rPr>
                          <m:sty m:val="p"/>
                        </m:rPr>
                        <m:t>log</m:t>
                      </m:r>
                      <m:f>
                        <m:fPr>
                          <m:type m:val="bar"/>
                        </m:fPr>
                        <m:num>
                          <m:r>
                            <m:t>π</m:t>
                          </m:r>
                        </m:num>
                        <m:den>
                          <m:r>
                            <m:t>1</m:t>
                          </m:r>
                          <m:r>
                            <m:t>−</m:t>
                          </m:r>
                          <m:r>
                            <m:t>π</m:t>
                          </m:r>
                        </m:den>
                      </m:f>
                      <m:r>
                        <m:t>=</m:t>
                      </m:r>
                      <m:f>
                        <m:fPr>
                          <m:type m:val="bar"/>
                        </m:fPr>
                        <m:num>
                          <m:r>
                            <m:t>1</m:t>
                          </m:r>
                        </m:num>
                        <m:den>
                          <m:r>
                            <m:t>π</m:t>
                          </m:r>
                          <m:r>
                            <m:t>(</m:t>
                          </m:r>
                          <m:r>
                            <m:t>1</m:t>
                          </m:r>
                          <m:r>
                            <m:t>−</m:t>
                          </m:r>
                          <m:r>
                            <m:t>π</m:t>
                          </m:r>
                          <m:r>
                            <m:t>)</m:t>
                          </m:r>
                        </m:den>
                      </m:f>
                    </m:oMath>
                  </m:oMathPara>
                </a14:m>
              </a:p>
              <a:p>
                <a:pPr lvl="0" marL="0" indent="0">
                  <a:buNone/>
                </a:pPr>
                <a:r>
                  <a:rPr/>
                  <a:t>We then get:</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π</m:t>
                            </m:r>
                            <m:r>
                              <m:t>|</m:t>
                            </m:r>
                            <m:sSub>
                              <m:e>
                                <m:r>
                                  <m:t>n</m:t>
                                </m:r>
                              </m:e>
                              <m:sub>
                                <m:r>
                                  <m:t>0</m:t>
                                </m:r>
                              </m:sub>
                            </m:sSub>
                            <m:r>
                              <m:t>,</m:t>
                            </m:r>
                            <m:sSub>
                              <m:e>
                                <m:r>
                                  <m:t>t</m:t>
                                </m:r>
                              </m:e>
                              <m:sub>
                                <m:r>
                                  <m:t>0</m:t>
                                </m:r>
                              </m:sub>
                            </m:sSub>
                            <m:r>
                              <m:t>)</m:t>
                            </m:r>
                          </m:e>
                          <m:e>
                            <m:r>
                              <m:t>∝</m:t>
                            </m:r>
                          </m:e>
                          <m:e>
                            <m:sSup>
                              <m:e>
                                <m:d>
                                  <m:dPr>
                                    <m:begChr m:val="("/>
                                    <m:endChr m:val=")"/>
                                    <m:grow/>
                                  </m:dPr>
                                  <m:e>
                                    <m:r>
                                      <m:t>1</m:t>
                                    </m:r>
                                    <m:r>
                                      <m:t>+</m:t>
                                    </m:r>
                                    <m:f>
                                      <m:fPr>
                                        <m:type m:val="bar"/>
                                      </m:fPr>
                                      <m:num>
                                        <m:r>
                                          <m:t>π</m:t>
                                        </m:r>
                                      </m:num>
                                      <m:den>
                                        <m:r>
                                          <m:t>1</m:t>
                                        </m:r>
                                        <m:r>
                                          <m:t>−</m:t>
                                        </m:r>
                                        <m:r>
                                          <m:t>π</m:t>
                                        </m:r>
                                      </m:den>
                                    </m:f>
                                  </m:e>
                                </m:d>
                              </m:e>
                              <m:sup>
                                <m:r>
                                  <m:t>−</m:t>
                                </m:r>
                                <m:sSub>
                                  <m:e>
                                    <m:r>
                                      <m:t>n</m:t>
                                    </m:r>
                                  </m:e>
                                  <m:sub>
                                    <m:r>
                                      <m:t>0</m:t>
                                    </m:r>
                                  </m:sub>
                                </m:sSub>
                              </m:sup>
                            </m:sSup>
                            <m:sSup>
                              <m:e>
                                <m:d>
                                  <m:dPr>
                                    <m:begChr m:val="("/>
                                    <m:endChr m:val=")"/>
                                    <m:grow/>
                                  </m:dPr>
                                  <m:e>
                                    <m:f>
                                      <m:fPr>
                                        <m:type m:val="bar"/>
                                      </m:fPr>
                                      <m:num>
                                        <m:r>
                                          <m:t>π</m:t>
                                        </m:r>
                                      </m:num>
                                      <m:den>
                                        <m:r>
                                          <m:t>1</m:t>
                                        </m:r>
                                        <m:r>
                                          <m:t>−</m:t>
                                        </m:r>
                                        <m:r>
                                          <m:t>π</m:t>
                                        </m:r>
                                      </m:den>
                                    </m:f>
                                  </m:e>
                                </m:d>
                              </m:e>
                              <m:sup>
                                <m:sSub>
                                  <m:e>
                                    <m:r>
                                      <m:t>n</m:t>
                                    </m:r>
                                  </m:e>
                                  <m:sub>
                                    <m:r>
                                      <m:t>0</m:t>
                                    </m:r>
                                  </m:sub>
                                </m:sSub>
                                <m:sSub>
                                  <m:e>
                                    <m:r>
                                      <m:t>t</m:t>
                                    </m:r>
                                  </m:e>
                                  <m:sub>
                                    <m:r>
                                      <m:t>0</m:t>
                                    </m:r>
                                  </m:sub>
                                </m:sSub>
                              </m:sup>
                            </m:sSup>
                            <m:f>
                              <m:fPr>
                                <m:type m:val="bar"/>
                              </m:fPr>
                              <m:num>
                                <m:r>
                                  <m:t>1</m:t>
                                </m:r>
                              </m:num>
                              <m:den>
                                <m:r>
                                  <m:t>π</m:t>
                                </m:r>
                                <m:r>
                                  <m:t>(</m:t>
                                </m:r>
                                <m:r>
                                  <m:t>1</m:t>
                                </m:r>
                                <m:r>
                                  <m:t>−</m:t>
                                </m:r>
                                <m:r>
                                  <m:t>π</m:t>
                                </m:r>
                                <m:r>
                                  <m:t>)</m:t>
                                </m:r>
                              </m:den>
                            </m:f>
                          </m:e>
                        </m:mr>
                        <m:mr>
                          <m:e/>
                          <m:e>
                            <m:r>
                              <m:t>∝</m:t>
                            </m:r>
                          </m:e>
                          <m:e>
                            <m:sSup>
                              <m:e>
                                <m:r>
                                  <m:t>π</m:t>
                                </m:r>
                              </m:e>
                              <m:sup>
                                <m:sSub>
                                  <m:e>
                                    <m:r>
                                      <m:t>n</m:t>
                                    </m:r>
                                  </m:e>
                                  <m:sub>
                                    <m:r>
                                      <m:t>0</m:t>
                                    </m:r>
                                  </m:sub>
                                </m:sSub>
                                <m:sSub>
                                  <m:e>
                                    <m:r>
                                      <m:t>t</m:t>
                                    </m:r>
                                  </m:e>
                                  <m:sub>
                                    <m:r>
                                      <m:t>0</m:t>
                                    </m:r>
                                  </m:sub>
                                </m:sSub>
                                <m:r>
                                  <m:t>−</m:t>
                                </m:r>
                                <m:r>
                                  <m:t>1</m:t>
                                </m:r>
                              </m:sup>
                            </m:sSup>
                            <m:r>
                              <m:t>(</m:t>
                            </m:r>
                            <m:r>
                              <m:t>1</m:t>
                            </m:r>
                            <m:r>
                              <m:t>−</m:t>
                            </m:r>
                            <m:r>
                              <m:t>π</m:t>
                            </m:r>
                            <m:sSup>
                              <m:e>
                                <m:r>
                                  <m:t>)</m:t>
                                </m:r>
                              </m:e>
                              <m:sup>
                                <m:sSub>
                                  <m:e>
                                    <m:r>
                                      <m:t>n</m:t>
                                    </m:r>
                                  </m:e>
                                  <m:sub>
                                    <m:r>
                                      <m:t>0</m:t>
                                    </m:r>
                                  </m:sub>
                                </m:sSub>
                                <m:r>
                                  <m:t>(</m:t>
                                </m:r>
                                <m:r>
                                  <m:t>1</m:t>
                                </m:r>
                                <m:r>
                                  <m:t>−</m:t>
                                </m:r>
                                <m:sSub>
                                  <m:e>
                                    <m:r>
                                      <m:t>t</m:t>
                                    </m:r>
                                  </m:e>
                                  <m:sub>
                                    <m:r>
                                      <m:t>0</m:t>
                                    </m:r>
                                  </m:sub>
                                </m:sSub>
                                <m:r>
                                  <m:t>)</m:t>
                                </m:r>
                                <m:r>
                                  <m:t>−</m:t>
                                </m:r>
                                <m:r>
                                  <m:t>1</m:t>
                                </m:r>
                              </m:sup>
                            </m:sSup>
                          </m:e>
                        </m:mr>
                      </m:m>
                    </m:oMath>
                  </m:oMathPara>
                </a14:m>
              </a:p>
              <a:p>
                <a:pPr lvl="0" marL="0" indent="0">
                  <a:buNone/>
                </a:pPr>
                <a14:m>
                  <m:oMathPara xmlns:m="http://schemas.openxmlformats.org/officeDocument/2006/math">
                    <m:oMathParaPr>
                      <m:jc m:val="center"/>
                    </m:oMathParaPr>
                    <m:oMath>
                      <m:r>
                        <m:t> </m:t>
                      </m:r>
                    </m:oMath>
                  </m:oMathPara>
                </a14:m>
              </a:p>
              <a:p>
                <a:pPr lvl="0" marL="0" indent="0">
                  <a:buNone/>
                </a:pPr>
                <a:r>
                  <a:rPr/>
                  <a:t>This is a Beta</a:t>
                </a:r>
                <a14:m>
                  <m:oMath xmlns:m="http://schemas.openxmlformats.org/officeDocument/2006/math">
                    <m:r>
                      <m:t>(</m:t>
                    </m:r>
                    <m:sSub>
                      <m:e>
                        <m:r>
                          <m:t>n</m:t>
                        </m:r>
                      </m:e>
                      <m:sub>
                        <m:r>
                          <m:t>0</m:t>
                        </m:r>
                      </m:sub>
                    </m:sSub>
                    <m:sSub>
                      <m:e>
                        <m:r>
                          <m:t>t</m:t>
                        </m:r>
                      </m:e>
                      <m:sub>
                        <m:r>
                          <m:t>0</m:t>
                        </m:r>
                      </m:sub>
                    </m:sSub>
                    <m:r>
                      <m:t>,</m:t>
                    </m:r>
                    <m:sSub>
                      <m:e>
                        <m:r>
                          <m:t>n</m:t>
                        </m:r>
                      </m:e>
                      <m:sub>
                        <m:r>
                          <m:t>0</m:t>
                        </m:r>
                      </m:sub>
                    </m:sSub>
                    <m:r>
                      <m:t>(</m:t>
                    </m:r>
                    <m:r>
                      <m:t>1</m:t>
                    </m:r>
                    <m:r>
                      <m:t>−</m:t>
                    </m:r>
                    <m:sSub>
                      <m:e>
                        <m:r>
                          <m:t>t</m:t>
                        </m:r>
                      </m:e>
                      <m:sub>
                        <m:r>
                          <m:t>0</m:t>
                        </m:r>
                      </m:sub>
                    </m:sSub>
                    <m:r>
                      <m:t>)</m:t>
                    </m:r>
                    <m:r>
                      <m:t>)</m:t>
                    </m:r>
                  </m:oMath>
                </a14:m>
                <a:r>
                  <a:rPr/>
                  <a:t> distribution.</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6</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can be made weakly informative by setting </a:t>
                </a:r>
                <a14:m>
                  <m:oMath xmlns:m="http://schemas.openxmlformats.org/officeDocument/2006/math">
                    <m:sSub>
                      <m:e>
                        <m:r>
                          <m:t>t</m:t>
                        </m:r>
                      </m:e>
                      <m:sub>
                        <m:r>
                          <m:t>0</m:t>
                        </m:r>
                      </m:sub>
                    </m:sSub>
                    <m:r>
                      <m:t>=</m:t>
                    </m:r>
                    <m:f>
                      <m:fPr>
                        <m:type m:val="bar"/>
                      </m:fPr>
                      <m:num>
                        <m:r>
                          <m:t>1</m:t>
                        </m:r>
                      </m:num>
                      <m:den>
                        <m:r>
                          <m:t>2</m:t>
                        </m:r>
                      </m:den>
                    </m:f>
                  </m:oMath>
                </a14:m>
                <a:r>
                  <a:rPr/>
                  <a:t> (our prior guess of both binary outcomes being equally likely) and </a:t>
                </a:r>
                <a14:m>
                  <m:oMath xmlns:m="http://schemas.openxmlformats.org/officeDocument/2006/math">
                    <m:sSub>
                      <m:e>
                        <m:r>
                          <m:t>n</m:t>
                        </m:r>
                      </m:e>
                      <m:sub>
                        <m:r>
                          <m:t>0</m:t>
                        </m:r>
                      </m:sub>
                    </m:sSub>
                    <m:r>
                      <m:t>=</m:t>
                    </m:r>
                    <m:r>
                      <m:t>1</m:t>
                    </m:r>
                  </m:oMath>
                </a14:m>
                <a:r>
                  <a:rPr/>
                  <a:t>,the smallest possible equivalent sample size for the prior.</a:t>
                </a:r>
              </a:p>
              <a:p>
                <a:pPr lvl="0" marL="0" indent="0">
                  <a:buNone/>
                </a:pPr>
                <a14:m>
                  <m:oMathPara xmlns:m="http://schemas.openxmlformats.org/officeDocument/2006/math">
                    <m:oMathParaPr>
                      <m:jc m:val="center"/>
                    </m:oMathParaPr>
                    <m:oMath>
                      <m:r>
                        <m:t> </m:t>
                      </m:r>
                    </m:oMath>
                  </m:oMathPara>
                </a14:m>
              </a:p>
              <a:p>
                <a:pPr lvl="0" marL="0" indent="0">
                  <a:buNone/>
                </a:pPr>
                <a:r>
                  <a:rPr/>
                  <a:t>But this is then a Beta(1/2,1/2) distribution - the Jeffrey’s prior for the binomial sampling model we saw in lectures. So we see that this prior is weakly informative.</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7</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Find the conjugate prior for</a:t>
                </a:r>
              </a:p>
              <a:p>
                <a:pPr lvl="0" marL="0" indent="0">
                  <a:buNone/>
                </a:pPr>
                <a14:m>
                  <m:oMathPara xmlns:m="http://schemas.openxmlformats.org/officeDocument/2006/math">
                    <m:oMathParaPr>
                      <m:jc m:val="center"/>
                    </m:oMathParaPr>
                    <m:oMath>
                      <m:r>
                        <m:t> </m:t>
                      </m:r>
                    </m:oMath>
                  </m:oMathPara>
                </a14:m>
              </a:p>
              <a:p>
                <a:pPr lvl="1">
                  <a:buAutoNum type="romanLcPeriod"/>
                </a:pPr>
                <a:r>
                  <a:rPr/>
                  <a:t>a Geometric(</a:t>
                </a:r>
                <a14:m>
                  <m:oMath xmlns:m="http://schemas.openxmlformats.org/officeDocument/2006/math">
                    <m:r>
                      <m:t>π</m:t>
                    </m:r>
                  </m:oMath>
                </a14:m>
                <a:r>
                  <a:rPr/>
                  <a:t>) sampling model</a:t>
                </a:r>
              </a:p>
              <a:p>
                <a:pPr lvl="1">
                  <a:buAutoNum type="romanLcPeriod"/>
                </a:pPr>
                <a:r>
                  <a:rPr/>
                  <a:t>an Exponential(</a:t>
                </a:r>
                <a14:m>
                  <m:oMath xmlns:m="http://schemas.openxmlformats.org/officeDocument/2006/math">
                    <m:r>
                      <m:t>λ</m:t>
                    </m:r>
                  </m:oMath>
                </a14:m>
                <a:r>
                  <a:rPr/>
                  <a:t>) sampling model</a:t>
                </a:r>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7</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Geometric(</a:t>
                </a:r>
                <a14:m>
                  <m:oMath xmlns:m="http://schemas.openxmlformats.org/officeDocument/2006/math">
                    <m:r>
                      <m:t>π</m:t>
                    </m:r>
                  </m:oMath>
                </a14:m>
                <a:r>
                  <a:rPr b="1"/>
                  <a:t>) sampling model</a:t>
                </a:r>
              </a:p>
              <a:p>
                <a:pPr lvl="0" marL="0" indent="0">
                  <a:buNone/>
                </a:pPr>
                <a:r>
                  <a:rPr/>
                  <a:t>Sampling model:</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Y</m:t>
                          </m:r>
                        </m:e>
                        <m:sub>
                          <m:r>
                            <m:t>1</m:t>
                          </m:r>
                        </m:sub>
                      </m:sSub>
                      <m:r>
                        <m:t>,</m:t>
                      </m:r>
                      <m:r>
                        <m:t>…</m:t>
                      </m:r>
                      <m:r>
                        <m:t>,</m:t>
                      </m:r>
                      <m:sSub>
                        <m:e>
                          <m:r>
                            <m:t>Y</m:t>
                          </m:r>
                        </m:e>
                        <m:sub>
                          <m:r>
                            <m:t>n</m:t>
                          </m:r>
                        </m:sub>
                      </m:sSub>
                      <m:r>
                        <m:t>|</m:t>
                      </m:r>
                      <m:r>
                        <m:t>π</m:t>
                      </m:r>
                      <m:r>
                        <m:t>∼</m:t>
                      </m:r>
                      <m:r>
                        <m:rPr>
                          <m:sty m:val="p"/>
                        </m:rPr>
                        <m:t>Geo</m:t>
                      </m:r>
                      <m:r>
                        <m:t>(</m:t>
                      </m:r>
                      <m:r>
                        <m:t>π</m:t>
                      </m:r>
                      <m:r>
                        <m:t>)</m:t>
                      </m:r>
                      <m:r>
                        <m:t>⇒</m:t>
                      </m:r>
                      <m:r>
                        <m:t>p</m:t>
                      </m:r>
                      <m:r>
                        <m:t>(</m:t>
                      </m:r>
                      <m:sSub>
                        <m:e>
                          <m:r>
                            <m:t>y</m:t>
                          </m:r>
                        </m:e>
                        <m:sub>
                          <m:r>
                            <m:t>1</m:t>
                          </m:r>
                        </m:sub>
                      </m:sSub>
                      <m:r>
                        <m:t>,</m:t>
                      </m:r>
                      <m:r>
                        <m:t>…</m:t>
                      </m:r>
                      <m:r>
                        <m:t>,</m:t>
                      </m:r>
                      <m:sSub>
                        <m:e>
                          <m:r>
                            <m:t>y</m:t>
                          </m:r>
                        </m:e>
                        <m:sub>
                          <m:r>
                            <m:t>n</m:t>
                          </m:r>
                        </m:sub>
                      </m:sSub>
                      <m:r>
                        <m:t>|</m:t>
                      </m:r>
                      <m:r>
                        <m:t>π</m:t>
                      </m:r>
                      <m:r>
                        <m:t>)</m:t>
                      </m:r>
                      <m:r>
                        <m:t>=</m:t>
                      </m:r>
                      <m:nary>
                        <m:naryPr>
                          <m:chr m:val="∏"/>
                          <m:limLoc m:val="undOvr"/>
                          <m:subHide m:val="0"/>
                          <m:supHide m:val="0"/>
                        </m:naryPr>
                        <m:sub>
                          <m:r>
                            <m:t>i</m:t>
                          </m:r>
                          <m:r>
                            <m:t>=</m:t>
                          </m:r>
                          <m:r>
                            <m:t>1</m:t>
                          </m:r>
                        </m:sub>
                        <m:sup>
                          <m:r>
                            <m:t>n</m:t>
                          </m:r>
                        </m:sup>
                        <m:e>
                          <m:r>
                            <m:t>(</m:t>
                          </m:r>
                        </m:e>
                      </m:nary>
                      <m:r>
                        <m:t>1</m:t>
                      </m:r>
                      <m:r>
                        <m:t>−</m:t>
                      </m:r>
                      <m:r>
                        <m:t>π</m:t>
                      </m:r>
                      <m:sSup>
                        <m:e>
                          <m:r>
                            <m:t>)</m:t>
                          </m:r>
                        </m:e>
                        <m:sup>
                          <m:sSub>
                            <m:e>
                              <m:r>
                                <m:t>y</m:t>
                              </m:r>
                            </m:e>
                            <m:sub>
                              <m:r>
                                <m:t>i</m:t>
                              </m:r>
                            </m:sub>
                          </m:sSub>
                        </m:sup>
                      </m:sSup>
                      <m:r>
                        <m:t>π</m:t>
                      </m:r>
                      <m:r>
                        <m:t>=</m:t>
                      </m:r>
                      <m:r>
                        <m:t>(</m:t>
                      </m:r>
                      <m:r>
                        <m:t>1</m:t>
                      </m:r>
                      <m:r>
                        <m:t>−</m:t>
                      </m:r>
                      <m:r>
                        <m:t>π</m:t>
                      </m:r>
                      <m:sSup>
                        <m:e>
                          <m:r>
                            <m:t>)</m:t>
                          </m:r>
                        </m:e>
                        <m:sup>
                          <m:nary>
                            <m:naryPr>
                              <m:chr m:val="∑"/>
                              <m:limLoc m:val="undOvr"/>
                              <m:subHide m:val="0"/>
                              <m:supHide m:val="1"/>
                            </m:naryPr>
                            <m:sub>
                              <m:r>
                                <m:t>i</m:t>
                              </m:r>
                            </m:sub>
                            <m:sup>
                              <m:r>
                                <m:t>​</m:t>
                              </m:r>
                            </m:sup>
                            <m:e>
                              <m:sSub>
                                <m:e>
                                  <m:r>
                                    <m:t>y</m:t>
                                  </m:r>
                                </m:e>
                                <m:sub>
                                  <m:r>
                                    <m:t>i</m:t>
                                  </m:r>
                                </m:sub>
                              </m:sSub>
                            </m:e>
                          </m:nary>
                          <m:r>
                            <m:t>−</m:t>
                          </m:r>
                          <m:r>
                            <m:t>n</m:t>
                          </m:r>
                        </m:sup>
                      </m:sSup>
                      <m:sSup>
                        <m:e>
                          <m:r>
                            <m:t>π</m:t>
                          </m:r>
                        </m:e>
                        <m:sup>
                          <m:r>
                            <m:t>n</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The posterior is found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π</m:t>
                            </m:r>
                            <m:r>
                              <m:t>|</m:t>
                            </m:r>
                            <m:sSub>
                              <m:e>
                                <m:r>
                                  <m:t>y</m:t>
                                </m:r>
                              </m:e>
                              <m:sub>
                                <m:r>
                                  <m:t>1</m:t>
                                </m:r>
                              </m:sub>
                            </m:sSub>
                            <m:r>
                              <m:t>,</m:t>
                            </m:r>
                            <m:r>
                              <m:t>…</m:t>
                            </m:r>
                            <m:r>
                              <m:t>,</m:t>
                            </m:r>
                            <m:sSub>
                              <m:e>
                                <m:r>
                                  <m:t>y</m:t>
                                </m:r>
                              </m:e>
                              <m:sub>
                                <m:r>
                                  <m:t>n</m:t>
                                </m:r>
                              </m:sub>
                            </m:sSub>
                            <m:r>
                              <m:t>)</m:t>
                            </m:r>
                          </m:e>
                          <m:e>
                            <m:r>
                              <m:t>∝</m:t>
                            </m:r>
                          </m:e>
                          <m:e>
                            <m:r>
                              <m:t>p</m:t>
                            </m:r>
                            <m:r>
                              <m:t>(</m:t>
                            </m:r>
                            <m:r>
                              <m:t>π</m:t>
                            </m:r>
                            <m:r>
                              <m:t>)</m:t>
                            </m:r>
                            <m:r>
                              <m:t> </m:t>
                            </m:r>
                            <m:r>
                              <m:t>p</m:t>
                            </m:r>
                            <m:r>
                              <m:t>(</m:t>
                            </m:r>
                            <m:r>
                              <m:t>π</m:t>
                            </m:r>
                            <m:r>
                              <m:t>|</m:t>
                            </m:r>
                            <m:sSub>
                              <m:e>
                                <m:r>
                                  <m:t>y</m:t>
                                </m:r>
                              </m:e>
                              <m:sub>
                                <m:r>
                                  <m:t>1</m:t>
                                </m:r>
                              </m:sub>
                            </m:sSub>
                            <m:r>
                              <m:t>,</m:t>
                            </m:r>
                            <m:r>
                              <m:t>…</m:t>
                            </m:r>
                            <m:r>
                              <m:t>,</m:t>
                            </m:r>
                            <m:sSub>
                              <m:e>
                                <m:r>
                                  <m:t>y</m:t>
                                </m:r>
                              </m:e>
                              <m:sub>
                                <m:r>
                                  <m:t>n</m:t>
                                </m:r>
                              </m:sub>
                            </m:sSub>
                            <m:r>
                              <m:t>)</m:t>
                            </m:r>
                          </m:e>
                        </m:mr>
                        <m:mr>
                          <m:e/>
                          <m:e>
                            <m:r>
                              <m:t>∝</m:t>
                            </m:r>
                          </m:e>
                          <m:e>
                            <m:r>
                              <m:t>p</m:t>
                            </m:r>
                            <m:r>
                              <m:t>(</m:t>
                            </m:r>
                            <m:r>
                              <m:t>π</m:t>
                            </m:r>
                            <m:r>
                              <m:t>)</m:t>
                            </m:r>
                            <m:r>
                              <m:t>(</m:t>
                            </m:r>
                            <m:r>
                              <m:t>1</m:t>
                            </m:r>
                            <m:r>
                              <m:t>−</m:t>
                            </m:r>
                            <m:r>
                              <m:t>π</m:t>
                            </m:r>
                            <m:sSup>
                              <m:e>
                                <m:r>
                                  <m:t>)</m:t>
                                </m:r>
                              </m:e>
                              <m:sup>
                                <m:nary>
                                  <m:naryPr>
                                    <m:chr m:val="∑"/>
                                    <m:limLoc m:val="undOvr"/>
                                    <m:subHide m:val="0"/>
                                    <m:supHide m:val="1"/>
                                  </m:naryPr>
                                  <m:sub>
                                    <m:r>
                                      <m:t>i</m:t>
                                    </m:r>
                                  </m:sub>
                                  <m:sup>
                                    <m:r>
                                      <m:t>​</m:t>
                                    </m:r>
                                  </m:sup>
                                  <m:e>
                                    <m:sSub>
                                      <m:e>
                                        <m:r>
                                          <m:t>y</m:t>
                                        </m:r>
                                      </m:e>
                                      <m:sub>
                                        <m:r>
                                          <m:t>i</m:t>
                                        </m:r>
                                      </m:sub>
                                    </m:sSub>
                                  </m:e>
                                </m:nary>
                                <m:r>
                                  <m:t>−</m:t>
                                </m:r>
                                <m:r>
                                  <m:t>n</m:t>
                                </m:r>
                              </m:sup>
                            </m:sSup>
                            <m:sSup>
                              <m:e>
                                <m:r>
                                  <m:t>π</m:t>
                                </m:r>
                              </m:e>
                              <m:sup>
                                <m:r>
                                  <m:t>n</m:t>
                                </m:r>
                              </m:sup>
                            </m:sSup>
                          </m:e>
                        </m:mr>
                      </m:m>
                    </m:oMath>
                  </m:oMathPara>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company has developed a new diagnostic test, for a disease </a:t>
                </a:r>
                <a14:m>
                  <m:oMath xmlns:m="http://schemas.openxmlformats.org/officeDocument/2006/math">
                    <m:r>
                      <m:t>D</m:t>
                    </m:r>
                  </m:oMath>
                </a14:m>
                <a:r>
                  <a:rPr/>
                  <a:t> with prevalence 10%, which can give a positive (</a:t>
                </a:r>
                <a14:m>
                  <m:oMath xmlns:m="http://schemas.openxmlformats.org/officeDocument/2006/math">
                    <m:r>
                      <m:t>T</m:t>
                    </m:r>
                  </m:oMath>
                </a14:m>
                <a:r>
                  <a:rPr/>
                  <a:t>) or negative (</a:t>
                </a:r>
                <a14:m>
                  <m:oMath xmlns:m="http://schemas.openxmlformats.org/officeDocument/2006/math">
                    <m:bar>
                      <m:barPr>
                        <m:pos m:val="top"/>
                      </m:barPr>
                      <m:e>
                        <m:r>
                          <m:t>T</m:t>
                        </m:r>
                      </m:e>
                    </m:bar>
                  </m:oMath>
                </a14:m>
                <a:r>
                  <a:rPr/>
                  <a:t>) result. There is also an already existing test, which can also give a positive (</a:t>
                </a:r>
                <a14:m>
                  <m:oMath xmlns:m="http://schemas.openxmlformats.org/officeDocument/2006/math">
                    <m:sSub>
                      <m:e>
                        <m:r>
                          <m:t>T</m:t>
                        </m:r>
                      </m:e>
                      <m:sub>
                        <m:r>
                          <m:t>o</m:t>
                        </m:r>
                        <m:r>
                          <m:t>l</m:t>
                        </m:r>
                        <m:r>
                          <m:t>d</m:t>
                        </m:r>
                      </m:sub>
                    </m:sSub>
                  </m:oMath>
                </a14:m>
                <a:r>
                  <a:rPr/>
                  <a:t>) or negative (</a:t>
                </a:r>
                <a14:m>
                  <m:oMath xmlns:m="http://schemas.openxmlformats.org/officeDocument/2006/math">
                    <m:sSub>
                      <m:e>
                        <m:bar>
                          <m:barPr>
                            <m:pos m:val="top"/>
                          </m:barPr>
                          <m:e>
                            <m:r>
                              <m:t>T</m:t>
                            </m:r>
                          </m:e>
                        </m:bar>
                      </m:e>
                      <m:sub>
                        <m:r>
                          <m:t>o</m:t>
                        </m:r>
                        <m:r>
                          <m:t>l</m:t>
                        </m:r>
                        <m:r>
                          <m:t>d</m:t>
                        </m:r>
                      </m:sub>
                    </m:sSub>
                  </m:oMath>
                </a14:m>
                <a:r>
                  <a:rPr/>
                  <a:t>) result.</a:t>
                </a:r>
              </a:p>
              <a:p>
                <a:pPr lvl="0" marL="0" indent="0">
                  <a:buNone/>
                </a:pPr>
                <a:r>
                  <a:rPr/>
                  <a:t>The company is very proud that the new test has much better sensitivity (</a:t>
                </a:r>
                <a14:m>
                  <m:oMath xmlns:m="http://schemas.openxmlformats.org/officeDocument/2006/math">
                    <m:r>
                      <m:t>P</m:t>
                    </m:r>
                    <m:r>
                      <m:t>(</m:t>
                    </m:r>
                    <m:r>
                      <m:t>T</m:t>
                    </m:r>
                    <m:r>
                      <m:t>|</m:t>
                    </m:r>
                    <m:r>
                      <m:t>D</m:t>
                    </m:r>
                    <m:r>
                      <m:t>)</m:t>
                    </m:r>
                    <m:r>
                      <m:t>=</m:t>
                    </m:r>
                    <m:r>
                      <m:t>0.99</m:t>
                    </m:r>
                  </m:oMath>
                </a14:m>
                <a:r>
                  <a:rPr/>
                  <a:t>) than the old one (</a:t>
                </a:r>
                <a14:m>
                  <m:oMath xmlns:m="http://schemas.openxmlformats.org/officeDocument/2006/math">
                    <m:r>
                      <m:t>P</m:t>
                    </m:r>
                    <m:r>
                      <m:t>(</m:t>
                    </m:r>
                    <m:sSub>
                      <m:e>
                        <m:r>
                          <m:t>T</m:t>
                        </m:r>
                      </m:e>
                      <m:sub>
                        <m:r>
                          <m:t>o</m:t>
                        </m:r>
                        <m:r>
                          <m:t>l</m:t>
                        </m:r>
                        <m:r>
                          <m:t>d</m:t>
                        </m:r>
                      </m:sub>
                    </m:sSub>
                    <m:r>
                      <m:t>|</m:t>
                    </m:r>
                    <m:r>
                      <m:t>D</m:t>
                    </m:r>
                    <m:r>
                      <m:t>)</m:t>
                    </m:r>
                    <m:r>
                      <m:t>=</m:t>
                    </m:r>
                    <m:r>
                      <m:t>0.8</m:t>
                    </m:r>
                  </m:oMath>
                </a14:m>
                <a:r>
                  <a:rPr/>
                  <a:t>). However this increase in sensitivity comes at the cost of specificity: </a:t>
                </a:r>
                <a14:m>
                  <m:oMath xmlns:m="http://schemas.openxmlformats.org/officeDocument/2006/math">
                    <m:r>
                      <m:t>P</m:t>
                    </m:r>
                    <m:r>
                      <m:t>(</m:t>
                    </m:r>
                    <m:bar>
                      <m:barPr>
                        <m:pos m:val="top"/>
                      </m:barPr>
                      <m:e>
                        <m:r>
                          <m:t>T</m:t>
                        </m:r>
                      </m:e>
                    </m:bar>
                    <m:r>
                      <m:t>|</m:t>
                    </m:r>
                    <m:bar>
                      <m:barPr>
                        <m:pos m:val="top"/>
                      </m:barPr>
                      <m:e>
                        <m:r>
                          <m:t>D</m:t>
                        </m:r>
                      </m:e>
                    </m:bar>
                    <m:r>
                      <m:t>)</m:t>
                    </m:r>
                    <m:r>
                      <m:t>=</m:t>
                    </m:r>
                    <m:r>
                      <m:t>0.9</m:t>
                    </m:r>
                  </m:oMath>
                </a14:m>
                <a:r>
                  <a:rPr/>
                  <a:t> compared to the existing test </a:t>
                </a:r>
                <a14:m>
                  <m:oMath xmlns:m="http://schemas.openxmlformats.org/officeDocument/2006/math">
                    <m:r>
                      <m:t>P</m:t>
                    </m:r>
                    <m:r>
                      <m:t>(</m:t>
                    </m:r>
                    <m:sSub>
                      <m:e>
                        <m:bar>
                          <m:barPr>
                            <m:pos m:val="top"/>
                          </m:barPr>
                          <m:e>
                            <m:r>
                              <m:t>T</m:t>
                            </m:r>
                          </m:e>
                        </m:bar>
                      </m:e>
                      <m:sub>
                        <m:r>
                          <m:t>o</m:t>
                        </m:r>
                        <m:r>
                          <m:t>l</m:t>
                        </m:r>
                        <m:r>
                          <m:t>d</m:t>
                        </m:r>
                      </m:sub>
                    </m:sSub>
                    <m:r>
                      <m:t>|</m:t>
                    </m:r>
                    <m:bar>
                      <m:barPr>
                        <m:pos m:val="top"/>
                      </m:barPr>
                      <m:e>
                        <m:r>
                          <m:t>D</m:t>
                        </m:r>
                      </m:e>
                    </m:bar>
                    <m:r>
                      <m:t>)</m:t>
                    </m:r>
                    <m:r>
                      <m:t>=</m:t>
                    </m:r>
                    <m:r>
                      <m:t>0.95</m:t>
                    </m:r>
                  </m:oMath>
                </a14:m>
                <a:r>
                  <a:rPr/>
                  <a:t>.</a:t>
                </a:r>
              </a:p>
              <a:p>
                <a:pPr lvl="0" marL="0" indent="0">
                  <a:buNone/>
                </a:pPr>
                <a:r>
                  <a:rPr/>
                  <a:t>What is the probability of a patient having the disease if the test result for the new test is positive?</a:t>
                </a:r>
              </a:p>
              <a:p>
                <a:pPr lvl="0" marL="0" indent="0">
                  <a:buNone/>
                </a:pPr>
                <a:r>
                  <a:rPr/>
                  <a:t>For the existing test?</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7</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a:t>
                </a:r>
                <a14:m>
                  <m:oMath xmlns:m="http://schemas.openxmlformats.org/officeDocument/2006/math">
                    <m:r>
                      <m:t>p</m:t>
                    </m:r>
                    <m:r>
                      <m:t>(</m:t>
                    </m:r>
                    <m:r>
                      <m:t>π</m:t>
                    </m:r>
                    <m:r>
                      <m:t>)</m:t>
                    </m:r>
                  </m:oMath>
                </a14:m>
                <a:r>
                  <a:rPr/>
                  <a:t> to be conjugate, we see that it needs to be of the form</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m:t>
                      </m:r>
                      <m:r>
                        <m:t>1</m:t>
                      </m:r>
                      <m:r>
                        <m:t>−</m:t>
                      </m:r>
                      <m:r>
                        <m:t>π</m:t>
                      </m:r>
                      <m:sSup>
                        <m:e>
                          <m:r>
                            <m:t>)</m:t>
                          </m:r>
                        </m:e>
                        <m:sup>
                          <m:sSub>
                            <m:e>
                              <m:r>
                                <m:t>c</m:t>
                              </m:r>
                            </m:e>
                            <m:sub>
                              <m:r>
                                <m:t>1</m:t>
                              </m:r>
                            </m:sub>
                          </m:sSub>
                        </m:sup>
                      </m:sSup>
                      <m:sSup>
                        <m:e>
                          <m:r>
                            <m:t>π</m:t>
                          </m:r>
                        </m:e>
                        <m:sup>
                          <m:sSub>
                            <m:e>
                              <m:r>
                                <m:t>c</m:t>
                              </m:r>
                            </m:e>
                            <m:sub>
                              <m:r>
                                <m:t>2</m:t>
                              </m:r>
                            </m:sub>
                          </m:sSub>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We also need </a:t>
                </a:r>
                <a14:m>
                  <m:oMath xmlns:m="http://schemas.openxmlformats.org/officeDocument/2006/math">
                    <m:r>
                      <m:t>π</m:t>
                    </m:r>
                    <m:r>
                      <m:t>∈</m:t>
                    </m:r>
                    <m:r>
                      <m:t>[</m:t>
                    </m:r>
                    <m:r>
                      <m:t>0</m:t>
                    </m:r>
                    <m:r>
                      <m:t>,</m:t>
                    </m:r>
                    <m:r>
                      <m:t>1</m:t>
                    </m:r>
                    <m:r>
                      <m:t>]</m:t>
                    </m:r>
                  </m:oMath>
                </a14:m>
                <a:r>
                  <a:rPr/>
                  <a:t> since it needs to be a probability parameter.</a:t>
                </a:r>
              </a:p>
              <a:p>
                <a:pPr lvl="0" marL="0" indent="0">
                  <a:buNone/>
                </a:pPr>
                <a14:m>
                  <m:oMathPara xmlns:m="http://schemas.openxmlformats.org/officeDocument/2006/math">
                    <m:oMathParaPr>
                      <m:jc m:val="center"/>
                    </m:oMathParaPr>
                    <m:oMath>
                      <m:r>
                        <m:t> </m:t>
                      </m:r>
                    </m:oMath>
                  </m:oMathPara>
                </a14:m>
              </a:p>
              <a:p>
                <a:pPr lvl="0" marL="0" indent="0">
                  <a:buNone/>
                </a:pPr>
                <a:r>
                  <a:rPr/>
                  <a:t>The Beta</a:t>
                </a:r>
                <a14:m>
                  <m:oMath xmlns:m="http://schemas.openxmlformats.org/officeDocument/2006/math">
                    <m:r>
                      <m:t>(</m:t>
                    </m:r>
                    <m:r>
                      <m:t>a</m:t>
                    </m:r>
                    <m:r>
                      <m:t>,</m:t>
                    </m:r>
                    <m:r>
                      <m:t>b</m:t>
                    </m:r>
                    <m:r>
                      <m:t>,</m:t>
                    </m:r>
                    <m:r>
                      <m:t>)</m:t>
                    </m:r>
                  </m:oMath>
                </a14:m>
                <a:r>
                  <a:rPr/>
                  <a:t> distribution satisfies this, so let’s try: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Π</m:t>
                      </m:r>
                      <m:r>
                        <m:t>∼</m:t>
                      </m:r>
                      <m:r>
                        <m:rPr>
                          <m:sty m:val="p"/>
                        </m:rPr>
                        <m:t>Beta</m:t>
                      </m:r>
                      <m:r>
                        <m:t>(</m:t>
                      </m:r>
                      <m:r>
                        <m:t>a</m:t>
                      </m:r>
                      <m:r>
                        <m:t>,</m:t>
                      </m:r>
                      <m:r>
                        <m:t>b</m:t>
                      </m:r>
                      <m:r>
                        <m:t>)</m:t>
                      </m:r>
                    </m:oMath>
                  </m:oMathPara>
                </a14:m>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7</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Indeed, if </a:t>
                </a:r>
                <a14:m>
                  <m:oMath xmlns:m="http://schemas.openxmlformats.org/officeDocument/2006/math">
                    <m:r>
                      <m:t>Π</m:t>
                    </m:r>
                    <m:r>
                      <m:t>∼</m:t>
                    </m:r>
                    <m:r>
                      <m:rPr>
                        <m:sty m:val="p"/>
                      </m:rPr>
                      <m:t>Beta</m:t>
                    </m:r>
                    <m:r>
                      <m:t>(</m:t>
                    </m:r>
                    <m:r>
                      <m:t>a</m:t>
                    </m:r>
                    <m:r>
                      <m:t>,</m:t>
                    </m:r>
                    <m:r>
                      <m:t>b</m:t>
                    </m:r>
                    <m:r>
                      <m:t>)</m:t>
                    </m:r>
                  </m:oMath>
                </a14:m>
                <a:r>
                  <a:rPr/>
                  <a:t>, then </a:t>
                </a:r>
                <a14:m>
                  <m:oMath xmlns:m="http://schemas.openxmlformats.org/officeDocument/2006/math">
                    <m:r>
                      <m:t>p</m:t>
                    </m:r>
                    <m:r>
                      <m:t>(</m:t>
                    </m:r>
                    <m:r>
                      <m:t>π</m:t>
                    </m:r>
                    <m:r>
                      <m:t>)</m:t>
                    </m:r>
                    <m:r>
                      <m:t>=</m:t>
                    </m:r>
                    <m:f>
                      <m:fPr>
                        <m:type m:val="bar"/>
                      </m:fPr>
                      <m:num>
                        <m:r>
                          <m:t>Γ</m:t>
                        </m:r>
                        <m:r>
                          <m:t>(</m:t>
                        </m:r>
                        <m:r>
                          <m:t>a</m:t>
                        </m:r>
                        <m:r>
                          <m:t>+</m:t>
                        </m:r>
                        <m:r>
                          <m:t>b</m:t>
                        </m:r>
                        <m:r>
                          <m:t>)</m:t>
                        </m:r>
                      </m:num>
                      <m:den>
                        <m:r>
                          <m:t>Γ</m:t>
                        </m:r>
                        <m:r>
                          <m:t>(</m:t>
                        </m:r>
                        <m:r>
                          <m:t>a</m:t>
                        </m:r>
                        <m:r>
                          <m:t>)</m:t>
                        </m:r>
                        <m:r>
                          <m:t>Γ</m:t>
                        </m:r>
                        <m:r>
                          <m:t>(</m:t>
                        </m:r>
                        <m:r>
                          <m:t>b</m:t>
                        </m:r>
                        <m:r>
                          <m:t>)</m:t>
                        </m:r>
                      </m:den>
                    </m:f>
                    <m:sSup>
                      <m:e>
                        <m:r>
                          <m:t>π</m:t>
                        </m:r>
                      </m:e>
                      <m:sup>
                        <m:r>
                          <m:t>a</m:t>
                        </m:r>
                        <m:r>
                          <m:t>−</m:t>
                        </m:r>
                        <m:r>
                          <m:t>1</m:t>
                        </m:r>
                      </m:sup>
                    </m:sSup>
                    <m:r>
                      <m:t>(</m:t>
                    </m:r>
                    <m:r>
                      <m:t>1</m:t>
                    </m:r>
                    <m:r>
                      <m:t>−</m:t>
                    </m:r>
                    <m:r>
                      <m:t>π</m:t>
                    </m:r>
                    <m:sSup>
                      <m:e>
                        <m:r>
                          <m:t>)</m:t>
                        </m:r>
                      </m:e>
                      <m:sup>
                        <m:r>
                          <m:t>b</m:t>
                        </m:r>
                        <m:r>
                          <m:t>−</m:t>
                        </m:r>
                        <m:r>
                          <m:t>1</m:t>
                        </m:r>
                      </m:sup>
                    </m:sSup>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m:t>
                            </m:r>
                            <m:r>
                              <m:t>p</m:t>
                            </m:r>
                            <m:r>
                              <m:t>(</m:t>
                            </m:r>
                            <m:r>
                              <m:t>π</m:t>
                            </m:r>
                            <m:r>
                              <m:t>|</m:t>
                            </m:r>
                            <m:sSub>
                              <m:e>
                                <m:r>
                                  <m:t>y</m:t>
                                </m:r>
                              </m:e>
                              <m:sub>
                                <m:r>
                                  <m:t>1</m:t>
                                </m:r>
                              </m:sub>
                            </m:sSub>
                            <m:r>
                              <m:t>,</m:t>
                            </m:r>
                            <m:r>
                              <m:t>…</m:t>
                            </m:r>
                            <m:r>
                              <m:t>,</m:t>
                            </m:r>
                            <m:sSub>
                              <m:e>
                                <m:r>
                                  <m:t>y</m:t>
                                </m:r>
                              </m:e>
                              <m:sub>
                                <m:r>
                                  <m:t>n</m:t>
                                </m:r>
                              </m:sub>
                            </m:sSub>
                            <m:r>
                              <m:t>)</m:t>
                            </m:r>
                          </m:e>
                          <m:e>
                            <m:r>
                              <m:t>∝</m:t>
                            </m:r>
                          </m:e>
                          <m:e>
                            <m:sSup>
                              <m:e>
                                <m:r>
                                  <m:t>π</m:t>
                                </m:r>
                              </m:e>
                              <m:sup>
                                <m:r>
                                  <m:t>a</m:t>
                                </m:r>
                                <m:r>
                                  <m:t>−</m:t>
                                </m:r>
                                <m:r>
                                  <m:t>1</m:t>
                                </m:r>
                              </m:sup>
                            </m:sSup>
                            <m:r>
                              <m:t>(</m:t>
                            </m:r>
                            <m:r>
                              <m:t>1</m:t>
                            </m:r>
                            <m:r>
                              <m:t>−</m:t>
                            </m:r>
                            <m:r>
                              <m:t>π</m:t>
                            </m:r>
                            <m:sSup>
                              <m:e>
                                <m:r>
                                  <m:t>)</m:t>
                                </m:r>
                              </m:e>
                              <m:sup>
                                <m:r>
                                  <m:t>b</m:t>
                                </m:r>
                                <m:r>
                                  <m:t>−</m:t>
                                </m:r>
                                <m:r>
                                  <m:t>1</m:t>
                                </m:r>
                              </m:sup>
                            </m:sSup>
                            <m:r>
                              <m:t>(</m:t>
                            </m:r>
                            <m:r>
                              <m:t>1</m:t>
                            </m:r>
                            <m:r>
                              <m:t>−</m:t>
                            </m:r>
                            <m:r>
                              <m:t>π</m:t>
                            </m:r>
                            <m:sSup>
                              <m:e>
                                <m:r>
                                  <m:t>)</m:t>
                                </m:r>
                              </m:e>
                              <m:sup>
                                <m:nary>
                                  <m:naryPr>
                                    <m:chr m:val="∑"/>
                                    <m:limLoc m:val="undOvr"/>
                                    <m:subHide m:val="0"/>
                                    <m:supHide m:val="1"/>
                                  </m:naryPr>
                                  <m:sub>
                                    <m:r>
                                      <m:t>i</m:t>
                                    </m:r>
                                  </m:sub>
                                  <m:sup>
                                    <m:r>
                                      <m:t>​</m:t>
                                    </m:r>
                                  </m:sup>
                                  <m:e>
                                    <m:sSub>
                                      <m:e>
                                        <m:r>
                                          <m:t>y</m:t>
                                        </m:r>
                                      </m:e>
                                      <m:sub>
                                        <m:r>
                                          <m:t>i</m:t>
                                        </m:r>
                                      </m:sub>
                                    </m:sSub>
                                  </m:e>
                                </m:nary>
                                <m:r>
                                  <m:t>−</m:t>
                                </m:r>
                                <m:r>
                                  <m:t>n</m:t>
                                </m:r>
                              </m:sup>
                            </m:sSup>
                            <m:sSup>
                              <m:e>
                                <m:r>
                                  <m:t>π</m:t>
                                </m:r>
                              </m:e>
                              <m:sup>
                                <m:r>
                                  <m:t>n</m:t>
                                </m:r>
                              </m:sup>
                            </m:sSup>
                          </m:e>
                        </m:mr>
                        <m:mr>
                          <m:e/>
                          <m:e>
                            <m:r>
                              <m:t>∝</m:t>
                            </m:r>
                          </m:e>
                          <m:e>
                            <m:sSup>
                              <m:e>
                                <m:r>
                                  <m:t>π</m:t>
                                </m:r>
                              </m:e>
                              <m:sup>
                                <m:r>
                                  <m:t>a</m:t>
                                </m:r>
                                <m:r>
                                  <m:t>+</m:t>
                                </m:r>
                                <m:r>
                                  <m:t>n</m:t>
                                </m:r>
                                <m:r>
                                  <m:t>−</m:t>
                                </m:r>
                                <m:r>
                                  <m:t>1</m:t>
                                </m:r>
                              </m:sup>
                            </m:sSup>
                            <m:r>
                              <m:t>(</m:t>
                            </m:r>
                            <m:r>
                              <m:t>1</m:t>
                            </m:r>
                            <m:r>
                              <m:t>−</m:t>
                            </m:r>
                            <m:r>
                              <m:t>π</m:t>
                            </m:r>
                            <m:sSup>
                              <m:e>
                                <m:r>
                                  <m:t>)</m:t>
                                </m:r>
                              </m:e>
                              <m:sup>
                                <m:r>
                                  <m:t>b</m:t>
                                </m:r>
                                <m:r>
                                  <m:t>+</m:t>
                                </m:r>
                                <m:nary>
                                  <m:naryPr>
                                    <m:chr m:val="∑"/>
                                    <m:limLoc m:val="undOvr"/>
                                    <m:subHide m:val="0"/>
                                    <m:supHide m:val="1"/>
                                  </m:naryPr>
                                  <m:sub>
                                    <m:r>
                                      <m:t>i</m:t>
                                    </m:r>
                                  </m:sub>
                                  <m:sup>
                                    <m:r>
                                      <m:t>​</m:t>
                                    </m:r>
                                  </m:sup>
                                  <m:e>
                                    <m:sSub>
                                      <m:e>
                                        <m:r>
                                          <m:t>y</m:t>
                                        </m:r>
                                      </m:e>
                                      <m:sub>
                                        <m:r>
                                          <m:t>i</m:t>
                                        </m:r>
                                      </m:sub>
                                    </m:sSub>
                                  </m:e>
                                </m:nary>
                                <m:r>
                                  <m:t>−</m:t>
                                </m:r>
                                <m:r>
                                  <m:t>n</m:t>
                                </m:r>
                                <m:r>
                                  <m:t>−</m:t>
                                </m:r>
                                <m:r>
                                  <m:t>1</m:t>
                                </m:r>
                              </m:sup>
                            </m:sSup>
                          </m:e>
                        </m:mr>
                        <m:mr>
                          <m:e>
                            <m:r>
                              <m:t>⇒</m:t>
                            </m:r>
                            <m:r>
                              <m:t>Π</m:t>
                            </m:r>
                            <m:r>
                              <m:t>|</m:t>
                            </m:r>
                            <m:sSub>
                              <m:e>
                                <m:r>
                                  <m:t>y</m:t>
                                </m:r>
                              </m:e>
                              <m:sub>
                                <m:r>
                                  <m:t>1</m:t>
                                </m:r>
                              </m:sub>
                            </m:sSub>
                            <m:r>
                              <m:t>,</m:t>
                            </m:r>
                            <m:r>
                              <m:t>…</m:t>
                            </m:r>
                            <m:r>
                              <m:t>,</m:t>
                            </m:r>
                            <m:sSub>
                              <m:e>
                                <m:r>
                                  <m:t>y</m:t>
                                </m:r>
                              </m:e>
                              <m:sub>
                                <m:r>
                                  <m:t>n</m:t>
                                </m:r>
                              </m:sub>
                            </m:sSub>
                          </m:e>
                          <m:e>
                            <m:r>
                              <m:t>∼</m:t>
                            </m:r>
                          </m:e>
                          <m:e>
                            <m:r>
                              <m:rPr>
                                <m:sty m:val="p"/>
                              </m:rPr>
                              <m:t>Beta</m:t>
                            </m:r>
                            <m:r>
                              <m:t>(</m:t>
                            </m:r>
                            <m:r>
                              <m:t>a</m:t>
                            </m:r>
                            <m:r>
                              <m:t>+</m:t>
                            </m:r>
                            <m:r>
                              <m:t>n</m:t>
                            </m:r>
                            <m:r>
                              <m:t>,</m:t>
                            </m:r>
                            <m:r>
                              <m:t>b</m:t>
                            </m:r>
                            <m:r>
                              <m:t>+</m:t>
                            </m:r>
                            <m:nary>
                              <m:naryPr>
                                <m:chr m:val="∑"/>
                                <m:limLoc m:val="undOvr"/>
                                <m:subHide m:val="0"/>
                                <m:supHide m:val="1"/>
                              </m:naryPr>
                              <m:sub>
                                <m:r>
                                  <m:t>y</m:t>
                                </m:r>
                              </m:sub>
                              <m:sup>
                                <m:r>
                                  <m:t>​</m:t>
                                </m:r>
                              </m:sup>
                              <m:e>
                                <m:sSub>
                                  <m:e>
                                    <m:r>
                                      <m:t>y</m:t>
                                    </m:r>
                                  </m:e>
                                  <m:sub>
                                    <m:r>
                                      <m:t>i</m:t>
                                    </m:r>
                                  </m:sub>
                                </m:sSub>
                              </m:e>
                            </m:nary>
                            <m:r>
                              <m:t>−</m:t>
                            </m:r>
                            <m:r>
                              <m:t>n</m:t>
                            </m:r>
                            <m:r>
                              <m:t>)</m:t>
                            </m:r>
                          </m:e>
                        </m:mr>
                      </m:m>
                    </m:oMath>
                  </m:oMathPara>
                </a14:m>
              </a:p>
              <a:p>
                <a:pPr lvl="0" marL="0" indent="0">
                  <a:buNone/>
                </a:pPr>
                <a14:m>
                  <m:oMathPara xmlns:m="http://schemas.openxmlformats.org/officeDocument/2006/math">
                    <m:oMathParaPr>
                      <m:jc m:val="center"/>
                    </m:oMathParaPr>
                    <m:oMath>
                      <m:r>
                        <m:t> </m:t>
                      </m:r>
                    </m:oMath>
                  </m:oMathPara>
                </a14:m>
              </a:p>
              <a:p>
                <a:pPr lvl="0" marL="0" indent="0">
                  <a:buNone/>
                </a:pPr>
                <a:r>
                  <a:rPr/>
                  <a:t>We see that Beta</a:t>
                </a:r>
                <a14:m>
                  <m:oMath xmlns:m="http://schemas.openxmlformats.org/officeDocument/2006/math">
                    <m:r>
                      <m:t>(</m:t>
                    </m:r>
                    <m:r>
                      <m:t>a</m:t>
                    </m:r>
                    <m:r>
                      <m:t>,</m:t>
                    </m:r>
                    <m:r>
                      <m:t>b</m:t>
                    </m:r>
                    <m:r>
                      <m:t>)</m:t>
                    </m:r>
                  </m:oMath>
                </a14:m>
                <a:r>
                  <a:rPr/>
                  <a:t> is conjugate for a Geometric(</a:t>
                </a:r>
                <a14:m>
                  <m:oMath xmlns:m="http://schemas.openxmlformats.org/officeDocument/2006/math">
                    <m:r>
                      <m:t>π</m:t>
                    </m:r>
                  </m:oMath>
                </a14:m>
                <a:r>
                  <a:rPr/>
                  <a:t>) sampling model.</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7</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Exponential(</a:t>
                </a:r>
                <a14:m>
                  <m:oMath xmlns:m="http://schemas.openxmlformats.org/officeDocument/2006/math">
                    <m:r>
                      <m:t>λ</m:t>
                    </m:r>
                  </m:oMath>
                </a14:m>
                <a:r>
                  <a:rPr b="1"/>
                  <a:t>) sampling model</a:t>
                </a:r>
              </a:p>
              <a:p>
                <a:pPr lvl="0" marL="0" indent="0">
                  <a:buNone/>
                </a:pPr>
                <a:r>
                  <a:rPr/>
                  <a:t>Let </a:t>
                </a:r>
                <a14:m>
                  <m:oMath xmlns:m="http://schemas.openxmlformats.org/officeDocument/2006/math">
                    <m:sSub>
                      <m:e>
                        <m:r>
                          <m:t>Y</m:t>
                        </m:r>
                      </m:e>
                      <m:sub>
                        <m:r>
                          <m:t>1</m:t>
                        </m:r>
                      </m:sub>
                    </m:sSub>
                    <m:r>
                      <m:t>,</m:t>
                    </m:r>
                    <m:r>
                      <m:t>…</m:t>
                    </m:r>
                    <m:r>
                      <m:t>,</m:t>
                    </m:r>
                    <m:sSub>
                      <m:e>
                        <m:r>
                          <m:t>Y</m:t>
                        </m:r>
                      </m:e>
                      <m:sub>
                        <m:r>
                          <m:t>n</m:t>
                        </m:r>
                      </m:sub>
                    </m:sSub>
                    <m:sSub>
                      <m:e>
                        <m:r>
                          <m:t>∼</m:t>
                        </m:r>
                      </m:e>
                      <m:sub>
                        <m:r>
                          <m:rPr>
                            <m:sty m:val="p"/>
                          </m:rPr>
                          <m:t>iid</m:t>
                        </m:r>
                      </m:sub>
                    </m:sSub>
                    <m:r>
                      <m:rPr>
                        <m:sty m:val="p"/>
                      </m:rPr>
                      <m:t>Exp</m:t>
                    </m:r>
                    <m:r>
                      <m:t>(</m:t>
                    </m:r>
                    <m:r>
                      <m:t>λ</m:t>
                    </m:r>
                    <m:r>
                      <m:t>)</m:t>
                    </m:r>
                  </m:oMath>
                </a14:m>
                <a:r>
                  <a:rPr/>
                  <a:t> and suppose we observe data </a:t>
                </a:r>
                <a14:m>
                  <m:oMath xmlns:m="http://schemas.openxmlformats.org/officeDocument/2006/math">
                    <m:sSub>
                      <m:e>
                        <m:r>
                          <m:t>y</m:t>
                        </m:r>
                      </m:e>
                      <m:sub>
                        <m:r>
                          <m:t>1</m:t>
                        </m:r>
                      </m:sub>
                    </m:sSub>
                    <m:r>
                      <m:t>,</m:t>
                    </m:r>
                    <m:r>
                      <m:t>…</m:t>
                    </m:r>
                    <m:r>
                      <m:t>,</m:t>
                    </m:r>
                    <m:sSub>
                      <m:e>
                        <m:r>
                          <m:t>y</m:t>
                        </m:r>
                      </m:e>
                      <m:sub>
                        <m:r>
                          <m:t>n</m:t>
                        </m:r>
                      </m:sub>
                    </m:sSub>
                  </m:oMath>
                </a14:m>
                <a:r>
                  <a:rPr/>
                  <a:t>.</a:t>
                </a:r>
              </a:p>
              <a:p>
                <a:pPr lvl="0" marL="0" indent="0">
                  <a:buNone/>
                </a:pPr>
                <a:r>
                  <a:rPr/>
                  <a:t>The likelihood for this sampling model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sSub>
                              <m:e>
                                <m:r>
                                  <m:t>y</m:t>
                                </m:r>
                              </m:e>
                              <m:sub>
                                <m:r>
                                  <m:t>1</m:t>
                                </m:r>
                              </m:sub>
                            </m:sSub>
                            <m:r>
                              <m:t>,</m:t>
                            </m:r>
                            <m:r>
                              <m:t>…</m:t>
                            </m:r>
                            <m:r>
                              <m:t>,</m:t>
                            </m:r>
                            <m:sSub>
                              <m:e>
                                <m:r>
                                  <m:t>y</m:t>
                                </m:r>
                              </m:e>
                              <m:sub>
                                <m:r>
                                  <m:t>n</m:t>
                                </m:r>
                              </m:sub>
                            </m:sSub>
                            <m:r>
                              <m:t>|</m:t>
                            </m:r>
                            <m:r>
                              <m:t>λ</m:t>
                            </m:r>
                            <m:r>
                              <m:t>)</m:t>
                            </m:r>
                          </m:e>
                          <m:e>
                            <m:r>
                              <m:t>=</m:t>
                            </m:r>
                          </m:e>
                          <m:e>
                            <m:nary>
                              <m:naryPr>
                                <m:chr m:val="∏"/>
                                <m:limLoc m:val="undOvr"/>
                                <m:subHide m:val="0"/>
                                <m:supHide m:val="1"/>
                              </m:naryPr>
                              <m:sub>
                                <m:r>
                                  <m:t>i</m:t>
                                </m:r>
                              </m:sub>
                              <m:sup>
                                <m:r>
                                  <m:t>​</m:t>
                                </m:r>
                              </m:sup>
                              <m:e>
                                <m:r>
                                  <m:t>p</m:t>
                                </m:r>
                              </m:e>
                            </m:nary>
                            <m:r>
                              <m:t>(</m:t>
                            </m:r>
                            <m:sSub>
                              <m:e>
                                <m:r>
                                  <m:t>y</m:t>
                                </m:r>
                              </m:e>
                              <m:sub>
                                <m:r>
                                  <m:t>i</m:t>
                                </m:r>
                              </m:sub>
                            </m:sSub>
                            <m:r>
                              <m:t>|</m:t>
                            </m:r>
                            <m:r>
                              <m:t>λ</m:t>
                            </m:r>
                            <m:r>
                              <m:t>)</m:t>
                            </m:r>
                          </m:e>
                        </m:mr>
                        <m:mr>
                          <m:e/>
                          <m:e>
                            <m:r>
                              <m:t>=</m:t>
                            </m:r>
                          </m:e>
                          <m:e>
                            <m:sSup>
                              <m:e>
                                <m:r>
                                  <m:t>λ</m:t>
                                </m:r>
                              </m:e>
                              <m:sup>
                                <m:r>
                                  <m:t>n</m:t>
                                </m:r>
                              </m:sup>
                            </m:sSup>
                            <m:sSup>
                              <m:e>
                                <m:r>
                                  <m:t>e</m:t>
                                </m:r>
                              </m:e>
                              <m:sup>
                                <m:r>
                                  <m:t>−</m:t>
                                </m:r>
                                <m:r>
                                  <m:t>λ</m:t>
                                </m:r>
                                <m:nary>
                                  <m:naryPr>
                                    <m:chr m:val="∑"/>
                                    <m:limLoc m:val="undOvr"/>
                                    <m:subHide m:val="0"/>
                                    <m:supHide m:val="1"/>
                                  </m:naryPr>
                                  <m:sub>
                                    <m:r>
                                      <m:t>i</m:t>
                                    </m:r>
                                  </m:sub>
                                  <m:sup>
                                    <m:r>
                                      <m:t>​</m:t>
                                    </m:r>
                                  </m:sup>
                                  <m:e>
                                    <m:sSub>
                                      <m:e>
                                        <m:r>
                                          <m:t>y</m:t>
                                        </m:r>
                                      </m:e>
                                      <m:sub>
                                        <m:r>
                                          <m:t>i</m:t>
                                        </m:r>
                                      </m:sub>
                                    </m:sSub>
                                  </m:e>
                                </m:nary>
                              </m:sup>
                            </m:sSup>
                          </m:e>
                        </m:mr>
                      </m:m>
                    </m:oMath>
                  </m:oMathPara>
                </a14:m>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7</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posterior is then obtained from:</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r>
                        <m:t>λ</m:t>
                      </m:r>
                      <m:r>
                        <m:t>|</m:t>
                      </m:r>
                      <m:sSub>
                        <m:e>
                          <m:r>
                            <m:t>y</m:t>
                          </m:r>
                        </m:e>
                        <m:sub>
                          <m:r>
                            <m:t>1</m:t>
                          </m:r>
                        </m:sub>
                      </m:sSub>
                      <m:r>
                        <m:t>,</m:t>
                      </m:r>
                      <m:r>
                        <m:t>…</m:t>
                      </m:r>
                      <m:r>
                        <m:t>,</m:t>
                      </m:r>
                      <m:sSub>
                        <m:e>
                          <m:r>
                            <m:t>y</m:t>
                          </m:r>
                        </m:e>
                        <m:sub>
                          <m:r>
                            <m:t>n</m:t>
                          </m:r>
                        </m:sub>
                      </m:sSub>
                      <m:r>
                        <m:t>)</m:t>
                      </m:r>
                      <m:r>
                        <m:t>∝</m:t>
                      </m:r>
                      <m:r>
                        <m:t>p</m:t>
                      </m:r>
                      <m:r>
                        <m:t>(</m:t>
                      </m:r>
                      <m:r>
                        <m:t>λ</m:t>
                      </m:r>
                      <m:r>
                        <m:t>)</m:t>
                      </m:r>
                      <m:r>
                        <m:t> </m:t>
                      </m:r>
                      <m:r>
                        <m:t>p</m:t>
                      </m:r>
                      <m:r>
                        <m:t>(</m:t>
                      </m:r>
                      <m:sSub>
                        <m:e>
                          <m:r>
                            <m:t>y</m:t>
                          </m:r>
                        </m:e>
                        <m:sub>
                          <m:r>
                            <m:t>2</m:t>
                          </m:r>
                        </m:sub>
                      </m:sSub>
                      <m:r>
                        <m:t>,</m:t>
                      </m:r>
                      <m:r>
                        <m:t>…</m:t>
                      </m:r>
                      <m:r>
                        <m:t>,</m:t>
                      </m:r>
                      <m:sSub>
                        <m:e>
                          <m:r>
                            <m:t>y</m:t>
                          </m:r>
                        </m:e>
                        <m:sub>
                          <m:r>
                            <m:t>n</m:t>
                          </m:r>
                        </m:sub>
                      </m:sSub>
                      <m:r>
                        <m:t>)</m:t>
                      </m:r>
                      <m:r>
                        <m:t>∝</m:t>
                      </m:r>
                      <m:r>
                        <m:t>p</m:t>
                      </m:r>
                      <m:r>
                        <m:t>(</m:t>
                      </m:r>
                      <m:r>
                        <m:t>λ</m:t>
                      </m:r>
                      <m:r>
                        <m:t>)</m:t>
                      </m:r>
                      <m:sSup>
                        <m:e>
                          <m:r>
                            <m:t>λ</m:t>
                          </m:r>
                        </m:e>
                        <m:sup>
                          <m:r>
                            <m:t>n</m:t>
                          </m:r>
                        </m:sup>
                      </m:sSup>
                      <m:sSup>
                        <m:e>
                          <m:r>
                            <m:t>e</m:t>
                          </m:r>
                        </m:e>
                        <m:sup>
                          <m:r>
                            <m:t>−</m:t>
                          </m:r>
                          <m:r>
                            <m:t>λ</m:t>
                          </m:r>
                          <m:nary>
                            <m:naryPr>
                              <m:chr m:val="∑"/>
                              <m:limLoc m:val="undOvr"/>
                              <m:subHide m:val="0"/>
                              <m:supHide m:val="1"/>
                            </m:naryPr>
                            <m:sub>
                              <m:r>
                                <m:t>i</m:t>
                              </m:r>
                            </m:sub>
                            <m:sup>
                              <m:r>
                                <m:t>​</m:t>
                              </m:r>
                            </m:sup>
                            <m:e>
                              <m:sSub>
                                <m:e>
                                  <m:r>
                                    <m:t>y</m:t>
                                  </m:r>
                                </m:e>
                                <m:sub>
                                  <m:r>
                                    <m:t>i</m:t>
                                  </m:r>
                                </m:sub>
                              </m:sSub>
                            </m:e>
                          </m:nary>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For </a:t>
                </a:r>
                <a14:m>
                  <m:oMath xmlns:m="http://schemas.openxmlformats.org/officeDocument/2006/math">
                    <m:r>
                      <m:t>p</m:t>
                    </m:r>
                    <m:r>
                      <m:t>(</m:t>
                    </m:r>
                    <m:r>
                      <m:t>λ</m:t>
                    </m:r>
                    <m:r>
                      <m:t>)</m:t>
                    </m:r>
                  </m:oMath>
                </a14:m>
                <a:r>
                  <a:rPr/>
                  <a:t> to be conjugate it needs to be of the form </a:t>
                </a:r>
                <a14:m>
                  <m:oMath xmlns:m="http://schemas.openxmlformats.org/officeDocument/2006/math">
                    <m:sSup>
                      <m:e>
                        <m:r>
                          <m:t>λ</m:t>
                        </m:r>
                      </m:e>
                      <m:sup>
                        <m:sSub>
                          <m:e>
                            <m:r>
                              <m:t>c</m:t>
                            </m:r>
                          </m:e>
                          <m:sub>
                            <m:r>
                              <m:t>1</m:t>
                            </m:r>
                          </m:sub>
                        </m:sSub>
                      </m:sup>
                    </m:sSup>
                    <m:sSup>
                      <m:e>
                        <m:r>
                          <m:t>e</m:t>
                        </m:r>
                      </m:e>
                      <m:sup>
                        <m:r>
                          <m:t>−</m:t>
                        </m:r>
                        <m:sSub>
                          <m:e>
                            <m:r>
                              <m:t>c</m:t>
                            </m:r>
                          </m:e>
                          <m:sub>
                            <m:r>
                              <m:t>2</m:t>
                            </m:r>
                          </m:sub>
                        </m:sSub>
                        <m:r>
                          <m:t>λ</m:t>
                        </m:r>
                      </m:sup>
                    </m:sSup>
                  </m:oMath>
                </a14:m>
                <a:r>
                  <a:rPr/>
                  <a:t> and we also require </a:t>
                </a:r>
                <a14:m>
                  <m:oMath xmlns:m="http://schemas.openxmlformats.org/officeDocument/2006/math">
                    <m:r>
                      <m:t>λ</m:t>
                    </m:r>
                    <m:r>
                      <m:t>&gt;</m:t>
                    </m:r>
                    <m:r>
                      <m:t>0</m:t>
                    </m:r>
                  </m:oMath>
                </a14:m>
                <a:r>
                  <a:rPr/>
                  <a:t> as it is the parameter of an exponential distribution.</a:t>
                </a:r>
              </a:p>
              <a:p>
                <a:pPr lvl="0" marL="0" indent="0">
                  <a:buNone/>
                </a:pPr>
                <a:r>
                  <a:rPr/>
                  <a:t>The </a:t>
                </a:r>
                <a14:m>
                  <m:oMath xmlns:m="http://schemas.openxmlformats.org/officeDocument/2006/math">
                    <m:r>
                      <m:t>Γ</m:t>
                    </m:r>
                    <m:r>
                      <m:t>(</m:t>
                    </m:r>
                    <m:r>
                      <m:t>a</m:t>
                    </m:r>
                    <m:r>
                      <m:t>,</m:t>
                    </m:r>
                    <m:r>
                      <m:t>b</m:t>
                    </m:r>
                    <m:r>
                      <m:t>)</m:t>
                    </m:r>
                  </m:oMath>
                </a14:m>
                <a:r>
                  <a:rPr/>
                  <a:t> distribution satisfies this requirement, so let’s try: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Λ</m:t>
                      </m:r>
                      <m:r>
                        <m:t>∼</m:t>
                      </m:r>
                      <m:r>
                        <m:t>Γ</m:t>
                      </m:r>
                      <m:r>
                        <m:t>(</m:t>
                      </m:r>
                      <m:r>
                        <m:t>a</m:t>
                      </m:r>
                      <m:r>
                        <m:t>,</m:t>
                      </m:r>
                      <m:r>
                        <m:t>b</m:t>
                      </m:r>
                      <m:r>
                        <m:t>)</m:t>
                      </m:r>
                    </m:oMath>
                  </m:oMathPara>
                </a14:m>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7</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Indeed, if this is the case: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λ</m:t>
                            </m:r>
                            <m:r>
                              <m:t>|</m:t>
                            </m:r>
                            <m:sSub>
                              <m:e>
                                <m:r>
                                  <m:t>y</m:t>
                                </m:r>
                              </m:e>
                              <m:sub>
                                <m:r>
                                  <m:t>1</m:t>
                                </m:r>
                              </m:sub>
                            </m:sSub>
                            <m:r>
                              <m:t>,</m:t>
                            </m:r>
                            <m:r>
                              <m:t>…</m:t>
                            </m:r>
                            <m:r>
                              <m:t>,</m:t>
                            </m:r>
                            <m:sSub>
                              <m:e>
                                <m:r>
                                  <m:t>y</m:t>
                                </m:r>
                              </m:e>
                              <m:sub>
                                <m:r>
                                  <m:t>n</m:t>
                                </m:r>
                              </m:sub>
                            </m:sSub>
                            <m:r>
                              <m:t>)</m:t>
                            </m:r>
                          </m:e>
                          <m:e>
                            <m:r>
                              <m:t>∝</m:t>
                            </m:r>
                          </m:e>
                          <m:e>
                            <m:r>
                              <m:t>p</m:t>
                            </m:r>
                            <m:r>
                              <m:t>(</m:t>
                            </m:r>
                            <m:r>
                              <m:t>λ</m:t>
                            </m:r>
                            <m:r>
                              <m:t>)</m:t>
                            </m:r>
                            <m:r>
                              <m:t> </m:t>
                            </m:r>
                            <m:r>
                              <m:t>p</m:t>
                            </m:r>
                            <m:r>
                              <m:t>(</m:t>
                            </m:r>
                            <m:sSub>
                              <m:e>
                                <m:r>
                                  <m:t>y</m:t>
                                </m:r>
                              </m:e>
                              <m:sub>
                                <m:r>
                                  <m:t>1</m:t>
                                </m:r>
                              </m:sub>
                            </m:sSub>
                            <m:r>
                              <m:t>,</m:t>
                            </m:r>
                            <m:r>
                              <m:t>…</m:t>
                            </m:r>
                            <m:r>
                              <m:t>,</m:t>
                            </m:r>
                            <m:sSub>
                              <m:e>
                                <m:r>
                                  <m:t>y</m:t>
                                </m:r>
                              </m:e>
                              <m:sub>
                                <m:r>
                                  <m:t>n</m:t>
                                </m:r>
                              </m:sub>
                            </m:sSub>
                            <m:r>
                              <m:t>)</m:t>
                            </m:r>
                          </m:e>
                        </m:mr>
                        <m:mr>
                          <m:e/>
                          <m:e>
                            <m:r>
                              <m:t>∝</m:t>
                            </m:r>
                          </m:e>
                          <m:e>
                            <m:sSup>
                              <m:e>
                                <m:r>
                                  <m:t>λ</m:t>
                                </m:r>
                              </m:e>
                              <m:sup>
                                <m:r>
                                  <m:t>a</m:t>
                                </m:r>
                                <m:r>
                                  <m:t>−</m:t>
                                </m:r>
                                <m:r>
                                  <m:t>1</m:t>
                                </m:r>
                              </m:sup>
                            </m:sSup>
                            <m:sSup>
                              <m:e>
                                <m:r>
                                  <m:t>e</m:t>
                                </m:r>
                              </m:e>
                              <m:sup>
                                <m:r>
                                  <m:t>−</m:t>
                                </m:r>
                                <m:r>
                                  <m:t>b</m:t>
                                </m:r>
                                <m:r>
                                  <m:t>λ</m:t>
                                </m:r>
                              </m:sup>
                            </m:sSup>
                            <m:sSup>
                              <m:e>
                                <m:r>
                                  <m:t>λ</m:t>
                                </m:r>
                              </m:e>
                              <m:sup>
                                <m:r>
                                  <m:t>n</m:t>
                                </m:r>
                              </m:sup>
                            </m:sSup>
                            <m:sSup>
                              <m:e>
                                <m:r>
                                  <m:t>e</m:t>
                                </m:r>
                              </m:e>
                              <m:sup>
                                <m:r>
                                  <m:t>−</m:t>
                                </m:r>
                                <m:r>
                                  <m:t>λ</m:t>
                                </m:r>
                                <m:nary>
                                  <m:naryPr>
                                    <m:chr m:val="∑"/>
                                    <m:limLoc m:val="undOvr"/>
                                    <m:subHide m:val="0"/>
                                    <m:supHide m:val="1"/>
                                  </m:naryPr>
                                  <m:sub>
                                    <m:r>
                                      <m:t>i</m:t>
                                    </m:r>
                                  </m:sub>
                                  <m:sup>
                                    <m:r>
                                      <m:t>​</m:t>
                                    </m:r>
                                  </m:sup>
                                  <m:e>
                                    <m:sSub>
                                      <m:e>
                                        <m:r>
                                          <m:t>y</m:t>
                                        </m:r>
                                      </m:e>
                                      <m:sub>
                                        <m:r>
                                          <m:t>i</m:t>
                                        </m:r>
                                      </m:sub>
                                    </m:sSub>
                                  </m:e>
                                </m:nary>
                              </m:sup>
                            </m:sSup>
                          </m:e>
                        </m:mr>
                        <m:mr>
                          <m:e/>
                          <m:e>
                            <m:r>
                              <m:t>∝</m:t>
                            </m:r>
                          </m:e>
                          <m:e>
                            <m:sSup>
                              <m:e>
                                <m:r>
                                  <m:t>λ</m:t>
                                </m:r>
                              </m:e>
                              <m:sup>
                                <m:r>
                                  <m:t>a</m:t>
                                </m:r>
                                <m:r>
                                  <m:t>+</m:t>
                                </m:r>
                                <m:r>
                                  <m:t>n</m:t>
                                </m:r>
                                <m:r>
                                  <m:t>−</m:t>
                                </m:r>
                                <m:r>
                                  <m:t>1</m:t>
                                </m:r>
                              </m:sup>
                            </m:sSup>
                            <m:sSup>
                              <m:e>
                                <m:r>
                                  <m:t>e</m:t>
                                </m:r>
                              </m:e>
                              <m:sup>
                                <m:r>
                                  <m:t>−</m:t>
                                </m:r>
                                <m:r>
                                  <m:t>(</m:t>
                                </m:r>
                                <m:r>
                                  <m:t>b</m:t>
                                </m:r>
                                <m:r>
                                  <m:t>+</m:t>
                                </m:r>
                                <m:nary>
                                  <m:naryPr>
                                    <m:chr m:val="∑"/>
                                    <m:limLoc m:val="undOvr"/>
                                    <m:subHide m:val="0"/>
                                    <m:supHide m:val="1"/>
                                  </m:naryPr>
                                  <m:sub>
                                    <m:r>
                                      <m:t>i</m:t>
                                    </m:r>
                                  </m:sub>
                                  <m:sup>
                                    <m:r>
                                      <m:t>​</m:t>
                                    </m:r>
                                  </m:sup>
                                  <m:e>
                                    <m:sSub>
                                      <m:e>
                                        <m:r>
                                          <m:t>y</m:t>
                                        </m:r>
                                      </m:e>
                                      <m:sub>
                                        <m:r>
                                          <m:t>i</m:t>
                                        </m:r>
                                      </m:sub>
                                    </m:sSub>
                                  </m:e>
                                </m:nary>
                                <m:r>
                                  <m:t>)</m:t>
                                </m:r>
                                <m:r>
                                  <m:t>λ</m:t>
                                </m:r>
                              </m:sup>
                            </m:sSup>
                          </m:e>
                        </m:mr>
                        <m:mr>
                          <m:e>
                            <m:r>
                              <m:t>⇒</m:t>
                            </m:r>
                            <m:r>
                              <m:t>Λ</m:t>
                            </m:r>
                            <m:r>
                              <m:t>|</m:t>
                            </m:r>
                            <m:sSub>
                              <m:e>
                                <m:r>
                                  <m:t>y</m:t>
                                </m:r>
                              </m:e>
                              <m:sub>
                                <m:r>
                                  <m:t>1</m:t>
                                </m:r>
                              </m:sub>
                            </m:sSub>
                            <m:r>
                              <m:t>,</m:t>
                            </m:r>
                            <m:r>
                              <m:t>…</m:t>
                            </m:r>
                            <m:r>
                              <m:t>,</m:t>
                            </m:r>
                            <m:sSub>
                              <m:e>
                                <m:r>
                                  <m:t>y</m:t>
                                </m:r>
                              </m:e>
                              <m:sub>
                                <m:r>
                                  <m:t>n</m:t>
                                </m:r>
                              </m:sub>
                            </m:sSub>
                          </m:e>
                          <m:e>
                            <m:r>
                              <m:t>∼</m:t>
                            </m:r>
                          </m:e>
                          <m:e>
                            <m:r>
                              <m:t>Γ</m:t>
                            </m:r>
                            <m:r>
                              <m:t>(</m:t>
                            </m:r>
                            <m:r>
                              <m:t>a</m:t>
                            </m:r>
                            <m:r>
                              <m:t>+</m:t>
                            </m:r>
                            <m:r>
                              <m:t>n</m:t>
                            </m:r>
                            <m:r>
                              <m:t>,</m:t>
                            </m:r>
                            <m:r>
                              <m:t>b</m:t>
                            </m:r>
                            <m:r>
                              <m:t>+</m:t>
                            </m:r>
                            <m:nary>
                              <m:naryPr>
                                <m:chr m:val="∑"/>
                                <m:limLoc m:val="undOvr"/>
                                <m:subHide m:val="0"/>
                                <m:supHide m:val="1"/>
                              </m:naryPr>
                              <m:sub>
                                <m:r>
                                  <m:t>i</m:t>
                                </m:r>
                              </m:sub>
                              <m:sup>
                                <m:r>
                                  <m:t>​</m:t>
                                </m:r>
                              </m:sup>
                              <m:e>
                                <m:sSub>
                                  <m:e>
                                    <m:r>
                                      <m:t>y</m:t>
                                    </m:r>
                                  </m:e>
                                  <m:sub>
                                    <m:r>
                                      <m:t>i</m:t>
                                    </m:r>
                                  </m:sub>
                                </m:sSub>
                              </m:e>
                            </m:nary>
                            <m:r>
                              <m:t>)</m:t>
                            </m:r>
                          </m:e>
                        </m:mr>
                      </m:m>
                    </m:oMath>
                  </m:oMathPara>
                </a14:m>
              </a:p>
              <a:p>
                <a:pPr lvl="0" marL="0" indent="0">
                  <a:buNone/>
                </a:pPr>
                <a14:m>
                  <m:oMathPara xmlns:m="http://schemas.openxmlformats.org/officeDocument/2006/math">
                    <m:oMathParaPr>
                      <m:jc m:val="center"/>
                    </m:oMathParaPr>
                    <m:oMath>
                      <m:r>
                        <m:t> </m:t>
                      </m:r>
                    </m:oMath>
                  </m:oMathPara>
                </a14:m>
              </a:p>
              <a:p>
                <a:pPr lvl="0" marL="0" indent="0">
                  <a:buNone/>
                </a:pPr>
                <a:r>
                  <a:rPr/>
                  <a:t>So we see that </a:t>
                </a:r>
                <a14:m>
                  <m:oMath xmlns:m="http://schemas.openxmlformats.org/officeDocument/2006/math">
                    <m:r>
                      <m:t>Γ</m:t>
                    </m:r>
                    <m:r>
                      <m:t>(</m:t>
                    </m:r>
                    <m:r>
                      <m:t>a</m:t>
                    </m:r>
                    <m:r>
                      <m:t>,</m:t>
                    </m:r>
                    <m:r>
                      <m:t>b</m:t>
                    </m:r>
                    <m:r>
                      <m:t>)</m:t>
                    </m:r>
                  </m:oMath>
                </a14:m>
                <a:r>
                  <a:rPr/>
                  <a:t> is conjugate for an Exponential(</a:t>
                </a:r>
                <a14:m>
                  <m:oMath xmlns:m="http://schemas.openxmlformats.org/officeDocument/2006/math">
                    <m:r>
                      <m:t>λ</m:t>
                    </m:r>
                  </m:oMath>
                </a14:m>
                <a:r>
                  <a:rPr/>
                  <a:t>) sampling model.</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8</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Show that the conjugate prior for the mean parameter </a:t>
                </a:r>
                <a14:m>
                  <m:oMath xmlns:m="http://schemas.openxmlformats.org/officeDocument/2006/math">
                    <m:r>
                      <m:t>μ</m:t>
                    </m:r>
                  </m:oMath>
                </a14:m>
                <a:r>
                  <a:rPr/>
                  <a:t> in a Gaussian distribution is itself a Gaussian distribution (assume that the variance </a:t>
                </a:r>
                <a14:m>
                  <m:oMath xmlns:m="http://schemas.openxmlformats.org/officeDocument/2006/math">
                    <m:sSup>
                      <m:e>
                        <m:r>
                          <m:t>σ</m:t>
                        </m:r>
                      </m:e>
                      <m:sup>
                        <m:r>
                          <m:t>2</m:t>
                        </m:r>
                      </m:sup>
                    </m:sSup>
                  </m:oMath>
                </a14:m>
                <a:r>
                  <a:rPr/>
                  <a:t> of the sampling model is known and fixed).</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8</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suppose </a:t>
                </a:r>
                <a14:m>
                  <m:oMath xmlns:m="http://schemas.openxmlformats.org/officeDocument/2006/math">
                    <m:sSub>
                      <m:e>
                        <m:r>
                          <m:t>Y</m:t>
                        </m:r>
                      </m:e>
                      <m:sub>
                        <m:r>
                          <m:t>1</m:t>
                        </m:r>
                      </m:sub>
                    </m:sSub>
                    <m:r>
                      <m:t>,</m:t>
                    </m:r>
                    <m:r>
                      <m:t>…</m:t>
                    </m:r>
                    <m:r>
                      <m:t>,</m:t>
                    </m:r>
                    <m:sSub>
                      <m:e>
                        <m:r>
                          <m:t>Y</m:t>
                        </m:r>
                      </m:e>
                      <m:sub>
                        <m:r>
                          <m:t>n</m:t>
                        </m:r>
                      </m:sub>
                    </m:sSub>
                    <m:sSub>
                      <m:e>
                        <m:r>
                          <m:t>∼</m:t>
                        </m:r>
                      </m:e>
                      <m:sub>
                        <m:r>
                          <m:rPr>
                            <m:sty m:val="p"/>
                          </m:rPr>
                          <m:t>iid</m:t>
                        </m:r>
                      </m:sub>
                    </m:sSub>
                    <m:r>
                      <m:rPr>
                        <m:sty m:val="p"/>
                        <m:scr m:val="script"/>
                      </m:rPr>
                      <m:t>N</m:t>
                    </m:r>
                    <m:r>
                      <m:t>(</m:t>
                    </m:r>
                    <m:r>
                      <m:t>μ</m:t>
                    </m:r>
                    <m:r>
                      <m:t>,</m:t>
                    </m:r>
                    <m:sSup>
                      <m:e>
                        <m:r>
                          <m:t>σ</m:t>
                        </m:r>
                      </m:e>
                      <m:sup>
                        <m:r>
                          <m:t>2</m:t>
                        </m:r>
                      </m:sup>
                    </m:sSup>
                    <m:r>
                      <m:t>)</m:t>
                    </m:r>
                  </m:oMath>
                </a14:m>
                <a:r>
                  <a:rPr/>
                  <a:t> and we observe data </a:t>
                </a:r>
                <a14:m>
                  <m:oMath xmlns:m="http://schemas.openxmlformats.org/officeDocument/2006/math">
                    <m:sSub>
                      <m:e>
                        <m:r>
                          <m:t>y</m:t>
                        </m:r>
                      </m:e>
                      <m:sub>
                        <m:r>
                          <m:t>1</m:t>
                        </m:r>
                      </m:sub>
                    </m:sSub>
                    <m:r>
                      <m:t>,</m:t>
                    </m:r>
                    <m:r>
                      <m:t>…</m:t>
                    </m:r>
                    <m:r>
                      <m:t>,</m:t>
                    </m:r>
                    <m:sSub>
                      <m:e>
                        <m:r>
                          <m:t>y</m:t>
                        </m:r>
                      </m:e>
                      <m:sub>
                        <m:r>
                          <m:t>n</m:t>
                        </m:r>
                      </m:sub>
                    </m:sSub>
                  </m:oMath>
                </a14:m>
                <a:r>
                  <a:rPr/>
                  <a:t>. Consider </a:t>
                </a:r>
                <a14:m>
                  <m:oMath xmlns:m="http://schemas.openxmlformats.org/officeDocument/2006/math">
                    <m:sSup>
                      <m:e>
                        <m:r>
                          <m:t>σ</m:t>
                        </m:r>
                      </m:e>
                      <m:sup>
                        <m:r>
                          <m:t>2</m:t>
                        </m:r>
                      </m:sup>
                    </m:sSup>
                  </m:oMath>
                </a14:m>
                <a:r>
                  <a:rPr/>
                  <a:t> to be known and fixed (all derivations below will be conditional on </a:t>
                </a:r>
                <a14:m>
                  <m:oMath xmlns:m="http://schemas.openxmlformats.org/officeDocument/2006/math">
                    <m:sSup>
                      <m:e>
                        <m:r>
                          <m:t>σ</m:t>
                        </m:r>
                      </m:e>
                      <m:sup>
                        <m:r>
                          <m:t>2</m:t>
                        </m:r>
                      </m:sup>
                    </m:sSup>
                  </m:oMath>
                </a14:m>
                <a:r>
                  <a:rPr/>
                  <a:t>).</a:t>
                </a:r>
              </a:p>
              <a:p>
                <a:pPr lvl="0" marL="0" indent="0">
                  <a:buNone/>
                </a:pPr>
                <a:r>
                  <a:rPr/>
                  <a:t>Suppose we have a normal distribution prior for </a:t>
                </a:r>
                <a14:m>
                  <m:oMath xmlns:m="http://schemas.openxmlformats.org/officeDocument/2006/math">
                    <m:r>
                      <m:t>μ</m:t>
                    </m:r>
                  </m:oMath>
                </a14:m>
                <a:r>
                  <a:rPr/>
                  <a:t>: </a:t>
                </a:r>
                <a14:m>
                  <m:oMath xmlns:m="http://schemas.openxmlformats.org/officeDocument/2006/math">
                    <m:r>
                      <m:t>μ</m:t>
                    </m:r>
                    <m:r>
                      <m:t>∼</m:t>
                    </m:r>
                    <m:r>
                      <m:rPr>
                        <m:sty m:val="p"/>
                        <m:scr m:val="script"/>
                      </m:rPr>
                      <m:t>N</m:t>
                    </m:r>
                    <m:r>
                      <m:t>(</m:t>
                    </m:r>
                    <m:sSub>
                      <m:e>
                        <m:r>
                          <m:t>μ</m:t>
                        </m:r>
                      </m:e>
                      <m:sub>
                        <m:r>
                          <m:t>0</m:t>
                        </m:r>
                      </m:sub>
                    </m:sSub>
                    <m:r>
                      <m:t>,</m:t>
                    </m:r>
                    <m:sSubSup>
                      <m:e>
                        <m:r>
                          <m:t>σ</m:t>
                        </m:r>
                      </m:e>
                      <m:sub>
                        <m:r>
                          <m:t>0</m:t>
                        </m:r>
                      </m:sub>
                      <m:sup>
                        <m:r>
                          <m:t>2</m:t>
                        </m:r>
                      </m:sup>
                    </m:sSubSup>
                    <m:r>
                      <m:t>)</m:t>
                    </m:r>
                  </m:oMath>
                </a14:m>
                <a:r>
                  <a:rPr/>
                  <a:t>.</a:t>
                </a:r>
              </a:p>
              <a:p>
                <a:pPr lvl="0" marL="0" indent="0">
                  <a:buNone/>
                </a:pPr>
                <a:r>
                  <a:rPr/>
                  <a:t>Then the posterior </a:t>
                </a:r>
                <a14:m>
                  <m:oMath xmlns:m="http://schemas.openxmlformats.org/officeDocument/2006/math">
                    <m:r>
                      <m:t>p</m:t>
                    </m:r>
                    <m:r>
                      <m:t>(</m:t>
                    </m:r>
                    <m:r>
                      <m:t>μ</m:t>
                    </m:r>
                    <m:r>
                      <m:t>|</m:t>
                    </m:r>
                    <m:sSup>
                      <m:e>
                        <m:r>
                          <m:t>σ</m:t>
                        </m:r>
                      </m:e>
                      <m:sup>
                        <m:r>
                          <m:t>2</m:t>
                        </m:r>
                      </m:sup>
                    </m:sSup>
                    <m:r>
                      <m:t>,</m:t>
                    </m:r>
                    <m:sSub>
                      <m:e>
                        <m:r>
                          <m:t>y</m:t>
                        </m:r>
                      </m:e>
                      <m:sub>
                        <m:r>
                          <m:t>1</m:t>
                        </m:r>
                      </m:sub>
                    </m:sSub>
                    <m:r>
                      <m:t>,</m:t>
                    </m:r>
                    <m:r>
                      <m:t>…</m:t>
                    </m:r>
                    <m:r>
                      <m:t>,</m:t>
                    </m:r>
                    <m:sSub>
                      <m:e>
                        <m:r>
                          <m:t>y</m:t>
                        </m:r>
                      </m:e>
                      <m:sub>
                        <m:r>
                          <m:t>n</m:t>
                        </m:r>
                      </m:sub>
                    </m:sSub>
                    <m:r>
                      <m:t>)</m:t>
                    </m:r>
                  </m:oMath>
                </a14:m>
                <a:r>
                  <a:rPr/>
                  <a:t>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μ</m:t>
                            </m:r>
                            <m:r>
                              <m:t>|</m:t>
                            </m:r>
                            <m:sSup>
                              <m:e>
                                <m:r>
                                  <m:t>σ</m:t>
                                </m:r>
                              </m:e>
                              <m:sup>
                                <m:r>
                                  <m:t>2</m:t>
                                </m:r>
                              </m:sup>
                            </m:sSup>
                            <m:r>
                              <m:t>,</m:t>
                            </m:r>
                            <m:sSub>
                              <m:e>
                                <m:r>
                                  <m:t>y</m:t>
                                </m:r>
                              </m:e>
                              <m:sub>
                                <m:r>
                                  <m:t>1</m:t>
                                </m:r>
                              </m:sub>
                            </m:sSub>
                            <m:r>
                              <m:t>,</m:t>
                            </m:r>
                            <m:r>
                              <m:t>…</m:t>
                            </m:r>
                            <m:r>
                              <m:t>,</m:t>
                            </m:r>
                            <m:sSub>
                              <m:e>
                                <m:r>
                                  <m:t>y</m:t>
                                </m:r>
                              </m:e>
                              <m:sub>
                                <m:r>
                                  <m:t>n</m:t>
                                </m:r>
                              </m:sub>
                            </m:sSub>
                            <m:r>
                              <m:t>)</m:t>
                            </m:r>
                          </m:e>
                          <m:e>
                            <m:r>
                              <m:t>∝</m:t>
                            </m:r>
                          </m:e>
                          <m:e>
                            <m:r>
                              <m:t>p</m:t>
                            </m:r>
                            <m:r>
                              <m:t>(</m:t>
                            </m:r>
                            <m:r>
                              <m:t>μ</m:t>
                            </m:r>
                            <m:r>
                              <m:t>|</m:t>
                            </m:r>
                            <m:sSup>
                              <m:e>
                                <m:r>
                                  <m:t>σ</m:t>
                                </m:r>
                              </m:e>
                              <m:sup>
                                <m:r>
                                  <m:t>2</m:t>
                                </m:r>
                              </m:sup>
                            </m:sSup>
                            <m:r>
                              <m:t>)</m:t>
                            </m:r>
                            <m:r>
                              <m:t> </m:t>
                            </m:r>
                            <m:r>
                              <m:t>p</m:t>
                            </m:r>
                            <m:r>
                              <m:t>(</m:t>
                            </m:r>
                            <m:sSub>
                              <m:e>
                                <m:r>
                                  <m:t>y</m:t>
                                </m:r>
                              </m:e>
                              <m:sub>
                                <m:r>
                                  <m:t>1</m:t>
                                </m:r>
                              </m:sub>
                            </m:sSub>
                            <m:r>
                              <m:t>,</m:t>
                            </m:r>
                            <m:r>
                              <m:t>…</m:t>
                            </m:r>
                            <m:r>
                              <m:t>,</m:t>
                            </m:r>
                            <m:sSub>
                              <m:e>
                                <m:r>
                                  <m:t>y</m:t>
                                </m:r>
                              </m:e>
                              <m:sub>
                                <m:r>
                                  <m:t>n</m:t>
                                </m:r>
                              </m:sub>
                            </m:sSub>
                            <m:r>
                              <m:t>|</m:t>
                            </m:r>
                            <m:r>
                              <m:t>μ</m:t>
                            </m:r>
                            <m:r>
                              <m:t>,</m:t>
                            </m:r>
                            <m:sSup>
                              <m:e>
                                <m:r>
                                  <m:t>σ</m:t>
                                </m:r>
                              </m:e>
                              <m:sup>
                                <m:r>
                                  <m:t>2</m:t>
                                </m:r>
                              </m:sup>
                            </m:sSup>
                            <m:r>
                              <m:t>)</m:t>
                            </m:r>
                          </m:e>
                        </m:mr>
                        <m:mr>
                          <m:e/>
                          <m:e>
                            <m:r>
                              <m:t>∝</m:t>
                            </m:r>
                          </m:e>
                          <m:e>
                            <m:r>
                              <m:rPr>
                                <m:sty m:val="p"/>
                              </m:rPr>
                              <m:t>exp</m:t>
                            </m:r>
                            <m:d>
                              <m:dPr>
                                <m:begChr m:val="("/>
                                <m:endChr m:val=")"/>
                                <m:grow/>
                              </m:dPr>
                              <m:e>
                                <m:r>
                                  <m:t>−</m:t>
                                </m:r>
                                <m:f>
                                  <m:fPr>
                                    <m:type m:val="bar"/>
                                  </m:fPr>
                                  <m:num>
                                    <m:r>
                                      <m:t>1</m:t>
                                    </m:r>
                                  </m:num>
                                  <m:den>
                                    <m:r>
                                      <m:t>2</m:t>
                                    </m:r>
                                    <m:sSubSup>
                                      <m:e>
                                        <m:r>
                                          <m:t>σ</m:t>
                                        </m:r>
                                      </m:e>
                                      <m:sub>
                                        <m:r>
                                          <m:t>0</m:t>
                                        </m:r>
                                      </m:sub>
                                      <m:sup>
                                        <m:r>
                                          <m:t>2</m:t>
                                        </m:r>
                                      </m:sup>
                                    </m:sSubSup>
                                  </m:den>
                                </m:f>
                                <m:r>
                                  <m:t>(</m:t>
                                </m:r>
                                <m:r>
                                  <m:t>μ</m:t>
                                </m:r>
                                <m:r>
                                  <m:t>−</m:t>
                                </m:r>
                                <m:sSub>
                                  <m:e>
                                    <m:r>
                                      <m:t>μ</m:t>
                                    </m:r>
                                  </m:e>
                                  <m:sub>
                                    <m:r>
                                      <m:t>0</m:t>
                                    </m:r>
                                  </m:sub>
                                </m:sSub>
                                <m:sSup>
                                  <m:e>
                                    <m:r>
                                      <m:t>)</m:t>
                                    </m:r>
                                  </m:e>
                                  <m:sup>
                                    <m:r>
                                      <m:t>2</m:t>
                                    </m:r>
                                  </m:sup>
                                </m:sSup>
                              </m:e>
                            </m:d>
                            <m:r>
                              <m:rPr>
                                <m:sty m:val="p"/>
                              </m:rPr>
                              <m:t>exp</m:t>
                            </m:r>
                            <m:d>
                              <m:dPr>
                                <m:begChr m:val="("/>
                                <m:endChr m:val=")"/>
                                <m:grow/>
                              </m:dPr>
                              <m:e>
                                <m:r>
                                  <m:t>−</m:t>
                                </m:r>
                                <m:f>
                                  <m:fPr>
                                    <m:type m:val="bar"/>
                                  </m:fPr>
                                  <m:num>
                                    <m:r>
                                      <m:t>1</m:t>
                                    </m:r>
                                  </m:num>
                                  <m:den>
                                    <m:r>
                                      <m:t>2</m:t>
                                    </m:r>
                                    <m:sSup>
                                      <m:e>
                                        <m:r>
                                          <m:t>σ</m:t>
                                        </m:r>
                                      </m:e>
                                      <m:sup>
                                        <m:r>
                                          <m:t>2</m:t>
                                        </m:r>
                                      </m:sup>
                                    </m:sSup>
                                  </m:den>
                                </m:f>
                                <m:nary>
                                  <m:naryPr>
                                    <m:chr m:val="∑"/>
                                    <m:limLoc m:val="undOvr"/>
                                    <m:subHide m:val="0"/>
                                    <m:supHide m:val="1"/>
                                  </m:naryPr>
                                  <m:sub>
                                    <m:r>
                                      <m:t>i</m:t>
                                    </m:r>
                                  </m:sub>
                                  <m:sup>
                                    <m:r>
                                      <m:t>​</m:t>
                                    </m:r>
                                  </m:sup>
                                  <m:e>
                                    <m:r>
                                      <m:t>(</m:t>
                                    </m:r>
                                  </m:e>
                                </m:nary>
                                <m:sSub>
                                  <m:e>
                                    <m:r>
                                      <m:t>y</m:t>
                                    </m:r>
                                  </m:e>
                                  <m:sub>
                                    <m:r>
                                      <m:t>i</m:t>
                                    </m:r>
                                  </m:sub>
                                </m:sSub>
                                <m:r>
                                  <m:t>−</m:t>
                                </m:r>
                                <m:r>
                                  <m:t>μ</m:t>
                                </m:r>
                                <m:sSup>
                                  <m:e>
                                    <m:r>
                                      <m:t>)</m:t>
                                    </m:r>
                                  </m:e>
                                  <m:sup>
                                    <m:r>
                                      <m:t>2</m:t>
                                    </m:r>
                                  </m:sup>
                                </m:sSup>
                              </m:e>
                            </m:d>
                          </m:e>
                        </m:mr>
                      </m:m>
                    </m:oMath>
                  </m:oMathPara>
                </a14:m>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8</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focus only on the terms inside the exponentials and let’s ignore the factor </a:t>
                </a:r>
                <a14:m>
                  <m:oMath xmlns:m="http://schemas.openxmlformats.org/officeDocument/2006/math">
                    <m:r>
                      <m:t>−</m:t>
                    </m:r>
                    <m:f>
                      <m:fPr>
                        <m:type m:val="bar"/>
                      </m:fPr>
                      <m:num>
                        <m:r>
                          <m:t>1</m:t>
                        </m:r>
                      </m:num>
                      <m:den>
                        <m:r>
                          <m:t>2</m:t>
                        </m:r>
                      </m:den>
                    </m:f>
                  </m:oMath>
                </a14:m>
                <a:r>
                  <a:rPr/>
                  <a:t> for now.</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f>
                        <m:fPr>
                          <m:type m:val="bar"/>
                        </m:fPr>
                        <m:num>
                          <m:r>
                            <m:t>1</m:t>
                          </m:r>
                        </m:num>
                        <m:den>
                          <m:sSubSup>
                            <m:e>
                              <m:r>
                                <m:t>σ</m:t>
                              </m:r>
                            </m:e>
                            <m:sub>
                              <m:r>
                                <m:t>0</m:t>
                              </m:r>
                            </m:sub>
                            <m:sup>
                              <m:r>
                                <m:t>2</m:t>
                              </m:r>
                            </m:sup>
                          </m:sSubSup>
                        </m:den>
                      </m:f>
                      <m:d>
                        <m:dPr>
                          <m:begChr m:val="("/>
                          <m:endChr m:val=")"/>
                          <m:grow/>
                        </m:dPr>
                        <m:e>
                          <m:sSup>
                            <m:e>
                              <m:r>
                                <m:t>μ</m:t>
                              </m:r>
                            </m:e>
                            <m:sup>
                              <m:r>
                                <m:t>2</m:t>
                              </m:r>
                            </m:sup>
                          </m:sSup>
                          <m:r>
                            <m:t>−</m:t>
                          </m:r>
                          <m:r>
                            <m:t>2</m:t>
                          </m:r>
                          <m:r>
                            <m:t>μ</m:t>
                          </m:r>
                          <m:sSub>
                            <m:e>
                              <m:r>
                                <m:t>μ</m:t>
                              </m:r>
                            </m:e>
                            <m:sub>
                              <m:r>
                                <m:t>0</m:t>
                              </m:r>
                            </m:sub>
                          </m:sSub>
                          <m:r>
                            <m:t>+</m:t>
                          </m:r>
                          <m:sSubSup>
                            <m:e>
                              <m:r>
                                <m:t>μ</m:t>
                              </m:r>
                            </m:e>
                            <m:sub>
                              <m:r>
                                <m:t>o</m:t>
                              </m:r>
                            </m:sub>
                            <m:sup>
                              <m:r>
                                <m:t>2</m:t>
                              </m:r>
                            </m:sup>
                          </m:sSubSup>
                        </m:e>
                      </m:d>
                      <m:r>
                        <m:t>+</m:t>
                      </m:r>
                      <m:f>
                        <m:fPr>
                          <m:type m:val="bar"/>
                        </m:fPr>
                        <m:num>
                          <m:r>
                            <m:t>1</m:t>
                          </m:r>
                        </m:num>
                        <m:den>
                          <m:sSup>
                            <m:e>
                              <m:r>
                                <m:t>σ</m:t>
                              </m:r>
                            </m:e>
                            <m:sup>
                              <m:r>
                                <m:t>2</m:t>
                              </m:r>
                            </m:sup>
                          </m:sSup>
                        </m:den>
                      </m:f>
                      <m:d>
                        <m:dPr>
                          <m:begChr m:val="("/>
                          <m:endChr m:val=")"/>
                          <m:grow/>
                        </m:dPr>
                        <m:e>
                          <m:nary>
                            <m:naryPr>
                              <m:chr m:val="∑"/>
                              <m:limLoc m:val="undOvr"/>
                              <m:subHide m:val="0"/>
                              <m:supHide m:val="1"/>
                            </m:naryPr>
                            <m:sub>
                              <m:r>
                                <m:t>i</m:t>
                              </m:r>
                            </m:sub>
                            <m:sup>
                              <m:r>
                                <m:t>​</m:t>
                              </m:r>
                            </m:sup>
                            <m:e>
                              <m:sSubSup>
                                <m:e>
                                  <m:r>
                                    <m:t>y</m:t>
                                  </m:r>
                                </m:e>
                                <m:sub>
                                  <m:r>
                                    <m:t>i</m:t>
                                  </m:r>
                                </m:sub>
                                <m:sup>
                                  <m:r>
                                    <m:t>2</m:t>
                                  </m:r>
                                </m:sup>
                              </m:sSubSup>
                            </m:e>
                          </m:nary>
                          <m:r>
                            <m:t>−</m:t>
                          </m:r>
                          <m:r>
                            <m:t>2</m:t>
                          </m:r>
                          <m:r>
                            <m:t>μ</m:t>
                          </m:r>
                          <m:nary>
                            <m:naryPr>
                              <m:chr m:val="∑"/>
                              <m:limLoc m:val="undOvr"/>
                              <m:subHide m:val="0"/>
                              <m:supHide m:val="1"/>
                            </m:naryPr>
                            <m:sub>
                              <m:r>
                                <m:t>i</m:t>
                              </m:r>
                            </m:sub>
                            <m:sup>
                              <m:r>
                                <m:t>​</m:t>
                              </m:r>
                            </m:sup>
                            <m:e>
                              <m:sSub>
                                <m:e>
                                  <m:r>
                                    <m:t>y</m:t>
                                  </m:r>
                                </m:e>
                                <m:sub>
                                  <m:r>
                                    <m:t>i</m:t>
                                  </m:r>
                                </m:sub>
                              </m:sSub>
                            </m:e>
                          </m:nary>
                          <m:r>
                            <m:t>+</m:t>
                          </m:r>
                          <m:r>
                            <m:t>n</m:t>
                          </m:r>
                          <m:sSup>
                            <m:e>
                              <m:r>
                                <m:t>μ</m:t>
                              </m:r>
                            </m:e>
                            <m:sup>
                              <m:r>
                                <m:t>2</m:t>
                              </m:r>
                            </m:sup>
                          </m:sSup>
                        </m:e>
                      </m:d>
                      <m:r>
                        <m:t>=</m:t>
                      </m:r>
                      <m:r>
                        <m:t>a</m:t>
                      </m:r>
                      <m:sSup>
                        <m:e>
                          <m:r>
                            <m:t>μ</m:t>
                          </m:r>
                        </m:e>
                        <m:sup>
                          <m:r>
                            <m:t>2</m:t>
                          </m:r>
                        </m:sup>
                      </m:sSup>
                      <m:r>
                        <m:t>−</m:t>
                      </m:r>
                      <m:r>
                        <m:t>2</m:t>
                      </m:r>
                      <m:r>
                        <m:t>b</m:t>
                      </m:r>
                      <m:r>
                        <m:t>μ</m:t>
                      </m:r>
                      <m:r>
                        <m:t>+</m:t>
                      </m:r>
                      <m:r>
                        <m:t>c</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r>
                      <m:t>a</m:t>
                    </m:r>
                    <m:r>
                      <m:t>=</m:t>
                    </m:r>
                    <m:f>
                      <m:fPr>
                        <m:type m:val="bar"/>
                      </m:fPr>
                      <m:num>
                        <m:r>
                          <m:t>1</m:t>
                        </m:r>
                      </m:num>
                      <m:den>
                        <m:sSubSup>
                          <m:e>
                            <m:r>
                              <m:t>σ</m:t>
                            </m:r>
                          </m:e>
                          <m:sub>
                            <m:r>
                              <m:t>0</m:t>
                            </m:r>
                          </m:sub>
                          <m:sup>
                            <m:r>
                              <m:t>2</m:t>
                            </m:r>
                          </m:sup>
                        </m:sSubSup>
                      </m:den>
                    </m:f>
                    <m:r>
                      <m:t>+</m:t>
                    </m:r>
                    <m:f>
                      <m:fPr>
                        <m:type m:val="bar"/>
                      </m:fPr>
                      <m:num>
                        <m:r>
                          <m:t>n</m:t>
                        </m:r>
                      </m:num>
                      <m:den>
                        <m:sSup>
                          <m:e>
                            <m:r>
                              <m:t>σ</m:t>
                            </m:r>
                          </m:e>
                          <m:sup>
                            <m:r>
                              <m:t>2</m:t>
                            </m:r>
                          </m:sup>
                        </m:sSup>
                      </m:den>
                    </m:f>
                  </m:oMath>
                </a14:m>
                <a:r>
                  <a:rPr/>
                  <a:t>, </a:t>
                </a:r>
                <a14:m>
                  <m:oMath xmlns:m="http://schemas.openxmlformats.org/officeDocument/2006/math">
                    <m:r>
                      <m:t>b</m:t>
                    </m:r>
                    <m:r>
                      <m:t>=</m:t>
                    </m:r>
                    <m:f>
                      <m:fPr>
                        <m:type m:val="bar"/>
                      </m:fPr>
                      <m:num>
                        <m:sSub>
                          <m:e>
                            <m:r>
                              <m:t>μ</m:t>
                            </m:r>
                          </m:e>
                          <m:sub>
                            <m:r>
                              <m:t>0</m:t>
                            </m:r>
                          </m:sub>
                        </m:sSub>
                      </m:num>
                      <m:den>
                        <m:sSubSup>
                          <m:e>
                            <m:r>
                              <m:t>σ</m:t>
                            </m:r>
                          </m:e>
                          <m:sub>
                            <m:r>
                              <m:t>0</m:t>
                            </m:r>
                          </m:sub>
                          <m:sup>
                            <m:r>
                              <m:t>2</m:t>
                            </m:r>
                          </m:sup>
                        </m:sSubSup>
                      </m:den>
                    </m:f>
                    <m:r>
                      <m:t>+</m:t>
                    </m:r>
                    <m:f>
                      <m:fPr>
                        <m:type m:val="bar"/>
                      </m:fPr>
                      <m:num>
                        <m:nary>
                          <m:naryPr>
                            <m:chr m:val="∑"/>
                            <m:limLoc m:val="undOvr"/>
                            <m:subHide m:val="0"/>
                            <m:supHide m:val="1"/>
                          </m:naryPr>
                          <m:sub>
                            <m:r>
                              <m:t>i</m:t>
                            </m:r>
                          </m:sub>
                          <m:sup>
                            <m:r>
                              <m:t>​</m:t>
                            </m:r>
                          </m:sup>
                          <m:e>
                            <m:sSub>
                              <m:e>
                                <m:r>
                                  <m:t>y</m:t>
                                </m:r>
                              </m:e>
                              <m:sub>
                                <m:r>
                                  <m:t>i</m:t>
                                </m:r>
                              </m:sub>
                            </m:sSub>
                          </m:e>
                        </m:nary>
                      </m:num>
                      <m:den>
                        <m:sSup>
                          <m:e>
                            <m:r>
                              <m:t>σ</m:t>
                            </m:r>
                          </m:e>
                          <m:sup>
                            <m:r>
                              <m:t>2</m:t>
                            </m:r>
                          </m:sup>
                        </m:sSup>
                      </m:den>
                    </m:f>
                  </m:oMath>
                </a14:m>
                <a:r>
                  <a:rPr/>
                  <a:t> and </a:t>
                </a:r>
                <a14:m>
                  <m:oMath xmlns:m="http://schemas.openxmlformats.org/officeDocument/2006/math">
                    <m:r>
                      <m:t>c</m:t>
                    </m:r>
                    <m:r>
                      <m:t>=</m:t>
                    </m:r>
                    <m:r>
                      <m:t>c</m:t>
                    </m:r>
                    <m:r>
                      <m:t>(</m:t>
                    </m:r>
                    <m:sSub>
                      <m:e>
                        <m:r>
                          <m:t>μ</m:t>
                        </m:r>
                      </m:e>
                      <m:sub>
                        <m:r>
                          <m:t>0</m:t>
                        </m:r>
                      </m:sub>
                    </m:sSub>
                    <m:r>
                      <m:t>,</m:t>
                    </m:r>
                    <m:sSubSup>
                      <m:e>
                        <m:r>
                          <m:t>σ</m:t>
                        </m:r>
                      </m:e>
                      <m:sub>
                        <m:r>
                          <m:t>0</m:t>
                        </m:r>
                      </m:sub>
                      <m:sup>
                        <m:r>
                          <m:t>2</m:t>
                        </m:r>
                      </m:sup>
                    </m:sSubSup>
                    <m:r>
                      <m:t>,</m:t>
                    </m:r>
                    <m:nary>
                      <m:naryPr>
                        <m:chr m:val="∑"/>
                        <m:limLoc m:val="undOvr"/>
                        <m:subHide m:val="0"/>
                        <m:supHide m:val="1"/>
                      </m:naryPr>
                      <m:sub>
                        <m:r>
                          <m:t>i</m:t>
                        </m:r>
                      </m:sub>
                      <m:sup>
                        <m:r>
                          <m:t>​</m:t>
                        </m:r>
                      </m:sup>
                      <m:e>
                        <m:sSub>
                          <m:e>
                            <m:r>
                              <m:t>y</m:t>
                            </m:r>
                          </m:e>
                          <m:sub>
                            <m:r>
                              <m:t>i</m:t>
                            </m:r>
                          </m:sub>
                        </m:sSub>
                      </m:e>
                    </m:nary>
                    <m:r>
                      <m:t>,</m:t>
                    </m:r>
                    <m:sSup>
                      <m:e>
                        <m:r>
                          <m:t>σ</m:t>
                        </m:r>
                      </m:e>
                      <m:sup>
                        <m:r>
                          <m:t>2</m:t>
                        </m:r>
                      </m:sup>
                    </m:sSup>
                    <m:r>
                      <m:t>)</m:t>
                    </m:r>
                  </m:oMath>
                </a14:m>
                <a:r>
                  <a:rPr/>
                  <a:t>.</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8</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With this notation, we can write: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μ</m:t>
                            </m:r>
                            <m:r>
                              <m:t>|</m:t>
                            </m:r>
                            <m:sSup>
                              <m:e>
                                <m:r>
                                  <m:t>σ</m:t>
                                </m:r>
                              </m:e>
                              <m:sup>
                                <m:r>
                                  <m:t>2</m:t>
                                </m:r>
                              </m:sup>
                            </m:sSup>
                            <m:r>
                              <m:t>,</m:t>
                            </m:r>
                            <m:sSub>
                              <m:e>
                                <m:r>
                                  <m:t>y</m:t>
                                </m:r>
                              </m:e>
                              <m:sub>
                                <m:r>
                                  <m:t>1</m:t>
                                </m:r>
                              </m:sub>
                            </m:sSub>
                            <m:r>
                              <m:t>,</m:t>
                            </m:r>
                            <m:r>
                              <m:t>…</m:t>
                            </m:r>
                            <m:r>
                              <m:t>,</m:t>
                            </m:r>
                            <m:sSub>
                              <m:e>
                                <m:r>
                                  <m:t>y</m:t>
                                </m:r>
                              </m:e>
                              <m:sub>
                                <m:r>
                                  <m:t>n</m:t>
                                </m:r>
                              </m:sub>
                            </m:sSub>
                            <m:r>
                              <m:t>)</m:t>
                            </m:r>
                          </m:e>
                          <m:e>
                            <m:r>
                              <m:t>∝</m:t>
                            </m:r>
                          </m:e>
                          <m:e>
                            <m:r>
                              <m:rPr>
                                <m:sty m:val="p"/>
                              </m:rPr>
                              <m:t>exp</m:t>
                            </m:r>
                            <m:d>
                              <m:dPr>
                                <m:begChr m:val="("/>
                                <m:endChr m:val=")"/>
                                <m:grow/>
                              </m:dPr>
                              <m:e>
                                <m:r>
                                  <m:t>−</m:t>
                                </m:r>
                                <m:f>
                                  <m:fPr>
                                    <m:type m:val="bar"/>
                                  </m:fPr>
                                  <m:num>
                                    <m:r>
                                      <m:t>1</m:t>
                                    </m:r>
                                  </m:num>
                                  <m:den>
                                    <m:r>
                                      <m:t>2</m:t>
                                    </m:r>
                                  </m:den>
                                </m:f>
                                <m:r>
                                  <m:t>(</m:t>
                                </m:r>
                                <m:r>
                                  <m:t>a</m:t>
                                </m:r>
                                <m:sSup>
                                  <m:e>
                                    <m:r>
                                      <m:t>μ</m:t>
                                    </m:r>
                                  </m:e>
                                  <m:sup>
                                    <m:r>
                                      <m:t>2</m:t>
                                    </m:r>
                                  </m:sup>
                                </m:sSup>
                                <m:r>
                                  <m:t>−</m:t>
                                </m:r>
                                <m:r>
                                  <m:t>2</m:t>
                                </m:r>
                                <m:r>
                                  <m:t>b</m:t>
                                </m:r>
                                <m:r>
                                  <m:t>μ</m:t>
                                </m:r>
                                <m:r>
                                  <m:t>)</m:t>
                                </m:r>
                              </m:e>
                            </m:d>
                          </m:e>
                        </m:mr>
                        <m:mr>
                          <m:e/>
                          <m:e>
                            <m:r>
                              <m:t>∝</m:t>
                            </m:r>
                          </m:e>
                          <m:e>
                            <m:r>
                              <m:rPr>
                                <m:sty m:val="p"/>
                              </m:rPr>
                              <m:t>exp</m:t>
                            </m:r>
                            <m:d>
                              <m:dPr>
                                <m:begChr m:val="("/>
                                <m:endChr m:val=")"/>
                                <m:grow/>
                              </m:dPr>
                              <m:e>
                                <m:r>
                                  <m:t>−</m:t>
                                </m:r>
                                <m:f>
                                  <m:fPr>
                                    <m:type m:val="bar"/>
                                  </m:fPr>
                                  <m:num>
                                    <m:r>
                                      <m:t>1</m:t>
                                    </m:r>
                                  </m:num>
                                  <m:den>
                                    <m:r>
                                      <m:t>2</m:t>
                                    </m:r>
                                  </m:den>
                                </m:f>
                                <m:r>
                                  <m:t>a</m:t>
                                </m:r>
                                <m:d>
                                  <m:dPr>
                                    <m:begChr m:val="("/>
                                    <m:endChr m:val=")"/>
                                    <m:grow/>
                                  </m:dPr>
                                  <m:e>
                                    <m:sSup>
                                      <m:e>
                                        <m:r>
                                          <m:t>μ</m:t>
                                        </m:r>
                                      </m:e>
                                      <m:sup>
                                        <m:r>
                                          <m:t>2</m:t>
                                        </m:r>
                                      </m:sup>
                                    </m:sSup>
                                    <m:r>
                                      <m:t>−</m:t>
                                    </m:r>
                                    <m:r>
                                      <m:t>2</m:t>
                                    </m:r>
                                    <m:f>
                                      <m:fPr>
                                        <m:type m:val="bar"/>
                                      </m:fPr>
                                      <m:num>
                                        <m:r>
                                          <m:t>b</m:t>
                                        </m:r>
                                      </m:num>
                                      <m:den>
                                        <m:r>
                                          <m:t>a</m:t>
                                        </m:r>
                                      </m:den>
                                    </m:f>
                                    <m:r>
                                      <m:t>μ</m:t>
                                    </m:r>
                                    <m:r>
                                      <m:t>+</m:t>
                                    </m:r>
                                    <m:f>
                                      <m:fPr>
                                        <m:type m:val="bar"/>
                                      </m:fPr>
                                      <m:num>
                                        <m:sSup>
                                          <m:e>
                                            <m:r>
                                              <m:t>b</m:t>
                                            </m:r>
                                          </m:e>
                                          <m:sup>
                                            <m:r>
                                              <m:t>2</m:t>
                                            </m:r>
                                          </m:sup>
                                        </m:sSup>
                                      </m:num>
                                      <m:den>
                                        <m:sSup>
                                          <m:e>
                                            <m:r>
                                              <m:t>a</m:t>
                                            </m:r>
                                          </m:e>
                                          <m:sup>
                                            <m:r>
                                              <m:t>2</m:t>
                                            </m:r>
                                          </m:sup>
                                        </m:sSup>
                                      </m:den>
                                    </m:f>
                                  </m:e>
                                </m:d>
                                <m:r>
                                  <m:t>+</m:t>
                                </m:r>
                                <m:f>
                                  <m:fPr>
                                    <m:type m:val="bar"/>
                                  </m:fPr>
                                  <m:num>
                                    <m:sSup>
                                      <m:e>
                                        <m:r>
                                          <m:t>b</m:t>
                                        </m:r>
                                      </m:e>
                                      <m:sup>
                                        <m:r>
                                          <m:t>2</m:t>
                                        </m:r>
                                      </m:sup>
                                    </m:sSup>
                                  </m:num>
                                  <m:den>
                                    <m:r>
                                      <m:t>2</m:t>
                                    </m:r>
                                    <m:sSup>
                                      <m:e>
                                        <m:r>
                                          <m:t>a</m:t>
                                        </m:r>
                                      </m:e>
                                      <m:sup>
                                        <m:r>
                                          <m:t>2</m:t>
                                        </m:r>
                                      </m:sup>
                                    </m:sSup>
                                  </m:den>
                                </m:f>
                              </m:e>
                            </m:d>
                          </m:e>
                        </m:mr>
                        <m:mr>
                          <m:e/>
                          <m:e>
                            <m:r>
                              <m:t>∝</m:t>
                            </m:r>
                          </m:e>
                          <m:e>
                            <m:r>
                              <m:rPr>
                                <m:sty m:val="p"/>
                              </m:rPr>
                              <m:t>exp</m:t>
                            </m:r>
                            <m:d>
                              <m:dPr>
                                <m:begChr m:val="("/>
                                <m:endChr m:val=")"/>
                                <m:grow/>
                              </m:dPr>
                              <m:e>
                                <m:r>
                                  <m:t>−</m:t>
                                </m:r>
                                <m:f>
                                  <m:fPr>
                                    <m:type m:val="bar"/>
                                  </m:fPr>
                                  <m:num>
                                    <m:r>
                                      <m:t>1</m:t>
                                    </m:r>
                                  </m:num>
                                  <m:den>
                                    <m:r>
                                      <m:t>2</m:t>
                                    </m:r>
                                  </m:den>
                                </m:f>
                                <m:r>
                                  <m:t>a</m:t>
                                </m:r>
                                <m:sSup>
                                  <m:e>
                                    <m:d>
                                      <m:dPr>
                                        <m:begChr m:val="("/>
                                        <m:endChr m:val=")"/>
                                        <m:grow/>
                                      </m:dPr>
                                      <m:e>
                                        <m:r>
                                          <m:t>μ</m:t>
                                        </m:r>
                                        <m:r>
                                          <m:t>−</m:t>
                                        </m:r>
                                        <m:f>
                                          <m:fPr>
                                            <m:type m:val="bar"/>
                                          </m:fPr>
                                          <m:num>
                                            <m:r>
                                              <m:t>b</m:t>
                                            </m:r>
                                          </m:num>
                                          <m:den>
                                            <m:r>
                                              <m:t>a</m:t>
                                            </m:r>
                                          </m:den>
                                        </m:f>
                                      </m:e>
                                    </m:d>
                                  </m:e>
                                  <m:sup>
                                    <m:r>
                                      <m:t>2</m:t>
                                    </m:r>
                                  </m:sup>
                                </m:sSup>
                              </m:e>
                            </m:d>
                          </m:e>
                        </m:mr>
                        <m:mr>
                          <m:e/>
                          <m:e>
                            <m:r>
                              <m:t>∝</m:t>
                            </m:r>
                          </m:e>
                          <m:e>
                            <m:r>
                              <m:rPr>
                                <m:sty m:val="p"/>
                              </m:rPr>
                              <m:t>exp</m:t>
                            </m:r>
                            <m:d>
                              <m:dPr>
                                <m:begChr m:val="("/>
                                <m:endChr m:val=")"/>
                                <m:grow/>
                              </m:dPr>
                              <m:e>
                                <m:r>
                                  <m:t>−</m:t>
                                </m:r>
                                <m:f>
                                  <m:fPr>
                                    <m:type m:val="bar"/>
                                  </m:fPr>
                                  <m:num>
                                    <m:r>
                                      <m:t>1</m:t>
                                    </m:r>
                                  </m:num>
                                  <m:den>
                                    <m:r>
                                      <m:t>2</m:t>
                                    </m:r>
                                  </m:den>
                                </m:f>
                                <m:sSup>
                                  <m:e>
                                    <m:d>
                                      <m:dPr>
                                        <m:begChr m:val="("/>
                                        <m:endChr m:val=")"/>
                                        <m:grow/>
                                      </m:dPr>
                                      <m:e>
                                        <m:f>
                                          <m:fPr>
                                            <m:type m:val="bar"/>
                                          </m:fPr>
                                          <m:num>
                                            <m:r>
                                              <m:t>μ</m:t>
                                            </m:r>
                                            <m:r>
                                              <m:t>−</m:t>
                                            </m:r>
                                            <m:r>
                                              <m:t>b</m:t>
                                            </m:r>
                                            <m:r>
                                              <m:t>/</m:t>
                                            </m:r>
                                            <m:r>
                                              <m:t>a</m:t>
                                            </m:r>
                                          </m:num>
                                          <m:den>
                                            <m:r>
                                              <m:t>1</m:t>
                                            </m:r>
                                            <m:r>
                                              <m:t>/</m:t>
                                            </m:r>
                                            <m:rad>
                                              <m:radPr>
                                                <m:degHide m:val="1"/>
                                              </m:radPr>
                                              <m:deg/>
                                              <m:e>
                                                <m:r>
                                                  <m:t>a</m:t>
                                                </m:r>
                                              </m:e>
                                            </m:rad>
                                          </m:den>
                                        </m:f>
                                      </m:e>
                                    </m:d>
                                  </m:e>
                                  <m:sup>
                                    <m:r>
                                      <m:t>2</m:t>
                                    </m:r>
                                  </m:sup>
                                </m:sSup>
                              </m:e>
                            </m:d>
                          </m:e>
                        </m:mr>
                      </m:m>
                    </m:oMath>
                  </m:oMathPara>
                </a14:m>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8</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is a normal distribution with posterior mean</a:t>
                </a:r>
              </a:p>
              <a:p>
                <a:pPr lvl="0" marL="0" indent="0">
                  <a:buNone/>
                </a:pPr>
                <a14:m>
                  <m:oMathPara xmlns:m="http://schemas.openxmlformats.org/officeDocument/2006/math">
                    <m:oMathParaPr>
                      <m:jc m:val="center"/>
                    </m:oMathParaPr>
                    <m:oMath>
                      <m:sSub>
                        <m:e>
                          <m:r>
                            <m:t>μ</m:t>
                          </m:r>
                        </m:e>
                        <m:sub>
                          <m:r>
                            <m:t>n</m:t>
                          </m:r>
                        </m:sub>
                      </m:sSub>
                      <m:r>
                        <m:t>=</m:t>
                      </m:r>
                      <m:f>
                        <m:fPr>
                          <m:type m:val="bar"/>
                        </m:fPr>
                        <m:num>
                          <m:r>
                            <m:t>b</m:t>
                          </m:r>
                        </m:num>
                        <m:den>
                          <m:r>
                            <m:t>a</m:t>
                          </m:r>
                        </m:den>
                      </m:f>
                      <m:r>
                        <m:t>=</m:t>
                      </m:r>
                      <m:f>
                        <m:fPr>
                          <m:type m:val="bar"/>
                        </m:fPr>
                        <m:num>
                          <m:f>
                            <m:fPr>
                              <m:type m:val="bar"/>
                            </m:fPr>
                            <m:num>
                              <m:r>
                                <m:t>1</m:t>
                              </m:r>
                            </m:num>
                            <m:den>
                              <m:sSubSup>
                                <m:e>
                                  <m:r>
                                    <m:t>σ</m:t>
                                  </m:r>
                                </m:e>
                                <m:sub>
                                  <m:r>
                                    <m:t>0</m:t>
                                  </m:r>
                                </m:sub>
                                <m:sup>
                                  <m:r>
                                    <m:t>2</m:t>
                                  </m:r>
                                </m:sup>
                              </m:sSubSup>
                            </m:den>
                          </m:f>
                          <m:sSub>
                            <m:e>
                              <m:r>
                                <m:t>μ</m:t>
                              </m:r>
                            </m:e>
                            <m:sub>
                              <m:r>
                                <m:t>0</m:t>
                              </m:r>
                            </m:sub>
                          </m:sSub>
                          <m:r>
                            <m:t>+</m:t>
                          </m:r>
                          <m:f>
                            <m:fPr>
                              <m:type m:val="bar"/>
                            </m:fPr>
                            <m:num>
                              <m:r>
                                <m:t>n</m:t>
                              </m:r>
                            </m:num>
                            <m:den>
                              <m:sSup>
                                <m:e>
                                  <m:r>
                                    <m:t>σ</m:t>
                                  </m:r>
                                </m:e>
                                <m:sup>
                                  <m:r>
                                    <m:t>2</m:t>
                                  </m:r>
                                </m:sup>
                              </m:sSup>
                            </m:den>
                          </m:f>
                          <m:bar>
                            <m:barPr>
                              <m:pos m:val="top"/>
                            </m:barPr>
                            <m:e>
                              <m:r>
                                <m:t>y</m:t>
                              </m:r>
                            </m:e>
                          </m:bar>
                        </m:num>
                        <m:den>
                          <m:f>
                            <m:fPr>
                              <m:type m:val="bar"/>
                            </m:fPr>
                            <m:num>
                              <m:r>
                                <m:t>1</m:t>
                              </m:r>
                            </m:num>
                            <m:den>
                              <m:sSubSup>
                                <m:e>
                                  <m:r>
                                    <m:t>σ</m:t>
                                  </m:r>
                                </m:e>
                                <m:sub>
                                  <m:r>
                                    <m:t>0</m:t>
                                  </m:r>
                                </m:sub>
                                <m:sup>
                                  <m:r>
                                    <m:t>2</m:t>
                                  </m:r>
                                </m:sup>
                              </m:sSubSup>
                            </m:den>
                          </m:f>
                          <m:r>
                            <m:t>+</m:t>
                          </m:r>
                          <m:f>
                            <m:fPr>
                              <m:type m:val="bar"/>
                            </m:fPr>
                            <m:num>
                              <m:r>
                                <m:t>n</m:t>
                              </m:r>
                            </m:num>
                            <m:den>
                              <m:sSup>
                                <m:e>
                                  <m:r>
                                    <m:t>σ</m:t>
                                  </m:r>
                                </m:e>
                                <m:sup>
                                  <m:r>
                                    <m:t>2</m:t>
                                  </m:r>
                                </m:sup>
                              </m:sSup>
                            </m:den>
                          </m:f>
                        </m:den>
                      </m:f>
                    </m:oMath>
                  </m:oMathPara>
                </a14:m>
              </a:p>
              <a:p>
                <a:pPr lvl="0" marL="0" indent="0">
                  <a:buNone/>
                </a:pPr>
                <a:r>
                  <a:rPr/>
                  <a:t>and posterior variance</a:t>
                </a:r>
              </a:p>
              <a:p>
                <a:pPr lvl="0" marL="0" indent="0">
                  <a:buNone/>
                </a:pPr>
                <a14:m>
                  <m:oMathPara xmlns:m="http://schemas.openxmlformats.org/officeDocument/2006/math">
                    <m:oMathParaPr>
                      <m:jc m:val="center"/>
                    </m:oMathParaPr>
                    <m:oMath>
                      <m:sSubSup>
                        <m:e>
                          <m:r>
                            <m:t>σ</m:t>
                          </m:r>
                        </m:e>
                        <m:sub>
                          <m:r>
                            <m:t>n</m:t>
                          </m:r>
                        </m:sub>
                        <m:sup>
                          <m:r>
                            <m:t>2</m:t>
                          </m:r>
                        </m:sup>
                      </m:sSubSup>
                      <m:r>
                        <m:t>=</m:t>
                      </m:r>
                      <m:f>
                        <m:fPr>
                          <m:type m:val="bar"/>
                        </m:fPr>
                        <m:num>
                          <m:r>
                            <m:t>1</m:t>
                          </m:r>
                        </m:num>
                        <m:den>
                          <m:r>
                            <m:t>a</m:t>
                          </m:r>
                        </m:den>
                      </m:f>
                      <m:r>
                        <m:t>=</m:t>
                      </m:r>
                      <m:f>
                        <m:fPr>
                          <m:type m:val="bar"/>
                        </m:fPr>
                        <m:num>
                          <m:r>
                            <m:t>1</m:t>
                          </m:r>
                        </m:num>
                        <m:den>
                          <m:f>
                            <m:fPr>
                              <m:type m:val="bar"/>
                            </m:fPr>
                            <m:num>
                              <m:r>
                                <m:t>1</m:t>
                              </m:r>
                            </m:num>
                            <m:den>
                              <m:sSubSup>
                                <m:e>
                                  <m:r>
                                    <m:t>σ</m:t>
                                  </m:r>
                                </m:e>
                                <m:sub>
                                  <m:r>
                                    <m:t>0</m:t>
                                  </m:r>
                                </m:sub>
                                <m:sup>
                                  <m:r>
                                    <m:t>2</m:t>
                                  </m:r>
                                </m:sup>
                              </m:sSubSup>
                            </m:den>
                          </m:f>
                          <m:r>
                            <m:t>+</m:t>
                          </m:r>
                          <m:f>
                            <m:fPr>
                              <m:type m:val="bar"/>
                            </m:fPr>
                            <m:num>
                              <m:r>
                                <m:t>n</m:t>
                              </m:r>
                            </m:num>
                            <m:den>
                              <m:sSup>
                                <m:e>
                                  <m:r>
                                    <m:t>σ</m:t>
                                  </m:r>
                                </m:e>
                                <m:sup>
                                  <m:r>
                                    <m:t>2</m:t>
                                  </m:r>
                                </m:sup>
                              </m:sSup>
                            </m:den>
                          </m:f>
                        </m:den>
                      </m:f>
                    </m:oMath>
                  </m:oMathPara>
                </a14:m>
              </a:p>
              <a:p>
                <a:pPr lvl="0" marL="0" indent="0">
                  <a:buNone/>
                </a:pPr>
                <a:r>
                  <a:rPr/>
                  <a:t>We conclude that the normal distribution is the conjugate prior for </a:t>
                </a:r>
                <a14:m>
                  <m:oMath xmlns:m="http://schemas.openxmlformats.org/officeDocument/2006/math">
                    <m:r>
                      <m:t>μ</m:t>
                    </m:r>
                  </m:oMath>
                </a14:m>
                <a:r>
                  <a:rPr/>
                  <a:t> in a normal sampling model, assuming </a:t>
                </a:r>
                <a14:m>
                  <m:oMath xmlns:m="http://schemas.openxmlformats.org/officeDocument/2006/math">
                    <m:sSup>
                      <m:e>
                        <m:r>
                          <m:t>σ</m:t>
                        </m:r>
                      </m:e>
                      <m:sup>
                        <m:r>
                          <m:t>2</m:t>
                        </m:r>
                      </m:sup>
                    </m:sSup>
                  </m:oMath>
                </a14:m>
                <a:r>
                  <a:rPr/>
                  <a:t> known and fixed.</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assume that, given the disease state (</a:t>
                </a:r>
                <a14:m>
                  <m:oMath xmlns:m="http://schemas.openxmlformats.org/officeDocument/2006/math">
                    <m:r>
                      <m:t>D</m:t>
                    </m:r>
                  </m:oMath>
                </a14:m>
                <a:r>
                  <a:rPr/>
                  <a:t> or </a:t>
                </a:r>
                <a14:m>
                  <m:oMath xmlns:m="http://schemas.openxmlformats.org/officeDocument/2006/math">
                    <m:bar>
                      <m:barPr>
                        <m:pos m:val="top"/>
                      </m:barPr>
                      <m:e>
                        <m:r>
                          <m:t>D</m:t>
                        </m:r>
                      </m:e>
                    </m:bar>
                  </m:oMath>
                </a14:m>
                <a:r>
                  <a:rPr/>
                  <a:t>), the two tests are independent as they use very different technologies and are not run on the same biological sample (each test takes a new sample from the patient).</a:t>
                </a:r>
              </a:p>
              <a:p>
                <a:pPr lvl="0" marL="0" indent="0">
                  <a:buNone/>
                </a:pPr>
                <a:r>
                  <a:rPr/>
                  <a:t>What is the probability for a patient having the disease if both the new and the existing test give a positive result?</a:t>
                </a:r>
              </a:p>
              <a:p>
                <a:pPr lvl="0" marL="0" indent="0">
                  <a:buNone/>
                </a:pPr>
                <a14:m>
                  <m:oMathPara xmlns:m="http://schemas.openxmlformats.org/officeDocument/2006/math">
                    <m:oMathParaPr>
                      <m:jc m:val="center"/>
                    </m:oMathParaPr>
                    <m:oMath>
                      <m:r>
                        <m:t> </m:t>
                      </m:r>
                    </m:oMath>
                  </m:oMathPara>
                </a14:m>
              </a:p>
              <a:p>
                <a:pPr lvl="0" marL="0" indent="0">
                  <a:buNone/>
                </a:pPr>
                <a:r>
                  <a:rPr/>
                  <a:t>Hint: define a virtual test which is positive if both the new and existing tests return a positive results and gives a negative result otherwise. Compute the sensitivity and specificity for this compound test, then proceed as before.</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STA6206 BDA Practical 1 &amp; 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the new test:</a:t>
                </a:r>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r>
                      <m:t>P</m:t>
                    </m:r>
                    <m:r>
                      <m:t>(</m:t>
                    </m:r>
                    <m:r>
                      <m:t>D</m:t>
                    </m:r>
                    <m:r>
                      <m:t>)</m:t>
                    </m:r>
                    <m:r>
                      <m:t>=</m:t>
                    </m:r>
                    <m:r>
                      <m:t>0.1</m:t>
                    </m:r>
                  </m:oMath>
                </a14:m>
                <a:r>
                  <a:rPr/>
                  <a:t>, </a:t>
                </a:r>
                <a14:m>
                  <m:oMath xmlns:m="http://schemas.openxmlformats.org/officeDocument/2006/math">
                    <m:r>
                      <m:t>P</m:t>
                    </m:r>
                    <m:r>
                      <m:t>(</m:t>
                    </m:r>
                    <m:r>
                      <m:t>T</m:t>
                    </m:r>
                    <m:r>
                      <m:t>|</m:t>
                    </m:r>
                    <m:r>
                      <m:t>D</m:t>
                    </m:r>
                    <m:r>
                      <m:t>)</m:t>
                    </m:r>
                    <m:r>
                      <m:t>=</m:t>
                    </m:r>
                    <m:r>
                      <m:t>0.99</m:t>
                    </m:r>
                  </m:oMath>
                </a14:m>
                <a:r>
                  <a:rPr/>
                  <a:t>, </a:t>
                </a:r>
                <a14:m>
                  <m:oMath xmlns:m="http://schemas.openxmlformats.org/officeDocument/2006/math">
                    <m:r>
                      <m:t>P</m:t>
                    </m:r>
                    <m:r>
                      <m:t>(</m:t>
                    </m:r>
                    <m:bar>
                      <m:barPr>
                        <m:pos m:val="top"/>
                      </m:barPr>
                      <m:e>
                        <m:r>
                          <m:t>T</m:t>
                        </m:r>
                      </m:e>
                    </m:bar>
                    <m:r>
                      <m:t>|</m:t>
                    </m:r>
                    <m:bar>
                      <m:barPr>
                        <m:pos m:val="top"/>
                      </m:barPr>
                      <m:e>
                        <m:r>
                          <m:t>D</m:t>
                        </m:r>
                      </m:e>
                    </m:bar>
                    <m:r>
                      <m:t>)</m:t>
                    </m:r>
                    <m:r>
                      <m:t>=</m:t>
                    </m:r>
                    <m:r>
                      <m:t>0.9</m:t>
                    </m:r>
                  </m:oMath>
                </a14:m>
                <a:r>
                  <a:rPr/>
                  <a:t> and so, by Bayes’ rule: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D</m:t>
                            </m:r>
                            <m:r>
                              <m:t>|</m:t>
                            </m:r>
                            <m:r>
                              <m:t>T</m:t>
                            </m:r>
                            <m:r>
                              <m:t>)</m:t>
                            </m:r>
                          </m:e>
                          <m:e>
                            <m:r>
                              <m:t>=</m:t>
                            </m:r>
                          </m:e>
                          <m:e>
                            <m:f>
                              <m:fPr>
                                <m:type m:val="bar"/>
                              </m:fPr>
                              <m:num>
                                <m:r>
                                  <m:t>P</m:t>
                                </m:r>
                                <m:r>
                                  <m:t>(</m:t>
                                </m:r>
                                <m:r>
                                  <m:t>T</m:t>
                                </m:r>
                                <m:r>
                                  <m:t>|</m:t>
                                </m:r>
                                <m:r>
                                  <m:t>D</m:t>
                                </m:r>
                                <m:r>
                                  <m:t>)</m:t>
                                </m:r>
                                <m:r>
                                  <m:t>P</m:t>
                                </m:r>
                                <m:r>
                                  <m:t>(</m:t>
                                </m:r>
                                <m:r>
                                  <m:t>D</m:t>
                                </m:r>
                                <m:r>
                                  <m:t>)</m:t>
                                </m:r>
                              </m:num>
                              <m:den>
                                <m:r>
                                  <m:t>P</m:t>
                                </m:r>
                                <m:r>
                                  <m:t>(</m:t>
                                </m:r>
                                <m:r>
                                  <m:t>T</m:t>
                                </m:r>
                                <m:r>
                                  <m:t>|</m:t>
                                </m:r>
                                <m:r>
                                  <m:t>D</m:t>
                                </m:r>
                                <m:r>
                                  <m:t>)</m:t>
                                </m:r>
                                <m:r>
                                  <m:t>P</m:t>
                                </m:r>
                                <m:r>
                                  <m:t>(</m:t>
                                </m:r>
                                <m:r>
                                  <m:t>D</m:t>
                                </m:r>
                                <m:r>
                                  <m:t>)</m:t>
                                </m:r>
                                <m:r>
                                  <m:t>+</m:t>
                                </m:r>
                                <m:r>
                                  <m:t>P</m:t>
                                </m:r>
                                <m:r>
                                  <m:t>(</m:t>
                                </m:r>
                                <m:r>
                                  <m:t>T</m:t>
                                </m:r>
                                <m:r>
                                  <m:t>|</m:t>
                                </m:r>
                                <m:bar>
                                  <m:barPr>
                                    <m:pos m:val="top"/>
                                  </m:barPr>
                                  <m:e>
                                    <m:r>
                                      <m:t>D</m:t>
                                    </m:r>
                                  </m:e>
                                </m:bar>
                                <m:r>
                                  <m:t>)</m:t>
                                </m:r>
                                <m:r>
                                  <m:t>P</m:t>
                                </m:r>
                                <m:r>
                                  <m:t>(</m:t>
                                </m:r>
                                <m:bar>
                                  <m:barPr>
                                    <m:pos m:val="top"/>
                                  </m:barPr>
                                  <m:e>
                                    <m:r>
                                      <m:t>D</m:t>
                                    </m:r>
                                  </m:e>
                                </m:bar>
                                <m:r>
                                  <m:t>)</m:t>
                                </m:r>
                              </m:den>
                            </m:f>
                          </m:e>
                        </m:mr>
                        <m:mr>
                          <m:e/>
                          <m:e>
                            <m:r>
                              <m:t>=</m:t>
                            </m:r>
                          </m:e>
                          <m:e>
                            <m:f>
                              <m:fPr>
                                <m:type m:val="bar"/>
                              </m:fPr>
                              <m:num>
                                <m:r>
                                  <m:t>0.99</m:t>
                                </m:r>
                                <m:r>
                                  <m:t>⋅</m:t>
                                </m:r>
                                <m:r>
                                  <m:t>0.1</m:t>
                                </m:r>
                              </m:num>
                              <m:den>
                                <m:r>
                                  <m:t>0.99</m:t>
                                </m:r>
                                <m:r>
                                  <m:t>⋅</m:t>
                                </m:r>
                                <m:r>
                                  <m:t>0.1</m:t>
                                </m:r>
                                <m:r>
                                  <m:t>+</m:t>
                                </m:r>
                                <m:r>
                                  <m:t>(</m:t>
                                </m:r>
                                <m:r>
                                  <m:t>1</m:t>
                                </m:r>
                                <m:r>
                                  <m:t>−</m:t>
                                </m:r>
                                <m:r>
                                  <m:t>0.9</m:t>
                                </m:r>
                                <m:r>
                                  <m:t>)</m:t>
                                </m:r>
                                <m:r>
                                  <m:t>⋅</m:t>
                                </m:r>
                                <m:r>
                                  <m:t>(</m:t>
                                </m:r>
                                <m:r>
                                  <m:t>1</m:t>
                                </m:r>
                                <m:r>
                                  <m:t>−</m:t>
                                </m:r>
                                <m:r>
                                  <m:t>0.1</m:t>
                                </m:r>
                                <m:r>
                                  <m:t>)</m:t>
                                </m:r>
                              </m:den>
                            </m:f>
                          </m:e>
                        </m:mr>
                        <m:mr>
                          <m:e/>
                          <m:e>
                            <m:r>
                              <m:t>=</m:t>
                            </m:r>
                          </m:e>
                          <m:e>
                            <m:r>
                              <m:t>0.5238</m:t>
                            </m:r>
                          </m:e>
                        </m:mr>
                      </m:m>
                    </m:oMath>
                  </m:oMathPara>
                </a14:m>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And for the existing test, </a:t>
                </a:r>
                <a14:m>
                  <m:oMath xmlns:m="http://schemas.openxmlformats.org/officeDocument/2006/math">
                    <m:r>
                      <m:t>P</m:t>
                    </m:r>
                    <m:r>
                      <m:t>(</m:t>
                    </m:r>
                    <m:r>
                      <m:t>D</m:t>
                    </m:r>
                    <m:r>
                      <m:t>)</m:t>
                    </m:r>
                    <m:r>
                      <m:t>=</m:t>
                    </m:r>
                    <m:r>
                      <m:t>0.1</m:t>
                    </m:r>
                  </m:oMath>
                </a14:m>
                <a:r>
                  <a:rPr/>
                  <a:t>, </a:t>
                </a:r>
                <a14:m>
                  <m:oMath xmlns:m="http://schemas.openxmlformats.org/officeDocument/2006/math">
                    <m:r>
                      <m:t>P</m:t>
                    </m:r>
                    <m:r>
                      <m:t>(</m:t>
                    </m:r>
                    <m:sSub>
                      <m:e>
                        <m:r>
                          <m:t>T</m:t>
                        </m:r>
                      </m:e>
                      <m:sub>
                        <m:r>
                          <m:t>o</m:t>
                        </m:r>
                        <m:r>
                          <m:t>l</m:t>
                        </m:r>
                        <m:r>
                          <m:t>d</m:t>
                        </m:r>
                      </m:sub>
                    </m:sSub>
                    <m:r>
                      <m:t>|</m:t>
                    </m:r>
                    <m:r>
                      <m:t>D</m:t>
                    </m:r>
                    <m:r>
                      <m:t>)</m:t>
                    </m:r>
                    <m:r>
                      <m:t>=</m:t>
                    </m:r>
                    <m:r>
                      <m:t>0.8</m:t>
                    </m:r>
                  </m:oMath>
                </a14:m>
                <a:r>
                  <a:rPr/>
                  <a:t>, </a:t>
                </a:r>
                <a14:m>
                  <m:oMath xmlns:m="http://schemas.openxmlformats.org/officeDocument/2006/math">
                    <m:r>
                      <m:t>P</m:t>
                    </m:r>
                    <m:r>
                      <m:t>(</m:t>
                    </m:r>
                    <m:sSub>
                      <m:e>
                        <m:bar>
                          <m:barPr>
                            <m:pos m:val="top"/>
                          </m:barPr>
                          <m:e>
                            <m:r>
                              <m:t>T</m:t>
                            </m:r>
                          </m:e>
                        </m:bar>
                      </m:e>
                      <m:sub>
                        <m:r>
                          <m:t>o</m:t>
                        </m:r>
                        <m:r>
                          <m:t>l</m:t>
                        </m:r>
                        <m:r>
                          <m:t>d</m:t>
                        </m:r>
                      </m:sub>
                    </m:sSub>
                    <m:r>
                      <m:t>|</m:t>
                    </m:r>
                    <m:bar>
                      <m:barPr>
                        <m:pos m:val="top"/>
                      </m:barPr>
                      <m:e>
                        <m:r>
                          <m:t>D</m:t>
                        </m:r>
                      </m:e>
                    </m:bar>
                    <m:r>
                      <m:t>)</m:t>
                    </m:r>
                    <m:r>
                      <m:t>=</m:t>
                    </m:r>
                    <m:r>
                      <m:t>0.95</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D</m:t>
                            </m:r>
                            <m:r>
                              <m:t>|</m:t>
                            </m:r>
                            <m:sSub>
                              <m:e>
                                <m:r>
                                  <m:t>T</m:t>
                                </m:r>
                              </m:e>
                              <m:sub>
                                <m:r>
                                  <m:t>o</m:t>
                                </m:r>
                                <m:r>
                                  <m:t>l</m:t>
                                </m:r>
                                <m:r>
                                  <m:t>d</m:t>
                                </m:r>
                              </m:sub>
                            </m:sSub>
                            <m:r>
                              <m:t>)</m:t>
                            </m:r>
                          </m:e>
                          <m:e>
                            <m:r>
                              <m:t>=</m:t>
                            </m:r>
                          </m:e>
                          <m:e>
                            <m:f>
                              <m:fPr>
                                <m:type m:val="bar"/>
                              </m:fPr>
                              <m:num>
                                <m:r>
                                  <m:t>P</m:t>
                                </m:r>
                                <m:r>
                                  <m:t>(</m:t>
                                </m:r>
                                <m:sSub>
                                  <m:e>
                                    <m:r>
                                      <m:t>T</m:t>
                                    </m:r>
                                  </m:e>
                                  <m:sub>
                                    <m:r>
                                      <m:t>o</m:t>
                                    </m:r>
                                    <m:r>
                                      <m:t>l</m:t>
                                    </m:r>
                                    <m:r>
                                      <m:t>d</m:t>
                                    </m:r>
                                  </m:sub>
                                </m:sSub>
                                <m:r>
                                  <m:t>|</m:t>
                                </m:r>
                                <m:r>
                                  <m:t>D</m:t>
                                </m:r>
                                <m:r>
                                  <m:t>)</m:t>
                                </m:r>
                                <m:r>
                                  <m:t>P</m:t>
                                </m:r>
                                <m:r>
                                  <m:t>(</m:t>
                                </m:r>
                                <m:r>
                                  <m:t>D</m:t>
                                </m:r>
                                <m:r>
                                  <m:t>)</m:t>
                                </m:r>
                              </m:num>
                              <m:den>
                                <m:r>
                                  <m:t>P</m:t>
                                </m:r>
                                <m:r>
                                  <m:t>(</m:t>
                                </m:r>
                                <m:sSub>
                                  <m:e>
                                    <m:r>
                                      <m:t>T</m:t>
                                    </m:r>
                                  </m:e>
                                  <m:sub>
                                    <m:r>
                                      <m:t>o</m:t>
                                    </m:r>
                                    <m:r>
                                      <m:t>l</m:t>
                                    </m:r>
                                    <m:r>
                                      <m:t>d</m:t>
                                    </m:r>
                                  </m:sub>
                                </m:sSub>
                                <m:r>
                                  <m:t>|</m:t>
                                </m:r>
                                <m:r>
                                  <m:t>D</m:t>
                                </m:r>
                                <m:r>
                                  <m:t>)</m:t>
                                </m:r>
                                <m:r>
                                  <m:t>P</m:t>
                                </m:r>
                                <m:r>
                                  <m:t>(</m:t>
                                </m:r>
                                <m:r>
                                  <m:t>D</m:t>
                                </m:r>
                                <m:r>
                                  <m:t>)</m:t>
                                </m:r>
                                <m:r>
                                  <m:t>+</m:t>
                                </m:r>
                                <m:r>
                                  <m:t>P</m:t>
                                </m:r>
                                <m:r>
                                  <m:t>(</m:t>
                                </m:r>
                                <m:sSub>
                                  <m:e>
                                    <m:r>
                                      <m:t>T</m:t>
                                    </m:r>
                                  </m:e>
                                  <m:sub>
                                    <m:r>
                                      <m:t>o</m:t>
                                    </m:r>
                                    <m:r>
                                      <m:t>l</m:t>
                                    </m:r>
                                    <m:r>
                                      <m:t>d</m:t>
                                    </m:r>
                                  </m:sub>
                                </m:sSub>
                                <m:r>
                                  <m:t>|</m:t>
                                </m:r>
                                <m:bar>
                                  <m:barPr>
                                    <m:pos m:val="top"/>
                                  </m:barPr>
                                  <m:e>
                                    <m:r>
                                      <m:t>D</m:t>
                                    </m:r>
                                  </m:e>
                                </m:bar>
                                <m:r>
                                  <m:t>)</m:t>
                                </m:r>
                                <m:r>
                                  <m:t>P</m:t>
                                </m:r>
                                <m:r>
                                  <m:t>(</m:t>
                                </m:r>
                                <m:bar>
                                  <m:barPr>
                                    <m:pos m:val="top"/>
                                  </m:barPr>
                                  <m:e>
                                    <m:r>
                                      <m:t>D</m:t>
                                    </m:r>
                                  </m:e>
                                </m:bar>
                                <m:r>
                                  <m:t>)</m:t>
                                </m:r>
                              </m:den>
                            </m:f>
                          </m:e>
                        </m:mr>
                        <m:mr>
                          <m:e/>
                          <m:e>
                            <m:r>
                              <m:t>=</m:t>
                            </m:r>
                          </m:e>
                          <m:e>
                            <m:f>
                              <m:fPr>
                                <m:type m:val="bar"/>
                              </m:fPr>
                              <m:num>
                                <m:r>
                                  <m:t>0.8</m:t>
                                </m:r>
                                <m:r>
                                  <m:t>⋅</m:t>
                                </m:r>
                                <m:r>
                                  <m:t>0.1</m:t>
                                </m:r>
                              </m:num>
                              <m:den>
                                <m:r>
                                  <m:t>0.8</m:t>
                                </m:r>
                                <m:r>
                                  <m:t>⋅</m:t>
                                </m:r>
                                <m:r>
                                  <m:t>0.1</m:t>
                                </m:r>
                                <m:r>
                                  <m:t>+</m:t>
                                </m:r>
                                <m:r>
                                  <m:t>(</m:t>
                                </m:r>
                                <m:r>
                                  <m:t>1</m:t>
                                </m:r>
                                <m:r>
                                  <m:t>−</m:t>
                                </m:r>
                                <m:r>
                                  <m:t>0.95</m:t>
                                </m:r>
                                <m:r>
                                  <m:t>)</m:t>
                                </m:r>
                                <m:r>
                                  <m:t>⋅</m:t>
                                </m:r>
                                <m:r>
                                  <m:t>(</m:t>
                                </m:r>
                                <m:r>
                                  <m:t>1</m:t>
                                </m:r>
                                <m:r>
                                  <m:t>−</m:t>
                                </m:r>
                                <m:r>
                                  <m:t>0.1</m:t>
                                </m:r>
                                <m:r>
                                  <m:t>)</m:t>
                                </m:r>
                              </m:den>
                            </m:f>
                          </m:e>
                        </m:mr>
                        <m:mr>
                          <m:e/>
                          <m:e>
                            <m:r>
                              <m:t>=</m:t>
                            </m:r>
                          </m:e>
                          <m:e>
                            <m:r>
                              <m:t>0.64</m:t>
                            </m:r>
                          </m:e>
                        </m:mr>
                      </m:m>
                    </m:oMath>
                  </m:oMathPara>
                </a14:m>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define a new test which can be positive (event </a:t>
                </a:r>
                <a14:m>
                  <m:oMath xmlns:m="http://schemas.openxmlformats.org/officeDocument/2006/math">
                    <m:r>
                      <m:t>U</m:t>
                    </m:r>
                  </m:oMath>
                </a14:m>
                <a:r>
                  <a:rPr/>
                  <a:t>)or negative (</a:t>
                </a:r>
                <a14:m>
                  <m:oMath xmlns:m="http://schemas.openxmlformats.org/officeDocument/2006/math">
                    <m:bar>
                      <m:barPr>
                        <m:pos m:val="top"/>
                      </m:barPr>
                      <m:e>
                        <m:r>
                          <m:t>U</m:t>
                        </m:r>
                      </m:e>
                    </m:bar>
                  </m:oMath>
                </a14:m>
                <a:r>
                  <a:rPr/>
                  <a:t>) where </a:t>
                </a:r>
                <a14:m>
                  <m:oMath xmlns:m="http://schemas.openxmlformats.org/officeDocument/2006/math">
                    <m:r>
                      <m:t>U</m:t>
                    </m:r>
                    <m:r>
                      <m:t>=</m:t>
                    </m:r>
                    <m:r>
                      <m:t>T</m:t>
                    </m:r>
                    <m:r>
                      <m:t>∩</m:t>
                    </m:r>
                    <m:sSub>
                      <m:e>
                        <m:r>
                          <m:t>T</m:t>
                        </m:r>
                      </m:e>
                      <m:sub>
                        <m:r>
                          <m:t>o</m:t>
                        </m:r>
                        <m:r>
                          <m:t>l</m:t>
                        </m:r>
                        <m:r>
                          <m:t>d</m:t>
                        </m:r>
                      </m:sub>
                    </m:sSub>
                  </m:oMath>
                </a14:m>
                <a:r>
                  <a:rPr/>
                  <a:t>. Then: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U</m:t>
                            </m:r>
                            <m:r>
                              <m:t>|</m:t>
                            </m:r>
                            <m:r>
                              <m:t>D</m:t>
                            </m:r>
                            <m:r>
                              <m:t>)</m:t>
                            </m:r>
                          </m:e>
                          <m:e>
                            <m:r>
                              <m:t>=</m:t>
                            </m:r>
                          </m:e>
                          <m:e>
                            <m:r>
                              <m:t>P</m:t>
                            </m:r>
                            <m:r>
                              <m:t>(</m:t>
                            </m:r>
                            <m:r>
                              <m:t>T</m:t>
                            </m:r>
                            <m:r>
                              <m:t>∩</m:t>
                            </m:r>
                            <m:sSub>
                              <m:e>
                                <m:r>
                                  <m:t>T</m:t>
                                </m:r>
                              </m:e>
                              <m:sub>
                                <m:r>
                                  <m:t>o</m:t>
                                </m:r>
                                <m:r>
                                  <m:t>l</m:t>
                                </m:r>
                                <m:r>
                                  <m:t>d</m:t>
                                </m:r>
                              </m:sub>
                            </m:sSub>
                            <m:r>
                              <m:t>|</m:t>
                            </m:r>
                            <m:r>
                              <m:t>D</m:t>
                            </m:r>
                            <m:r>
                              <m:t>)</m:t>
                            </m:r>
                          </m:e>
                        </m:mr>
                        <m:mr>
                          <m:e/>
                          <m:e>
                            <m:r>
                              <m:t>=</m:t>
                            </m:r>
                          </m:e>
                          <m:e>
                            <m:r>
                              <m:t>P</m:t>
                            </m:r>
                            <m:r>
                              <m:t>(</m:t>
                            </m:r>
                            <m:r>
                              <m:t>T</m:t>
                            </m:r>
                            <m:r>
                              <m:t>|</m:t>
                            </m:r>
                            <m:r>
                              <m:t>D</m:t>
                            </m:r>
                            <m:r>
                              <m:t>)</m:t>
                            </m:r>
                            <m:r>
                              <m:t>⋅</m:t>
                            </m:r>
                            <m:r>
                              <m:t>P</m:t>
                            </m:r>
                            <m:r>
                              <m:t>(</m:t>
                            </m:r>
                            <m:sSub>
                              <m:e>
                                <m:r>
                                  <m:t>T</m:t>
                                </m:r>
                              </m:e>
                              <m:sub>
                                <m:r>
                                  <m:t>o</m:t>
                                </m:r>
                                <m:r>
                                  <m:t>l</m:t>
                                </m:r>
                                <m:r>
                                  <m:t>d</m:t>
                                </m:r>
                              </m:sub>
                            </m:sSub>
                            <m:r>
                              <m:t>|</m:t>
                            </m:r>
                            <m:r>
                              <m:t>D</m:t>
                            </m:r>
                            <m:r>
                              <m:t>)</m:t>
                            </m:r>
                          </m:e>
                        </m:mr>
                        <m:mr>
                          <m:e/>
                          <m:e>
                            <m:r>
                              <m:t>=</m:t>
                            </m:r>
                          </m:e>
                          <m:e>
                            <m:r>
                              <m:t>0.99</m:t>
                            </m:r>
                            <m:r>
                              <m:t>⋅</m:t>
                            </m:r>
                            <m:r>
                              <m:t>0.8</m:t>
                            </m:r>
                          </m:e>
                        </m:mr>
                        <m:mr>
                          <m:e/>
                          <m:e>
                            <m:r>
                              <m:t>=</m:t>
                            </m:r>
                          </m:e>
                          <m:e>
                            <m:r>
                              <m:t>0.792</m:t>
                            </m:r>
                          </m:e>
                        </m:mr>
                      </m:m>
                    </m:oMath>
                  </m:oMathPara>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Likewise: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bar>
                              <m:barPr>
                                <m:pos m:val="top"/>
                              </m:barPr>
                              <m:e>
                                <m:r>
                                  <m:t>U</m:t>
                                </m:r>
                              </m:e>
                            </m:bar>
                            <m:r>
                              <m:t>|</m:t>
                            </m:r>
                            <m:bar>
                              <m:barPr>
                                <m:pos m:val="top"/>
                              </m:barPr>
                              <m:e>
                                <m:r>
                                  <m:t>D</m:t>
                                </m:r>
                              </m:e>
                            </m:bar>
                            <m:r>
                              <m:t>)</m:t>
                            </m:r>
                          </m:e>
                          <m:e>
                            <m:r>
                              <m:t>=</m:t>
                            </m:r>
                          </m:e>
                          <m:e>
                            <m:r>
                              <m:t>P</m:t>
                            </m:r>
                            <m:r>
                              <m:t>(</m:t>
                            </m:r>
                            <m:bar>
                              <m:barPr>
                                <m:pos m:val="top"/>
                              </m:barPr>
                              <m:e>
                                <m:r>
                                  <m:t>T</m:t>
                                </m:r>
                                <m:r>
                                  <m:t>∩</m:t>
                                </m:r>
                                <m:sSub>
                                  <m:e>
                                    <m:r>
                                      <m:t>T</m:t>
                                    </m:r>
                                  </m:e>
                                  <m:sub>
                                    <m:r>
                                      <m:t>o</m:t>
                                    </m:r>
                                    <m:r>
                                      <m:t>l</m:t>
                                    </m:r>
                                    <m:r>
                                      <m:t>d</m:t>
                                    </m:r>
                                  </m:sub>
                                </m:sSub>
                              </m:e>
                            </m:bar>
                            <m:r>
                              <m:t>|</m:t>
                            </m:r>
                            <m:bar>
                              <m:barPr>
                                <m:pos m:val="top"/>
                              </m:barPr>
                              <m:e>
                                <m:r>
                                  <m:t>D</m:t>
                                </m:r>
                              </m:e>
                            </m:bar>
                            <m:r>
                              <m:t>)</m:t>
                            </m:r>
                          </m:e>
                        </m:mr>
                        <m:mr>
                          <m:e/>
                          <m:e>
                            <m:r>
                              <m:t>=</m:t>
                            </m:r>
                          </m:e>
                          <m:e>
                            <m:r>
                              <m:t>P</m:t>
                            </m:r>
                            <m:r>
                              <m:t>(</m:t>
                            </m:r>
                            <m:bar>
                              <m:barPr>
                                <m:pos m:val="top"/>
                              </m:barPr>
                              <m:e>
                                <m:r>
                                  <m:t>T</m:t>
                                </m:r>
                              </m:e>
                            </m:bar>
                            <m:r>
                              <m:t>∩</m:t>
                            </m:r>
                            <m:sSub>
                              <m:e>
                                <m:bar>
                                  <m:barPr>
                                    <m:pos m:val="top"/>
                                  </m:barPr>
                                  <m:e>
                                    <m:r>
                                      <m:t>T</m:t>
                                    </m:r>
                                  </m:e>
                                </m:bar>
                              </m:e>
                              <m:sub>
                                <m:r>
                                  <m:t>o</m:t>
                                </m:r>
                                <m:r>
                                  <m:t>l</m:t>
                                </m:r>
                                <m:r>
                                  <m:t>d</m:t>
                                </m:r>
                              </m:sub>
                            </m:sSub>
                            <m:r>
                              <m:t> </m:t>
                            </m:r>
                            <m:r>
                              <m:t>∪</m:t>
                            </m:r>
                            <m:r>
                              <m:t> </m:t>
                            </m:r>
                            <m:r>
                              <m:t>T</m:t>
                            </m:r>
                            <m:r>
                              <m:t>∩</m:t>
                            </m:r>
                            <m:sSub>
                              <m:e>
                                <m:bar>
                                  <m:barPr>
                                    <m:pos m:val="top"/>
                                  </m:barPr>
                                  <m:e>
                                    <m:r>
                                      <m:t>T</m:t>
                                    </m:r>
                                  </m:e>
                                </m:bar>
                              </m:e>
                              <m:sub>
                                <m:r>
                                  <m:t>o</m:t>
                                </m:r>
                                <m:r>
                                  <m:t>l</m:t>
                                </m:r>
                                <m:r>
                                  <m:t>d</m:t>
                                </m:r>
                              </m:sub>
                            </m:sSub>
                            <m:r>
                              <m:t> </m:t>
                            </m:r>
                            <m:r>
                              <m:t>∪</m:t>
                            </m:r>
                            <m:r>
                              <m:t> </m:t>
                            </m:r>
                            <m:bar>
                              <m:barPr>
                                <m:pos m:val="top"/>
                              </m:barPr>
                              <m:e>
                                <m:r>
                                  <m:t>T</m:t>
                                </m:r>
                              </m:e>
                            </m:bar>
                            <m:r>
                              <m:t>∩</m:t>
                            </m:r>
                            <m:sSub>
                              <m:e>
                                <m:r>
                                  <m:t>T</m:t>
                                </m:r>
                              </m:e>
                              <m:sub>
                                <m:r>
                                  <m:t>o</m:t>
                                </m:r>
                                <m:r>
                                  <m:t>l</m:t>
                                </m:r>
                                <m:r>
                                  <m:t>d</m:t>
                                </m:r>
                              </m:sub>
                            </m:sSub>
                            <m:r>
                              <m:t>|</m:t>
                            </m:r>
                            <m:bar>
                              <m:barPr>
                                <m:pos m:val="top"/>
                              </m:barPr>
                              <m:e>
                                <m:r>
                                  <m:t>D</m:t>
                                </m:r>
                              </m:e>
                            </m:bar>
                            <m:r>
                              <m:t>)</m:t>
                            </m:r>
                          </m:e>
                        </m:mr>
                        <m:mr>
                          <m:e/>
                          <m:e>
                            <m:r>
                              <m:t>=</m:t>
                            </m:r>
                          </m:e>
                          <m:e>
                            <m:r>
                              <m:t>P</m:t>
                            </m:r>
                            <m:r>
                              <m:t>(</m:t>
                            </m:r>
                            <m:bar>
                              <m:barPr>
                                <m:pos m:val="top"/>
                              </m:barPr>
                              <m:e>
                                <m:r>
                                  <m:t>T</m:t>
                                </m:r>
                              </m:e>
                            </m:bar>
                            <m:r>
                              <m:t>∩</m:t>
                            </m:r>
                            <m:sSub>
                              <m:e>
                                <m:bar>
                                  <m:barPr>
                                    <m:pos m:val="top"/>
                                  </m:barPr>
                                  <m:e>
                                    <m:r>
                                      <m:t>T</m:t>
                                    </m:r>
                                  </m:e>
                                </m:bar>
                              </m:e>
                              <m:sub>
                                <m:r>
                                  <m:t>o</m:t>
                                </m:r>
                                <m:r>
                                  <m:t>l</m:t>
                                </m:r>
                                <m:r>
                                  <m:t>d</m:t>
                                </m:r>
                              </m:sub>
                            </m:sSub>
                            <m:r>
                              <m:t>|</m:t>
                            </m:r>
                            <m:bar>
                              <m:barPr>
                                <m:pos m:val="top"/>
                              </m:barPr>
                              <m:e>
                                <m:r>
                                  <m:t>D</m:t>
                                </m:r>
                              </m:e>
                            </m:bar>
                            <m:r>
                              <m:t>)</m:t>
                            </m:r>
                            <m:r>
                              <m:t>+</m:t>
                            </m:r>
                            <m:r>
                              <m:t>P</m:t>
                            </m:r>
                            <m:r>
                              <m:t>(</m:t>
                            </m:r>
                            <m:r>
                              <m:t>T</m:t>
                            </m:r>
                            <m:r>
                              <m:t>∩</m:t>
                            </m:r>
                            <m:sSub>
                              <m:e>
                                <m:bar>
                                  <m:barPr>
                                    <m:pos m:val="top"/>
                                  </m:barPr>
                                  <m:e>
                                    <m:r>
                                      <m:t>T</m:t>
                                    </m:r>
                                  </m:e>
                                </m:bar>
                              </m:e>
                              <m:sub>
                                <m:r>
                                  <m:t>o</m:t>
                                </m:r>
                                <m:r>
                                  <m:t>l</m:t>
                                </m:r>
                                <m:r>
                                  <m:t>d</m:t>
                                </m:r>
                              </m:sub>
                            </m:sSub>
                            <m:r>
                              <m:t>|</m:t>
                            </m:r>
                            <m:bar>
                              <m:barPr>
                                <m:pos m:val="top"/>
                              </m:barPr>
                              <m:e>
                                <m:r>
                                  <m:t>D</m:t>
                                </m:r>
                              </m:e>
                            </m:bar>
                            <m:r>
                              <m:t>)</m:t>
                            </m:r>
                            <m:r>
                              <m:t>+</m:t>
                            </m:r>
                            <m:r>
                              <m:t>P</m:t>
                            </m:r>
                            <m:r>
                              <m:t>(</m:t>
                            </m:r>
                            <m:bar>
                              <m:barPr>
                                <m:pos m:val="top"/>
                              </m:barPr>
                              <m:e>
                                <m:r>
                                  <m:t>T</m:t>
                                </m:r>
                              </m:e>
                            </m:bar>
                            <m:r>
                              <m:t>∩</m:t>
                            </m:r>
                            <m:sSub>
                              <m:e>
                                <m:r>
                                  <m:t>T</m:t>
                                </m:r>
                              </m:e>
                              <m:sub>
                                <m:r>
                                  <m:t>o</m:t>
                                </m:r>
                                <m:r>
                                  <m:t>l</m:t>
                                </m:r>
                                <m:r>
                                  <m:t>d</m:t>
                                </m:r>
                              </m:sub>
                            </m:sSub>
                            <m:r>
                              <m:t>|</m:t>
                            </m:r>
                            <m:bar>
                              <m:barPr>
                                <m:pos m:val="top"/>
                              </m:barPr>
                              <m:e>
                                <m:r>
                                  <m:t>D</m:t>
                                </m:r>
                              </m:e>
                            </m:bar>
                            <m:r>
                              <m:t>)</m:t>
                            </m:r>
                          </m:e>
                        </m:mr>
                        <m:mr>
                          <m:e/>
                          <m:e>
                            <m:r>
                              <m:t>=</m:t>
                            </m:r>
                          </m:e>
                          <m:e>
                            <m:r>
                              <m:t>P</m:t>
                            </m:r>
                            <m:r>
                              <m:t>(</m:t>
                            </m:r>
                            <m:bar>
                              <m:barPr>
                                <m:pos m:val="top"/>
                              </m:barPr>
                              <m:e>
                                <m:r>
                                  <m:t>T</m:t>
                                </m:r>
                              </m:e>
                            </m:bar>
                            <m:r>
                              <m:t>|</m:t>
                            </m:r>
                            <m:bar>
                              <m:barPr>
                                <m:pos m:val="top"/>
                              </m:barPr>
                              <m:e>
                                <m:r>
                                  <m:t>D</m:t>
                                </m:r>
                              </m:e>
                            </m:bar>
                            <m:r>
                              <m:t>)</m:t>
                            </m:r>
                            <m:r>
                              <m:t>P</m:t>
                            </m:r>
                            <m:r>
                              <m:t>(</m:t>
                            </m:r>
                            <m:sSub>
                              <m:e>
                                <m:bar>
                                  <m:barPr>
                                    <m:pos m:val="top"/>
                                  </m:barPr>
                                  <m:e>
                                    <m:r>
                                      <m:t>T</m:t>
                                    </m:r>
                                  </m:e>
                                </m:bar>
                              </m:e>
                              <m:sub>
                                <m:r>
                                  <m:t>o</m:t>
                                </m:r>
                                <m:r>
                                  <m:t>l</m:t>
                                </m:r>
                                <m:r>
                                  <m:t>d</m:t>
                                </m:r>
                              </m:sub>
                            </m:sSub>
                            <m:r>
                              <m:t>|</m:t>
                            </m:r>
                            <m:bar>
                              <m:barPr>
                                <m:pos m:val="top"/>
                              </m:barPr>
                              <m:e>
                                <m:r>
                                  <m:t>D</m:t>
                                </m:r>
                              </m:e>
                            </m:bar>
                            <m:r>
                              <m:t>)</m:t>
                            </m:r>
                            <m:r>
                              <m:t>+</m:t>
                            </m:r>
                            <m:r>
                              <m:t>P</m:t>
                            </m:r>
                            <m:r>
                              <m:t>(</m:t>
                            </m:r>
                            <m:r>
                              <m:t>T</m:t>
                            </m:r>
                            <m:r>
                              <m:t>|</m:t>
                            </m:r>
                            <m:bar>
                              <m:barPr>
                                <m:pos m:val="top"/>
                              </m:barPr>
                              <m:e>
                                <m:r>
                                  <m:t>D</m:t>
                                </m:r>
                              </m:e>
                            </m:bar>
                            <m:r>
                              <m:t>)</m:t>
                            </m:r>
                            <m:r>
                              <m:t>P</m:t>
                            </m:r>
                            <m:r>
                              <m:t>(</m:t>
                            </m:r>
                            <m:sSub>
                              <m:e>
                                <m:bar>
                                  <m:barPr>
                                    <m:pos m:val="top"/>
                                  </m:barPr>
                                  <m:e>
                                    <m:r>
                                      <m:t>T</m:t>
                                    </m:r>
                                  </m:e>
                                </m:bar>
                              </m:e>
                              <m:sub>
                                <m:r>
                                  <m:t>o</m:t>
                                </m:r>
                                <m:r>
                                  <m:t>l</m:t>
                                </m:r>
                                <m:r>
                                  <m:t>d</m:t>
                                </m:r>
                              </m:sub>
                            </m:sSub>
                            <m:r>
                              <m:t>|</m:t>
                            </m:r>
                            <m:bar>
                              <m:barPr>
                                <m:pos m:val="top"/>
                              </m:barPr>
                              <m:e>
                                <m:r>
                                  <m:t>D</m:t>
                                </m:r>
                              </m:e>
                            </m:bar>
                            <m:r>
                              <m:t>)</m:t>
                            </m:r>
                            <m:r>
                              <m:t>+</m:t>
                            </m:r>
                            <m:r>
                              <m:t>P</m:t>
                            </m:r>
                            <m:r>
                              <m:t>(</m:t>
                            </m:r>
                            <m:bar>
                              <m:barPr>
                                <m:pos m:val="top"/>
                              </m:barPr>
                              <m:e>
                                <m:r>
                                  <m:t>T</m:t>
                                </m:r>
                              </m:e>
                            </m:bar>
                            <m:r>
                              <m:t>|</m:t>
                            </m:r>
                            <m:bar>
                              <m:barPr>
                                <m:pos m:val="top"/>
                              </m:barPr>
                              <m:e>
                                <m:r>
                                  <m:t>D</m:t>
                                </m:r>
                              </m:e>
                            </m:bar>
                            <m:r>
                              <m:t>)</m:t>
                            </m:r>
                            <m:r>
                              <m:t>P</m:t>
                            </m:r>
                            <m:r>
                              <m:t>(</m:t>
                            </m:r>
                            <m:sSub>
                              <m:e>
                                <m:r>
                                  <m:t>T</m:t>
                                </m:r>
                              </m:e>
                              <m:sub>
                                <m:r>
                                  <m:t>o</m:t>
                                </m:r>
                                <m:r>
                                  <m:t>l</m:t>
                                </m:r>
                                <m:r>
                                  <m:t>d</m:t>
                                </m:r>
                              </m:sub>
                            </m:sSub>
                            <m:r>
                              <m:t>|</m:t>
                            </m:r>
                            <m:bar>
                              <m:barPr>
                                <m:pos m:val="top"/>
                              </m:barPr>
                              <m:e>
                                <m:r>
                                  <m:t>D</m:t>
                                </m:r>
                              </m:e>
                            </m:bar>
                            <m:r>
                              <m:t>)</m:t>
                            </m:r>
                          </m:e>
                        </m:mr>
                        <m:mr>
                          <m:e/>
                          <m:e>
                            <m:r>
                              <m:t>=</m:t>
                            </m:r>
                          </m:e>
                          <m:e>
                            <m:r>
                              <m:t>0.9</m:t>
                            </m:r>
                            <m:r>
                              <m:t>⋅</m:t>
                            </m:r>
                            <m:r>
                              <m:t>0.95</m:t>
                            </m:r>
                            <m:r>
                              <m:t>+</m:t>
                            </m:r>
                            <m:r>
                              <m:t>(</m:t>
                            </m:r>
                            <m:r>
                              <m:t>1</m:t>
                            </m:r>
                            <m:r>
                              <m:t>−</m:t>
                            </m:r>
                            <m:r>
                              <m:t>0.9</m:t>
                            </m:r>
                            <m:r>
                              <m:t>)</m:t>
                            </m:r>
                            <m:r>
                              <m:t>⋅</m:t>
                            </m:r>
                            <m:r>
                              <m:t>0.95</m:t>
                            </m:r>
                            <m:r>
                              <m:t>+</m:t>
                            </m:r>
                            <m:r>
                              <m:t>0.9</m:t>
                            </m:r>
                            <m:r>
                              <m:t>⋅</m:t>
                            </m:r>
                            <m:r>
                              <m:t>(</m:t>
                            </m:r>
                            <m:r>
                              <m:t>1</m:t>
                            </m:r>
                            <m:r>
                              <m:t>−</m:t>
                            </m:r>
                            <m:r>
                              <m:t>0.95</m:t>
                            </m:r>
                            <m:r>
                              <m:t>)</m:t>
                            </m:r>
                          </m:e>
                        </m:mr>
                        <m:mr>
                          <m:e/>
                          <m:e>
                            <m:r>
                              <m:t>=</m:t>
                            </m:r>
                          </m:e>
                          <m:e>
                            <m:r>
                              <m:t>0.995</m:t>
                            </m:r>
                          </m:e>
                        </m:mr>
                      </m:m>
                    </m:oMath>
                  </m:oMathPara>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STA6206 - Bayesian Data Analysis - Practical 1 &amp; 2 (Solutions)</dc:title>
  <dc:creator>Marc Henrion</dc:creator>
  <cp:keywords/>
  <dcterms:created xsi:type="dcterms:W3CDTF">2019-09-11T13:06:56Z</dcterms:created>
  <dcterms:modified xsi:type="dcterms:W3CDTF">2019-09-11T13:06:56Z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10 September 2019</vt:lpwstr>
  </property>
  <property fmtid="{D5CDD505-2E9C-101B-9397-08002B2CF9AE}" pid="3" name="header-includes">
    <vt:lpwstr/>
  </property>
  <property fmtid="{D5CDD505-2E9C-101B-9397-08002B2CF9AE}" pid="4" name="output">
    <vt:lpwstr/>
  </property>
</Properties>
</file>