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11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p:pic>
        <p:nvPicPr>
          <p:cNvPr descr="Chanco_STA6206_BDA_2019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will see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1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1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optimisation problem then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Quadratic loss function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It can be shown that solving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|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marL="0" indent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  <m:r>
                                  <m:t>|</m:t>
                                </m:r>
                                <m: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  <m:r>
                                  <m:t>|</m:t>
                                </m:r>
                                <m: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</a:p>
              <a:p>
                <a:pPr lvl="0" marL="0" indent="0">
                  <a:buNone/>
                </a:pPr>
                <a:r>
                  <a:rPr/>
                  <a:t>The integral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−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−</m:t>
                                </m:r>
                                <m: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t>⋅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t>⋅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CREDIBLE INTERVALS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r>
                      <m:t>[</m:t>
                    </m:r>
                    <m:r>
                      <m:t>l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,</m:t>
                    </m:r>
                    <m:r>
                      <m:t>u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]</m:t>
                    </m:r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∈</m:t>
                    </m:r>
                    <m:r>
                      <m:t>[</m:t>
                    </m:r>
                    <m:r>
                      <m:t>l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,</m:t>
                    </m:r>
                    <m:r>
                      <m:t>u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]</m:t>
                    </m:r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coverage</a:t>
                </a:r>
              </a:p>
              <a:p>
                <a:pPr lvl="0" marL="0" indent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&lt;</m:t>
                      </m:r>
                      <m:r>
                        <m:t>θ</m:t>
                      </m:r>
                      <m:r>
                        <m:t>&lt;</m:t>
                      </m:r>
                      <m:r>
                        <m:t>u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|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coverage</a:t>
                </a:r>
              </a:p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t>[</m:t>
                    </m:r>
                    <m:r>
                      <m:t>l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,</m:t>
                    </m:r>
                    <m:r>
                      <m:t>u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&lt;</m:t>
                      </m:r>
                      <m:r>
                        <m:t>θ</m:t>
                      </m:r>
                      <m:r>
                        <m:t>&lt;</m:t>
                      </m:r>
                      <m:r>
                        <m:t>u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marL="0" indent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marL="0" indent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marL="0" indent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−</m:t>
                        </m:r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&lt;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α</m:t>
                    </m:r>
                    <m: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&gt;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−</m:t>
                        </m:r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α</m:t>
                    </m:r>
                    <m:r>
                      <m:t>/</m:t>
                    </m:r>
                    <m:r>
                      <m:t>2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−</m:t>
                        </m:r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easy to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∈</m:t>
                            </m:r>
                            <m:r>
                              <m:t>[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,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]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(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&lt;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+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&gt;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∈</m:t>
                    </m:r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|</m:t>
                    </m:r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∈</m:t>
                    </m:r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∉</m:t>
                    </m:r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marL="0" indent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5</m:t>
                    </m:r>
                    <m:r>
                      <m:t>,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quantile-based interval: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 95% quantile-based interval </m:t>
                      </m:r>
                      <m:r>
                        <m:t>=</m:t>
                      </m:r>
                      <m:r>
                        <m:t>[</m:t>
                      </m:r>
                      <m:r>
                        <m:t>0.3588</m:t>
                      </m:r>
                      <m:r>
                        <m:t>,</m:t>
                      </m:r>
                      <m:r>
                        <m:t>0.9567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5</m:t>
                    </m:r>
                    <m:r>
                      <m:t>,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HPD interval:</a:t>
                </a:r>
              </a:p>
              <a:p>
                <a:pPr lvl="0" marL="0" indent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 sz="1800"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 sz="1800"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 95% HPD interval </m:t>
                      </m:r>
                      <m:r>
                        <m:t>=</m:t>
                      </m:r>
                      <m:r>
                        <m:t>[</m:t>
                      </m:r>
                      <m:r>
                        <m:t>0.4094</m:t>
                      </m:r>
                      <m:r>
                        <m:t>,</m:t>
                      </m:r>
                      <m:r>
                        <m:t>0.9822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t>−</m:t>
                    </m:r>
                    <m:r>
                      <m:t>0.4094</m:t>
                    </m:r>
                    <m: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Chanco_STA6206_BDA_2019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3: Bayesian estimation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|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|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/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/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|</m:t>
                        </m:r>
                        <m:r>
                          <m:t>y</m:t>
                        </m:r>
                        <m:r>
                          <m:t>)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|</m:t>
                        </m:r>
                        <m:r>
                          <m:t>y</m:t>
                        </m:r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r>
                          <m:t>y</m:t>
                        </m:r>
                        <m:r>
                          <m:t>|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r>
                          <m:t>y</m:t>
                        </m:r>
                        <m:r>
                          <m:t>|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marL="0" indent="0">
                  <a:buNone/>
                </a:pPr>
                <a:r>
                  <a:rPr/>
                  <a:t>Bayes factor = how to update our beliefs having observed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 is a relationship between Bayes factors and frequentist p-values.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3]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marL="0" indent="0">
                  <a:buNone/>
                </a:pPr>
                <a:r>
                  <a:rPr/>
                  <a:t>Frequentist statistics by contrast yields </a:t>
                </a:r>
                <a:r>
                  <a:rPr i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asscoaited with these estimates (usually under the form of standard errors), these allow inference in their own right.</a:t>
                </a:r>
              </a:p>
              <a:p>
                <a:pPr lvl="0" marL="0" indent="0">
                  <a:buNone/>
                </a:pPr>
                <a:r>
                  <a:rPr/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Mathematically: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is a cost function.</a:t>
                </a:r>
              </a:p>
              <a:p>
                <a:pPr lvl="0" marL="0" indent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|</m:t>
                    </m:r>
                    <m:r>
                      <m:t>x</m:t>
                    </m:r>
                    <m:r>
                      <m:t>|</m:t>
                    </m:r>
                  </m:oMath>
                </a14:m>
              </a:p>
              <a:p>
                <a:pPr lvl="1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d>
                      <m:dPr>
                        <m:begChr m:val="{"/>
                        <m:end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sty m:val="p"/>
                                </m:rPr>
                                <m:t>if 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|</m:t>
                              </m:r>
                              <m: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sty m:val="p"/>
                                </m:rPr>
                                <m:t>if 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|</m:t>
                              </m:r>
                              <m: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3</dc:title>
  <dc:creator>Marc Henrion</dc:creator>
  <cp:keywords/>
  <dcterms:created xsi:type="dcterms:W3CDTF">2019-09-11T09:37:57Z</dcterms:created>
  <dcterms:modified xsi:type="dcterms:W3CDTF">2019-09-11T09:37:57Z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