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STA6206</a:t>
            </a:r>
            <a:r>
              <a:rPr/>
              <a:t> </a:t>
            </a:r>
            <a:r>
              <a:rPr/>
              <a:t>-</a:t>
            </a:r>
            <a:r>
              <a:rPr/>
              <a:t> </a:t>
            </a:r>
            <a:r>
              <a:rPr/>
              <a:t>Bayesian</a:t>
            </a:r>
            <a:r>
              <a:rPr/>
              <a:t> </a:t>
            </a:r>
            <a:r>
              <a:rPr/>
              <a:t>Data</a:t>
            </a:r>
            <a:r>
              <a:rPr/>
              <a:t> </a:t>
            </a:r>
            <a:r>
              <a:rPr/>
              <a:t>Analysis</a:t>
            </a:r>
            <a:r>
              <a:rPr/>
              <a:t> </a:t>
            </a:r>
            <a:r>
              <a:rPr/>
              <a:t>-</a:t>
            </a:r>
            <a:r>
              <a:rPr/>
              <a:t> </a:t>
            </a:r>
            <a:r>
              <a:rPr/>
              <a:t>Practical</a:t>
            </a:r>
            <a:r>
              <a:rPr/>
              <a:t> </a:t>
            </a:r>
            <a:r>
              <a:rPr/>
              <a:t>1</a:t>
            </a:r>
            <a:r>
              <a:rPr/>
              <a:t> </a:t>
            </a:r>
            <a:r>
              <a:rPr/>
              <a:t>&amp;</a:t>
            </a:r>
            <a:r>
              <a:rPr/>
              <a:t> </a:t>
            </a:r>
            <a:r>
              <a:rPr/>
              <a:t>2</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10</a:t>
            </a:r>
            <a:r>
              <a:rPr/>
              <a:t> </a:t>
            </a:r>
            <a:r>
              <a:rPr/>
              <a:t>September</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Assume the following sampling models and priors:</a:t>
                </a:r>
              </a:p>
              <a:p>
                <a:pPr lvl="1"/>
                <a14:m>
                  <m:oMath xmlns:m="http://schemas.openxmlformats.org/officeDocument/2006/math">
                    <m:sSub>
                      <m:e>
                        <m:r>
                          <m:t>Y</m:t>
                        </m:r>
                      </m:e>
                      <m:sub>
                        <m:r>
                          <m:t>1</m:t>
                        </m:r>
                        <m:r>
                          <m:t>,</m:t>
                        </m:r>
                        <m:r>
                          <m:t>1</m:t>
                        </m:r>
                      </m:sub>
                    </m:sSub>
                    <m:r>
                      <m:t>,</m:t>
                    </m:r>
                    <m:r>
                      <m:t>…</m:t>
                    </m:r>
                    <m:r>
                      <m:t>,</m:t>
                    </m:r>
                    <m:sSub>
                      <m:e>
                        <m:r>
                          <m:t>Y</m:t>
                        </m:r>
                      </m:e>
                      <m:sub>
                        <m:sSub>
                          <m:e>
                            <m:r>
                              <m:t>n</m:t>
                            </m:r>
                          </m:e>
                          <m:sub>
                            <m:r>
                              <m:t>1</m:t>
                            </m:r>
                          </m:sub>
                        </m:sSub>
                        <m:r>
                          <m:t>,</m:t>
                        </m:r>
                        <m:r>
                          <m:t>1</m:t>
                        </m:r>
                      </m:sub>
                    </m:sSub>
                    <m:sSub>
                      <m:e>
                        <m:r>
                          <m:t>∼</m:t>
                        </m:r>
                      </m:e>
                      <m:sub>
                        <m:r>
                          <m:rPr>
                            <m:sty m:val="p"/>
                          </m:rPr>
                          <m:t>iid</m:t>
                        </m:r>
                      </m:sub>
                    </m:sSub>
                    <m:r>
                      <m:rPr>
                        <m:sty m:val="p"/>
                      </m:rPr>
                      <m:t>Poisson</m:t>
                    </m:r>
                    <m:r>
                      <m:t>(</m:t>
                    </m:r>
                    <m:sSub>
                      <m:e>
                        <m:r>
                          <m:t>θ</m:t>
                        </m:r>
                      </m:e>
                      <m:sub>
                        <m:r>
                          <m:t>1</m:t>
                        </m:r>
                      </m:sub>
                    </m:sSub>
                    <m:r>
                      <m:t>)</m:t>
                    </m:r>
                  </m:oMath>
                </a14:m>
              </a:p>
              <a:p>
                <a:pPr lvl="1"/>
                <a14:m>
                  <m:oMath xmlns:m="http://schemas.openxmlformats.org/officeDocument/2006/math">
                    <m:sSub>
                      <m:e>
                        <m:r>
                          <m:t>Y</m:t>
                        </m:r>
                      </m:e>
                      <m:sub>
                        <m:r>
                          <m:t>1</m:t>
                        </m:r>
                        <m:r>
                          <m:t>,</m:t>
                        </m:r>
                        <m:r>
                          <m:t>2</m:t>
                        </m:r>
                      </m:sub>
                    </m:sSub>
                    <m:r>
                      <m:t>,</m:t>
                    </m:r>
                    <m:r>
                      <m:t>…</m:t>
                    </m:r>
                    <m:r>
                      <m:t>,</m:t>
                    </m:r>
                    <m:sSub>
                      <m:e>
                        <m:r>
                          <m:t>Y</m:t>
                        </m:r>
                      </m:e>
                      <m:sub>
                        <m:sSub>
                          <m:e>
                            <m:r>
                              <m:t>n</m:t>
                            </m:r>
                          </m:e>
                          <m:sub>
                            <m:r>
                              <m:t>2</m:t>
                            </m:r>
                          </m:sub>
                        </m:sSub>
                        <m:r>
                          <m:t>,</m:t>
                        </m:r>
                        <m:r>
                          <m:t>2</m:t>
                        </m:r>
                      </m:sub>
                    </m:sSub>
                    <m:sSub>
                      <m:e>
                        <m:r>
                          <m:t>∼</m:t>
                        </m:r>
                      </m:e>
                      <m:sub>
                        <m:r>
                          <m:rPr>
                            <m:sty m:val="p"/>
                          </m:rPr>
                          <m:t>iid</m:t>
                        </m:r>
                      </m:sub>
                    </m:sSub>
                    <m:r>
                      <m:rPr>
                        <m:sty m:val="p"/>
                      </m:rPr>
                      <m:t>Poisson</m:t>
                    </m:r>
                    <m:r>
                      <m:t>(</m:t>
                    </m:r>
                    <m:sSub>
                      <m:e>
                        <m:r>
                          <m:t>θ</m:t>
                        </m:r>
                      </m:e>
                      <m:sub>
                        <m:r>
                          <m:t>2</m:t>
                        </m:r>
                      </m:sub>
                    </m:sSub>
                    <m:r>
                      <m:t>)</m:t>
                    </m:r>
                  </m:oMath>
                </a14:m>
              </a:p>
              <a:p>
                <a:pPr lvl="1"/>
                <a14:m>
                  <m:oMath xmlns:m="http://schemas.openxmlformats.org/officeDocument/2006/math">
                    <m:sSub>
                      <m:e>
                        <m:r>
                          <m:t>θ</m:t>
                        </m:r>
                      </m:e>
                      <m:sub>
                        <m:r>
                          <m:t>1</m:t>
                        </m:r>
                      </m:sub>
                    </m:sSub>
                    <m:r>
                      <m:t>,</m:t>
                    </m:r>
                    <m:sSub>
                      <m:e>
                        <m:r>
                          <m:t>θ</m:t>
                        </m:r>
                      </m:e>
                      <m:sub>
                        <m:r>
                          <m:t>2</m:t>
                        </m:r>
                      </m:sub>
                    </m:sSub>
                    <m:sSub>
                      <m:e>
                        <m:r>
                          <m:t>∼</m:t>
                        </m:r>
                      </m:e>
                      <m:sub>
                        <m:r>
                          <m:rPr>
                            <m:sty m:val="p"/>
                          </m:rPr>
                          <m:t>iid</m:t>
                        </m:r>
                      </m:sub>
                    </m:sSub>
                    <m:r>
                      <m:t>Γ</m:t>
                    </m:r>
                    <m:r>
                      <m:t>(</m:t>
                    </m:r>
                    <m:r>
                      <m:t>2</m:t>
                    </m:r>
                    <m:r>
                      <m:t>,</m:t>
                    </m:r>
                    <m:r>
                      <m:t>1</m:t>
                    </m:r>
                    <m:r>
                      <m:t>)</m:t>
                    </m:r>
                  </m:oMath>
                </a14:m>
              </a:p>
              <a:p>
                <a:pPr lvl="0" marL="0" indent="0">
                  <a:buNone/>
                </a:pPr>
                <a:r>
                  <a:rPr/>
                  <a:t>The data from the survey can be summarised by:</a:t>
                </a:r>
              </a:p>
              <a:p>
                <a:pPr lvl="1"/>
                <a14:m>
                  <m:oMath xmlns:m="http://schemas.openxmlformats.org/officeDocument/2006/math">
                    <m:sSub>
                      <m:e>
                        <m:r>
                          <m:t>n</m:t>
                        </m:r>
                      </m:e>
                      <m:sub>
                        <m:r>
                          <m:t>1</m:t>
                        </m:r>
                      </m:sub>
                    </m:sSub>
                    <m:r>
                      <m:t>=</m:t>
                    </m:r>
                    <m:r>
                      <m:t>111</m:t>
                    </m:r>
                    <m:r>
                      <m:t>,</m:t>
                    </m:r>
                    <m:nary>
                      <m:naryPr>
                        <m:chr m:val="∑"/>
                        <m:limLoc m:val="undOvr"/>
                        <m:subHide m:val="0"/>
                        <m:supHide m:val="0"/>
                      </m:naryPr>
                      <m:sub>
                        <m:r>
                          <m:t>i</m:t>
                        </m:r>
                        <m:r>
                          <m:t>=</m:t>
                        </m:r>
                        <m:r>
                          <m:t>1</m:t>
                        </m:r>
                      </m:sub>
                      <m:sup>
                        <m:sSub>
                          <m:e>
                            <m:r>
                              <m:t>n</m:t>
                            </m:r>
                          </m:e>
                          <m:sub>
                            <m:r>
                              <m:t>1</m:t>
                            </m:r>
                          </m:sub>
                        </m:sSub>
                      </m:sup>
                      <m:e>
                        <m:sSub>
                          <m:e>
                            <m:r>
                              <m:t>y</m:t>
                            </m:r>
                          </m:e>
                          <m:sub>
                            <m:r>
                              <m:t>i</m:t>
                            </m:r>
                            <m:r>
                              <m:t>,</m:t>
                            </m:r>
                            <m:r>
                              <m:t>1</m:t>
                            </m:r>
                          </m:sub>
                        </m:sSub>
                      </m:e>
                    </m:nary>
                    <m:r>
                      <m:t>=</m:t>
                    </m:r>
                    <m:r>
                      <m:t>217</m:t>
                    </m:r>
                    <m:r>
                      <m:t>,</m:t>
                    </m:r>
                    <m:sSub>
                      <m:e>
                        <m:bar>
                          <m:barPr>
                            <m:pos m:val="top"/>
                          </m:barPr>
                          <m:e>
                            <m:r>
                              <m:t>y</m:t>
                            </m:r>
                          </m:e>
                        </m:bar>
                      </m:e>
                      <m:sub>
                        <m:r>
                          <m:t>1</m:t>
                        </m:r>
                      </m:sub>
                    </m:sSub>
                    <m:r>
                      <m:t>=</m:t>
                    </m:r>
                    <m:r>
                      <m:t>1.95</m:t>
                    </m:r>
                  </m:oMath>
                </a14:m>
              </a:p>
              <a:p>
                <a:pPr lvl="1"/>
                <a14:m>
                  <m:oMath xmlns:m="http://schemas.openxmlformats.org/officeDocument/2006/math">
                    <m:sSub>
                      <m:e>
                        <m:r>
                          <m:t>n</m:t>
                        </m:r>
                      </m:e>
                      <m:sub>
                        <m:r>
                          <m:t>2</m:t>
                        </m:r>
                      </m:sub>
                    </m:sSub>
                    <m:r>
                      <m:t>=</m:t>
                    </m:r>
                    <m:r>
                      <m:t>44</m:t>
                    </m:r>
                    <m:r>
                      <m:t>,</m:t>
                    </m:r>
                    <m:nary>
                      <m:naryPr>
                        <m:chr m:val="∑"/>
                        <m:limLoc m:val="undOvr"/>
                        <m:subHide m:val="0"/>
                        <m:supHide m:val="0"/>
                      </m:naryPr>
                      <m:sub>
                        <m:r>
                          <m:t>i</m:t>
                        </m:r>
                        <m:r>
                          <m:t>=</m:t>
                        </m:r>
                        <m:r>
                          <m:t>1</m:t>
                        </m:r>
                      </m:sub>
                      <m:sup>
                        <m:sSub>
                          <m:e>
                            <m:r>
                              <m:t>n</m:t>
                            </m:r>
                          </m:e>
                          <m:sub>
                            <m:r>
                              <m:t>2</m:t>
                            </m:r>
                          </m:sub>
                        </m:sSub>
                      </m:sup>
                      <m:e>
                        <m:sSub>
                          <m:e>
                            <m:r>
                              <m:t>y</m:t>
                            </m:r>
                          </m:e>
                          <m:sub>
                            <m:r>
                              <m:t>i</m:t>
                            </m:r>
                            <m:r>
                              <m:t>,</m:t>
                            </m:r>
                            <m:r>
                              <m:t>2</m:t>
                            </m:r>
                          </m:sub>
                        </m:sSub>
                      </m:e>
                    </m:nary>
                    <m:r>
                      <m:t>=</m:t>
                    </m:r>
                    <m:r>
                      <m:t>66</m:t>
                    </m:r>
                    <m:r>
                      <m:t>,</m:t>
                    </m:r>
                    <m:sSub>
                      <m:e>
                        <m:bar>
                          <m:barPr>
                            <m:pos m:val="top"/>
                          </m:barPr>
                          <m:e>
                            <m:r>
                              <m:t>y</m:t>
                            </m:r>
                          </m:e>
                        </m:bar>
                      </m:e>
                      <m:sub>
                        <m:r>
                          <m:t>1</m:t>
                        </m:r>
                      </m:sub>
                    </m:sSub>
                    <m:r>
                      <m:t>=</m:t>
                    </m:r>
                    <m:r>
                      <m:t>1.50</m:t>
                    </m:r>
                  </m:oMath>
                </a14:m>
              </a:p>
              <a:p>
                <a:pPr lvl="0" marL="0" indent="0">
                  <a:buNone/>
                </a:pPr>
                <a:r>
                  <a:rPr/>
                  <a:t>Derive the posterior distributions for </a:t>
                </a:r>
                <a14:m>
                  <m:oMath xmlns:m="http://schemas.openxmlformats.org/officeDocument/2006/math">
                    <m:sSub>
                      <m:e>
                        <m:r>
                          <m:t>θ</m:t>
                        </m:r>
                      </m:e>
                      <m:sub>
                        <m:r>
                          <m:t>1</m:t>
                        </m:r>
                      </m:sub>
                    </m:sSub>
                    <m:r>
                      <m:t>|</m:t>
                    </m:r>
                    <m:nary>
                      <m:naryPr>
                        <m:chr m:val="∑"/>
                        <m:limLoc m:val="undOvr"/>
                        <m:subHide m:val="0"/>
                        <m:supHide m:val="1"/>
                      </m:naryPr>
                      <m:sub>
                        <m:r>
                          <m:t>i</m:t>
                        </m:r>
                      </m:sub>
                      <m:sup>
                        <m:r>
                          <m:t>​</m:t>
                        </m:r>
                      </m:sup>
                      <m:e>
                        <m:sSub>
                          <m:e>
                            <m:r>
                              <m:t>y</m:t>
                            </m:r>
                          </m:e>
                          <m:sub>
                            <m:r>
                              <m:t>i</m:t>
                            </m:r>
                            <m:r>
                              <m:t>,</m:t>
                            </m:r>
                            <m:r>
                              <m:t>1</m:t>
                            </m:r>
                          </m:sub>
                        </m:sSub>
                      </m:e>
                    </m:nary>
                    <m:r>
                      <m:t>,</m:t>
                    </m:r>
                    <m:sSub>
                      <m:e>
                        <m:r>
                          <m:t>θ</m:t>
                        </m:r>
                      </m:e>
                      <m:sub>
                        <m:r>
                          <m:t>2</m:t>
                        </m:r>
                      </m:sub>
                    </m:sSub>
                    <m:r>
                      <m:t>|</m:t>
                    </m:r>
                    <m:nary>
                      <m:naryPr>
                        <m:chr m:val="∑"/>
                        <m:limLoc m:val="undOvr"/>
                        <m:subHide m:val="0"/>
                        <m:supHide m:val="1"/>
                      </m:naryPr>
                      <m:sub>
                        <m:r>
                          <m:t>i</m:t>
                        </m:r>
                      </m:sub>
                      <m:sup>
                        <m:r>
                          <m:t>​</m:t>
                        </m:r>
                      </m:sup>
                      <m:e>
                        <m:sSub>
                          <m:e>
                            <m:r>
                              <m:t>y</m:t>
                            </m:r>
                          </m:e>
                          <m:sub>
                            <m:r>
                              <m:t>i</m:t>
                            </m:r>
                            <m:r>
                              <m:t>,</m:t>
                            </m:r>
                            <m:r>
                              <m:t>2</m:t>
                            </m:r>
                          </m:sub>
                        </m:sSub>
                      </m:e>
                    </m:nary>
                  </m:oMath>
                </a14:m>
                <a:r>
                  <a:rPr/>
                  <a:t>.</a:t>
                </a:r>
              </a:p>
              <a:p>
                <a:pPr lvl="0" marL="0" indent="0">
                  <a:buNone/>
                </a:pPr>
                <a:r>
                  <a:rPr/>
                  <a:t>Compute </a:t>
                </a:r>
                <a14:m>
                  <m:oMath xmlns:m="http://schemas.openxmlformats.org/officeDocument/2006/math">
                    <m:r>
                      <m:t>P</m:t>
                    </m:r>
                    <m:r>
                      <m:t>(</m:t>
                    </m:r>
                    <m:sSub>
                      <m:e>
                        <m:r>
                          <m:t>θ</m:t>
                        </m:r>
                      </m:e>
                      <m:sub>
                        <m:r>
                          <m:t>1</m:t>
                        </m:r>
                      </m:sub>
                    </m:sSub>
                    <m:r>
                      <m:t>&gt;</m:t>
                    </m:r>
                    <m:sSub>
                      <m:e>
                        <m:r>
                          <m:t>θ</m:t>
                        </m:r>
                      </m:e>
                      <m:sub>
                        <m:r>
                          <m:t>2</m:t>
                        </m:r>
                      </m:sub>
                    </m:sSub>
                    <m:r>
                      <m:t>|</m:t>
                    </m:r>
                    <m:r>
                      <m:t>∑</m:t>
                    </m:r>
                    <m:sSub>
                      <m:e>
                        <m:r>
                          <m:t>y</m:t>
                        </m:r>
                      </m:e>
                      <m:sub>
                        <m:r>
                          <m:t>i</m:t>
                        </m:r>
                        <m:r>
                          <m:t>,</m:t>
                        </m:r>
                        <m:r>
                          <m:t>1</m:t>
                        </m:r>
                      </m:sub>
                    </m:sSub>
                    <m:r>
                      <m:t>=</m:t>
                    </m:r>
                    <m:r>
                      <m:t>217</m:t>
                    </m:r>
                    <m:r>
                      <m:t>,</m:t>
                    </m:r>
                    <m:r>
                      <m:t>∑</m:t>
                    </m:r>
                    <m:sSub>
                      <m:e>
                        <m:r>
                          <m:t>y</m:t>
                        </m:r>
                      </m:e>
                      <m:sub>
                        <m:r>
                          <m:t>i</m:t>
                        </m:r>
                        <m:r>
                          <m:t>,</m:t>
                        </m:r>
                        <m:r>
                          <m:t>2</m:t>
                        </m:r>
                      </m:sub>
                    </m:sSub>
                    <m:r>
                      <m:t>=</m:t>
                    </m:r>
                    <m:r>
                      <m:t>66</m:t>
                    </m:r>
                    <m:r>
                      <m:t>)</m:t>
                    </m:r>
                  </m:oMath>
                </a14:m>
                <a:r>
                  <a:rPr/>
                  <a:t>.</a:t>
                </a:r>
              </a:p>
              <a:p>
                <a:pPr lvl="0" marL="0" indent="0">
                  <a:buNone/>
                </a:pPr>
                <a:r>
                  <a:rPr/>
                  <a:t>Derive and compare the posterior predictive distributions for each group.</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6</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 </a:t>
                </a:r>
                <a14:m>
                  <m:oMath xmlns:m="http://schemas.openxmlformats.org/officeDocument/2006/math">
                    <m:r>
                      <m:t>ϕ</m:t>
                    </m:r>
                    <m:r>
                      <m:t>=</m:t>
                    </m:r>
                    <m:r>
                      <m:t>g</m:t>
                    </m:r>
                    <m:r>
                      <m:t>(</m:t>
                    </m:r>
                    <m:r>
                      <m:t>θ</m:t>
                    </m:r>
                    <m:r>
                      <m:t>)</m:t>
                    </m:r>
                  </m:oMath>
                </a14:m>
                <a:r>
                  <a:rPr/>
                  <a:t>, where </a:t>
                </a:r>
                <a14:m>
                  <m:oMath xmlns:m="http://schemas.openxmlformats.org/officeDocument/2006/math">
                    <m:r>
                      <m:t>g</m:t>
                    </m:r>
                    <m:r>
                      <m:t>(</m:t>
                    </m:r>
                    <m:r>
                      <m:t>.</m:t>
                    </m:r>
                    <m:r>
                      <m:t>)</m:t>
                    </m:r>
                  </m:oMath>
                </a14:m>
                <a:r>
                  <a:rPr/>
                  <a:t> is a monotone function, and let </a:t>
                </a:r>
                <a14:m>
                  <m:oMath xmlns:m="http://schemas.openxmlformats.org/officeDocument/2006/math">
                    <m:r>
                      <m:t>h</m:t>
                    </m:r>
                    <m:r>
                      <m:t>(</m:t>
                    </m:r>
                    <m:r>
                      <m:t>.</m:t>
                    </m:r>
                    <m:r>
                      <m:t>)</m:t>
                    </m:r>
                  </m:oMath>
                </a14:m>
                <a:r>
                  <a:rPr/>
                  <a:t> be the inverse of </a:t>
                </a:r>
                <a14:m>
                  <m:oMath xmlns:m="http://schemas.openxmlformats.org/officeDocument/2006/math">
                    <m:r>
                      <m:t>g</m:t>
                    </m:r>
                    <m:r>
                      <m:t>(</m:t>
                    </m:r>
                    <m:r>
                      <m:t>.</m:t>
                    </m:r>
                    <m:r>
                      <m:t>)</m:t>
                    </m:r>
                  </m:oMath>
                </a14:m>
                <a:r>
                  <a:rPr/>
                  <a:t> so that </a:t>
                </a:r>
                <a14:m>
                  <m:oMath xmlns:m="http://schemas.openxmlformats.org/officeDocument/2006/math">
                    <m:r>
                      <m:t>θ</m:t>
                    </m:r>
                    <m:r>
                      <m:t>=</m:t>
                    </m:r>
                    <m:r>
                      <m:t>h</m:t>
                    </m:r>
                    <m:r>
                      <m:t>(</m:t>
                    </m:r>
                    <m:r>
                      <m:t>ϕ</m:t>
                    </m:r>
                    <m:r>
                      <m:t>)</m:t>
                    </m:r>
                  </m:oMath>
                </a14:m>
                <a:r>
                  <a:rPr/>
                  <a:t>. If </a:t>
                </a:r>
                <a14:m>
                  <m:oMath xmlns:m="http://schemas.openxmlformats.org/officeDocument/2006/math">
                    <m:sSub>
                      <m:e>
                        <m:r>
                          <m:t>p</m:t>
                        </m:r>
                      </m:e>
                      <m:sub>
                        <m:r>
                          <m:t>θ</m:t>
                        </m:r>
                      </m:sub>
                    </m:sSub>
                    <m:r>
                      <m:t>(</m:t>
                    </m:r>
                    <m:r>
                      <m:t>θ</m:t>
                    </m:r>
                    <m:r>
                      <m:t>)</m:t>
                    </m:r>
                  </m:oMath>
                </a14:m>
                <a:r>
                  <a:rPr/>
                  <a:t> is the probability density of </a:t>
                </a:r>
                <a14:m>
                  <m:oMath xmlns:m="http://schemas.openxmlformats.org/officeDocument/2006/math">
                    <m:r>
                      <m:t>θ</m:t>
                    </m:r>
                  </m:oMath>
                </a14:m>
                <a:r>
                  <a:rPr/>
                  <a:t>, then the probability density of </a:t>
                </a:r>
                <a14:m>
                  <m:oMath xmlns:m="http://schemas.openxmlformats.org/officeDocument/2006/math">
                    <m:r>
                      <m:t>ϕ</m:t>
                    </m:r>
                  </m:oMath>
                </a14:m>
                <a:r>
                  <a:rPr/>
                  <a:t> induced by </a:t>
                </a:r>
                <a14:m>
                  <m:oMath xmlns:m="http://schemas.openxmlformats.org/officeDocument/2006/math">
                    <m:sSub>
                      <m:e>
                        <m:r>
                          <m:t>p</m:t>
                        </m:r>
                      </m:e>
                      <m:sub>
                        <m:r>
                          <m:t>θ</m:t>
                        </m:r>
                      </m:sub>
                    </m:sSub>
                  </m:oMath>
                </a14:m>
                <a:r>
                  <a:rPr/>
                  <a:t> is given by </a:t>
                </a:r>
                <a14:m>
                  <m:oMath xmlns:m="http://schemas.openxmlformats.org/officeDocument/2006/math">
                    <m:sSub>
                      <m:e>
                        <m:r>
                          <m:t>p</m:t>
                        </m:r>
                      </m:e>
                      <m:sub>
                        <m:r>
                          <m:t>ϕ</m:t>
                        </m:r>
                      </m:sub>
                    </m:sSub>
                    <m:r>
                      <m:t>(</m:t>
                    </m:r>
                    <m:r>
                      <m:t>ϕ</m:t>
                    </m:r>
                    <m:r>
                      <m:t>)</m:t>
                    </m:r>
                    <m:r>
                      <m:t>=</m:t>
                    </m:r>
                    <m:sSub>
                      <m:e>
                        <m:r>
                          <m:t>p</m:t>
                        </m:r>
                      </m:e>
                      <m:sub>
                        <m:r>
                          <m:t>θ</m:t>
                        </m:r>
                      </m:sub>
                    </m:sSub>
                    <m:r>
                      <m:t>(</m:t>
                    </m:r>
                    <m:r>
                      <m:t>h</m:t>
                    </m:r>
                    <m:r>
                      <m:t>(</m:t>
                    </m:r>
                    <m:r>
                      <m:t>ϕ</m:t>
                    </m:r>
                    <m:r>
                      <m:t>)</m:t>
                    </m:r>
                    <m:r>
                      <m:t>)</m:t>
                    </m:r>
                    <m:r>
                      <m:t>⋅</m:t>
                    </m:r>
                    <m:d>
                      <m:dPr>
                        <m:begChr m:val="|"/>
                        <m:endChr m:val="|"/>
                        <m:grow/>
                      </m:dPr>
                      <m:e>
                        <m:f>
                          <m:fPr>
                            <m:type m:val="bar"/>
                          </m:fPr>
                          <m:num>
                            <m:r>
                              <m:t>d</m:t>
                            </m:r>
                            <m:r>
                              <m:t>h</m:t>
                            </m:r>
                          </m:num>
                          <m:den>
                            <m:r>
                              <m:t>d</m:t>
                            </m:r>
                            <m:r>
                              <m:t>ϕ</m:t>
                            </m:r>
                          </m:den>
                        </m:f>
                      </m:e>
                    </m:d>
                  </m:oMath>
                </a14:m>
                <a:r>
                  <a:rPr/>
                  <a:t>.</a:t>
                </a:r>
              </a:p>
              <a:p>
                <a:pPr lvl="0" marL="0" indent="0">
                  <a:buNone/>
                </a:pPr>
                <a:r>
                  <a:rPr/>
                  <a:t>Using this result, show that Beta</a:t>
                </a:r>
                <a14:m>
                  <m:oMath xmlns:m="http://schemas.openxmlformats.org/officeDocument/2006/math">
                    <m:r>
                      <m:t>(</m:t>
                    </m:r>
                    <m:r>
                      <m:t>a</m:t>
                    </m:r>
                    <m:r>
                      <m:t>,</m:t>
                    </m:r>
                    <m:r>
                      <m:t>b</m:t>
                    </m:r>
                    <m:r>
                      <m:t>)</m:t>
                    </m:r>
                  </m:oMath>
                </a14:m>
                <a:r>
                  <a:rPr/>
                  <a:t> is conjugate for Bin</a:t>
                </a:r>
                <a14:m>
                  <m:oMath xmlns:m="http://schemas.openxmlformats.org/officeDocument/2006/math">
                    <m:r>
                      <m:t>(</m:t>
                    </m:r>
                    <m:r>
                      <m:t>n</m:t>
                    </m:r>
                    <m:r>
                      <m:t>,</m:t>
                    </m:r>
                    <m:r>
                      <m:t>π</m:t>
                    </m:r>
                    <m:r>
                      <m:t>)</m:t>
                    </m:r>
                  </m:oMath>
                </a14:m>
                <a:r>
                  <a:rPr/>
                  <a:t> using exponential family notation.</a:t>
                </a:r>
              </a:p>
              <a:p>
                <a:pPr lvl="0" marL="0" indent="0">
                  <a:buNone/>
                </a:pPr>
                <a:r>
                  <a:rPr/>
                  <a:t>Explain why the Jeffreys prior for </a:t>
                </a:r>
                <a14:m>
                  <m:oMath xmlns:m="http://schemas.openxmlformats.org/officeDocument/2006/math">
                    <m:r>
                      <m:t>π</m:t>
                    </m:r>
                  </m:oMath>
                </a14:m>
                <a:r>
                  <a:rPr/>
                  <a:t> in the binomial sampling model Bin</a:t>
                </a:r>
                <a14:m>
                  <m:oMath xmlns:m="http://schemas.openxmlformats.org/officeDocument/2006/math">
                    <m:r>
                      <m:t>(</m:t>
                    </m:r>
                    <m:r>
                      <m:t>n</m:t>
                    </m:r>
                    <m:r>
                      <m:t>,</m:t>
                    </m:r>
                    <m:r>
                      <m:t>π</m:t>
                    </m:r>
                    <m:r>
                      <m:t>)</m:t>
                    </m:r>
                  </m:oMath>
                </a14:m>
                <a:r>
                  <a:rPr/>
                  <a:t> is weakly informative.</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7</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Find the conjugate prior for</a:t>
                </a:r>
              </a:p>
              <a:p>
                <a:pPr lvl="0" marL="0" indent="0">
                  <a:buNone/>
                </a:pPr>
                <a14:m>
                  <m:oMathPara xmlns:m="http://schemas.openxmlformats.org/officeDocument/2006/math">
                    <m:oMathParaPr>
                      <m:jc m:val="center"/>
                    </m:oMathParaPr>
                    <m:oMath>
                      <m:r>
                        <m:t> </m:t>
                      </m:r>
                    </m:oMath>
                  </m:oMathPara>
                </a14:m>
              </a:p>
              <a:p>
                <a:pPr lvl="1">
                  <a:buAutoNum type="romanLcPeriod"/>
                </a:pPr>
                <a:r>
                  <a:rPr/>
                  <a:t>a Geometric(</a:t>
                </a:r>
                <a14:m>
                  <m:oMath xmlns:m="http://schemas.openxmlformats.org/officeDocument/2006/math">
                    <m:r>
                      <m:t>π</m:t>
                    </m:r>
                  </m:oMath>
                </a14:m>
                <a:r>
                  <a:rPr/>
                  <a:t>) sampling model</a:t>
                </a:r>
              </a:p>
              <a:p>
                <a:pPr lvl="1">
                  <a:buAutoNum type="romanLcPeriod"/>
                </a:pPr>
                <a:r>
                  <a:rPr/>
                  <a:t>an Exponential(</a:t>
                </a:r>
                <a14:m>
                  <m:oMath xmlns:m="http://schemas.openxmlformats.org/officeDocument/2006/math">
                    <m:r>
                      <m:t>λ</m:t>
                    </m:r>
                  </m:oMath>
                </a14:m>
                <a:r>
                  <a:rPr/>
                  <a:t>) sampling model</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8</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Show that the conjugate prior for the mean parameter </a:t>
                </a:r>
                <a14:m>
                  <m:oMath xmlns:m="http://schemas.openxmlformats.org/officeDocument/2006/math">
                    <m:r>
                      <m:t>μ</m:t>
                    </m:r>
                  </m:oMath>
                </a14:m>
                <a:r>
                  <a:rPr/>
                  <a:t> in a Gaussian distribution is itself a Gaussian distribution (assume that the variance </a:t>
                </a:r>
                <a14:m>
                  <m:oMath xmlns:m="http://schemas.openxmlformats.org/officeDocument/2006/math">
                    <m:sSup>
                      <m:e>
                        <m:r>
                          <m:t>σ</m:t>
                        </m:r>
                      </m:e>
                      <m:sup>
                        <m:r>
                          <m:t>2</m:t>
                        </m:r>
                      </m:sup>
                    </m:sSup>
                  </m:oMath>
                </a14:m>
                <a:r>
                  <a:rPr/>
                  <a:t> of the sampling model is known and fixed).</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STA6206 BDA Practical 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1 &amp;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r>
                      <m:t>,</m:t>
                    </m:r>
                    <m:r>
                      <m:t>Z</m:t>
                    </m:r>
                  </m:oMath>
                </a14:m>
                <a:r>
                  <a:rPr/>
                  <a:t> - random variables</a:t>
                </a:r>
              </a:p>
              <a:p>
                <a:pPr lvl="1"/>
                <a14:m>
                  <m:oMath xmlns:m="http://schemas.openxmlformats.org/officeDocument/2006/math">
                    <m:r>
                      <m:t>x</m:t>
                    </m:r>
                    <m:r>
                      <m:t>,</m:t>
                    </m:r>
                    <m:r>
                      <m:t>y</m:t>
                    </m:r>
                    <m:r>
                      <m:t>,</m:t>
                    </m:r>
                    <m:r>
                      <m:t>z</m:t>
                    </m:r>
                  </m:oMath>
                </a14:m>
                <a:r>
                  <a:rPr/>
                  <a:t> - measured / observed values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estimators for X, Y, Z</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r>
                      <m:t>,</m:t>
                    </m:r>
                    <m:bar>
                      <m:barPr>
                        <m:pos m:val="top"/>
                      </m:barPr>
                      <m:e>
                        <m:r>
                          <m:t>z</m:t>
                        </m:r>
                      </m:e>
                    </m:bar>
                  </m:oMath>
                </a14:m>
                <a:r>
                  <a:rPr/>
                  <a:t> - sample mean estimates of X, Y, Z</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r>
                      <m:t>,</m:t>
                    </m:r>
                    <m:sSub>
                      <m:e>
                        <m:r>
                          <m:t>f</m:t>
                        </m:r>
                      </m:e>
                      <m:sub>
                        <m:r>
                          <m:t>Z</m:t>
                        </m:r>
                      </m:sub>
                    </m:sSub>
                    <m:r>
                      <m:t>(</m:t>
                    </m:r>
                    <m:r>
                      <m:t>.</m:t>
                    </m:r>
                    <m:r>
                      <m:t>)</m:t>
                    </m:r>
                  </m:oMath>
                </a14:m>
                <a:r>
                  <a:rPr/>
                  <a:t> - probability mass / density functions of X, Y, Z; sometimes </a:t>
                </a:r>
                <a14:m>
                  <m:oMath xmlns:m="http://schemas.openxmlformats.org/officeDocument/2006/math">
                    <m:sSub>
                      <m:e>
                        <m:r>
                          <m:t>p</m:t>
                        </m:r>
                      </m:e>
                      <m:sub>
                        <m:r>
                          <m:t>X</m:t>
                        </m:r>
                      </m:sub>
                    </m:sSub>
                    <m:r>
                      <m:t>(</m:t>
                    </m:r>
                    <m:r>
                      <m:t>.</m:t>
                    </m:r>
                    <m:r>
                      <m:t>)</m:t>
                    </m:r>
                  </m:oMath>
                </a14:m>
                <a:r>
                  <a:rPr/>
                  <a:t> etc. rather than </a:t>
                </a:r>
                <a14:m>
                  <m:oMath xmlns:m="http://schemas.openxmlformats.org/officeDocument/2006/math">
                    <m:sSub>
                      <m:e>
                        <m:r>
                          <m:t>f</m:t>
                        </m:r>
                      </m:e>
                      <m:sub>
                        <m:r>
                          <m:t>X</m:t>
                        </m:r>
                      </m:sub>
                    </m:sSub>
                    <m:r>
                      <m:t>(</m:t>
                    </m:r>
                    <m:r>
                      <m:t>.</m:t>
                    </m:r>
                    <m:r>
                      <m:t>)</m:t>
                    </m:r>
                  </m:oMath>
                </a14:m>
              </a:p>
              <a:p>
                <a:pPr lvl="1"/>
                <a:r>
                  <a:rPr/>
                  <a:t>p(.) - used as a shorthand notation for pmfs / pdfs if the use of this is unambiguous (i.e. it is clear which is the random variable)</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Z</m:t>
                    </m:r>
                    <m:r>
                      <m:t>]</m:t>
                    </m:r>
                  </m:oMath>
                </a14:m>
                <a:r>
                  <a:rPr/>
                  <a:t>, </a:t>
                </a:r>
                <a14:m>
                  <m:oMath xmlns:m="http://schemas.openxmlformats.org/officeDocument/2006/math">
                    <m:r>
                      <m:t>E</m:t>
                    </m:r>
                    <m:r>
                      <m:t>[</m:t>
                    </m:r>
                    <m:r>
                      <m:t>T</m:t>
                    </m:r>
                    <m:r>
                      <m:t>]</m:t>
                    </m:r>
                  </m:oMath>
                </a14:m>
                <a:r>
                  <a:rPr/>
                  <a:t> - the expectation of X, Y, Z, T respectively</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company has developed a new diagnostic test, for a disease </a:t>
                </a:r>
                <a14:m>
                  <m:oMath xmlns:m="http://schemas.openxmlformats.org/officeDocument/2006/math">
                    <m:r>
                      <m:t>D</m:t>
                    </m:r>
                  </m:oMath>
                </a14:m>
                <a:r>
                  <a:rPr/>
                  <a:t> with prevalence 10%, which can give a positive (</a:t>
                </a:r>
                <a14:m>
                  <m:oMath xmlns:m="http://schemas.openxmlformats.org/officeDocument/2006/math">
                    <m:r>
                      <m:t>T</m:t>
                    </m:r>
                  </m:oMath>
                </a14:m>
                <a:r>
                  <a:rPr/>
                  <a:t>) or negative (</a:t>
                </a:r>
                <a14:m>
                  <m:oMath xmlns:m="http://schemas.openxmlformats.org/officeDocument/2006/math">
                    <m:bar>
                      <m:barPr>
                        <m:pos m:val="top"/>
                      </m:barPr>
                      <m:e>
                        <m:r>
                          <m:t>T</m:t>
                        </m:r>
                      </m:e>
                    </m:bar>
                  </m:oMath>
                </a14:m>
                <a:r>
                  <a:rPr/>
                  <a:t>) result. There is also an already existing test, which can also give a positive (</a:t>
                </a:r>
                <a14:m>
                  <m:oMath xmlns:m="http://schemas.openxmlformats.org/officeDocument/2006/math">
                    <m:sSub>
                      <m:e>
                        <m:r>
                          <m:t>T</m:t>
                        </m:r>
                      </m:e>
                      <m:sub>
                        <m:r>
                          <m:t>o</m:t>
                        </m:r>
                        <m:r>
                          <m:t>l</m:t>
                        </m:r>
                        <m:r>
                          <m:t>d</m:t>
                        </m:r>
                      </m:sub>
                    </m:sSub>
                  </m:oMath>
                </a14:m>
                <a:r>
                  <a:rPr/>
                  <a:t>) or negative (</a:t>
                </a:r>
                <a14:m>
                  <m:oMath xmlns:m="http://schemas.openxmlformats.org/officeDocument/2006/math">
                    <m:sSub>
                      <m:e>
                        <m:bar>
                          <m:barPr>
                            <m:pos m:val="top"/>
                          </m:barPr>
                          <m:e>
                            <m:r>
                              <m:t>T</m:t>
                            </m:r>
                          </m:e>
                        </m:bar>
                      </m:e>
                      <m:sub>
                        <m:r>
                          <m:t>o</m:t>
                        </m:r>
                        <m:r>
                          <m:t>l</m:t>
                        </m:r>
                        <m:r>
                          <m:t>d</m:t>
                        </m:r>
                      </m:sub>
                    </m:sSub>
                  </m:oMath>
                </a14:m>
                <a:r>
                  <a:rPr/>
                  <a:t>) result.</a:t>
                </a:r>
              </a:p>
              <a:p>
                <a:pPr lvl="0" marL="0" indent="0">
                  <a:buNone/>
                </a:pPr>
                <a:r>
                  <a:rPr/>
                  <a:t>The company is very proud that the new test has much better sensitivity (</a:t>
                </a:r>
                <a14:m>
                  <m:oMath xmlns:m="http://schemas.openxmlformats.org/officeDocument/2006/math">
                    <m:r>
                      <m:t>P</m:t>
                    </m:r>
                    <m:r>
                      <m:t>(</m:t>
                    </m:r>
                    <m:r>
                      <m:t>T</m:t>
                    </m:r>
                    <m:r>
                      <m:t>|</m:t>
                    </m:r>
                    <m:r>
                      <m:t>D</m:t>
                    </m:r>
                    <m:r>
                      <m:t>)</m:t>
                    </m:r>
                    <m:r>
                      <m:t>=</m:t>
                    </m:r>
                    <m:r>
                      <m:t>0.99</m:t>
                    </m:r>
                  </m:oMath>
                </a14:m>
                <a:r>
                  <a:rPr/>
                  <a:t>) than the old one (</a:t>
                </a:r>
                <a14:m>
                  <m:oMath xmlns:m="http://schemas.openxmlformats.org/officeDocument/2006/math">
                    <m:r>
                      <m:t>P</m:t>
                    </m:r>
                    <m:r>
                      <m:t>(</m:t>
                    </m:r>
                    <m:sSub>
                      <m:e>
                        <m:r>
                          <m:t>T</m:t>
                        </m:r>
                      </m:e>
                      <m:sub>
                        <m:r>
                          <m:t>o</m:t>
                        </m:r>
                        <m:r>
                          <m:t>l</m:t>
                        </m:r>
                        <m:r>
                          <m:t>d</m:t>
                        </m:r>
                      </m:sub>
                    </m:sSub>
                    <m:r>
                      <m:t>|</m:t>
                    </m:r>
                    <m:r>
                      <m:t>D</m:t>
                    </m:r>
                    <m:r>
                      <m:t>)</m:t>
                    </m:r>
                    <m:r>
                      <m:t>=</m:t>
                    </m:r>
                    <m:r>
                      <m:t>0.8</m:t>
                    </m:r>
                  </m:oMath>
                </a14:m>
                <a:r>
                  <a:rPr/>
                  <a:t>). However this increase in sensitivity comes at the cost of specificity: </a:t>
                </a:r>
                <a14:m>
                  <m:oMath xmlns:m="http://schemas.openxmlformats.org/officeDocument/2006/math">
                    <m:r>
                      <m:t>P</m:t>
                    </m:r>
                    <m:r>
                      <m:t>(</m:t>
                    </m:r>
                    <m:bar>
                      <m:barPr>
                        <m:pos m:val="top"/>
                      </m:barPr>
                      <m:e>
                        <m:r>
                          <m:t>T</m:t>
                        </m:r>
                      </m:e>
                    </m:bar>
                    <m:r>
                      <m:t>|</m:t>
                    </m:r>
                    <m:bar>
                      <m:barPr>
                        <m:pos m:val="top"/>
                      </m:barPr>
                      <m:e>
                        <m:r>
                          <m:t>D</m:t>
                        </m:r>
                      </m:e>
                    </m:bar>
                    <m:r>
                      <m:t>)</m:t>
                    </m:r>
                    <m:r>
                      <m:t>=</m:t>
                    </m:r>
                    <m:r>
                      <m:t>0.9</m:t>
                    </m:r>
                  </m:oMath>
                </a14:m>
                <a:r>
                  <a:rPr/>
                  <a:t> compared to the existing test </a:t>
                </a:r>
                <a14:m>
                  <m:oMath xmlns:m="http://schemas.openxmlformats.org/officeDocument/2006/math">
                    <m:r>
                      <m:t>P</m:t>
                    </m:r>
                    <m:r>
                      <m:t>(</m:t>
                    </m:r>
                    <m:sSub>
                      <m:e>
                        <m:bar>
                          <m:barPr>
                            <m:pos m:val="top"/>
                          </m:barPr>
                          <m:e>
                            <m:r>
                              <m:t>T</m:t>
                            </m:r>
                          </m:e>
                        </m:bar>
                      </m:e>
                      <m:sub>
                        <m:r>
                          <m:t>o</m:t>
                        </m:r>
                        <m:r>
                          <m:t>l</m:t>
                        </m:r>
                        <m:r>
                          <m:t>d</m:t>
                        </m:r>
                      </m:sub>
                    </m:sSub>
                    <m:r>
                      <m:t>|</m:t>
                    </m:r>
                    <m:bar>
                      <m:barPr>
                        <m:pos m:val="top"/>
                      </m:barPr>
                      <m:e>
                        <m:r>
                          <m:t>D</m:t>
                        </m:r>
                      </m:e>
                    </m:bar>
                    <m:r>
                      <m:t>)</m:t>
                    </m:r>
                    <m:r>
                      <m:t>=</m:t>
                    </m:r>
                    <m:r>
                      <m:t>0.95</m:t>
                    </m:r>
                  </m:oMath>
                </a14:m>
                <a:r>
                  <a:rPr/>
                  <a:t>.</a:t>
                </a:r>
              </a:p>
              <a:p>
                <a:pPr lvl="0" marL="0" indent="0">
                  <a:buNone/>
                </a:pPr>
                <a:r>
                  <a:rPr/>
                  <a:t>What is the probability of a patient having the disease if the test result for the new test is positive?</a:t>
                </a:r>
              </a:p>
              <a:p>
                <a:pPr lvl="0" marL="0" indent="0">
                  <a:buNone/>
                </a:pPr>
                <a:r>
                  <a:rPr/>
                  <a:t>For the existing test?</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r>
              <a:rPr/>
              <a:t> </a:t>
            </a:r>
            <a:r>
              <a:rPr/>
              <a:t>(cont’d)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assume that, given the disease state (</a:t>
                </a:r>
                <a14:m>
                  <m:oMath xmlns:m="http://schemas.openxmlformats.org/officeDocument/2006/math">
                    <m:r>
                      <m:t>D</m:t>
                    </m:r>
                  </m:oMath>
                </a14:m>
                <a:r>
                  <a:rPr/>
                  <a:t> or </a:t>
                </a:r>
                <a14:m>
                  <m:oMath xmlns:m="http://schemas.openxmlformats.org/officeDocument/2006/math">
                    <m:bar>
                      <m:barPr>
                        <m:pos m:val="top"/>
                      </m:barPr>
                      <m:e>
                        <m:r>
                          <m:t>D</m:t>
                        </m:r>
                      </m:e>
                    </m:bar>
                  </m:oMath>
                </a14:m>
                <a:r>
                  <a:rPr/>
                  <a:t>), the two tests are independent as they use very different technologies and are not run on the same biological sample (each test takes a new sample from the patient).</a:t>
                </a:r>
              </a:p>
              <a:p>
                <a:pPr lvl="0" marL="0" indent="0">
                  <a:buNone/>
                </a:pPr>
                <a:r>
                  <a:rPr/>
                  <a:t>What is the probability for a patient having the disease if both the new and the existing test give a positive result?</a:t>
                </a:r>
              </a:p>
              <a:p>
                <a:pPr lvl="0" marL="0" indent="0">
                  <a:buNone/>
                </a:pPr>
                <a14:m>
                  <m:oMathPara xmlns:m="http://schemas.openxmlformats.org/officeDocument/2006/math">
                    <m:oMathParaPr>
                      <m:jc m:val="center"/>
                    </m:oMathParaPr>
                    <m:oMath>
                      <m:r>
                        <m:t> </m:t>
                      </m:r>
                    </m:oMath>
                  </m:oMathPara>
                </a14:m>
              </a:p>
              <a:p>
                <a:pPr lvl="0" marL="0" indent="0">
                  <a:buNone/>
                </a:pPr>
                <a:r>
                  <a:rPr/>
                  <a:t>Hint: define a virtual test which is positive if both the new and existing tests return a positive results and gives a negative result otherwise. Compute the sensitivity and specificity for this compound test, then proceed as before.</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r>
                      <m:t>Π</m:t>
                    </m:r>
                    <m:r>
                      <m:t>∼</m:t>
                    </m:r>
                    <m:r>
                      <m:rPr>
                        <m:sty m:val="p"/>
                      </m:rPr>
                      <m:t>Beta</m:t>
                    </m:r>
                    <m:r>
                      <m:t>(</m:t>
                    </m:r>
                    <m:r>
                      <m:t>a</m:t>
                    </m:r>
                    <m:r>
                      <m:t>,</m:t>
                    </m:r>
                    <m:r>
                      <m:t>b</m:t>
                    </m:r>
                    <m:r>
                      <m:t>)</m:t>
                    </m:r>
                  </m:oMath>
                </a14:m>
                <a:r>
                  <a:rPr/>
                  <a:t>. Compute </a:t>
                </a:r>
                <a14:m>
                  <m:oMath xmlns:m="http://schemas.openxmlformats.org/officeDocument/2006/math">
                    <m:r>
                      <m:t>E</m:t>
                    </m:r>
                    <m:r>
                      <m:t>[</m:t>
                    </m:r>
                    <m:r>
                      <m:t>Π</m:t>
                    </m:r>
                    <m:r>
                      <m:t>]</m:t>
                    </m:r>
                  </m:oMath>
                </a14:m>
                <a:r>
                  <a:rPr/>
                  <a:t>.</a:t>
                </a:r>
              </a:p>
              <a:p>
                <a:pPr lvl="0" marL="0" indent="0">
                  <a:buNone/>
                </a:pPr>
                <a:r>
                  <a:rPr/>
                  <a:t>We have seen that if</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r>
                                  <m:t>Π</m:t>
                                </m:r>
                                <m:r>
                                  <m:t>∼</m:t>
                                </m:r>
                                <m:r>
                                  <m:rPr>
                                    <m:sty m:val="p"/>
                                  </m:rPr>
                                  <m:t>Beta</m:t>
                                </m:r>
                                <m:r>
                                  <m:t>(</m:t>
                                </m:r>
                                <m:r>
                                  <m:t>a</m:t>
                                </m:r>
                                <m:r>
                                  <m:t>,</m:t>
                                </m:r>
                                <m:r>
                                  <m:t>b</m:t>
                                </m:r>
                                <m:r>
                                  <m:t>)</m:t>
                                </m:r>
                              </m:e>
                            </m:mr>
                            <m:mr>
                              <m:e>
                                <m:r>
                                  <m:t>Y</m:t>
                                </m:r>
                                <m:r>
                                  <m:t>|</m:t>
                                </m:r>
                                <m:r>
                                  <m:t>π</m:t>
                                </m:r>
                                <m:r>
                                  <m:t>∼</m:t>
                                </m:r>
                                <m:r>
                                  <m:rPr>
                                    <m:sty m:val="p"/>
                                  </m:rPr>
                                  <m:t>Bin</m:t>
                                </m:r>
                                <m:r>
                                  <m:t>(</m:t>
                                </m:r>
                                <m:r>
                                  <m:t>n</m:t>
                                </m:r>
                                <m:r>
                                  <m:t>,</m:t>
                                </m:r>
                                <m:r>
                                  <m:t>π</m:t>
                                </m:r>
                                <m:r>
                                  <m:t>)</m:t>
                                </m:r>
                              </m:e>
                            </m:mr>
                          </m:m>
                        </m:e>
                      </m:d>
                    </m:oMath>
                  </m:oMathPara>
                </a14:m>
              </a:p>
              <a:p>
                <a:pPr lvl="0" marL="0" indent="0">
                  <a:buNone/>
                </a:pPr>
                <a:r>
                  <a:rPr/>
                  <a:t>then </a:t>
                </a:r>
                <a14:m>
                  <m:oMath xmlns:m="http://schemas.openxmlformats.org/officeDocument/2006/math">
                    <m:r>
                      <m:t>Π</m:t>
                    </m:r>
                    <m:r>
                      <m:t>|</m:t>
                    </m:r>
                    <m:r>
                      <m:t>Y</m:t>
                    </m:r>
                    <m:r>
                      <m:t>=</m:t>
                    </m:r>
                    <m:r>
                      <m:t>k</m:t>
                    </m:r>
                    <m:r>
                      <m:t>∼</m:t>
                    </m:r>
                    <m:r>
                      <m:rPr>
                        <m:sty m:val="p"/>
                      </m:rPr>
                      <m:t>Beta</m:t>
                    </m:r>
                    <m:r>
                      <m:t>(</m:t>
                    </m:r>
                    <m:r>
                      <m:t>a</m:t>
                    </m:r>
                    <m:r>
                      <m:t>+</m:t>
                    </m:r>
                    <m:r>
                      <m:t>k</m:t>
                    </m:r>
                    <m:r>
                      <m:t>,</m:t>
                    </m:r>
                    <m:r>
                      <m:t>b</m:t>
                    </m:r>
                    <m:r>
                      <m:t>+</m:t>
                    </m:r>
                    <m:r>
                      <m:t>n</m:t>
                    </m:r>
                    <m:r>
                      <m:t>−</m:t>
                    </m:r>
                    <m:r>
                      <m:t>k</m:t>
                    </m:r>
                    <m:r>
                      <m:t>)</m:t>
                    </m:r>
                  </m:oMath>
                </a14:m>
                <a:r>
                  <a:rPr/>
                  <a:t>.</a:t>
                </a:r>
              </a:p>
              <a:p>
                <a:pPr lvl="0" marL="0" indent="0">
                  <a:buNone/>
                </a:pPr>
                <a:r>
                  <a:rPr/>
                  <a:t>Show that</a:t>
                </a:r>
              </a:p>
              <a:p>
                <a:pPr lvl="0" marL="0" indent="0">
                  <a:buNone/>
                </a:pPr>
                <a14:m>
                  <m:oMathPara xmlns:m="http://schemas.openxmlformats.org/officeDocument/2006/math">
                    <m:oMathParaPr>
                      <m:jc m:val="center"/>
                    </m:oMathParaPr>
                    <m:oMath>
                      <m:r>
                        <m:t>E</m:t>
                      </m:r>
                      <m:r>
                        <m:t>[</m:t>
                      </m:r>
                      <m:r>
                        <m:t>Π</m:t>
                      </m:r>
                      <m:r>
                        <m:t>|</m:t>
                      </m:r>
                      <m:r>
                        <m:t>Y</m:t>
                      </m:r>
                      <m:r>
                        <m:t>=</m:t>
                      </m:r>
                      <m:r>
                        <m:t>k</m:t>
                      </m:r>
                      <m:r>
                        <m:t>]</m:t>
                      </m:r>
                      <m:r>
                        <m:t>=</m:t>
                      </m:r>
                      <m:f>
                        <m:fPr>
                          <m:type m:val="bar"/>
                        </m:fPr>
                        <m:num>
                          <m:r>
                            <m:t>a</m:t>
                          </m:r>
                          <m:r>
                            <m:t>+</m:t>
                          </m:r>
                          <m:r>
                            <m:t>b</m:t>
                          </m:r>
                        </m:num>
                        <m:den>
                          <m:r>
                            <m:t>a</m:t>
                          </m:r>
                          <m:r>
                            <m:t>+</m:t>
                          </m:r>
                          <m:r>
                            <m:t>b</m:t>
                          </m:r>
                          <m:r>
                            <m:t>+</m:t>
                          </m:r>
                          <m:r>
                            <m:t>n</m:t>
                          </m:r>
                        </m:den>
                      </m:f>
                      <m:r>
                        <m:t>E</m:t>
                      </m:r>
                      <m:r>
                        <m:t>[</m:t>
                      </m:r>
                      <m:r>
                        <m:t>Π</m:t>
                      </m:r>
                      <m:r>
                        <m:t>]</m:t>
                      </m:r>
                      <m:r>
                        <m:t>+</m:t>
                      </m:r>
                      <m:f>
                        <m:fPr>
                          <m:type m:val="bar"/>
                        </m:fPr>
                        <m:num>
                          <m:r>
                            <m:t>n</m:t>
                          </m:r>
                        </m:num>
                        <m:den>
                          <m:r>
                            <m:t>a</m:t>
                          </m:r>
                          <m:r>
                            <m:t>+</m:t>
                          </m:r>
                          <m:r>
                            <m:t>b</m:t>
                          </m:r>
                          <m:r>
                            <m:t>+</m:t>
                          </m:r>
                          <m:r>
                            <m:t>n</m:t>
                          </m:r>
                        </m:den>
                      </m:f>
                      <m:bar>
                        <m:barPr>
                          <m:pos m:val="top"/>
                        </m:barPr>
                        <m:e>
                          <m:r>
                            <m:t>y</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bar>
                      <m:barPr>
                        <m:pos m:val="top"/>
                      </m:barPr>
                      <m:e>
                        <m:r>
                          <m:t>y</m:t>
                        </m:r>
                      </m:e>
                    </m:bar>
                    <m:r>
                      <m:t>=</m:t>
                    </m:r>
                    <m:r>
                      <m:t>k</m:t>
                    </m:r>
                    <m:r>
                      <m:t>/</m:t>
                    </m:r>
                    <m:r>
                      <m:t>n</m:t>
                    </m:r>
                    <m:r>
                      <m:t>=</m:t>
                    </m:r>
                    <m:nary>
                      <m:naryPr>
                        <m:chr m:val="∑"/>
                        <m:limLoc m:val="undOvr"/>
                        <m:subHide m:val="0"/>
                        <m:supHide m:val="1"/>
                      </m:naryPr>
                      <m:sub>
                        <m:r>
                          <m:t>i</m:t>
                        </m:r>
                      </m:sub>
                      <m:sup>
                        <m:r>
                          <m:t>​</m:t>
                        </m:r>
                      </m:sup>
                      <m:e>
                        <m:sSub>
                          <m:e>
                            <m:r>
                              <m:t>y</m:t>
                            </m:r>
                          </m:e>
                          <m:sub>
                            <m:r>
                              <m:t>i</m:t>
                            </m:r>
                          </m:sub>
                        </m:sSub>
                      </m:e>
                    </m:nary>
                    <m:r>
                      <m:t>/</m:t>
                    </m:r>
                    <m:r>
                      <m:t>n</m:t>
                    </m:r>
                  </m:oMath>
                </a14:m>
                <a:r>
                  <a:rPr/>
                  <a:t>, the average of </a:t>
                </a:r>
                <a14:m>
                  <m:oMath xmlns:m="http://schemas.openxmlformats.org/officeDocument/2006/math">
                    <m:r>
                      <m:t>n</m:t>
                    </m:r>
                  </m:oMath>
                </a14:m>
                <a:r>
                  <a:rPr/>
                  <a:t> Bernoulli(</a:t>
                </a:r>
                <a14:m>
                  <m:oMath xmlns:m="http://schemas.openxmlformats.org/officeDocument/2006/math">
                    <m:r>
                      <m:t>π</m:t>
                    </m:r>
                  </m:oMath>
                </a14:m>
                <a:r>
                  <a:rPr/>
                  <a:t>) trials.</a:t>
                </a:r>
              </a:p>
              <a:p>
                <a:pPr lvl="0" marL="0" indent="0">
                  <a:buNone/>
                </a:pPr>
                <a:r>
                  <a:rPr/>
                  <a:t>What does this tell you if </a:t>
                </a:r>
                <a14:m>
                  <m:oMath xmlns:m="http://schemas.openxmlformats.org/officeDocument/2006/math">
                    <m:r>
                      <m:t>n</m:t>
                    </m:r>
                    <m:r>
                      <m:t>→</m:t>
                    </m:r>
                    <m:r>
                      <m:t>∞</m:t>
                    </m:r>
                  </m:oMath>
                </a14:m>
                <a:r>
                  <a:rPr/>
                  <a:t>?</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a:t>
                </a:r>
                <a14:m>
                  <m:oMath xmlns:m="http://schemas.openxmlformats.org/officeDocument/2006/math">
                    <m:sSub>
                      <m:e>
                        <m:r>
                          <m:t>Y</m:t>
                        </m:r>
                      </m:e>
                      <m:sub>
                        <m:r>
                          <m:t>1</m:t>
                        </m:r>
                      </m:sub>
                    </m:sSub>
                    <m:r>
                      <m:t>,</m:t>
                    </m:r>
                    <m:r>
                      <m:t>…</m:t>
                    </m:r>
                    <m:r>
                      <m:t>,</m:t>
                    </m:r>
                    <m:sSub>
                      <m:e>
                        <m:r>
                          <m:t>Y</m:t>
                        </m:r>
                      </m:e>
                      <m:sub>
                        <m:r>
                          <m:t>n</m:t>
                        </m:r>
                      </m:sub>
                    </m:sSub>
                    <m:sSub>
                      <m:e>
                        <m:r>
                          <m:t>∼</m:t>
                        </m:r>
                      </m:e>
                      <m:sub>
                        <m:r>
                          <m:rPr>
                            <m:sty m:val="p"/>
                          </m:rPr>
                          <m:t>iid</m:t>
                        </m:r>
                      </m:sub>
                    </m:sSub>
                    <m:r>
                      <m:rPr>
                        <m:sty m:val="p"/>
                      </m:rPr>
                      <m:t>Pois</m:t>
                    </m:r>
                    <m:r>
                      <m:t>(</m:t>
                    </m:r>
                    <m:r>
                      <m:t>λ</m:t>
                    </m:r>
                    <m:r>
                      <m:t>)</m:t>
                    </m:r>
                  </m:oMath>
                </a14:m>
                <a:r>
                  <a:rPr/>
                  <a:t> and that you observe data </a:t>
                </a:r>
                <a14:m>
                  <m:oMath xmlns:m="http://schemas.openxmlformats.org/officeDocument/2006/math">
                    <m:r>
                      <m:t>{</m:t>
                    </m:r>
                    <m:sSub>
                      <m:e>
                        <m:r>
                          <m:t>y</m:t>
                        </m:r>
                      </m:e>
                      <m:sub>
                        <m:r>
                          <m:t>i</m:t>
                        </m:r>
                      </m:sub>
                    </m:sSub>
                    <m:sSubSup>
                      <m:e>
                        <m:r>
                          <m:t>}</m:t>
                        </m:r>
                      </m:e>
                      <m:sub>
                        <m:r>
                          <m:t>i</m:t>
                        </m:r>
                        <m:r>
                          <m:t>=</m:t>
                        </m:r>
                        <m:r>
                          <m:t>1</m:t>
                        </m:r>
                      </m:sub>
                      <m:sup>
                        <m:r>
                          <m:t>n</m:t>
                        </m:r>
                      </m:sup>
                    </m:sSubSup>
                  </m:oMath>
                </a14:m>
                <a:r>
                  <a:rPr/>
                  <a:t>.</a:t>
                </a:r>
              </a:p>
              <a:p>
                <a:pPr lvl="0" marL="0" indent="0">
                  <a:buNone/>
                </a:pPr>
                <a:r>
                  <a:rPr/>
                  <a:t>Derive the Jeffreys prior for this sampling model.</a:t>
                </a:r>
              </a:p>
              <a:p>
                <a:pPr lvl="0" marL="0" indent="0">
                  <a:buNone/>
                </a:pPr>
                <a14:m>
                  <m:oMathPara xmlns:m="http://schemas.openxmlformats.org/officeDocument/2006/math">
                    <m:oMathParaPr>
                      <m:jc m:val="center"/>
                    </m:oMathParaPr>
                    <m:oMath>
                      <m:r>
                        <m:t> </m:t>
                      </m:r>
                    </m:oMath>
                  </m:oMathPara>
                </a14:m>
              </a:p>
              <a:p>
                <a:pPr lvl="0" marL="0" indent="0">
                  <a:buNone/>
                </a:pPr>
                <a:r>
                  <a:rPr/>
                  <a:t>Is this a proper prior?</a:t>
                </a:r>
              </a:p>
              <a:p>
                <a:pPr lvl="0" marL="0" indent="0">
                  <a:buNone/>
                </a:pPr>
                <a14:m>
                  <m:oMathPara xmlns:m="http://schemas.openxmlformats.org/officeDocument/2006/math">
                    <m:oMathParaPr>
                      <m:jc m:val="center"/>
                    </m:oMathParaPr>
                    <m:oMath>
                      <m:r>
                        <m:t> </m:t>
                      </m:r>
                    </m:oMath>
                  </m:oMathPara>
                </a14:m>
              </a:p>
              <a:p>
                <a:pPr lvl="0" marL="0" indent="0">
                  <a:buNone/>
                </a:pPr>
                <a:r>
                  <a:rPr/>
                  <a:t>What posterior distribution do you get? Is this a valid distribution?</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Derive the posterior predictive distribution </a:t>
                </a:r>
                <a14:m>
                  <m:oMath xmlns:m="http://schemas.openxmlformats.org/officeDocument/2006/math">
                    <m:r>
                      <m:t>p</m:t>
                    </m:r>
                    <m:r>
                      <m:t>(</m:t>
                    </m:r>
                    <m:acc>
                      <m:accPr>
                        <m:chr m:val="̃"/>
                      </m:accPr>
                      <m:e>
                        <m:r>
                          <m:t>y</m:t>
                        </m:r>
                      </m:e>
                    </m:acc>
                    <m:r>
                      <m:t>|</m:t>
                    </m:r>
                    <m:sSub>
                      <m:e>
                        <m:r>
                          <m:t>y</m:t>
                        </m:r>
                      </m:e>
                      <m:sub>
                        <m:r>
                          <m:t>1</m:t>
                        </m:r>
                      </m:sub>
                    </m:sSub>
                    <m:r>
                      <m:t>,</m:t>
                    </m:r>
                    <m:r>
                      <m:t>…</m:t>
                    </m:r>
                    <m:r>
                      <m:t>,</m:t>
                    </m:r>
                    <m:sSub>
                      <m:e>
                        <m:r>
                          <m:t>y</m:t>
                        </m:r>
                      </m:e>
                      <m:sub>
                        <m:r>
                          <m:t>n</m:t>
                        </m:r>
                      </m:sub>
                    </m:sSub>
                    <m:r>
                      <m:t>)</m:t>
                    </m:r>
                  </m:oMath>
                </a14:m>
                <a:r>
                  <a:rPr/>
                  <a:t> for</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
                                  <m:mcPr>
                                    <m:mcJc m:val="left"/>
                                    <m:count m:val="1"/>
                                  </m:mcPr>
                                </m:mc>
                              </m:mcs>
                            </m:mPr>
                            <m:mr>
                              <m:e>
                                <m:r>
                                  <m:t>Λ</m:t>
                                </m:r>
                                <m:r>
                                  <m:t>∼</m:t>
                                </m:r>
                                <m:r>
                                  <m:t>Γ</m:t>
                                </m:r>
                                <m:r>
                                  <m:t>(</m:t>
                                </m:r>
                                <m:r>
                                  <m:t>a</m:t>
                                </m:r>
                                <m:r>
                                  <m:t>,</m:t>
                                </m:r>
                                <m:r>
                                  <m:t>b</m:t>
                                </m:r>
                                <m:r>
                                  <m:t>)</m:t>
                                </m:r>
                              </m:e>
                              <m:e>
                                <m:r>
                                  <m:rPr>
                                    <m:sty m:val="p"/>
                                  </m:rPr>
                                  <m:t>(prior)</m:t>
                                </m:r>
                              </m:e>
                            </m:mr>
                            <m:mr>
                              <m:e>
                                <m:sSub>
                                  <m:e>
                                    <m:r>
                                      <m:t>Y</m:t>
                                    </m:r>
                                  </m:e>
                                  <m:sub>
                                    <m:r>
                                      <m:t>i</m:t>
                                    </m:r>
                                  </m:sub>
                                </m:sSub>
                                <m:r>
                                  <m:t>|</m:t>
                                </m:r>
                                <m:r>
                                  <m:t>λ</m:t>
                                </m:r>
                                <m:limLow>
                                  <m:e>
                                    <m:r>
                                      <m:t>∼</m:t>
                                    </m:r>
                                  </m:e>
                                  <m:lim>
                                    <m:r>
                                      <m:rPr>
                                        <m:sty m:val="p"/>
                                      </m:rPr>
                                      <m:t>iid</m:t>
                                    </m:r>
                                  </m:lim>
                                </m:limLow>
                                <m:r>
                                  <m:rPr>
                                    <m:sty m:val="p"/>
                                  </m:rPr>
                                  <m:t>Pois</m:t>
                                </m:r>
                                <m:r>
                                  <m:t>(</m:t>
                                </m:r>
                                <m:r>
                                  <m:t>λ</m:t>
                                </m:r>
                                <m:r>
                                  <m:t>)</m:t>
                                </m:r>
                                <m:r>
                                  <m:t> </m:t>
                                </m:r>
                                <m:r>
                                  <m:t>i</m:t>
                                </m:r>
                                <m:r>
                                  <m:t>=</m:t>
                                </m:r>
                                <m:r>
                                  <m:t>1</m:t>
                                </m:r>
                                <m:r>
                                  <m:t>,</m:t>
                                </m:r>
                                <m:r>
                                  <m:t>…</m:t>
                                </m:r>
                                <m:r>
                                  <m:t>,</m:t>
                                </m:r>
                                <m:r>
                                  <m:t>n</m:t>
                                </m:r>
                              </m:e>
                              <m:e>
                                <m:r>
                                  <m:rPr>
                                    <m:sty m:val="p"/>
                                  </m:rPr>
                                  <m:t>(sampling model)</m:t>
                                </m:r>
                              </m:e>
                            </m:mr>
                          </m:m>
                        </m:e>
                      </m:d>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the 1990s, the General Social Survey gathered data on the eductional attainment and number of cildren of 155 women who were 40 years old at the time of their participation in the survey.</a:t>
                </a:r>
              </a:p>
              <a:p>
                <a:pPr lvl="0" marL="0" indent="0">
                  <a:buNone/>
                </a:pPr>
                <a:r>
                  <a:rPr/>
                  <a:t>We will compare women with college degrees to those without.</a:t>
                </a:r>
              </a:p>
              <a:p>
                <a:pPr lvl="0" marL="0" indent="0">
                  <a:buNone/>
                </a:pPr>
                <a:r>
                  <a:rPr/>
                  <a:t>Let </a:t>
                </a:r>
                <a14:m>
                  <m:oMath xmlns:m="http://schemas.openxmlformats.org/officeDocument/2006/math">
                    <m:sSub>
                      <m:e>
                        <m:r>
                          <m:t>Y</m:t>
                        </m:r>
                      </m:e>
                      <m:sub>
                        <m:r>
                          <m:t>1</m:t>
                        </m:r>
                        <m:r>
                          <m:t>,</m:t>
                        </m:r>
                        <m:r>
                          <m:t>1</m:t>
                        </m:r>
                      </m:sub>
                    </m:sSub>
                    <m:r>
                      <m:t>,</m:t>
                    </m:r>
                    <m:r>
                      <m:t>…</m:t>
                    </m:r>
                    <m:r>
                      <m:t>,</m:t>
                    </m:r>
                    <m:sSub>
                      <m:e>
                        <m:r>
                          <m:t>Y</m:t>
                        </m:r>
                      </m:e>
                      <m:sub>
                        <m:sSub>
                          <m:e>
                            <m:r>
                              <m:t>n</m:t>
                            </m:r>
                          </m:e>
                          <m:sub>
                            <m:r>
                              <m:t>1</m:t>
                            </m:r>
                          </m:sub>
                        </m:sSub>
                        <m:r>
                          <m:t>,</m:t>
                        </m:r>
                        <m:r>
                          <m:t>1</m:t>
                        </m:r>
                      </m:sub>
                    </m:sSub>
                  </m:oMath>
                </a14:m>
                <a:r>
                  <a:rPr/>
                  <a:t> be the number of children for the </a:t>
                </a:r>
                <a14:m>
                  <m:oMath xmlns:m="http://schemas.openxmlformats.org/officeDocument/2006/math">
                    <m:sSub>
                      <m:e>
                        <m:r>
                          <m:t>n</m:t>
                        </m:r>
                      </m:e>
                      <m:sub>
                        <m:r>
                          <m:t>1</m:t>
                        </m:r>
                      </m:sub>
                    </m:sSub>
                  </m:oMath>
                </a14:m>
                <a:r>
                  <a:rPr/>
                  <a:t> women without a college degree and </a:t>
                </a:r>
                <a14:m>
                  <m:oMath xmlns:m="http://schemas.openxmlformats.org/officeDocument/2006/math">
                    <m:sSub>
                      <m:e>
                        <m:r>
                          <m:t>Y</m:t>
                        </m:r>
                      </m:e>
                      <m:sub>
                        <m:r>
                          <m:t>1</m:t>
                        </m:r>
                        <m:r>
                          <m:t>,</m:t>
                        </m:r>
                        <m:r>
                          <m:t>2</m:t>
                        </m:r>
                      </m:sub>
                    </m:sSub>
                    <m:r>
                      <m:t>,</m:t>
                    </m:r>
                    <m:r>
                      <m:t>…</m:t>
                    </m:r>
                    <m:r>
                      <m:t>,</m:t>
                    </m:r>
                    <m:sSub>
                      <m:e>
                        <m:r>
                          <m:t>Y</m:t>
                        </m:r>
                      </m:e>
                      <m:sub>
                        <m:sSub>
                          <m:e>
                            <m:r>
                              <m:t>n</m:t>
                            </m:r>
                          </m:e>
                          <m:sub>
                            <m:r>
                              <m:t>2</m:t>
                            </m:r>
                          </m:sub>
                        </m:sSub>
                        <m:r>
                          <m:t>,</m:t>
                        </m:r>
                        <m:r>
                          <m:t>2</m:t>
                        </m:r>
                      </m:sub>
                    </m:sSub>
                  </m:oMath>
                </a14:m>
                <a:r>
                  <a:rPr/>
                  <a:t> for those with degrees.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STA6206 - Bayesian Data Analysis - Practical 1 &amp; 2</dc:title>
  <dc:creator>Marc Henrion</dc:creator>
  <cp:keywords/>
  <dcterms:created xsi:type="dcterms:W3CDTF">2019-09-10T06:28:45Z</dcterms:created>
  <dcterms:modified xsi:type="dcterms:W3CDTF">2019-09-10T06:28:45Z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 September 2019</vt:lpwstr>
  </property>
  <property fmtid="{D5CDD505-2E9C-101B-9397-08002B2CF9AE}" pid="3" name="header-includes">
    <vt:lpwstr/>
  </property>
  <property fmtid="{D5CDD505-2E9C-101B-9397-08002B2CF9AE}" pid="4" name="output">
    <vt:lpwstr/>
  </property>
</Properties>
</file>