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2113EE3-8373-4C14-933F-C1E589D5B246}" type="datetime1">
              <a:rPr lang="en-GB" smtClean="0"/>
              <a:t>02/07/2019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10A-D0D2-45E6-B04B-900AFC2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6CE9-1503-44AE-9C80-F0F8D874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2AA1-1B6B-4E88-A09D-356FC68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5E3CF-3D05-44C8-88C8-D98ADD5B8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504C6-15EF-447C-AD59-74FEC0CC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7EC9-ADE0-4807-A12B-A966A05B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C57D-47CF-4AB3-8F41-D74240EA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358A-6410-47DE-B7D5-0F708CD1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0D16-5BFA-42AC-ADC2-646F18F1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E6CF-0013-49C7-AEB8-8E91374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4A6D-F116-4484-8C9C-A4639CC1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EE16-2CAA-4269-9363-D2817EE0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35FF5-1094-4B0C-B250-AD8B448C6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47F8F-0A27-4035-ACD4-A78ECFE4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F0084-C4B2-4571-BB9F-0F21077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37DD-A251-437C-AEDD-CB5B442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1F1D-CD28-4160-A015-F8A9E02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FEFF-33E8-4DF3-9F82-C8924C6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A54E-07B9-4B62-B101-F97969B0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806B-9951-41F8-8355-56988956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2C372-A8E3-48FB-BC6D-03E9BE45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F29B-6E7F-438B-A4F0-E7B08FC2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0398-38BC-4D55-98B4-91433E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1190-2136-48F0-AC05-CF8B7090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20" y="365125"/>
            <a:ext cx="103331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5448-651E-4B5A-868C-102A5658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0DB5-9A54-43D6-A1BD-EE919D58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9" y="6542081"/>
            <a:ext cx="2743200" cy="315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768418-2B2A-4DD4-AF20-A6EC6C03C4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78603"/>
            <a:ext cx="12192001" cy="2280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8" name="Picture 7" descr="CoM new.jpg">
            <a:extLst>
              <a:ext uri="{FF2B5EF4-FFF2-40B4-BE49-F238E27FC236}">
                <a16:creationId xmlns:a16="http://schemas.microsoft.com/office/drawing/2014/main" id="{CA1A8323-4ADE-4BE5-B7CC-3ABBBDEC976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8" y="365126"/>
            <a:ext cx="750719" cy="8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STA6206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Marc</a:t>
            </a:r>
            <a:r>
              <a:rPr/>
              <a:t> </a:t>
            </a:r>
            <a:r>
              <a:rPr/>
              <a:t>Henrion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11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Practical 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  <m:r>
                      <m:t>,</m:t>
                    </m:r>
                    <m:r>
                      <m:t>Z</m:t>
                    </m:r>
                  </m:oMath>
                </a14:m>
                <a:r>
                  <a:rPr/>
                  <a:t> - random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  <m:r>
                      <m:t>,</m:t>
                    </m:r>
                    <m:r>
                      <m:t>z</m:t>
                    </m:r>
                  </m:oMath>
                </a14:m>
                <a:r>
                  <a:rPr/>
                  <a:t> - measured / observed values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</m:e>
                    </m:ba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Y</m:t>
                        </m:r>
                      </m:e>
                    </m:bar>
                    <m:r>
                      <m:t>,</m:t>
                    </m:r>
                    <m:bar>
                      <m:barPr>
                        <m:pos m:val="top"/>
                      </m:barPr>
                      <m:e>
                        <m:r>
                          <m:t>Z</m:t>
                        </m:r>
                      </m:e>
                    </m:bar>
                  </m:oMath>
                </a14:m>
                <a:r>
                  <a:rPr/>
                  <a:t> - sample mean estimators for X, Y, Z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</m:e>
                    </m:ba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y</m:t>
                        </m:r>
                      </m:e>
                    </m:bar>
                    <m:r>
                      <m:t>,</m:t>
                    </m:r>
                    <m:bar>
                      <m:barPr>
                        <m:pos m:val="top"/>
                      </m:barPr>
                      <m:e>
                        <m:r>
                          <m:t>z</m:t>
                        </m:r>
                      </m:e>
                    </m:bar>
                  </m:oMath>
                </a14:m>
                <a:r>
                  <a:rPr/>
                  <a:t> - sample mean estimates of X, Y, Z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 - given a statistic T, estimator and estimate of T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)</m:t>
                    </m:r>
                  </m:oMath>
                </a14:m>
                <a:r>
                  <a:rPr/>
                  <a:t> - probability of an event A occuring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  <m:r>
                      <m:t>,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 - probability mass / density functions of X, Y, Z;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 etc. rather than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p(.) - used as a shorthand notation for pmfs / pdfs if the use of this is unambiguous (i.e. it is clear which is the random variable)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∼</m:t>
                    </m:r>
                    <m:r>
                      <m:t>F</m:t>
                    </m:r>
                  </m:oMath>
                </a14:m>
                <a:r>
                  <a:rPr/>
                  <a:t> - X distributed according to distribution function F</a:t>
                </a:r>
              </a:p>
              <a:p>
                <a:pPr lvl="1"/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X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Y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Z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T</m:t>
                    </m:r>
                    <m:r>
                      <m:t>]</m:t>
                    </m:r>
                  </m:oMath>
                </a14:m>
                <a:r>
                  <a:rPr/>
                  <a:t> - the expectation of X, Y, Z, T respectively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Show that the Bayes estimator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θ</m:t>
                            </m:r>
                          </m:e>
                        </m:acc>
                      </m:e>
                      <m:sub>
                        <m:r>
                          <m:t>B</m:t>
                        </m:r>
                      </m:sub>
                    </m:sSub>
                  </m:oMath>
                </a14:m>
                <a:r>
                  <a:rPr/>
                  <a:t> for the quadratic loss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C</m:t>
                    </m:r>
                    <m:r>
                      <m:t>(</m:t>
                    </m:r>
                    <m:r>
                      <m:t>θ</m:t>
                    </m:r>
                    <m:r>
                      <m:t>−</m:t>
                    </m:r>
                    <m:acc>
                      <m:accPr>
                        <m:chr m:val="̂"/>
                      </m:accPr>
                      <m:e>
                        <m:r>
                          <m:t>θ</m:t>
                        </m:r>
                      </m:e>
                    </m:acc>
                    <m:r>
                      <m:t>)</m:t>
                    </m:r>
                    <m:r>
                      <m:t>=</m:t>
                    </m:r>
                    <m:r>
                      <m:t>(</m:t>
                    </m:r>
                    <m:r>
                      <m:t>θ</m:t>
                    </m:r>
                    <m:r>
                      <m:t>−</m:t>
                    </m:r>
                    <m:acc>
                      <m:accPr>
                        <m:chr m:val="̂"/>
                      </m:accPr>
                      <m:e>
                        <m:r>
                          <m:t>θ</m:t>
                        </m:r>
                      </m:e>
                    </m:acc>
                    <m:sSup>
                      <m:e>
                        <m:r>
                          <m:t>)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is given by the posterior mean. In other words, show that: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[</m:t>
                      </m:r>
                      <m:r>
                        <m:t>θ</m:t>
                      </m:r>
                      <m:r>
                        <m:t>|</m:t>
                      </m:r>
                      <m:r>
                        <m:t>y</m:t>
                      </m:r>
                      <m:r>
                        <m:t>]</m:t>
                      </m:r>
                      <m:r>
                        <m:t>=</m:t>
                      </m:r>
                      <m:r>
                        <m:rPr>
                          <m:sty m:val="p"/>
                        </m:rPr>
                        <m:t>arg</m:t>
                      </m:r>
                      <m:limLow>
                        <m:e>
                          <m:r>
                            <m:rPr>
                              <m:sty m:val="p"/>
                            </m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∫"/>
                          <m:limLoc m:val="subSup"/>
                          <m:subHide m:val="0"/>
                          <m:supHide m:val="1"/>
                        </m:naryPr>
                        <m:sub>
                          <m:r>
                            <m:rPr>
                              <m:sty m:val="p"/>
                              <m:scr m:val="script"/>
                            </m:rPr>
                            <m:t>Y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nary>
                            <m:naryPr>
                              <m:chr m:val="∫"/>
                              <m:limLoc m:val="subSup"/>
                              <m:subHide m:val="0"/>
                              <m:supHide m:val="1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rPr>
                                  <m:sty m:val="p"/>
                                  <m:scr m:val="script"/>
                                </m:rPr>
                                <m:t>C</m:t>
                              </m:r>
                            </m:e>
                          </m:nary>
                        </m:e>
                      </m:nary>
                      <m:r>
                        <m:t>(</m:t>
                      </m:r>
                      <m:r>
                        <m:t>θ</m:t>
                      </m:r>
                      <m:r>
                        <m:t>−</m:t>
                      </m:r>
                      <m:acc>
                        <m:accPr>
                          <m:chr m:val="̂"/>
                        </m:accPr>
                        <m:e>
                          <m:r>
                            <m:t>θ</m:t>
                          </m:r>
                        </m:e>
                      </m:acc>
                      <m:r>
                        <m:t>)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,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d</m:t>
                      </m:r>
                      <m:r>
                        <m:t>θ</m:t>
                      </m:r>
                      <m:r>
                        <m:t>d</m:t>
                      </m:r>
                      <m:r>
                        <m:t>y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Suppose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∼</m:t>
                    </m:r>
                    <m:r>
                      <m:rPr>
                        <m:sty m:val="p"/>
                      </m:rPr>
                      <m:t>Beta</m:t>
                    </m:r>
                    <m:r>
                      <m:t>(</m:t>
                    </m:r>
                    <m:r>
                      <m:t>2</m:t>
                    </m:r>
                    <m:r>
                      <m:t>,</m:t>
                    </m:r>
                    <m:r>
                      <m:t>3</m:t>
                    </m:r>
                    <m:r>
                      <m:t>)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sSub>
                      <m:e>
                        <m:r>
                          <m:t>∼</m:t>
                        </m:r>
                      </m:e>
                      <m:sub>
                        <m:r>
                          <m:rPr>
                            <m:sty m:val="p"/>
                          </m:rPr>
                          <m:t>iid</m:t>
                        </m:r>
                      </m:sub>
                    </m:sSub>
                    <m:r>
                      <m:t>B</m:t>
                    </m:r>
                    <m:r>
                      <m:t>e</m:t>
                    </m:r>
                    <m:r>
                      <m:t>r</m:t>
                    </m:r>
                    <m:r>
                      <m:t>n</m:t>
                    </m:r>
                    <m:r>
                      <m:t>o</m:t>
                    </m:r>
                    <m:r>
                      <m:t>u</m:t>
                    </m:r>
                    <m:r>
                      <m:t>l</m:t>
                    </m:r>
                    <m:r>
                      <m:t>l</m:t>
                    </m:r>
                    <m:r>
                      <m:t>i</m:t>
                    </m:r>
                    <m:r>
                      <m:t>(</m:t>
                    </m:r>
                    <m:r>
                      <m:t>π</m:t>
                    </m:r>
                    <m:r>
                      <m:t>)</m:t>
                    </m:r>
                  </m:oMath>
                </a14:m>
                <a:r>
                  <a:rPr/>
                  <a:t>. Further suppose we observe data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25</m:t>
                    </m:r>
                    <m:r>
                      <m:t>,</m:t>
                    </m:r>
                    <m:r>
                      <m:t>k</m:t>
                    </m:r>
                    <m: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nary>
                    <m:r>
                      <m:t>=</m:t>
                    </m:r>
                    <m:r>
                      <m:t>16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Find the following:</a:t>
                </a:r>
              </a:p>
              <a:p>
                <a:pPr lvl="1"/>
                <a:r>
                  <a:rPr/>
                  <a:t>posterior distribution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π</m:t>
                    </m:r>
                    <m:r>
                      <m:t>|</m:t>
                    </m:r>
                    <m:r>
                      <m:t>k</m:t>
                    </m:r>
                    <m:r>
                      <m:t>)</m:t>
                    </m:r>
                  </m:oMath>
                </a14:m>
                <a:r>
                  <a:rPr/>
                  <a:t> and plot it, comparing it to the prior distribution</a:t>
                </a:r>
              </a:p>
              <a:p>
                <a:pPr lvl="1"/>
                <a:r>
                  <a:rPr/>
                  <a:t>posterior predictive distribution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acc>
                      <m:accPr>
                        <m:chr m:val="̃"/>
                      </m:accPr>
                      <m:e>
                        <m:r>
                          <m:t>y</m:t>
                        </m:r>
                      </m:e>
                    </m:acc>
                    <m:r>
                      <m:t>|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the 95% quantile-based Bayesian confidence interval for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</a:p>
              <a:p>
                <a:pPr lvl="1"/>
                <a:r>
                  <a:rPr/>
                  <a:t>the 95% HPD interval</a:t>
                </a:r>
              </a:p>
              <a:p>
                <a:pPr lvl="0" marL="0" indent="0">
                  <a:buNone/>
                </a:pPr>
                <a:r>
                  <a:rPr/>
                  <a:t>Further, compute: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π</m:t>
                    </m:r>
                    <m:r>
                      <m:t>&gt;</m:t>
                    </m:r>
                    <m:r>
                      <m:t>0.5</m:t>
                    </m:r>
                    <m:r>
                      <m:t>|</m:t>
                    </m:r>
                    <m:r>
                      <m:t>k</m:t>
                    </m:r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For the following 2 hypotheses: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:</m:t>
                    </m:r>
                    <m:r>
                      <m:t>π</m:t>
                    </m:r>
                    <m:r>
                      <m:t>∈</m:t>
                    </m:r>
                    <m:r>
                      <m:t>[</m:t>
                    </m:r>
                    <m:r>
                      <m:t>0.3</m:t>
                    </m:r>
                    <m:r>
                      <m:t>,</m:t>
                    </m:r>
                    <m:r>
                      <m:t>0.5</m:t>
                    </m:r>
                    <m:r>
                      <m:t>]</m:t>
                    </m:r>
                    <m:r>
                      <m:t>,</m:t>
                    </m:r>
                    <m:sSub>
                      <m:e>
                        <m:r>
                          <m:t>H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:</m:t>
                    </m:r>
                    <m:r>
                      <m:t>π</m:t>
                    </m:r>
                    <m:r>
                      <m:t>∈</m:t>
                    </m:r>
                    <m:r>
                      <m:t>[</m:t>
                    </m:r>
                    <m:r>
                      <m:t>0.5</m:t>
                    </m:r>
                    <m:r>
                      <m:t>,</m:t>
                    </m:r>
                    <m:r>
                      <m:t>0.7</m:t>
                    </m:r>
                    <m:r>
                      <m:t>]</m:t>
                    </m:r>
                  </m:oMath>
                </a14:m>
                <a:r>
                  <a:rPr/>
                  <a:t>, compute the prior and posterior odds and calculate the Bayes factor.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Suppose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∼</m:t>
                    </m:r>
                    <m:r>
                      <m:rPr>
                        <m:sty m:val="p"/>
                      </m:rPr>
                      <m:t>Gamma</m:t>
                    </m:r>
                    <m:r>
                      <m:t>(</m:t>
                    </m:r>
                    <m:r>
                      <m:t>5</m:t>
                    </m:r>
                    <m:r>
                      <m:t>,</m:t>
                    </m:r>
                    <m:r>
                      <m:t>2</m:t>
                    </m:r>
                    <m:r>
                      <m:t>)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sSub>
                      <m:e>
                        <m:r>
                          <m:t>∼</m:t>
                        </m:r>
                      </m:e>
                      <m:sub>
                        <m:r>
                          <m:rPr>
                            <m:sty m:val="p"/>
                          </m:rPr>
                          <m:t>iid</m:t>
                        </m:r>
                      </m:sub>
                    </m:sSub>
                    <m:r>
                      <m:t>P</m:t>
                    </m:r>
                    <m:r>
                      <m:t>o</m:t>
                    </m:r>
                    <m:r>
                      <m:t>i</m:t>
                    </m:r>
                    <m:r>
                      <m:t>s</m:t>
                    </m:r>
                    <m:r>
                      <m:t>s</m:t>
                    </m:r>
                    <m:r>
                      <m:t>o</m:t>
                    </m:r>
                    <m:r>
                      <m:t>n</m:t>
                    </m:r>
                    <m:r>
                      <m:t>(</m:t>
                    </m:r>
                    <m:r>
                      <m:t>λ</m:t>
                    </m:r>
                    <m:r>
                      <m:t>)</m:t>
                    </m:r>
                  </m:oMath>
                </a14:m>
                <a:r>
                  <a:rPr/>
                  <a:t>. Further suppose we observe data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18</m:t>
                    </m:r>
                    <m:r>
                      <m:t>,</m:t>
                    </m:r>
                    <m:r>
                      <m:t>k</m:t>
                    </m:r>
                    <m: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nary>
                    <m:r>
                      <m:t>=</m:t>
                    </m:r>
                    <m:r>
                      <m:t>40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Find the following:</a:t>
                </a:r>
              </a:p>
              <a:p>
                <a:pPr lvl="1"/>
                <a:r>
                  <a:rPr/>
                  <a:t>posterior distribution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λ</m:t>
                    </m:r>
                    <m:r>
                      <m:t>|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and plot it, comparing it to the prior distribution</a:t>
                </a:r>
              </a:p>
              <a:p>
                <a:pPr lvl="1"/>
                <a:r>
                  <a:rPr/>
                  <a:t>posterior predictive distribution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acc>
                      <m:accPr>
                        <m:chr m:val="̃"/>
                      </m:accPr>
                      <m:e>
                        <m:r>
                          <m:t>y</m:t>
                        </m:r>
                      </m:e>
                    </m:acc>
                    <m:r>
                      <m:t>|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the 95% quantile-based Bayesian confidence interval for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</a:p>
              <a:p>
                <a:pPr lvl="1"/>
                <a:r>
                  <a:rPr/>
                  <a:t>the 95% HPD interval</a:t>
                </a:r>
              </a:p>
              <a:p>
                <a:pPr lvl="0" marL="0" indent="0">
                  <a:buNone/>
                </a:pPr>
                <a:r>
                  <a:rPr/>
                  <a:t>Further, compute: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λ</m:t>
                    </m:r>
                    <m:r>
                      <m:t>≤</m:t>
                    </m:r>
                    <m:r>
                      <m:t>1</m:t>
                    </m:r>
                    <m:r>
                      <m:t>|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r>
                      <m:t>n</m:t>
                    </m:r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For the following 2 hypotheses: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:</m:t>
                    </m:r>
                    <m:r>
                      <m:t>λ</m:t>
                    </m:r>
                    <m:r>
                      <m:t>∈</m:t>
                    </m:r>
                    <m:r>
                      <m:t>[</m:t>
                    </m:r>
                    <m:r>
                      <m:t>0.75</m:t>
                    </m:r>
                    <m:r>
                      <m:t>,</m:t>
                    </m:r>
                    <m:r>
                      <m:t>1.25</m:t>
                    </m:r>
                    <m:r>
                      <m:t>]</m:t>
                    </m:r>
                    <m:r>
                      <m:t>,</m:t>
                    </m:r>
                    <m:sSub>
                      <m:e>
                        <m:r>
                          <m:t>H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:</m:t>
                    </m:r>
                    <m:r>
                      <m:t>λ</m:t>
                    </m:r>
                    <m:r>
                      <m:t>∈</m:t>
                    </m:r>
                    <m:r>
                      <m:t>[</m:t>
                    </m:r>
                    <m:r>
                      <m:t>1.75</m:t>
                    </m:r>
                    <m:r>
                      <m:t>,</m:t>
                    </m:r>
                    <m:r>
                      <m:t>2.25</m:t>
                    </m:r>
                    <m:r>
                      <m:t>]</m:t>
                    </m:r>
                  </m:oMath>
                </a14:m>
                <a:r>
                  <a:rPr/>
                  <a:t>, compute the prior and posterior odds and calculate the Bayes factor.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[end of STA6206 BDA Practical 3]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STA6206 - Bayesian Data Analysis - Practical 3</dc:title>
  <dc:creator>Marc Henrion</dc:creator>
  <cp:keywords/>
  <dcterms:created xsi:type="dcterms:W3CDTF">2019-09-11T13:44:37Z</dcterms:created>
  <dcterms:modified xsi:type="dcterms:W3CDTF">2019-09-11T13:44:37Z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 September 2019</vt:lpwstr>
  </property>
  <property fmtid="{D5CDD505-2E9C-101B-9397-08002B2CF9AE}" pid="3" name="header-includes">
    <vt:lpwstr/>
  </property>
  <property fmtid="{D5CDD505-2E9C-101B-9397-08002B2CF9AE}" pid="4" name="output">
    <vt:lpwstr/>
  </property>
</Properties>
</file>