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5" Type="http://schemas.openxmlformats.org/officeDocument/2006/relationships/tableStyles" Target="tableStyles.xml" /><Relationship Id="rId34" Type="http://schemas.openxmlformats.org/officeDocument/2006/relationships/theme" Target="theme/theme1.xml" /><Relationship Id="rId1" Type="http://schemas.openxmlformats.org/officeDocument/2006/relationships/slideMaster" Target="slideMasters/slideMaster1.xml" /><Relationship Id="rId33" Type="http://schemas.openxmlformats.org/officeDocument/2006/relationships/viewProps" Target="viewProps.xml" /><Relationship Id="rId3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hanco_STA6206"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mcmc-jags.sourceforge.net/" TargetMode="External" /><Relationship Id="rId3" Type="http://schemas.openxmlformats.org/officeDocument/2006/relationships/hyperlink" Target="https://sourceforge.net/projects/mcmc-jags/files/Manuals/4.x/jags_user_manual.pdf/download" TargetMode="Externa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STA6206</a:t>
            </a:r>
            <a:r>
              <a:rPr/>
              <a:t> </a:t>
            </a:r>
            <a:r>
              <a:rPr/>
              <a:t>-</a:t>
            </a:r>
            <a:r>
              <a:rPr/>
              <a:t> </a:t>
            </a:r>
            <a:r>
              <a:rPr/>
              <a:t>Bayesian</a:t>
            </a:r>
            <a:r>
              <a:rPr/>
              <a:t> </a:t>
            </a:r>
            <a:r>
              <a:rPr/>
              <a:t>Data</a:t>
            </a:r>
            <a:r>
              <a:rPr/>
              <a:t> </a:t>
            </a:r>
            <a:r>
              <a:rPr/>
              <a:t>Analysis</a:t>
            </a:r>
            <a:r>
              <a:rPr/>
              <a:t> </a:t>
            </a:r>
            <a:r>
              <a:rPr/>
              <a:t>-</a:t>
            </a:r>
            <a:r>
              <a:rPr/>
              <a:t> </a:t>
            </a:r>
            <a:r>
              <a:rPr/>
              <a:t>Session</a:t>
            </a:r>
            <a:r>
              <a:rPr/>
              <a:t> </a:t>
            </a:r>
            <a:r>
              <a:rPr/>
              <a:t>5</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13</a:t>
            </a:r>
            <a:r>
              <a:rPr/>
              <a:t> </a:t>
            </a:r>
            <a:r>
              <a:rPr/>
              <a:t>September</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MCMC:</a:t>
            </a:r>
            <a:r>
              <a:rPr/>
              <a:t> </a:t>
            </a:r>
            <a:r>
              <a:rPr/>
              <a:t>JAGS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Write the following JAGS model into a file called </a:t>
            </a:r>
            <a:r>
              <a:rPr sz="1800">
                <a:latin typeface="Courier"/>
              </a:rPr>
              <a:t>jagsS5ex1.jags</a:t>
            </a:r>
            <a:r>
              <a:rPr/>
              <a:t>:</a:t>
            </a:r>
          </a:p>
          <a:p>
            <a:pPr lvl="0" marL="1270000" indent="0">
              <a:buNone/>
            </a:pPr>
            <a:r>
              <a:rPr sz="1800">
                <a:latin typeface="Courier"/>
              </a:rPr>
              <a:t>model{
  # sampling model
  for(i in 1:N){
    y[i]~dbern(pi)
  }
  # prior
  pi~dbeta(2,3)
}</a:t>
            </a:r>
          </a:p>
          <a:p>
            <a:pPr lvl="0" marL="0" indent="0">
              <a:buNone/>
            </a:pPr>
            <a:r>
              <a:rPr/>
              <a:t>This specifies the model. Now we need to fit this model using MCMC.</a:t>
            </a:r>
          </a:p>
          <a:p>
            <a:pPr lvl="0" marL="0" indent="0">
              <a:buNone/>
            </a:pPr>
            <a:r>
              <a:rPr/>
              <a:t>For this we use </a:t>
            </a:r>
            <a:r>
              <a:rPr sz="1800">
                <a:latin typeface="Courier"/>
              </a:rPr>
              <a:t>R</a:t>
            </a:r>
            <a:r>
              <a:rPr/>
              <a:t> and the </a:t>
            </a:r>
            <a:r>
              <a:rPr sz="1800">
                <a:latin typeface="Courier"/>
              </a:rPr>
              <a:t>rjags</a:t>
            </a:r>
            <a:r>
              <a:rPr/>
              <a:t> library.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MCMC:</a:t>
            </a:r>
            <a:r>
              <a:rPr/>
              <a:t> </a:t>
            </a:r>
            <a:r>
              <a:rPr/>
              <a:t>JAGS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library</a:t>
                </a:r>
                <a:r>
                  <a:rPr sz="1800">
                    <a:latin typeface="Courier"/>
                  </a:rPr>
                  <a:t>(rjags)</a:t>
                </a:r>
                <a:br/>
                <a:br/>
                <a:r>
                  <a:rPr sz="1800" b="1">
                    <a:solidFill>
                      <a:srgbClr val="007020"/>
                    </a:solidFill>
                    <a:latin typeface="Courier"/>
                  </a:rPr>
                  <a:t>set.seed</a:t>
                </a:r>
                <a:r>
                  <a:rPr sz="1800">
                    <a:latin typeface="Courier"/>
                  </a:rPr>
                  <a:t>(</a:t>
                </a:r>
                <a:r>
                  <a:rPr sz="1800">
                    <a:solidFill>
                      <a:srgbClr val="40A070"/>
                    </a:solidFill>
                    <a:latin typeface="Courier"/>
                  </a:rPr>
                  <a:t>123</a:t>
                </a:r>
                <a:r>
                  <a:rPr sz="1800">
                    <a:latin typeface="Courier"/>
                  </a:rPr>
                  <a:t>)</a:t>
                </a:r>
                <a:br/>
                <a:br/>
                <a:r>
                  <a:rPr sz="1800">
                    <a:latin typeface="Courier"/>
                  </a:rPr>
                  <a:t>dat&lt;-</a:t>
                </a:r>
                <a:r>
                  <a:rPr sz="1800" b="1">
                    <a:solidFill>
                      <a:srgbClr val="007020"/>
                    </a:solidFill>
                    <a:latin typeface="Courier"/>
                  </a:rPr>
                  <a:t>list</a:t>
                </a:r>
                <a:r>
                  <a:rPr sz="1800">
                    <a:latin typeface="Courier"/>
                  </a:rPr>
                  <a:t>(</a:t>
                </a:r>
                <a:r>
                  <a:rPr sz="1800">
                    <a:solidFill>
                      <a:srgbClr val="902000"/>
                    </a:solidFill>
                    <a:latin typeface="Courier"/>
                  </a:rPr>
                  <a:t>N=</a:t>
                </a:r>
                <a:r>
                  <a:rPr sz="1800">
                    <a:solidFill>
                      <a:srgbClr val="40A070"/>
                    </a:solidFill>
                    <a:latin typeface="Courier"/>
                  </a:rPr>
                  <a:t>25</a:t>
                </a:r>
                <a:r>
                  <a:rPr sz="1800">
                    <a:latin typeface="Courier"/>
                  </a:rPr>
                  <a:t>,</a:t>
                </a:r>
                <a:r>
                  <a:rPr sz="1800">
                    <a:solidFill>
                      <a:srgbClr val="902000"/>
                    </a:solidFill>
                    <a:latin typeface="Courier"/>
                  </a:rPr>
                  <a:t>y=</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16</a:t>
                </a:r>
                <a:r>
                  <a:rPr sz="1800">
                    <a:latin typeface="Courier"/>
                  </a:rPr>
                  <a:t>),</a:t>
                </a:r>
                <a:r>
                  <a:rPr sz="1800" b="1">
                    <a:solidFill>
                      <a:srgbClr val="007020"/>
                    </a:solidFill>
                    <a:latin typeface="Courier"/>
                  </a:rPr>
                  <a:t>rep</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25-16</a:t>
                </a:r>
                <a:r>
                  <a:rPr sz="1800">
                    <a:latin typeface="Courier"/>
                  </a:rPr>
                  <a:t>))) </a:t>
                </a:r>
                <a:r>
                  <a:rPr sz="1800" i="1">
                    <a:solidFill>
                      <a:srgbClr val="60A0B0"/>
                    </a:solidFill>
                    <a:latin typeface="Courier"/>
                  </a:rPr>
                  <a:t># 25 observations, 16 of which are 1</a:t>
                </a:r>
                <a:br/>
                <a:br/>
                <a:r>
                  <a:rPr sz="1800" i="1">
                    <a:solidFill>
                      <a:srgbClr val="60A0B0"/>
                    </a:solidFill>
                    <a:latin typeface="Courier"/>
                  </a:rPr>
                  <a:t># specify the model</a:t>
                </a:r>
                <a:br/>
                <a:r>
                  <a:rPr sz="1800">
                    <a:latin typeface="Courier"/>
                  </a:rPr>
                  <a:t>jagsMod&lt;-</a:t>
                </a:r>
                <a:r>
                  <a:rPr sz="1800" b="1">
                    <a:solidFill>
                      <a:srgbClr val="007020"/>
                    </a:solidFill>
                    <a:latin typeface="Courier"/>
                  </a:rPr>
                  <a:t>jags.model</a:t>
                </a:r>
                <a:r>
                  <a:rPr sz="1800">
                    <a:latin typeface="Courier"/>
                  </a:rPr>
                  <a:t>(</a:t>
                </a:r>
                <a:r>
                  <a:rPr sz="1800">
                    <a:solidFill>
                      <a:srgbClr val="4070A0"/>
                    </a:solidFill>
                    <a:latin typeface="Courier"/>
                  </a:rPr>
                  <a:t>"jagsS5ex1.jags"</a:t>
                </a:r>
                <a:r>
                  <a:rPr sz="1800">
                    <a:latin typeface="Courier"/>
                  </a:rPr>
                  <a:t>,</a:t>
                </a:r>
                <a:r>
                  <a:rPr sz="1800">
                    <a:solidFill>
                      <a:srgbClr val="902000"/>
                    </a:solidFill>
                    <a:latin typeface="Courier"/>
                  </a:rPr>
                  <a:t>data=</a:t>
                </a:r>
                <a:r>
                  <a:rPr sz="1800">
                    <a:latin typeface="Courier"/>
                  </a:rPr>
                  <a:t>dat,</a:t>
                </a:r>
                <a:r>
                  <a:rPr sz="1800">
                    <a:solidFill>
                      <a:srgbClr val="902000"/>
                    </a:solidFill>
                    <a:latin typeface="Courier"/>
                  </a:rPr>
                  <a:t>n.chains=</a:t>
                </a:r>
                <a:r>
                  <a:rPr sz="1800">
                    <a:solidFill>
                      <a:srgbClr val="40A070"/>
                    </a:solidFill>
                    <a:latin typeface="Courier"/>
                  </a:rPr>
                  <a:t>4</a:t>
                </a:r>
                <a:r>
                  <a:rPr sz="1800">
                    <a:latin typeface="Courier"/>
                  </a:rPr>
                  <a:t>,</a:t>
                </a:r>
                <a:r>
                  <a:rPr sz="1800">
                    <a:solidFill>
                      <a:srgbClr val="902000"/>
                    </a:solidFill>
                    <a:latin typeface="Courier"/>
                  </a:rPr>
                  <a:t>n.adapt=</a:t>
                </a:r>
                <a:r>
                  <a:rPr sz="1800">
                    <a:solidFill>
                      <a:srgbClr val="40A070"/>
                    </a:solidFill>
                    <a:latin typeface="Courier"/>
                  </a:rPr>
                  <a:t>1000</a:t>
                </a:r>
                <a:r>
                  <a:rPr sz="1800">
                    <a:latin typeface="Courier"/>
                  </a:rPr>
                  <a:t>)</a:t>
                </a:r>
                <a:br/>
                <a:r>
                  <a:rPr sz="1800" i="1">
                    <a:solidFill>
                      <a:srgbClr val="60A0B0"/>
                    </a:solidFill>
                    <a:latin typeface="Courier"/>
                  </a:rPr>
                  <a:t>## Compiling model graph</a:t>
                </a:r>
                <a:br/>
                <a:r>
                  <a:rPr sz="1800" i="1">
                    <a:solidFill>
                      <a:srgbClr val="60A0B0"/>
                    </a:solidFill>
                    <a:latin typeface="Courier"/>
                  </a:rPr>
                  <a:t>##    Resolving undeclared variables</a:t>
                </a:r>
                <a:br/>
                <a:r>
                  <a:rPr sz="1800" i="1">
                    <a:solidFill>
                      <a:srgbClr val="60A0B0"/>
                    </a:solidFill>
                    <a:latin typeface="Courier"/>
                  </a:rPr>
                  <a:t>##    Allocating nodes</a:t>
                </a:r>
                <a:br/>
                <a:r>
                  <a:rPr sz="1800" i="1">
                    <a:solidFill>
                      <a:srgbClr val="60A0B0"/>
                    </a:solidFill>
                    <a:latin typeface="Courier"/>
                  </a:rPr>
                  <a:t>## Graph information:</a:t>
                </a:r>
                <a:br/>
                <a:r>
                  <a:rPr sz="1800" i="1">
                    <a:solidFill>
                      <a:srgbClr val="60A0B0"/>
                    </a:solidFill>
                    <a:latin typeface="Courier"/>
                  </a:rPr>
                  <a:t>##    Observed stochastic nodes: 25</a:t>
                </a:r>
                <a:br/>
                <a:r>
                  <a:rPr sz="1800" i="1">
                    <a:solidFill>
                      <a:srgbClr val="60A0B0"/>
                    </a:solidFill>
                    <a:latin typeface="Courier"/>
                  </a:rPr>
                  <a:t>##    Unobserved stochastic nodes: 1</a:t>
                </a:r>
                <a:br/>
                <a:r>
                  <a:rPr sz="1800" i="1">
                    <a:solidFill>
                      <a:srgbClr val="60A0B0"/>
                    </a:solidFill>
                    <a:latin typeface="Courier"/>
                  </a:rPr>
                  <a:t>##    Total graph size: 29</a:t>
                </a:r>
                <a:br/>
                <a:r>
                  <a:rPr sz="1800" i="1">
                    <a:solidFill>
                      <a:srgbClr val="60A0B0"/>
                    </a:solidFill>
                    <a:latin typeface="Courier"/>
                  </a:rPr>
                  <a:t>## </a:t>
                </a:r>
                <a:br/>
                <a:r>
                  <a:rPr sz="1800" i="1">
                    <a:solidFill>
                      <a:srgbClr val="60A0B0"/>
                    </a:solidFill>
                    <a:latin typeface="Courier"/>
                  </a:rPr>
                  <a:t>## Initializing model</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MCMC:</a:t>
            </a:r>
            <a:r>
              <a:rPr/>
              <a:t> </a:t>
            </a:r>
            <a:r>
              <a:rPr/>
              <a:t>JAGS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1270000" indent="0">
                  <a:buNone/>
                </a:pPr>
                <a:r>
                  <a:rPr sz="1800" i="1">
                    <a:solidFill>
                      <a:srgbClr val="60A0B0"/>
                    </a:solidFill>
                    <a:latin typeface="Courier"/>
                  </a:rPr>
                  <a:t># run some 'burn-in' samples</a:t>
                </a:r>
                <a:br/>
                <a:r>
                  <a:rPr sz="1800" b="1">
                    <a:solidFill>
                      <a:srgbClr val="007020"/>
                    </a:solidFill>
                    <a:latin typeface="Courier"/>
                  </a:rPr>
                  <a:t>update</a:t>
                </a:r>
                <a:r>
                  <a:rPr sz="1800">
                    <a:latin typeface="Courier"/>
                  </a:rPr>
                  <a:t>(jagsMod,</a:t>
                </a:r>
                <a:r>
                  <a:rPr sz="1800">
                    <a:solidFill>
                      <a:srgbClr val="40A070"/>
                    </a:solidFill>
                    <a:latin typeface="Courier"/>
                  </a:rPr>
                  <a:t>1000</a:t>
                </a:r>
                <a:r>
                  <a:rPr sz="1800">
                    <a:latin typeface="Courier"/>
                  </a:rPr>
                  <a:t>)</a:t>
                </a:r>
                <a:br/>
                <a:br/>
                <a:r>
                  <a:rPr sz="1800" i="1">
                    <a:solidFill>
                      <a:srgbClr val="60A0B0"/>
                    </a:solidFill>
                    <a:latin typeface="Courier"/>
                  </a:rPr>
                  <a:t># extract samples from the posterior</a:t>
                </a:r>
                <a:br/>
                <a:r>
                  <a:rPr sz="1800">
                    <a:latin typeface="Courier"/>
                  </a:rPr>
                  <a:t>parsPosterior&lt;-</a:t>
                </a:r>
                <a:r>
                  <a:rPr sz="1800" b="1">
                    <a:solidFill>
                      <a:srgbClr val="007020"/>
                    </a:solidFill>
                    <a:latin typeface="Courier"/>
                  </a:rPr>
                  <a:t>coda.samples</a:t>
                </a:r>
                <a:r>
                  <a:rPr sz="1800">
                    <a:latin typeface="Courier"/>
                  </a:rPr>
                  <a:t>(</a:t>
                </a:r>
                <a:r>
                  <a:rPr sz="1800">
                    <a:solidFill>
                      <a:srgbClr val="902000"/>
                    </a:solidFill>
                    <a:latin typeface="Courier"/>
                  </a:rPr>
                  <a:t>model=</a:t>
                </a:r>
                <a:r>
                  <a:rPr sz="1800">
                    <a:latin typeface="Courier"/>
                  </a:rPr>
                  <a:t>jagsMod,</a:t>
                </a:r>
                <a:r>
                  <a:rPr sz="1800">
                    <a:solidFill>
                      <a:srgbClr val="902000"/>
                    </a:solidFill>
                    <a:latin typeface="Courier"/>
                  </a:rPr>
                  <a:t>variable.names=</a:t>
                </a:r>
                <a:r>
                  <a:rPr sz="1800" b="1">
                    <a:solidFill>
                      <a:srgbClr val="007020"/>
                    </a:solidFill>
                    <a:latin typeface="Courier"/>
                  </a:rPr>
                  <a:t>c</a:t>
                </a:r>
                <a:r>
                  <a:rPr sz="1800">
                    <a:latin typeface="Courier"/>
                  </a:rPr>
                  <a:t>(</a:t>
                </a:r>
                <a:r>
                  <a:rPr sz="1800">
                    <a:solidFill>
                      <a:srgbClr val="4070A0"/>
                    </a:solidFill>
                    <a:latin typeface="Courier"/>
                  </a:rPr>
                  <a:t>"pi"</a:t>
                </a:r>
                <a:r>
                  <a:rPr sz="1800">
                    <a:latin typeface="Courier"/>
                  </a:rPr>
                  <a:t>),</a:t>
                </a:r>
                <a:r>
                  <a:rPr sz="1800">
                    <a:solidFill>
                      <a:srgbClr val="902000"/>
                    </a:solidFill>
                    <a:latin typeface="Courier"/>
                  </a:rPr>
                  <a:t>n.iter=</a:t>
                </a:r>
                <a:r>
                  <a:rPr sz="1800">
                    <a:solidFill>
                      <a:srgbClr val="40A070"/>
                    </a:solidFill>
                    <a:latin typeface="Courier"/>
                  </a:rPr>
                  <a:t>1e4</a:t>
                </a:r>
                <a:r>
                  <a:rPr sz="1800">
                    <a:latin typeface="Courier"/>
                  </a:rPr>
                  <a:t>,</a:t>
                </a:r>
                <a:r>
                  <a:rPr sz="1800">
                    <a:solidFill>
                      <a:srgbClr val="902000"/>
                    </a:solidFill>
                    <a:latin typeface="Courier"/>
                  </a:rPr>
                  <a:t>thin=</a:t>
                </a:r>
                <a:r>
                  <a:rPr sz="1800">
                    <a:solidFill>
                      <a:srgbClr val="40A070"/>
                    </a:solidFill>
                    <a:latin typeface="Courier"/>
                  </a:rPr>
                  <a:t>10</a:t>
                </a:r>
                <a:r>
                  <a:rPr sz="1800">
                    <a:latin typeface="Courier"/>
                  </a:rPr>
                  <a:t>)</a:t>
                </a:r>
                <a:br/>
                <a:r>
                  <a:rPr sz="1800" i="1">
                    <a:solidFill>
                      <a:srgbClr val="60A0B0"/>
                    </a:solidFill>
                    <a:latin typeface="Courier"/>
                  </a:rPr>
                  <a:t># this chain is thinned just as an example</a:t>
                </a:r>
                <a:br/>
                <a:r>
                  <a:rPr sz="1800" i="1">
                    <a:solidFill>
                      <a:srgbClr val="60A0B0"/>
                    </a:solidFill>
                    <a:latin typeface="Courier"/>
                  </a:rPr>
                  <a:t># avoid thinning in practice</a:t>
                </a:r>
                <a:br/>
                <a:br/>
                <a:r>
                  <a:rPr sz="1800" i="1">
                    <a:solidFill>
                      <a:srgbClr val="60A0B0"/>
                    </a:solidFill>
                    <a:latin typeface="Courier"/>
                  </a:rPr>
                  <a:t># check trace plot, empirical posterior distribution, potential scale reduction factor</a:t>
                </a:r>
                <a:br/>
                <a:r>
                  <a:rPr sz="1800" b="1">
                    <a:solidFill>
                      <a:srgbClr val="007020"/>
                    </a:solidFill>
                    <a:latin typeface="Courier"/>
                  </a:rPr>
                  <a:t>plot</a:t>
                </a:r>
                <a:r>
                  <a:rPr sz="1800">
                    <a:latin typeface="Courier"/>
                  </a:rPr>
                  <a:t>(parsPosterior)</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A6206_BDA_2019_Henrion_Session5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p>
          <a:p>
            <a:pPr lvl="0" marL="1270000" indent="0">
              <a:buNone/>
            </a:pPr>
            <a:r>
              <a:rPr sz="1800" b="1">
                <a:solidFill>
                  <a:srgbClr val="007020"/>
                </a:solidFill>
                <a:latin typeface="Courier"/>
              </a:rPr>
              <a:t>gelman.diag</a:t>
            </a:r>
            <a:r>
              <a:rPr sz="1800">
                <a:latin typeface="Courier"/>
              </a:rPr>
              <a:t>(parsPosterior)</a:t>
            </a:r>
            <a:br/>
            <a:r>
              <a:rPr sz="1800" i="1">
                <a:solidFill>
                  <a:srgbClr val="60A0B0"/>
                </a:solidFill>
                <a:latin typeface="Courier"/>
              </a:rPr>
              <a:t>## Potential scale reduction factors:</a:t>
            </a:r>
            <a:br/>
            <a:r>
              <a:rPr sz="1800" i="1">
                <a:solidFill>
                  <a:srgbClr val="60A0B0"/>
                </a:solidFill>
                <a:latin typeface="Courier"/>
              </a:rPr>
              <a:t>## </a:t>
            </a:r>
            <a:br/>
            <a:r>
              <a:rPr sz="1800" i="1">
                <a:solidFill>
                  <a:srgbClr val="60A0B0"/>
                </a:solidFill>
                <a:latin typeface="Courier"/>
              </a:rPr>
              <a:t>##    Point est. Upper C.I.</a:t>
            </a:r>
            <a:br/>
            <a:r>
              <a:rPr sz="1800" i="1">
                <a:solidFill>
                  <a:srgbClr val="60A0B0"/>
                </a:solidFill>
                <a:latin typeface="Courier"/>
              </a:rPr>
              <a:t>## pi          1          1</a:t>
            </a:r>
            <a:br/>
            <a:br/>
            <a:r>
              <a:rPr sz="1800" i="1">
                <a:solidFill>
                  <a:srgbClr val="60A0B0"/>
                </a:solidFill>
                <a:latin typeface="Courier"/>
              </a:rPr>
              <a:t># posterior mean estimate</a:t>
            </a:r>
            <a:br/>
            <a:r>
              <a:rPr sz="1800" b="1">
                <a:solidFill>
                  <a:srgbClr val="007020"/>
                </a:solidFill>
                <a:latin typeface="Courier"/>
              </a:rPr>
              <a:t>summary</a:t>
            </a:r>
            <a:r>
              <a:rPr sz="1800">
                <a:latin typeface="Courier"/>
              </a:rPr>
              <a:t>(parsPosterior)</a:t>
            </a:r>
            <a:r>
              <a:rPr sz="1800">
                <a:solidFill>
                  <a:srgbClr val="666666"/>
                </a:solidFill>
                <a:latin typeface="Courier"/>
              </a:rPr>
              <a:t>$</a:t>
            </a:r>
            <a:r>
              <a:rPr sz="1800">
                <a:latin typeface="Courier"/>
              </a:rPr>
              <a:t>statistics[</a:t>
            </a:r>
            <a:r>
              <a:rPr sz="1800">
                <a:solidFill>
                  <a:srgbClr val="4070A0"/>
                </a:solidFill>
                <a:latin typeface="Courier"/>
              </a:rPr>
              <a:t>"Mean"</a:t>
            </a:r>
            <a:r>
              <a:rPr sz="1800">
                <a:latin typeface="Courier"/>
              </a:rPr>
              <a:t>]</a:t>
            </a:r>
            <a:br/>
            <a:r>
              <a:rPr sz="1800" i="1">
                <a:solidFill>
                  <a:srgbClr val="60A0B0"/>
                </a:solidFill>
                <a:latin typeface="Courier"/>
              </a:rPr>
              <a:t>##      Mean </a:t>
            </a:r>
            <a:br/>
            <a:r>
              <a:rPr sz="1800" i="1">
                <a:solidFill>
                  <a:srgbClr val="60A0B0"/>
                </a:solidFill>
                <a:latin typeface="Courier"/>
              </a:rPr>
              <a:t>## 0.6020501</a:t>
            </a:r>
            <a:br/>
            <a:br/>
            <a:r>
              <a:rPr sz="1800" i="1">
                <a:solidFill>
                  <a:srgbClr val="60A0B0"/>
                </a:solidFill>
                <a:latin typeface="Courier"/>
              </a:rPr>
              <a:t># posterior quantile based 95% credible interval</a:t>
            </a:r>
            <a:br/>
            <a:r>
              <a:rPr sz="1800" b="1">
                <a:solidFill>
                  <a:srgbClr val="007020"/>
                </a:solidFill>
                <a:latin typeface="Courier"/>
              </a:rPr>
              <a:t>summary</a:t>
            </a:r>
            <a:r>
              <a:rPr sz="1800">
                <a:latin typeface="Courier"/>
              </a:rPr>
              <a:t>(parsPosterior)</a:t>
            </a:r>
            <a:r>
              <a:rPr sz="1800">
                <a:solidFill>
                  <a:srgbClr val="666666"/>
                </a:solidFill>
                <a:latin typeface="Courier"/>
              </a:rPr>
              <a:t>$</a:t>
            </a:r>
            <a:r>
              <a:rPr sz="1800">
                <a:latin typeface="Courier"/>
              </a:rPr>
              <a:t>quantiles[</a:t>
            </a:r>
            <a:r>
              <a:rPr sz="1800" b="1">
                <a:solidFill>
                  <a:srgbClr val="007020"/>
                </a:solidFill>
                <a:latin typeface="Courier"/>
              </a:rPr>
              <a:t>c</a:t>
            </a:r>
            <a:r>
              <a:rPr sz="1800">
                <a:latin typeface="Courier"/>
              </a:rPr>
              <a:t>(</a:t>
            </a:r>
            <a:r>
              <a:rPr sz="1800">
                <a:solidFill>
                  <a:srgbClr val="4070A0"/>
                </a:solidFill>
                <a:latin typeface="Courier"/>
              </a:rPr>
              <a:t>"2.5%"</a:t>
            </a:r>
            <a:r>
              <a:rPr sz="1800">
                <a:latin typeface="Courier"/>
              </a:rPr>
              <a:t>,</a:t>
            </a:r>
            <a:r>
              <a:rPr sz="1800">
                <a:solidFill>
                  <a:srgbClr val="4070A0"/>
                </a:solidFill>
                <a:latin typeface="Courier"/>
              </a:rPr>
              <a:t>"97.5%"</a:t>
            </a:r>
            <a:r>
              <a:rPr sz="1800">
                <a:latin typeface="Courier"/>
              </a:rPr>
              <a:t>)]</a:t>
            </a:r>
            <a:br/>
            <a:r>
              <a:rPr sz="1800" i="1">
                <a:solidFill>
                  <a:srgbClr val="60A0B0"/>
                </a:solidFill>
                <a:latin typeface="Courier"/>
              </a:rPr>
              <a:t>##      2.5%     97.5% </a:t>
            </a:r>
            <a:br/>
            <a:r>
              <a:rPr sz="1800" i="1">
                <a:solidFill>
                  <a:srgbClr val="60A0B0"/>
                </a:solidFill>
                <a:latin typeface="Courier"/>
              </a:rPr>
              <a:t>## 0.4252976 0.7709103</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MCMC:</a:t>
            </a:r>
            <a:r>
              <a:rPr/>
              <a:t> </a:t>
            </a:r>
            <a:r>
              <a:rPr/>
              <a:t>burn-in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MCMC algorithms usually take a few iterations (how many?) to move into the support region for a parameter.</a:t>
            </a:r>
          </a:p>
          <a:p>
            <a:pPr lvl="0" marL="0" indent="0">
              <a:buNone/>
            </a:pPr>
            <a:r>
              <a:rPr/>
              <a:t>We have seen that the Gibbs sampler is guaranteed to converge to the target distributions, but we said nothing about how long this would take.</a:t>
            </a:r>
          </a:p>
          <a:p>
            <a:pPr lvl="0" marL="0" indent="0">
              <a:buNone/>
            </a:pPr>
            <a:r>
              <a:rPr/>
              <a:t>For this reason, the initial iterations (the </a:t>
            </a:r>
            <a:r>
              <a:rPr b="1"/>
              <a:t>‘’burn-in’’</a:t>
            </a:r>
            <a:r>
              <a:rPr/>
              <a:t>) are generally discarded as they are not samples from the target distribution.</a:t>
            </a:r>
          </a:p>
          <a:p>
            <a:pPr lvl="0" marL="0" indent="0">
              <a:buNone/>
            </a:pPr>
            <a:r>
              <a:rPr/>
              <a:t>How many to discard: depends on model, sampler, initial value…</a:t>
            </a:r>
          </a:p>
          <a:p>
            <a:pPr lvl="0" marL="0" indent="0">
              <a:buNone/>
            </a:pPr>
            <a:r>
              <a:rPr/>
              <a:t>A </a:t>
            </a:r>
            <a:r>
              <a:rPr b="1"/>
              <a:t>trace plot</a:t>
            </a:r>
            <a:r>
              <a:rPr/>
              <a:t> can help to check if a longer burn-in is required.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MCMC:</a:t>
            </a:r>
            <a:r>
              <a:rPr/>
              <a:t> </a:t>
            </a:r>
            <a:r>
              <a:rPr/>
              <a:t>mixing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It is important that the MCMC sampler explores the parameter space </a:t>
            </a:r>
            <a:r>
              <a:rPr i="1"/>
              <a:t>efficiently</a:t>
            </a:r>
            <a:r>
              <a:rPr/>
              <a:t>. We want to avoid iterations where the MCMC samples stay ‘flat’ in one region and also we want to avoid many steps in the same direction.</a:t>
            </a:r>
          </a:p>
          <a:p>
            <a:pPr lvl="0" marL="0" indent="0">
              <a:buNone/>
            </a:pPr>
            <a:r>
              <a:rPr/>
              <a:t>To avoid that a single chain gets stuck in one part of the parameter space, we should run multiple chains and check that they all explore similar regions of the parameter space.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MCMC:</a:t>
            </a:r>
            <a:r>
              <a:rPr/>
              <a:t> </a:t>
            </a:r>
            <a:r>
              <a:rPr/>
              <a:t>auto-correlations</a:t>
            </a:r>
            <a:r>
              <a:rPr/>
              <a:t> </a:t>
            </a:r>
            <a:r>
              <a:rPr/>
              <a:t>/</a:t>
            </a:r>
            <a:r>
              <a:rPr/>
              <a:t> </a:t>
            </a:r>
            <a:r>
              <a:rPr/>
              <a:t>thinning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saw that MCMC chains are </a:t>
            </a:r>
            <a:r>
              <a:rPr i="1"/>
              <a:t>dependent</a:t>
            </a:r>
            <a:r>
              <a:rPr/>
              <a:t> sequences of samples – there will be autocorrelations between samples. Autocorrelations should drop off rapidly with increasing lag.</a:t>
            </a:r>
          </a:p>
          <a:p>
            <a:pPr lvl="0" marL="0" indent="0">
              <a:buNone/>
            </a:pPr>
            <a:r>
              <a:rPr/>
              <a:t>If not, a chain can be </a:t>
            </a:r>
            <a:r>
              <a:rPr b="1"/>
              <a:t>thinned</a:t>
            </a:r>
            <a:r>
              <a:rPr/>
              <a:t>: e.g. keep only every 10</a:t>
            </a:r>
            <a:r>
              <a:rPr baseline="30000"/>
              <a:t>th</a:t>
            </a:r>
            <a:r>
              <a:rPr/>
              <a:t> sample in the chain.</a:t>
            </a:r>
          </a:p>
          <a:p>
            <a:pPr lvl="0" marL="0" indent="0">
              <a:buNone/>
            </a:pPr>
            <a:r>
              <a:rPr/>
              <a:t>Generally thinning only makes sense for storage requirements: a long chain will average out autocorrelations and this results in higher-precision estimates than when the chain is thinned.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MCMC:</a:t>
            </a:r>
            <a:r>
              <a:rPr/>
              <a:t> </a:t>
            </a: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b="1"/>
              <a:t>trace plot</a:t>
            </a:r>
            <a:r>
              <a:rPr/>
              <a:t> - should look like a hairy caterpillar if the posterior has converged to the </a:t>
            </a:r>
            <a:r>
              <a:rPr i="1"/>
              <a:t>stationary distribution</a:t>
            </a:r>
          </a:p>
          <a:p>
            <a:pPr lvl="1"/>
            <a:r>
              <a:rPr b="1"/>
              <a:t>empirical posterior distributions</a:t>
            </a:r>
            <a:r>
              <a:rPr/>
              <a:t> of parameters in the model (and compare to prior) - should look sensible</a:t>
            </a:r>
          </a:p>
          <a:p>
            <a:pPr lvl="1"/>
            <a:r>
              <a:rPr b="1"/>
              <a:t>potential scale reduction factor</a:t>
            </a:r>
            <a:r>
              <a:rPr/>
              <a:t> (Gelman-Rubin’s convergence diagnostic) - should be close to 1</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MCMC:</a:t>
            </a:r>
            <a:r>
              <a:rPr/>
              <a:t> </a:t>
            </a:r>
            <a:r>
              <a:rPr/>
              <a:t>Alternatives</a:t>
            </a:r>
            <a:r>
              <a:rPr/>
              <a:t> </a:t>
            </a:r>
            <a:r>
              <a:rPr/>
              <a:t>to</a:t>
            </a:r>
            <a:r>
              <a:rPr/>
              <a:t> </a:t>
            </a:r>
            <a:r>
              <a:rPr/>
              <a:t>JAGS</a:t>
            </a:r>
            <a:r>
              <a:rPr/>
              <a:t> </a:t>
            </a:r>
            <a:r>
              <a:rPr/>
              <a:t>and</a:t>
            </a:r>
            <a:r>
              <a:rPr/>
              <a:t> </a:t>
            </a:r>
            <a:r>
              <a:rPr/>
              <a:t>alternatives</a:t>
            </a:r>
            <a:r>
              <a:rPr/>
              <a:t> </a:t>
            </a:r>
            <a:r>
              <a:rPr/>
              <a:t>to</a:t>
            </a:r>
            <a:r>
              <a:rPr/>
              <a:t> </a:t>
            </a:r>
            <a:r>
              <a:rPr/>
              <a:t>MCMC</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Alternatives to JAGS</a:t>
            </a:r>
          </a:p>
          <a:p>
            <a:pPr lvl="1"/>
            <a:r>
              <a:rPr/>
              <a:t>Stan</a:t>
            </a:r>
          </a:p>
          <a:p>
            <a:pPr lvl="1"/>
            <a:r>
              <a:rPr/>
              <a:t>Bayes-X</a:t>
            </a:r>
          </a:p>
          <a:p>
            <a:pPr lvl="1"/>
            <a:r>
              <a:rPr/>
              <a:t>BUGS</a:t>
            </a:r>
          </a:p>
          <a:p>
            <a:pPr lvl="1"/>
            <a:r>
              <a:rPr/>
              <a:t>…</a:t>
            </a:r>
          </a:p>
          <a:p>
            <a:pPr lvl="0" marL="0" indent="0">
              <a:buNone/>
            </a:pPr>
            <a:r>
              <a:rPr/>
              <a:t>Alternatives to MCMC</a:t>
            </a:r>
          </a:p>
          <a:p>
            <a:pPr lvl="1"/>
            <a:r>
              <a:rPr/>
              <a:t>integrated nested Laplace approximation (INLA)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These notes were written in </a:t>
            </a:r>
            <a:r>
              <a:rPr sz="1800">
                <a:latin typeface="Courier"/>
              </a:rPr>
              <a:t>R markdown</a:t>
            </a:r>
            <a:r>
              <a:rPr/>
              <a:t>.</a:t>
            </a:r>
          </a:p>
          <a:p>
            <a:pPr lvl="1"/>
            <a:r>
              <a:rPr/>
              <a:t>All examples / code in these notes is </a:t>
            </a:r>
            <a:r>
              <a:rPr sz="1800">
                <a:latin typeface="Courier"/>
              </a:rPr>
              <a:t>R</a:t>
            </a:r>
            <a:r>
              <a:rPr/>
              <a:t> and a combination of STAN / JAGS / BUGS for Bayesian model specification.</a:t>
            </a:r>
          </a:p>
          <a:p>
            <a:pPr lvl="1"/>
            <a:r>
              <a:rPr/>
              <a:t>GitHub repository - will contain all course materials by the end of the week:</a:t>
            </a:r>
          </a:p>
          <a:p>
            <a:pPr lvl="1">
              <a:buNone/>
            </a:pPr>
            <a:r>
              <a:rPr>
                <a:hlinkClick r:id="rId2"/>
              </a:rPr>
              <a:t>https://github.com/gitMarcH/Chanco_STA6206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r>
                  <a:rPr b="1"/>
                  <a:t>EXAMPLE</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Bayesian</a:t>
            </a:r>
            <a:r>
              <a:rPr/>
              <a:t> </a:t>
            </a:r>
            <a:r>
              <a:rPr/>
              <a:t>linear</a:t>
            </a:r>
            <a:r>
              <a:rPr/>
              <a:t> </a:t>
            </a:r>
            <a:r>
              <a:rPr/>
              <a:t>regression</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Simulate the following data:</a:t>
            </a:r>
          </a:p>
          <a:p>
            <a:pPr lvl="0" marL="1270000" indent="0">
              <a:buNone/>
            </a:pPr>
            <a:r>
              <a:rPr sz="1800" b="1">
                <a:solidFill>
                  <a:srgbClr val="007020"/>
                </a:solidFill>
                <a:latin typeface="Courier"/>
              </a:rPr>
              <a:t>set.seed</a:t>
            </a:r>
            <a:r>
              <a:rPr sz="1800">
                <a:latin typeface="Courier"/>
              </a:rPr>
              <a:t>(</a:t>
            </a:r>
            <a:r>
              <a:rPr sz="1800">
                <a:solidFill>
                  <a:srgbClr val="40A070"/>
                </a:solidFill>
                <a:latin typeface="Courier"/>
              </a:rPr>
              <a:t>1309</a:t>
            </a:r>
            <a:r>
              <a:rPr sz="1800">
                <a:latin typeface="Courier"/>
              </a:rPr>
              <a:t>)</a:t>
            </a:r>
            <a:br/>
            <a:br/>
            <a:r>
              <a:rPr sz="1800">
                <a:latin typeface="Courier"/>
              </a:rPr>
              <a:t>N&lt;-</a:t>
            </a:r>
            <a:r>
              <a:rPr sz="1800">
                <a:solidFill>
                  <a:srgbClr val="40A070"/>
                </a:solidFill>
                <a:latin typeface="Courier"/>
              </a:rPr>
              <a:t>50</a:t>
            </a:r>
            <a:br/>
            <a:br/>
            <a:r>
              <a:rPr sz="1800">
                <a:latin typeface="Courier"/>
              </a:rPr>
              <a:t>x1&lt;-</a:t>
            </a:r>
            <a:r>
              <a:rPr sz="1800" b="1">
                <a:solidFill>
                  <a:srgbClr val="007020"/>
                </a:solidFill>
                <a:latin typeface="Courier"/>
              </a:rPr>
              <a:t>rexp</a:t>
            </a:r>
            <a:r>
              <a:rPr sz="1800">
                <a:latin typeface="Courier"/>
              </a:rPr>
              <a:t>(N,</a:t>
            </a:r>
            <a:r>
              <a:rPr sz="1800">
                <a:solidFill>
                  <a:srgbClr val="902000"/>
                </a:solidFill>
                <a:latin typeface="Courier"/>
              </a:rPr>
              <a:t>rate=</a:t>
            </a:r>
            <a:r>
              <a:rPr sz="1800">
                <a:solidFill>
                  <a:srgbClr val="40A070"/>
                </a:solidFill>
                <a:latin typeface="Courier"/>
              </a:rPr>
              <a:t>2</a:t>
            </a:r>
            <a:r>
              <a:rPr sz="1800">
                <a:latin typeface="Courier"/>
              </a:rPr>
              <a:t>)</a:t>
            </a:r>
            <a:br/>
            <a:r>
              <a:rPr sz="1800">
                <a:latin typeface="Courier"/>
              </a:rPr>
              <a:t>x2&lt;-</a:t>
            </a:r>
            <a:r>
              <a:rPr sz="1800" b="1">
                <a:solidFill>
                  <a:srgbClr val="007020"/>
                </a:solidFill>
                <a:latin typeface="Courier"/>
              </a:rPr>
              <a:t>rnorm</a:t>
            </a:r>
            <a:r>
              <a:rPr sz="1800">
                <a:latin typeface="Courier"/>
              </a:rPr>
              <a:t>(N,</a:t>
            </a:r>
            <a:r>
              <a:rPr sz="1800">
                <a:solidFill>
                  <a:srgbClr val="902000"/>
                </a:solidFill>
                <a:latin typeface="Courier"/>
              </a:rPr>
              <a:t>mean=</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902000"/>
                </a:solidFill>
                <a:latin typeface="Courier"/>
              </a:rPr>
              <a:t>sd=</a:t>
            </a:r>
            <a:r>
              <a:rPr sz="1800">
                <a:solidFill>
                  <a:srgbClr val="40A070"/>
                </a:solidFill>
                <a:latin typeface="Courier"/>
              </a:rPr>
              <a:t>0.5</a:t>
            </a:r>
            <a:r>
              <a:rPr sz="1800">
                <a:latin typeface="Courier"/>
              </a:rPr>
              <a:t>)</a:t>
            </a:r>
            <a:br/>
            <a:r>
              <a:rPr sz="1800">
                <a:latin typeface="Courier"/>
              </a:rPr>
              <a:t>x3&lt;-</a:t>
            </a:r>
            <a:r>
              <a:rPr sz="1800" b="1">
                <a:solidFill>
                  <a:srgbClr val="007020"/>
                </a:solidFill>
                <a:latin typeface="Courier"/>
              </a:rPr>
              <a:t>rpois</a:t>
            </a:r>
            <a:r>
              <a:rPr sz="1800">
                <a:latin typeface="Courier"/>
              </a:rPr>
              <a:t>(N,</a:t>
            </a:r>
            <a:r>
              <a:rPr sz="1800">
                <a:solidFill>
                  <a:srgbClr val="902000"/>
                </a:solidFill>
                <a:latin typeface="Courier"/>
              </a:rPr>
              <a:t>lambda=</a:t>
            </a:r>
            <a:r>
              <a:rPr sz="1800">
                <a:solidFill>
                  <a:srgbClr val="40A070"/>
                </a:solidFill>
                <a:latin typeface="Courier"/>
              </a:rPr>
              <a:t>20</a:t>
            </a:r>
            <a:r>
              <a:rPr sz="1800">
                <a:latin typeface="Courier"/>
              </a:rPr>
              <a:t>)</a:t>
            </a:r>
            <a:br/>
            <a:r>
              <a:rPr sz="1800">
                <a:latin typeface="Courier"/>
              </a:rPr>
              <a:t>eps&lt;-</a:t>
            </a:r>
            <a:r>
              <a:rPr sz="1800" b="1">
                <a:solidFill>
                  <a:srgbClr val="007020"/>
                </a:solidFill>
                <a:latin typeface="Courier"/>
              </a:rPr>
              <a:t>rnorm</a:t>
            </a:r>
            <a:r>
              <a:rPr sz="1800">
                <a:latin typeface="Courier"/>
              </a:rPr>
              <a:t>(N,</a:t>
            </a:r>
            <a:r>
              <a:rPr sz="1800">
                <a:solidFill>
                  <a:srgbClr val="902000"/>
                </a:solidFill>
                <a:latin typeface="Courier"/>
              </a:rPr>
              <a:t>mean=</a:t>
            </a:r>
            <a:r>
              <a:rPr sz="1800">
                <a:solidFill>
                  <a:srgbClr val="40A070"/>
                </a:solidFill>
                <a:latin typeface="Courier"/>
              </a:rPr>
              <a:t>0</a:t>
            </a:r>
            <a:r>
              <a:rPr sz="1800">
                <a:latin typeface="Courier"/>
              </a:rPr>
              <a:t>,</a:t>
            </a:r>
            <a:r>
              <a:rPr sz="1800">
                <a:solidFill>
                  <a:srgbClr val="902000"/>
                </a:solidFill>
                <a:latin typeface="Courier"/>
              </a:rPr>
              <a:t>sd=</a:t>
            </a:r>
            <a:r>
              <a:rPr sz="1800">
                <a:solidFill>
                  <a:srgbClr val="40A070"/>
                </a:solidFill>
                <a:latin typeface="Courier"/>
              </a:rPr>
              <a:t>0.75</a:t>
            </a:r>
            <a:r>
              <a:rPr sz="1800">
                <a:latin typeface="Courier"/>
              </a:rPr>
              <a:t>)</a:t>
            </a:r>
            <a:br/>
            <a:br/>
            <a:r>
              <a:rPr sz="1800">
                <a:latin typeface="Courier"/>
              </a:rPr>
              <a:t>y&lt;-</a:t>
            </a:r>
            <a:r>
              <a:rPr sz="1800">
                <a:solidFill>
                  <a:srgbClr val="40A070"/>
                </a:solidFill>
                <a:latin typeface="Courier"/>
              </a:rPr>
              <a:t>5</a:t>
            </a:r>
            <a:r>
              <a:rPr sz="1800">
                <a:solidFill>
                  <a:srgbClr val="666666"/>
                </a:solidFill>
                <a:latin typeface="Courier"/>
              </a:rPr>
              <a:t>+</a:t>
            </a:r>
            <a:r>
              <a:rPr sz="1800">
                <a:latin typeface="Courier"/>
              </a:rPr>
              <a:t>x1</a:t>
            </a:r>
            <a:r>
              <a:rPr sz="1800">
                <a:solidFill>
                  <a:srgbClr val="40A070"/>
                </a:solidFill>
                <a:latin typeface="Courier"/>
              </a:rPr>
              <a:t>+0.1</a:t>
            </a:r>
            <a:r>
              <a:rPr sz="1800">
                <a:solidFill>
                  <a:srgbClr val="666666"/>
                </a:solidFill>
                <a:latin typeface="Courier"/>
              </a:rPr>
              <a:t>*</a:t>
            </a:r>
            <a:r>
              <a:rPr sz="1800">
                <a:latin typeface="Courier"/>
              </a:rPr>
              <a:t>x3</a:t>
            </a:r>
            <a:r>
              <a:rPr sz="1800">
                <a:solidFill>
                  <a:srgbClr val="666666"/>
                </a:solidFill>
                <a:latin typeface="Courier"/>
              </a:rPr>
              <a:t>+</a:t>
            </a:r>
            <a:r>
              <a:rPr sz="1800">
                <a:latin typeface="Courier"/>
              </a:rPr>
              <a:t>eps</a:t>
            </a:r>
            <a:br/>
            <a:br/>
            <a:r>
              <a:rPr sz="1800">
                <a:latin typeface="Courier"/>
              </a:rPr>
              <a:t>dat&lt;-</a:t>
            </a:r>
            <a:r>
              <a:rPr sz="1800" b="1">
                <a:solidFill>
                  <a:srgbClr val="007020"/>
                </a:solidFill>
                <a:latin typeface="Courier"/>
              </a:rPr>
              <a:t>list</a:t>
            </a:r>
            <a:r>
              <a:rPr sz="1800">
                <a:latin typeface="Courier"/>
              </a:rPr>
              <a:t>(</a:t>
            </a:r>
            <a:r>
              <a:rPr sz="1800">
                <a:solidFill>
                  <a:srgbClr val="902000"/>
                </a:solidFill>
                <a:latin typeface="Courier"/>
              </a:rPr>
              <a:t>N=</a:t>
            </a:r>
            <a:r>
              <a:rPr sz="1800">
                <a:latin typeface="Courier"/>
              </a:rPr>
              <a:t>N,</a:t>
            </a:r>
            <a:r>
              <a:rPr sz="1800">
                <a:solidFill>
                  <a:srgbClr val="902000"/>
                </a:solidFill>
                <a:latin typeface="Courier"/>
              </a:rPr>
              <a:t>y=</a:t>
            </a:r>
            <a:r>
              <a:rPr sz="1800">
                <a:latin typeface="Courier"/>
              </a:rPr>
              <a:t>y,</a:t>
            </a:r>
            <a:r>
              <a:rPr sz="1800">
                <a:solidFill>
                  <a:srgbClr val="902000"/>
                </a:solidFill>
                <a:latin typeface="Courier"/>
              </a:rPr>
              <a:t>x1=</a:t>
            </a:r>
            <a:r>
              <a:rPr sz="1800">
                <a:latin typeface="Courier"/>
              </a:rPr>
              <a:t>x1,</a:t>
            </a:r>
            <a:r>
              <a:rPr sz="1800">
                <a:solidFill>
                  <a:srgbClr val="902000"/>
                </a:solidFill>
                <a:latin typeface="Courier"/>
              </a:rPr>
              <a:t>x2=</a:t>
            </a:r>
            <a:r>
              <a:rPr sz="1800">
                <a:latin typeface="Courier"/>
              </a:rPr>
              <a:t>x2,</a:t>
            </a:r>
            <a:r>
              <a:rPr sz="1800">
                <a:solidFill>
                  <a:srgbClr val="902000"/>
                </a:solidFill>
                <a:latin typeface="Courier"/>
              </a:rPr>
              <a:t>x3=</a:t>
            </a:r>
            <a:r>
              <a:rPr sz="1800">
                <a:latin typeface="Courier"/>
              </a:rPr>
              <a:t>x3)</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Bayesian</a:t>
            </a:r>
            <a:r>
              <a:rPr/>
              <a:t> </a:t>
            </a:r>
            <a:r>
              <a:rPr/>
              <a:t>linear</a:t>
            </a:r>
            <a:r>
              <a:rPr/>
              <a:t> </a:t>
            </a:r>
            <a:r>
              <a:rPr/>
              <a:t>regression</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Fit the following regression model using JAGS: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sSub>
                        <m:e>
                          <m:r>
                            <m:t>X</m:t>
                          </m:r>
                        </m:e>
                        <m:sub>
                          <m:r>
                            <m:t>1</m:t>
                          </m:r>
                        </m:sub>
                      </m:sSub>
                      <m:r>
                        <m:t>+</m:t>
                      </m:r>
                      <m:sSub>
                        <m:e>
                          <m:r>
                            <m:t>β</m:t>
                          </m:r>
                        </m:e>
                        <m:sub>
                          <m:r>
                            <m:t>2</m:t>
                          </m:r>
                        </m:sub>
                      </m:sSub>
                      <m:sSub>
                        <m:e>
                          <m:r>
                            <m:t>X</m:t>
                          </m:r>
                        </m:e>
                        <m:sub>
                          <m:r>
                            <m:t>2</m:t>
                          </m:r>
                        </m:sub>
                      </m:sSub>
                      <m:r>
                        <m:t>+</m:t>
                      </m:r>
                      <m:sSub>
                        <m:e>
                          <m:r>
                            <m:t>β</m:t>
                          </m:r>
                        </m:e>
                        <m:sub>
                          <m:r>
                            <m:t>3</m:t>
                          </m:r>
                        </m:sub>
                      </m:sSub>
                      <m:sSub>
                        <m:e>
                          <m:r>
                            <m:t>X</m:t>
                          </m:r>
                        </m:e>
                        <m:sub>
                          <m:r>
                            <m:t>3</m:t>
                          </m:r>
                        </m:sub>
                      </m:sSub>
                      <m:r>
                        <m:t>+</m:t>
                      </m:r>
                      <m:r>
                        <m:t>ϵ</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r>
                      <m:t>ϵ</m:t>
                    </m:r>
                    <m:r>
                      <m:t>∼</m:t>
                    </m:r>
                    <m:r>
                      <m:rPr>
                        <m:sty m:val="p"/>
                        <m:scr m:val="script"/>
                      </m:rPr>
                      <m:t>N</m:t>
                    </m:r>
                    <m:r>
                      <m:t>(</m:t>
                    </m:r>
                    <m:r>
                      <m:t>0</m:t>
                    </m:r>
                    <m:r>
                      <m:t>,</m:t>
                    </m:r>
                    <m:sSup>
                      <m:e>
                        <m:r>
                          <m:t>σ</m:t>
                        </m:r>
                      </m:e>
                      <m:sup>
                        <m:r>
                          <m:t>2</m:t>
                        </m:r>
                      </m:sup>
                    </m:sSup>
                    <m:r>
                      <m:t>)</m:t>
                    </m:r>
                  </m:oMath>
                </a14:m>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Bayesian</a:t>
            </a:r>
            <a:r>
              <a:rPr/>
              <a:t> </a:t>
            </a:r>
            <a:r>
              <a:rPr/>
              <a:t>linear</a:t>
            </a:r>
            <a:r>
              <a:rPr/>
              <a:t> </a:t>
            </a:r>
            <a:r>
              <a:rPr/>
              <a:t>regression</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JAGS model file (</a:t>
            </a:r>
            <a:r>
              <a:rPr sz="1800">
                <a:latin typeface="Courier"/>
              </a:rPr>
              <a:t>jagsS5ex2.jags</a:t>
            </a:r>
            <a:r>
              <a:rPr/>
              <a:t>):</a:t>
            </a:r>
          </a:p>
          <a:p>
            <a:pPr lvl="0" marL="1270000" indent="0">
              <a:buNone/>
            </a:pPr>
            <a:r>
              <a:rPr sz="1800">
                <a:latin typeface="Courier"/>
              </a:rPr>
              <a:t>model{
  for(i in 1:N){
    y[i]~dnorm(yhat[i],tau)
    yhat[i]&lt;-b0+b1*x1[i]+b2*x2[i]+b3*x3[i]
  }
  b0~dnorm(0,0.0001)
  b1~dnorm(0,0.0001)
  b2~dnorm(0,0.0001)
  b3~dnorm(0,0.0001)
  tau&lt;-pow(sigma,-2)
  sigma~dunif(0,100)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Bayesian</a:t>
            </a:r>
            <a:r>
              <a:rPr/>
              <a:t> </a:t>
            </a:r>
            <a:r>
              <a:rPr/>
              <a:t>linear</a:t>
            </a:r>
            <a:r>
              <a:rPr/>
              <a:t> </a:t>
            </a:r>
            <a:r>
              <a:rPr/>
              <a:t>regression</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set.seed</a:t>
            </a:r>
            <a:r>
              <a:rPr sz="1800">
                <a:latin typeface="Courier"/>
              </a:rPr>
              <a:t>(</a:t>
            </a:r>
            <a:r>
              <a:rPr sz="1800">
                <a:solidFill>
                  <a:srgbClr val="40A070"/>
                </a:solidFill>
                <a:latin typeface="Courier"/>
              </a:rPr>
              <a:t>123</a:t>
            </a:r>
            <a:r>
              <a:rPr sz="1800">
                <a:latin typeface="Courier"/>
              </a:rPr>
              <a:t>)</a:t>
            </a:r>
            <a:br/>
            <a:br/>
            <a:r>
              <a:rPr sz="1800">
                <a:latin typeface="Courier"/>
              </a:rPr>
              <a:t>jagsMod&lt;-</a:t>
            </a:r>
            <a:r>
              <a:rPr sz="1800" b="1">
                <a:solidFill>
                  <a:srgbClr val="007020"/>
                </a:solidFill>
                <a:latin typeface="Courier"/>
              </a:rPr>
              <a:t>jags.model</a:t>
            </a:r>
            <a:r>
              <a:rPr sz="1800">
                <a:latin typeface="Courier"/>
              </a:rPr>
              <a:t>(</a:t>
            </a:r>
            <a:r>
              <a:rPr sz="1800">
                <a:solidFill>
                  <a:srgbClr val="4070A0"/>
                </a:solidFill>
                <a:latin typeface="Courier"/>
              </a:rPr>
              <a:t>"jagsS5ex2.jags"</a:t>
            </a:r>
            <a:r>
              <a:rPr sz="1800">
                <a:latin typeface="Courier"/>
              </a:rPr>
              <a:t>,</a:t>
            </a:r>
            <a:r>
              <a:rPr sz="1800">
                <a:solidFill>
                  <a:srgbClr val="902000"/>
                </a:solidFill>
                <a:latin typeface="Courier"/>
              </a:rPr>
              <a:t>data=</a:t>
            </a:r>
            <a:r>
              <a:rPr sz="1800">
                <a:latin typeface="Courier"/>
              </a:rPr>
              <a:t>dat,</a:t>
            </a:r>
            <a:r>
              <a:rPr sz="1800">
                <a:solidFill>
                  <a:srgbClr val="902000"/>
                </a:solidFill>
                <a:latin typeface="Courier"/>
              </a:rPr>
              <a:t>n.chains=</a:t>
            </a:r>
            <a:r>
              <a:rPr sz="1800">
                <a:solidFill>
                  <a:srgbClr val="40A070"/>
                </a:solidFill>
                <a:latin typeface="Courier"/>
              </a:rPr>
              <a:t>4</a:t>
            </a:r>
            <a:r>
              <a:rPr sz="1800">
                <a:latin typeface="Courier"/>
              </a:rPr>
              <a:t>,</a:t>
            </a:r>
            <a:r>
              <a:rPr sz="1800">
                <a:solidFill>
                  <a:srgbClr val="902000"/>
                </a:solidFill>
                <a:latin typeface="Courier"/>
              </a:rPr>
              <a:t>n.adapt=</a:t>
            </a:r>
            <a:r>
              <a:rPr sz="1800">
                <a:solidFill>
                  <a:srgbClr val="40A070"/>
                </a:solidFill>
                <a:latin typeface="Courier"/>
              </a:rPr>
              <a:t>1000</a:t>
            </a:r>
            <a:r>
              <a:rPr sz="1800">
                <a:latin typeface="Courier"/>
              </a:rPr>
              <a:t>)</a:t>
            </a:r>
            <a:br/>
            <a:r>
              <a:rPr sz="1800" i="1">
                <a:solidFill>
                  <a:srgbClr val="60A0B0"/>
                </a:solidFill>
                <a:latin typeface="Courier"/>
              </a:rPr>
              <a:t>## Compiling model graph</a:t>
            </a:r>
            <a:br/>
            <a:r>
              <a:rPr sz="1800" i="1">
                <a:solidFill>
                  <a:srgbClr val="60A0B0"/>
                </a:solidFill>
                <a:latin typeface="Courier"/>
              </a:rPr>
              <a:t>##    Resolving undeclared variables</a:t>
            </a:r>
            <a:br/>
            <a:r>
              <a:rPr sz="1800" i="1">
                <a:solidFill>
                  <a:srgbClr val="60A0B0"/>
                </a:solidFill>
                <a:latin typeface="Courier"/>
              </a:rPr>
              <a:t>##    Allocating nodes</a:t>
            </a:r>
            <a:br/>
            <a:r>
              <a:rPr sz="1800" i="1">
                <a:solidFill>
                  <a:srgbClr val="60A0B0"/>
                </a:solidFill>
                <a:latin typeface="Courier"/>
              </a:rPr>
              <a:t>## Graph information:</a:t>
            </a:r>
            <a:br/>
            <a:r>
              <a:rPr sz="1800" i="1">
                <a:solidFill>
                  <a:srgbClr val="60A0B0"/>
                </a:solidFill>
                <a:latin typeface="Courier"/>
              </a:rPr>
              <a:t>##    Observed stochastic nodes: 50</a:t>
            </a:r>
            <a:br/>
            <a:r>
              <a:rPr sz="1800" i="1">
                <a:solidFill>
                  <a:srgbClr val="60A0B0"/>
                </a:solidFill>
                <a:latin typeface="Courier"/>
              </a:rPr>
              <a:t>##    Unobserved stochastic nodes: 5</a:t>
            </a:r>
            <a:br/>
            <a:r>
              <a:rPr sz="1800" i="1">
                <a:solidFill>
                  <a:srgbClr val="60A0B0"/>
                </a:solidFill>
                <a:latin typeface="Courier"/>
              </a:rPr>
              <a:t>##    Total graph size: 380</a:t>
            </a:r>
            <a:br/>
            <a:r>
              <a:rPr sz="1800" i="1">
                <a:solidFill>
                  <a:srgbClr val="60A0B0"/>
                </a:solidFill>
                <a:latin typeface="Courier"/>
              </a:rPr>
              <a:t>## </a:t>
            </a:r>
            <a:br/>
            <a:r>
              <a:rPr sz="1800" i="1">
                <a:solidFill>
                  <a:srgbClr val="60A0B0"/>
                </a:solidFill>
                <a:latin typeface="Courier"/>
              </a:rPr>
              <a:t>## Initializing model</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Bayesian</a:t>
            </a:r>
            <a:r>
              <a:rPr/>
              <a:t> </a:t>
            </a:r>
            <a:r>
              <a:rPr/>
              <a:t>linear</a:t>
            </a:r>
            <a:r>
              <a:rPr/>
              <a:t> </a:t>
            </a:r>
            <a:r>
              <a:rPr/>
              <a:t>regression</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i="1">
                <a:solidFill>
                  <a:srgbClr val="60A0B0"/>
                </a:solidFill>
                <a:latin typeface="Courier"/>
              </a:rPr>
              <a:t># run some 'burn-in' samples</a:t>
            </a:r>
            <a:br/>
            <a:r>
              <a:rPr sz="1800" b="1">
                <a:solidFill>
                  <a:srgbClr val="007020"/>
                </a:solidFill>
                <a:latin typeface="Courier"/>
              </a:rPr>
              <a:t>update</a:t>
            </a:r>
            <a:r>
              <a:rPr sz="1800">
                <a:latin typeface="Courier"/>
              </a:rPr>
              <a:t>(jagsMod,</a:t>
            </a:r>
            <a:r>
              <a:rPr sz="1800">
                <a:solidFill>
                  <a:srgbClr val="40A070"/>
                </a:solidFill>
                <a:latin typeface="Courier"/>
              </a:rPr>
              <a:t>1000</a:t>
            </a:r>
            <a:r>
              <a:rPr sz="1800">
                <a:latin typeface="Courier"/>
              </a:rPr>
              <a:t>)</a:t>
            </a:r>
            <a:br/>
            <a:br/>
            <a:r>
              <a:rPr sz="1800" i="1">
                <a:solidFill>
                  <a:srgbClr val="60A0B0"/>
                </a:solidFill>
                <a:latin typeface="Courier"/>
              </a:rPr>
              <a:t># extract samples from the posterior</a:t>
            </a:r>
            <a:br/>
            <a:r>
              <a:rPr sz="1800">
                <a:latin typeface="Courier"/>
              </a:rPr>
              <a:t>parsPosterior&lt;-</a:t>
            </a:r>
            <a:r>
              <a:rPr sz="1800" b="1">
                <a:solidFill>
                  <a:srgbClr val="007020"/>
                </a:solidFill>
                <a:latin typeface="Courier"/>
              </a:rPr>
              <a:t>coda.samples</a:t>
            </a:r>
            <a:r>
              <a:rPr sz="1800">
                <a:latin typeface="Courier"/>
              </a:rPr>
              <a:t>(</a:t>
            </a:r>
            <a:r>
              <a:rPr sz="1800">
                <a:solidFill>
                  <a:srgbClr val="902000"/>
                </a:solidFill>
                <a:latin typeface="Courier"/>
              </a:rPr>
              <a:t>model=</a:t>
            </a:r>
            <a:r>
              <a:rPr sz="1800">
                <a:latin typeface="Courier"/>
              </a:rPr>
              <a:t>jagsMod,</a:t>
            </a:r>
            <a:r>
              <a:rPr sz="1800">
                <a:solidFill>
                  <a:srgbClr val="902000"/>
                </a:solidFill>
                <a:latin typeface="Courier"/>
              </a:rPr>
              <a:t>variable.names=</a:t>
            </a:r>
            <a:r>
              <a:rPr sz="1800" b="1">
                <a:solidFill>
                  <a:srgbClr val="007020"/>
                </a:solidFill>
                <a:latin typeface="Courier"/>
              </a:rPr>
              <a:t>c</a:t>
            </a:r>
            <a:r>
              <a:rPr sz="1800">
                <a:latin typeface="Courier"/>
              </a:rPr>
              <a:t>(</a:t>
            </a:r>
            <a:r>
              <a:rPr sz="1800">
                <a:solidFill>
                  <a:srgbClr val="4070A0"/>
                </a:solidFill>
                <a:latin typeface="Courier"/>
              </a:rPr>
              <a:t>"b0"</a:t>
            </a:r>
            <a:r>
              <a:rPr sz="1800">
                <a:latin typeface="Courier"/>
              </a:rPr>
              <a:t>,</a:t>
            </a:r>
            <a:r>
              <a:rPr sz="1800">
                <a:solidFill>
                  <a:srgbClr val="4070A0"/>
                </a:solidFill>
                <a:latin typeface="Courier"/>
              </a:rPr>
              <a:t>"b1"</a:t>
            </a:r>
            <a:r>
              <a:rPr sz="1800">
                <a:latin typeface="Courier"/>
              </a:rPr>
              <a:t>,</a:t>
            </a:r>
            <a:r>
              <a:rPr sz="1800">
                <a:solidFill>
                  <a:srgbClr val="4070A0"/>
                </a:solidFill>
                <a:latin typeface="Courier"/>
              </a:rPr>
              <a:t>"b2"</a:t>
            </a:r>
            <a:r>
              <a:rPr sz="1800">
                <a:latin typeface="Courier"/>
              </a:rPr>
              <a:t>,</a:t>
            </a:r>
            <a:r>
              <a:rPr sz="1800">
                <a:solidFill>
                  <a:srgbClr val="4070A0"/>
                </a:solidFill>
                <a:latin typeface="Courier"/>
              </a:rPr>
              <a:t>"b3"</a:t>
            </a:r>
            <a:r>
              <a:rPr sz="1800">
                <a:latin typeface="Courier"/>
              </a:rPr>
              <a:t>,</a:t>
            </a:r>
            <a:r>
              <a:rPr sz="1800">
                <a:solidFill>
                  <a:srgbClr val="4070A0"/>
                </a:solidFill>
                <a:latin typeface="Courier"/>
              </a:rPr>
              <a:t>"sigma"</a:t>
            </a:r>
            <a:r>
              <a:rPr sz="1800">
                <a:latin typeface="Courier"/>
              </a:rPr>
              <a:t>),</a:t>
            </a:r>
            <a:r>
              <a:rPr sz="1800">
                <a:solidFill>
                  <a:srgbClr val="902000"/>
                </a:solidFill>
                <a:latin typeface="Courier"/>
              </a:rPr>
              <a:t>n.iter=</a:t>
            </a:r>
            <a:r>
              <a:rPr sz="1800">
                <a:solidFill>
                  <a:srgbClr val="40A070"/>
                </a:solidFill>
                <a:latin typeface="Courier"/>
              </a:rPr>
              <a:t>1e4</a:t>
            </a:r>
            <a:r>
              <a:rPr sz="1800">
                <a:latin typeface="Courier"/>
              </a:rPr>
              <a:t>)</a:t>
            </a:r>
            <a:br/>
            <a:r>
              <a:rPr sz="1800" i="1">
                <a:solidFill>
                  <a:srgbClr val="60A0B0"/>
                </a:solidFill>
                <a:latin typeface="Courier"/>
              </a:rPr>
              <a:t># this chain is thinned just as an example</a:t>
            </a:r>
            <a:br/>
            <a:r>
              <a:rPr sz="1800" i="1">
                <a:solidFill>
                  <a:srgbClr val="60A0B0"/>
                </a:solidFill>
                <a:latin typeface="Courier"/>
              </a:rPr>
              <a:t># avoid thinning in practice</a:t>
            </a:r>
            <a:br/>
            <a:br/>
            <a:r>
              <a:rPr sz="1800" i="1">
                <a:solidFill>
                  <a:srgbClr val="60A0B0"/>
                </a:solidFill>
                <a:latin typeface="Courier"/>
              </a:rPr>
              <a:t># check trace plot, empirical posterior distribution, potential scale reduction factor</a:t>
            </a:r>
            <a:br/>
            <a:r>
              <a:rPr sz="1800" b="1">
                <a:solidFill>
                  <a:srgbClr val="007020"/>
                </a:solidFill>
                <a:latin typeface="Courier"/>
              </a:rPr>
              <a:t>par</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5</a:t>
            </a:r>
            <a:r>
              <a:rPr sz="1800">
                <a:latin typeface="Courier"/>
              </a:rPr>
              <a:t>))</a:t>
            </a:r>
            <a:br/>
            <a:r>
              <a:rPr sz="1800" b="1">
                <a:solidFill>
                  <a:srgbClr val="007020"/>
                </a:solidFill>
                <a:latin typeface="Courier"/>
              </a:rPr>
              <a:t>traceplot</a:t>
            </a:r>
            <a:r>
              <a:rPr sz="1800">
                <a:latin typeface="Courier"/>
              </a:rPr>
              <a:t>(parsPosterior)</a:t>
            </a:r>
            <a:br/>
            <a:r>
              <a:rPr sz="1800" b="1">
                <a:solidFill>
                  <a:srgbClr val="007020"/>
                </a:solidFill>
                <a:latin typeface="Courier"/>
              </a:rPr>
              <a:t>densplot</a:t>
            </a:r>
            <a:r>
              <a:rPr sz="1800">
                <a:latin typeface="Courier"/>
              </a:rPr>
              <a:t>(parsPosterior)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A6206_BDA_2019_Henrion_Session5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p>
          <a:p>
            <a:pPr lvl="0" marL="1270000" indent="0">
              <a:buNone/>
            </a:pPr>
            <a:r>
              <a:rPr sz="1800" b="1">
                <a:solidFill>
                  <a:srgbClr val="007020"/>
                </a:solidFill>
                <a:latin typeface="Courier"/>
              </a:rPr>
              <a:t>gelman.diag</a:t>
            </a:r>
            <a:r>
              <a:rPr sz="1800">
                <a:latin typeface="Courier"/>
              </a:rPr>
              <a:t>(parsPosterior)</a:t>
            </a:r>
            <a:br/>
            <a:r>
              <a:rPr sz="1800" i="1">
                <a:solidFill>
                  <a:srgbClr val="60A0B0"/>
                </a:solidFill>
                <a:latin typeface="Courier"/>
              </a:rPr>
              <a:t>## Potential scale reduction factors:</a:t>
            </a:r>
            <a:br/>
            <a:r>
              <a:rPr sz="1800" i="1">
                <a:solidFill>
                  <a:srgbClr val="60A0B0"/>
                </a:solidFill>
                <a:latin typeface="Courier"/>
              </a:rPr>
              <a:t>## </a:t>
            </a:r>
            <a:br/>
            <a:r>
              <a:rPr sz="1800" i="1">
                <a:solidFill>
                  <a:srgbClr val="60A0B0"/>
                </a:solidFill>
                <a:latin typeface="Courier"/>
              </a:rPr>
              <a:t>##       Point est. Upper C.I.</a:t>
            </a:r>
            <a:br/>
            <a:r>
              <a:rPr sz="1800" i="1">
                <a:solidFill>
                  <a:srgbClr val="60A0B0"/>
                </a:solidFill>
                <a:latin typeface="Courier"/>
              </a:rPr>
              <a:t>## b0          1.00       1.01</a:t>
            </a:r>
            <a:br/>
            <a:r>
              <a:rPr sz="1800" i="1">
                <a:solidFill>
                  <a:srgbClr val="60A0B0"/>
                </a:solidFill>
                <a:latin typeface="Courier"/>
              </a:rPr>
              <a:t>## b1          1.00       1.00</a:t>
            </a:r>
            <a:br/>
            <a:r>
              <a:rPr sz="1800" i="1">
                <a:solidFill>
                  <a:srgbClr val="60A0B0"/>
                </a:solidFill>
                <a:latin typeface="Courier"/>
              </a:rPr>
              <a:t>## b2          1.01       1.02</a:t>
            </a:r>
            <a:br/>
            <a:r>
              <a:rPr sz="1800" i="1">
                <a:solidFill>
                  <a:srgbClr val="60A0B0"/>
                </a:solidFill>
                <a:latin typeface="Courier"/>
              </a:rPr>
              <a:t>## b3          1.00       1.01</a:t>
            </a:r>
            <a:br/>
            <a:r>
              <a:rPr sz="1800" i="1">
                <a:solidFill>
                  <a:srgbClr val="60A0B0"/>
                </a:solidFill>
                <a:latin typeface="Courier"/>
              </a:rPr>
              <a:t>## sigma       1.00       1.00</a:t>
            </a:r>
            <a:br/>
            <a:r>
              <a:rPr sz="1800" i="1">
                <a:solidFill>
                  <a:srgbClr val="60A0B0"/>
                </a:solidFill>
                <a:latin typeface="Courier"/>
              </a:rPr>
              <a:t>## </a:t>
            </a:r>
            <a:br/>
            <a:r>
              <a:rPr sz="1800" i="1">
                <a:solidFill>
                  <a:srgbClr val="60A0B0"/>
                </a:solidFill>
                <a:latin typeface="Courier"/>
              </a:rPr>
              <a:t>## Multivariate psrf</a:t>
            </a:r>
            <a:br/>
            <a:r>
              <a:rPr sz="1800" i="1">
                <a:solidFill>
                  <a:srgbClr val="60A0B0"/>
                </a:solidFill>
                <a:latin typeface="Courier"/>
              </a:rPr>
              <a:t>## </a:t>
            </a:r>
            <a:br/>
            <a:r>
              <a:rPr sz="1800" i="1">
                <a:solidFill>
                  <a:srgbClr val="60A0B0"/>
                </a:solidFill>
                <a:latin typeface="Courier"/>
              </a:rPr>
              <a:t>## 1.01</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Bayesian</a:t>
            </a:r>
            <a:r>
              <a:rPr/>
              <a:t> </a:t>
            </a:r>
            <a:r>
              <a:rPr/>
              <a:t>linear</a:t>
            </a:r>
            <a:r>
              <a:rPr/>
              <a:t> </a:t>
            </a:r>
            <a:r>
              <a:rPr/>
              <a:t>regression</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i="1">
                <a:solidFill>
                  <a:srgbClr val="60A0B0"/>
                </a:solidFill>
                <a:latin typeface="Courier"/>
              </a:rPr>
              <a:t># posterior mean estimate</a:t>
            </a:r>
            <a:br/>
            <a:r>
              <a:rPr sz="1800" b="1">
                <a:solidFill>
                  <a:srgbClr val="007020"/>
                </a:solidFill>
                <a:latin typeface="Courier"/>
              </a:rPr>
              <a:t>summary</a:t>
            </a:r>
            <a:r>
              <a:rPr sz="1800">
                <a:latin typeface="Courier"/>
              </a:rPr>
              <a:t>(parsPosterior)</a:t>
            </a:r>
            <a:r>
              <a:rPr sz="1800">
                <a:solidFill>
                  <a:srgbClr val="666666"/>
                </a:solidFill>
                <a:latin typeface="Courier"/>
              </a:rPr>
              <a:t>$</a:t>
            </a:r>
            <a:r>
              <a:rPr sz="1800">
                <a:latin typeface="Courier"/>
              </a:rPr>
              <a:t>statistics[,</a:t>
            </a:r>
            <a:r>
              <a:rPr sz="1800">
                <a:solidFill>
                  <a:srgbClr val="4070A0"/>
                </a:solidFill>
                <a:latin typeface="Courier"/>
              </a:rPr>
              <a:t>"Mean"</a:t>
            </a:r>
            <a:r>
              <a:rPr sz="1800">
                <a:latin typeface="Courier"/>
              </a:rPr>
              <a:t>]</a:t>
            </a:r>
            <a:br/>
            <a:r>
              <a:rPr sz="1800" i="1">
                <a:solidFill>
                  <a:srgbClr val="60A0B0"/>
                </a:solidFill>
                <a:latin typeface="Courier"/>
              </a:rPr>
              <a:t>##        b0        b1        b2        b3     sigma </a:t>
            </a:r>
            <a:br/>
            <a:r>
              <a:rPr sz="1800" i="1">
                <a:solidFill>
                  <a:srgbClr val="60A0B0"/>
                </a:solidFill>
                <a:latin typeface="Courier"/>
              </a:rPr>
              <a:t>## 5.4501749 0.9494212 0.2025153 0.1043726 0.7611629</a:t>
            </a:r>
            <a:br/>
            <a:br/>
            <a:r>
              <a:rPr sz="1800" i="1">
                <a:solidFill>
                  <a:srgbClr val="60A0B0"/>
                </a:solidFill>
                <a:latin typeface="Courier"/>
              </a:rPr>
              <a:t># posterior quantile based 95% credible interval</a:t>
            </a:r>
            <a:br/>
            <a:r>
              <a:rPr sz="1800" b="1">
                <a:solidFill>
                  <a:srgbClr val="007020"/>
                </a:solidFill>
                <a:latin typeface="Courier"/>
              </a:rPr>
              <a:t>summary</a:t>
            </a:r>
            <a:r>
              <a:rPr sz="1800">
                <a:latin typeface="Courier"/>
              </a:rPr>
              <a:t>(parsPosterior)</a:t>
            </a:r>
            <a:r>
              <a:rPr sz="1800">
                <a:solidFill>
                  <a:srgbClr val="666666"/>
                </a:solidFill>
                <a:latin typeface="Courier"/>
              </a:rPr>
              <a:t>$</a:t>
            </a:r>
            <a:r>
              <a:rPr sz="1800">
                <a:latin typeface="Courier"/>
              </a:rPr>
              <a:t>quantiles[,</a:t>
            </a:r>
            <a:r>
              <a:rPr sz="1800" b="1">
                <a:solidFill>
                  <a:srgbClr val="007020"/>
                </a:solidFill>
                <a:latin typeface="Courier"/>
              </a:rPr>
              <a:t>c</a:t>
            </a:r>
            <a:r>
              <a:rPr sz="1800">
                <a:latin typeface="Courier"/>
              </a:rPr>
              <a:t>(</a:t>
            </a:r>
            <a:r>
              <a:rPr sz="1800">
                <a:solidFill>
                  <a:srgbClr val="4070A0"/>
                </a:solidFill>
                <a:latin typeface="Courier"/>
              </a:rPr>
              <a:t>"2.5%"</a:t>
            </a:r>
            <a:r>
              <a:rPr sz="1800">
                <a:latin typeface="Courier"/>
              </a:rPr>
              <a:t>,</a:t>
            </a:r>
            <a:r>
              <a:rPr sz="1800">
                <a:solidFill>
                  <a:srgbClr val="4070A0"/>
                </a:solidFill>
                <a:latin typeface="Courier"/>
              </a:rPr>
              <a:t>"97.5%"</a:t>
            </a:r>
            <a:r>
              <a:rPr sz="1800">
                <a:latin typeface="Courier"/>
              </a:rPr>
              <a:t>)]</a:t>
            </a:r>
            <a:br/>
            <a:r>
              <a:rPr sz="1800" i="1">
                <a:solidFill>
                  <a:srgbClr val="60A0B0"/>
                </a:solidFill>
                <a:latin typeface="Courier"/>
              </a:rPr>
              <a:t>##              2.5%     97.5%</a:t>
            </a:r>
            <a:br/>
            <a:r>
              <a:rPr sz="1800" i="1">
                <a:solidFill>
                  <a:srgbClr val="60A0B0"/>
                </a:solidFill>
                <a:latin typeface="Courier"/>
              </a:rPr>
              <a:t>## b0     4.14175028 6.7462748</a:t>
            </a:r>
            <a:br/>
            <a:r>
              <a:rPr sz="1800" i="1">
                <a:solidFill>
                  <a:srgbClr val="60A0B0"/>
                </a:solidFill>
                <a:latin typeface="Courier"/>
              </a:rPr>
              <a:t>## b1     0.49445006 1.4106124</a:t>
            </a:r>
            <a:br/>
            <a:r>
              <a:rPr sz="1800" i="1">
                <a:solidFill>
                  <a:srgbClr val="60A0B0"/>
                </a:solidFill>
                <a:latin typeface="Courier"/>
              </a:rPr>
              <a:t>## b2    -0.27474222 0.6791361</a:t>
            </a:r>
            <a:br/>
            <a:r>
              <a:rPr sz="1800" i="1">
                <a:solidFill>
                  <a:srgbClr val="60A0B0"/>
                </a:solidFill>
                <a:latin typeface="Courier"/>
              </a:rPr>
              <a:t>## b3     0.05687712 0.1512666</a:t>
            </a:r>
            <a:br/>
            <a:r>
              <a:rPr sz="1800" i="1">
                <a:solidFill>
                  <a:srgbClr val="60A0B0"/>
                </a:solidFill>
                <a:latin typeface="Courier"/>
              </a:rPr>
              <a:t>## sigma  0.62168563 0.9419024</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Bayesian</a:t>
            </a:r>
            <a:r>
              <a:rPr/>
              <a:t> </a:t>
            </a:r>
            <a:r>
              <a:rPr/>
              <a:t>linear</a:t>
            </a:r>
            <a:r>
              <a:rPr/>
              <a:t> </a:t>
            </a:r>
            <a:r>
              <a:rPr/>
              <a:t>regression</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that you can access all the individuals MCMC samples: </a:t>
            </a:r>
            <a:r>
              <a:rPr sz="1800">
                <a:latin typeface="Courier"/>
              </a:rPr>
              <a:t>parsPosterior</a:t>
            </a:r>
            <a:r>
              <a:rPr/>
              <a:t> is a list with 4 elements, 1 for each chain. Each element is simply a data frame with a column for every variable in the </a:t>
            </a:r>
            <a:r>
              <a:rPr sz="1800">
                <a:latin typeface="Courier"/>
              </a:rPr>
              <a:t>variable.names</a:t>
            </a:r>
            <a:r>
              <a:rPr/>
              <a:t> argument and the number of rows corresponds to </a:t>
            </a:r>
            <a:r>
              <a:rPr sz="1800">
                <a:latin typeface="Courier"/>
              </a:rPr>
              <a:t>n.iter</a:t>
            </a:r>
            <a:r>
              <a:rPr/>
              <a:t>/</a:t>
            </a:r>
            <a:r>
              <a:rPr sz="1800">
                <a:latin typeface="Courier"/>
              </a:rPr>
              <a:t>thin</a:t>
            </a:r>
            <a:r>
              <a:rPr/>
              <a:t>.</a:t>
            </a:r>
          </a:p>
          <a:p>
            <a:pPr lvl="0" marL="0" indent="0">
              <a:buNone/>
            </a:pPr>
            <a:r>
              <a:rPr/>
              <a:t>Use this to produce your own trace and histogram plots, compute various statistics of the parameters etc!</a:t>
            </a:r>
          </a:p>
          <a:p>
            <a:pPr lvl="0" marL="1270000" indent="0">
              <a:buNone/>
            </a:pPr>
            <a:r>
              <a:rPr sz="1800">
                <a:latin typeface="Courier"/>
              </a:rPr>
              <a:t>parsPosterior[[</a:t>
            </a:r>
            <a:r>
              <a:rPr sz="1800">
                <a:solidFill>
                  <a:srgbClr val="40A070"/>
                </a:solidFill>
                <a:latin typeface="Courier"/>
              </a:rPr>
              <a:t>1</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10</a:t>
            </a:r>
            <a:r>
              <a:rPr sz="1800">
                <a:latin typeface="Courier"/>
              </a:rPr>
              <a:t>,]</a:t>
            </a:r>
            <a:br/>
            <a:r>
              <a:rPr sz="1800" i="1">
                <a:solidFill>
                  <a:srgbClr val="60A0B0"/>
                </a:solidFill>
                <a:latin typeface="Courier"/>
              </a:rPr>
              <a:t>##             b0        b1         b2         b3     sigma</a:t>
            </a:r>
            <a:br/>
            <a:r>
              <a:rPr sz="1800" i="1">
                <a:solidFill>
                  <a:srgbClr val="60A0B0"/>
                </a:solidFill>
                <a:latin typeface="Courier"/>
              </a:rPr>
              <a:t>##  [1,] 5.961974 1.0490390 0.36194545 0.09785028 0.7744259</a:t>
            </a:r>
            <a:br/>
            <a:r>
              <a:rPr sz="1800" i="1">
                <a:solidFill>
                  <a:srgbClr val="60A0B0"/>
                </a:solidFill>
                <a:latin typeface="Courier"/>
              </a:rPr>
              <a:t>##  [2,] 5.714157 1.0376339 0.37920063 0.11114082 0.6438101</a:t>
            </a:r>
            <a:br/>
            <a:r>
              <a:rPr sz="1800" i="1">
                <a:solidFill>
                  <a:srgbClr val="60A0B0"/>
                </a:solidFill>
                <a:latin typeface="Courier"/>
              </a:rPr>
              <a:t>##  [3,] 5.698880 1.0882954 0.47389859 0.11082279 0.6332962</a:t>
            </a:r>
            <a:br/>
            <a:r>
              <a:rPr sz="1800" i="1">
                <a:solidFill>
                  <a:srgbClr val="60A0B0"/>
                </a:solidFill>
                <a:latin typeface="Courier"/>
              </a:rPr>
              <a:t>##  [4,] 5.772259 1.0194163 0.45574826 0.10812163 0.6446068</a:t>
            </a:r>
            <a:br/>
            <a:r>
              <a:rPr sz="1800" i="1">
                <a:solidFill>
                  <a:srgbClr val="60A0B0"/>
                </a:solidFill>
                <a:latin typeface="Courier"/>
              </a:rPr>
              <a:t>##  [5,] 5.901129 0.8575897 0.43329293 0.11055065 0.8680574</a:t>
            </a:r>
            <a:br/>
            <a:r>
              <a:rPr sz="1800" i="1">
                <a:solidFill>
                  <a:srgbClr val="60A0B0"/>
                </a:solidFill>
                <a:latin typeface="Courier"/>
              </a:rPr>
              <a:t>##  [6,] 5.563649 0.9688162 0.26249450 0.10445311 0.7702695</a:t>
            </a:r>
            <a:br/>
            <a:r>
              <a:rPr sz="1800" i="1">
                <a:solidFill>
                  <a:srgbClr val="60A0B0"/>
                </a:solidFill>
                <a:latin typeface="Courier"/>
              </a:rPr>
              <a:t>##  [7,] 5.599686 0.9398171 0.22691076 0.09489215 0.7812817</a:t>
            </a:r>
            <a:br/>
            <a:r>
              <a:rPr sz="1800" i="1">
                <a:solidFill>
                  <a:srgbClr val="60A0B0"/>
                </a:solidFill>
                <a:latin typeface="Courier"/>
              </a:rPr>
              <a:t>##  [8,] 5.692168 1.0989779 0.13773830 0.08124577 0.7466728</a:t>
            </a:r>
            <a:br/>
            <a:r>
              <a:rPr sz="1800" i="1">
                <a:solidFill>
                  <a:srgbClr val="60A0B0"/>
                </a:solidFill>
                <a:latin typeface="Courier"/>
              </a:rPr>
              <a:t>##  [9,] 5.708121 0.9683713 0.14117908 0.08107579 0.7304950</a:t>
            </a:r>
            <a:br/>
            <a:r>
              <a:rPr sz="1800" i="1">
                <a:solidFill>
                  <a:srgbClr val="60A0B0"/>
                </a:solidFill>
                <a:latin typeface="Courier"/>
              </a:rPr>
              <a:t>## [10,] 5.829481 0.8961371 0.09907612 0.08264892 0.7750295</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Session 5: Markov Chain Monte Carlo (cont’d)</a:t>
                </a:r>
              </a:p>
              <a:p>
                <a:pPr lvl="0" marL="0" indent="0">
                  <a:buNone/>
                </a:pPr>
                <a14:m>
                  <m:oMathPara xmlns:m="http://schemas.openxmlformats.org/officeDocument/2006/math">
                    <m:oMathParaPr>
                      <m:jc m:val="center"/>
                    </m:oMathParaPr>
                    <m:oMath>
                      <m:r>
                        <m:t> </m:t>
                      </m:r>
                    </m:oMath>
                  </m:oMathPara>
                </a14:m>
              </a:p>
              <a:p>
                <a:pPr lvl="0" marL="0" indent="0">
                  <a:buNone/>
                </a:pPr>
                <a:r>
                  <a:rPr/>
                  <a:t>Some references for Bayesian statistics / data analysis are:</a:t>
                </a:r>
              </a:p>
              <a:p>
                <a:pPr lvl="1">
                  <a:buAutoNum type="arabicPeriod"/>
                </a:pPr>
                <a:r>
                  <a:rPr/>
                  <a:t>Hoff, P.D. (2009). “</a:t>
                </a:r>
                <a:r>
                  <a:rPr i="1"/>
                  <a:t>A First Course in Bayesian Statistical Methods</a:t>
                </a:r>
                <a:r>
                  <a:rPr/>
                  <a:t>.” Springer.</a:t>
                </a:r>
              </a:p>
              <a:p>
                <a:pPr lvl="1">
                  <a:buAutoNum type="arabicPeriod"/>
                </a:pPr>
                <a:r>
                  <a:rPr/>
                  <a:t>Gelman, A., Carlin, J.B., Stern, H.S., Dunson, D.B., Vehtari, A., Rubin, D.B. (2014). “</a:t>
                </a:r>
                <a:r>
                  <a:rPr i="1"/>
                  <a:t>Bayesian Data Analysis</a:t>
                </a:r>
                <a:r>
                  <a:rPr/>
                  <a:t>”. 3</a:t>
                </a:r>
                <a:r>
                  <a:rPr baseline="30000"/>
                  <a:t>rd</a:t>
                </a:r>
                <a:r>
                  <a:rPr/>
                  <a:t> ed. CRC Press.</a:t>
                </a:r>
              </a:p>
              <a:p>
                <a:pPr lvl="1">
                  <a:buAutoNum type="arabicPeriod"/>
                </a:pPr>
                <a:r>
                  <a:rPr/>
                  <a:t>Ramoni, M., Sebastiani, P. (2007), ‘Bayesian Methods’, in Berthold, M., Hand, D.J. (eds.). “</a:t>
                </a:r>
                <a:r>
                  <a:rPr i="1"/>
                  <a:t>Intelligent Data Analysis</a:t>
                </a:r>
                <a:r>
                  <a:rPr/>
                  <a:t>”, 2</a:t>
                </a:r>
                <a:r>
                  <a:rPr baseline="30000"/>
                  <a:t>nd</a:t>
                </a:r>
                <a:r>
                  <a:rPr/>
                  <a:t> ed., Springer, pp.131-168</a:t>
                </a:r>
              </a:p>
              <a:p>
                <a:pPr lvl="1">
                  <a:buAutoNum type="arabicPeriod"/>
                </a:pPr>
                <a:r>
                  <a:rPr/>
                  <a:t>Stone, J.V. (2013). “</a:t>
                </a:r>
                <a:r>
                  <a:rPr i="1"/>
                  <a:t>Bayes’ Rule: A Tutorial Introduction to Bayesian Analysis</a:t>
                </a:r>
                <a:r>
                  <a:rPr/>
                  <a:t>”. Sebtel Press.</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STA6206 Bayesian Data analysis Session 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r>
                      <m:t>,</m:t>
                    </m:r>
                    <m:r>
                      <m:t>Z</m:t>
                    </m:r>
                  </m:oMath>
                </a14:m>
                <a:r>
                  <a:rPr/>
                  <a:t> - random variables</a:t>
                </a:r>
              </a:p>
              <a:p>
                <a:pPr lvl="1"/>
                <a14:m>
                  <m:oMath xmlns:m="http://schemas.openxmlformats.org/officeDocument/2006/math">
                    <m:r>
                      <m:t>x</m:t>
                    </m:r>
                    <m:r>
                      <m:t>,</m:t>
                    </m:r>
                    <m:r>
                      <m:t>y</m:t>
                    </m:r>
                    <m:r>
                      <m:t>,</m:t>
                    </m:r>
                    <m:r>
                      <m:t>z</m:t>
                    </m:r>
                  </m:oMath>
                </a14:m>
                <a:r>
                  <a:rPr/>
                  <a:t> - measured / observed values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r>
                      <m:t>,</m:t>
                    </m:r>
                    <m:bar>
                      <m:barPr>
                        <m:pos m:val="top"/>
                      </m:barPr>
                      <m:e>
                        <m:r>
                          <m:t>Z</m:t>
                        </m:r>
                      </m:e>
                    </m:bar>
                  </m:oMath>
                </a14:m>
                <a:r>
                  <a:rPr/>
                  <a:t> - sample mean estimators for X, Y, Z</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r>
                      <m:t>,</m:t>
                    </m:r>
                    <m:bar>
                      <m:barPr>
                        <m:pos m:val="top"/>
                      </m:barPr>
                      <m:e>
                        <m:r>
                          <m:t>z</m:t>
                        </m:r>
                      </m:e>
                    </m:bar>
                  </m:oMath>
                </a14:m>
                <a:r>
                  <a:rPr/>
                  <a:t> - sample mean estimates of X, Y, Z</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r>
                      <m:t>,</m:t>
                    </m:r>
                    <m:sSub>
                      <m:e>
                        <m:r>
                          <m:t>f</m:t>
                        </m:r>
                      </m:e>
                      <m:sub>
                        <m:r>
                          <m:t>Z</m:t>
                        </m:r>
                      </m:sub>
                    </m:sSub>
                    <m:r>
                      <m:t>(</m:t>
                    </m:r>
                    <m:r>
                      <m:t>.</m:t>
                    </m:r>
                    <m:r>
                      <m:t>)</m:t>
                    </m:r>
                  </m:oMath>
                </a14:m>
                <a:r>
                  <a:rPr/>
                  <a:t> - probability mass / density functions of X, Y, Z; sometimes </a:t>
                </a:r>
                <a14:m>
                  <m:oMath xmlns:m="http://schemas.openxmlformats.org/officeDocument/2006/math">
                    <m:sSub>
                      <m:e>
                        <m:r>
                          <m:t>p</m:t>
                        </m:r>
                      </m:e>
                      <m:sub>
                        <m:r>
                          <m:t>X</m:t>
                        </m:r>
                      </m:sub>
                    </m:sSub>
                    <m:r>
                      <m:t>(</m:t>
                    </m:r>
                    <m:r>
                      <m:t>.</m:t>
                    </m:r>
                    <m:r>
                      <m:t>)</m:t>
                    </m:r>
                  </m:oMath>
                </a14:m>
                <a:r>
                  <a:rPr/>
                  <a:t> etc. rather than </a:t>
                </a:r>
                <a14:m>
                  <m:oMath xmlns:m="http://schemas.openxmlformats.org/officeDocument/2006/math">
                    <m:sSub>
                      <m:e>
                        <m:r>
                          <m:t>f</m:t>
                        </m:r>
                      </m:e>
                      <m:sub>
                        <m:r>
                          <m:t>X</m:t>
                        </m:r>
                      </m:sub>
                    </m:sSub>
                    <m:r>
                      <m:t>(</m:t>
                    </m:r>
                    <m:r>
                      <m:t>.</m:t>
                    </m:r>
                    <m:r>
                      <m:t>)</m:t>
                    </m:r>
                  </m:oMath>
                </a14:m>
              </a:p>
              <a:p>
                <a:pPr lvl="1"/>
                <a:r>
                  <a:rPr/>
                  <a:t>p(.) - used as a shorthand notation for pmfs / pdfs if the use of this is unambiguous (i.e. it is clear which is the random variable)</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Z</m:t>
                    </m:r>
                    <m:r>
                      <m:t>]</m:t>
                    </m:r>
                  </m:oMath>
                </a14:m>
                <a:r>
                  <a:rPr/>
                  <a:t>, </a:t>
                </a:r>
                <a14:m>
                  <m:oMath xmlns:m="http://schemas.openxmlformats.org/officeDocument/2006/math">
                    <m:r>
                      <m:t>E</m:t>
                    </m:r>
                    <m:r>
                      <m:t>[</m:t>
                    </m:r>
                    <m:r>
                      <m:t>T</m:t>
                    </m:r>
                    <m:r>
                      <m:t>]</m:t>
                    </m:r>
                  </m:oMath>
                </a14:m>
                <a:r>
                  <a:rPr/>
                  <a:t> - the expectation of X, Y, Z, T respectively</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r>
                  <a:rPr b="1"/>
                  <a:t>MARKOV CHAIN MONTE CARLO (cont’d)</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MCMC:</a:t>
            </a:r>
            <a:r>
              <a:rPr/>
              <a:t> </a:t>
            </a:r>
            <a:r>
              <a:rPr/>
              <a:t>JAGS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Just another Gibbs sampler (JAGS)</a:t>
            </a:r>
            <a:r>
              <a:rPr/>
              <a:t> is a program to simulate from Bayesian models using MCMC.</a:t>
            </a:r>
          </a:p>
          <a:p>
            <a:pPr lvl="0" marL="0" indent="0">
              <a:buNone/>
            </a:pPr>
            <a:r>
              <a:rPr/>
              <a:t>It was devloped by Martyn Plummer, a biostatistician at WHO / IARC. JAGS is based on </a:t>
            </a:r>
            <a:r>
              <a:rPr b="1"/>
              <a:t>Bayesian inference using Gibbs sampling (BUGS)</a:t>
            </a:r>
            <a:r>
              <a:rPr/>
              <a:t> developed by the MRC Biostatistics Unit at Cambridge University and uses largely the same syntax.</a:t>
            </a:r>
          </a:p>
          <a:p>
            <a:pPr lvl="0" marL="0" indent="0">
              <a:buNone/>
            </a:pPr>
            <a:r>
              <a:rPr/>
              <a:t>Unlike BUGS, JAGS is platform independent. It provides no user interface and has to be interacted with via other software such as </a:t>
            </a:r>
            <a:r>
              <a:rPr sz="1800">
                <a:latin typeface="Courier"/>
              </a:rPr>
              <a:t>R</a:t>
            </a:r>
            <a:r>
              <a:rPr/>
              <a:t> or Python.</a:t>
            </a:r>
          </a:p>
          <a:p>
            <a:pPr lvl="0" marL="0" indent="0">
              <a:buNone/>
            </a:pPr>
            <a:r>
              <a:rPr/>
              <a:t>Common </a:t>
            </a:r>
            <a:r>
              <a:rPr sz="1800">
                <a:latin typeface="Courier"/>
              </a:rPr>
              <a:t>R</a:t>
            </a:r>
            <a:r>
              <a:rPr/>
              <a:t> libraries for this are </a:t>
            </a:r>
            <a:r>
              <a:rPr sz="1800">
                <a:latin typeface="Courier"/>
              </a:rPr>
              <a:t>rjags</a:t>
            </a:r>
            <a:r>
              <a:rPr/>
              <a:t> (developed by Plummer) and </a:t>
            </a:r>
            <a:r>
              <a:rPr sz="1800">
                <a:latin typeface="Courier"/>
              </a:rPr>
              <a:t>R2jags</a:t>
            </a:r>
            <a:r>
              <a:rPr/>
              <a:t>. The </a:t>
            </a:r>
            <a:r>
              <a:rPr sz="1800">
                <a:latin typeface="Courier"/>
              </a:rPr>
              <a:t>coda</a:t>
            </a:r>
            <a:r>
              <a:rPr/>
              <a:t> library is also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MCMC:</a:t>
            </a:r>
            <a:r>
              <a:rPr/>
              <a:t> </a:t>
            </a:r>
            <a:r>
              <a:rPr/>
              <a:t>JAGS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JAGS can be downloaded from </a:t>
            </a:r>
            <a:r>
              <a:rPr>
                <a:hlinkClick r:id="rId2"/>
              </a:rPr>
              <a:t>http://mcmc-jags.sourceforge.net/</a:t>
            </a:r>
            <a:r>
              <a:rPr/>
              <a:t>.</a:t>
            </a:r>
          </a:p>
          <a:p>
            <a:pPr lvl="0" marL="0" indent="0">
              <a:buNone/>
            </a:pPr>
            <a:r>
              <a:rPr/>
              <a:t>The user manual is (highly) recommended reading.</a:t>
            </a:r>
          </a:p>
          <a:p>
            <a:pPr lvl="0" marL="0" indent="0">
              <a:buNone/>
            </a:pPr>
            <a:r>
              <a:rPr>
                <a:hlinkClick r:id="rId3"/>
              </a:rPr>
              <a:t>https://sourceforge.net/projects/mcmc-jags/files/Manuals/4.x/jags_user_manual.pdf/download</a:t>
            </a:r>
          </a:p>
          <a:p>
            <a:pPr lvl="0" marL="0" indent="0">
              <a:buNone/>
            </a:pPr>
            <a:r>
              <a:rPr/>
              <a:t>Note that JAGS coding syntax is very similar to </a:t>
            </a:r>
            <a:r>
              <a:rPr sz="1800">
                <a:latin typeface="Courier"/>
              </a:rPr>
              <a:t>R</a:t>
            </a:r>
            <a:r>
              <a:rPr/>
              <a:t> syntax but with some differences, particularly for specifying distribution functions (e.g. normal distribution takes mean and precision not mean and standard deviation).</a:t>
            </a:r>
          </a:p>
          <a:p>
            <a:pPr lvl="0" marL="0" indent="0">
              <a:buNone/>
            </a:pPr>
            <a:r>
              <a:rPr/>
              <a:t>While JAGS mostly relies on the Gibbs sampler, it will actually try to figure out what is the best sampler to use for your problem. It will also use other samplers such as Metropolis-Hastings or Slicer…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MCMC:</a:t>
            </a:r>
            <a:r>
              <a:rPr/>
              <a:t> </a:t>
            </a:r>
            <a:r>
              <a:rPr/>
              <a:t>JAGS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Fitting a JAGS model in </a:t>
                </a:r>
                <a:r>
                  <a:rPr sz="1800">
                    <a:latin typeface="Courier"/>
                  </a:rPr>
                  <a:t>R</a:t>
                </a:r>
                <a:r>
                  <a:rPr/>
                  <a:t> requires 3 things:</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Dataset.</a:t>
                </a:r>
              </a:p>
              <a:p>
                <a:pPr lvl="1">
                  <a:buAutoNum type="arabicPeriod"/>
                </a:pPr>
                <a14:m>
                  <m:oMath xmlns:m="http://schemas.openxmlformats.org/officeDocument/2006/math">
                    <m:r>
                      <m:t> </m:t>
                    </m:r>
                  </m:oMath>
                </a14:m>
                <a:r>
                  <a:rPr/>
                  <a:t> JAGS model file.</a:t>
                </a:r>
              </a:p>
              <a:p>
                <a:pPr lvl="1">
                  <a:buAutoNum type="arabicPeriod"/>
                </a:pPr>
                <a14:m>
                  <m:oMath xmlns:m="http://schemas.openxmlformats.org/officeDocument/2006/math">
                    <m:r>
                      <m:t> </m:t>
                    </m:r>
                  </m:oMath>
                </a14:m>
                <a:r>
                  <a:rPr/>
                  <a:t> </a:t>
                </a:r>
                <a:r>
                  <a:rPr sz="1800">
                    <a:latin typeface="Courier"/>
                  </a:rPr>
                  <a:t>R</a:t>
                </a:r>
                <a:r>
                  <a:rPr/>
                  <a:t> script to pre-process the data, call JAGS, process the resulting samples from the posterior density.</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MCMC:</a:t>
            </a:r>
            <a:r>
              <a:rPr/>
              <a:t> </a:t>
            </a:r>
            <a:r>
              <a:rPr/>
              <a:t>JAGS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Example</a:t>
                </a:r>
              </a:p>
              <a:p>
                <a:pPr lvl="0" marL="0" indent="0">
                  <a:buNone/>
                </a:pPr>
                <a14:m>
                  <m:oMathPara xmlns:m="http://schemas.openxmlformats.org/officeDocument/2006/math">
                    <m:oMathParaPr>
                      <m:jc m:val="center"/>
                    </m:oMathParaPr>
                    <m:oMath>
                      <m:r>
                        <m:t> </m:t>
                      </m:r>
                    </m:oMath>
                  </m:oMathPara>
                </a14:m>
              </a:p>
              <a:p>
                <a:pPr lvl="0" marL="0" indent="0">
                  <a:buNone/>
                </a:pPr>
                <a:r>
                  <a:rPr/>
                  <a:t>Fit the model from Practical 3, Exercise 2 using JAGS and the </a:t>
                </a:r>
                <a:r>
                  <a:rPr sz="1800">
                    <a:latin typeface="Courier"/>
                  </a:rPr>
                  <a:t>rjags</a:t>
                </a:r>
                <a:r>
                  <a:rPr/>
                  <a:t> package.</a:t>
                </a:r>
              </a:p>
              <a:p>
                <a:pPr lvl="0" marL="0" indent="0">
                  <a:buNone/>
                </a:pPr>
                <a14:m>
                  <m:oMathPara xmlns:m="http://schemas.openxmlformats.org/officeDocument/2006/math">
                    <m:oMathParaPr>
                      <m:jc m:val="center"/>
                    </m:oMathParaPr>
                    <m:oMath>
                      <m:r>
                        <m:t> </m:t>
                      </m:r>
                    </m:oMath>
                  </m:oMathPara>
                </a14:m>
              </a:p>
              <a:p>
                <a:pPr lvl="0" marL="0" indent="0">
                  <a:buNone/>
                </a:pPr>
                <a:r>
                  <a:rPr/>
                  <a:t>Inspect the trace plot and plot the posterior distribution.</a:t>
                </a:r>
              </a:p>
              <a:p>
                <a:pPr lvl="0" marL="0" indent="0">
                  <a:buNone/>
                </a:pPr>
                <a14:m>
                  <m:oMathPara xmlns:m="http://schemas.openxmlformats.org/officeDocument/2006/math">
                    <m:oMathParaPr>
                      <m:jc m:val="center"/>
                    </m:oMathParaPr>
                    <m:oMath>
                      <m:r>
                        <m:t> </m:t>
                      </m:r>
                    </m:oMath>
                  </m:oMathPara>
                </a14:m>
              </a:p>
              <a:p>
                <a:pPr lvl="0" marL="0" indent="0">
                  <a:buNone/>
                </a:pPr>
                <a:r>
                  <a:rPr/>
                  <a:t>Compute the posterior mean and the quantile-based 95% Bayesian confidence interval.</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STA6206 - Bayesian Data Analysis - Session 5</dc:title>
  <dc:creator>Marc Henrion</dc:creator>
  <cp:keywords/>
  <dcterms:created xsi:type="dcterms:W3CDTF">2019-09-13T10:05:06Z</dcterms:created>
  <dcterms:modified xsi:type="dcterms:W3CDTF">2019-09-13T10:05:06Z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13 September 2019</vt:lpwstr>
  </property>
  <property fmtid="{D5CDD505-2E9C-101B-9397-08002B2CF9AE}" pid="3" name="header-includes">
    <vt:lpwstr/>
  </property>
  <property fmtid="{D5CDD505-2E9C-101B-9397-08002B2CF9AE}" pid="4" name="output">
    <vt:lpwstr/>
  </property>
</Properties>
</file>