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80" Type="http://schemas.openxmlformats.org/officeDocument/2006/relationships/tableStyles" Target="tableStyles.xml" /><Relationship Id="rId7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8" Type="http://schemas.openxmlformats.org/officeDocument/2006/relationships/viewProps" Target="viewProps.xml" /><Relationship Id="rId7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gitMarcH/Chanco_STA6206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STA6206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9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p:pic>
        <p:nvPicPr>
          <p:cNvPr descr="images/bayesSmallpox_stone20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897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Reproduced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Stone,</a:t>
            </a:r>
            <a:r>
              <a:rPr/>
              <a:t> </a:t>
            </a:r>
            <a:r>
              <a:rPr/>
              <a:t>J.V.</a:t>
            </a:r>
            <a:r>
              <a:rPr/>
              <a:t> </a:t>
            </a:r>
            <a:r>
              <a:rPr/>
              <a:t>(2013).</a:t>
            </a:r>
            <a:r>
              <a:rPr/>
              <a:t> </a:t>
            </a:r>
            <a:r>
              <a:rPr/>
              <a:t>“</a:t>
            </a:r>
            <a:r>
              <a:rPr/>
              <a:t>Bayes’</a:t>
            </a:r>
            <a:r>
              <a:rPr/>
              <a:t> </a:t>
            </a:r>
            <a:r>
              <a:rPr/>
              <a:t>Rule: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Analysis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Sebtel</a:t>
            </a:r>
            <a:r>
              <a:rPr/>
              <a:t> </a:t>
            </a:r>
            <a:r>
              <a:rPr/>
              <a:t>Press.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What we have done here, is we have updated a prior belief after observing some data.</a:t>
                </a:r>
              </a:p>
              <a:p>
                <a:pPr lvl="0" marL="0" indent="0">
                  <a:buNone/>
                </a:pPr>
                <a:r>
                  <a:rPr/>
                  <a:t>Specifically: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hypothesis = disease is smallpox / chickenpox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data = symptoms of spots on face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Bayesian inference: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hypothesis | data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data|hypothesis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hypothesis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data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or: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posterior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likelihood</m:t>
                          </m:r>
                          <m:r>
                            <m:t>×</m:t>
                          </m:r>
                          <m:r>
                            <m:rPr>
                              <m:sty m:val="p"/>
                            </m:rPr>
                            <m:t>prior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evidence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Often, the hypothesis can be framed as a statement about a parameter of interest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. Writing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for the data, we can write quite generally: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|</m:t>
                          </m:r>
                          <m:r>
                            <m:t>θ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θ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leads to the probability density version of Bayes’ Rule, which underlies all of Bayesian statistics: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Θ</m:t>
                          </m:r>
                          <m:r>
                            <m:t>|</m:t>
                          </m:r>
                          <m:r>
                            <m:rPr>
                              <m:sty m:val="b"/>
                            </m:rPr>
                            <m:t>Y</m:t>
                          </m:r>
                          <m:r>
                            <m:t>=</m:t>
                          </m:r>
                          <m:r>
                            <m:rPr>
                              <m:sty m:val="b"/>
                            </m:rPr>
                            <m:t>y</m:t>
                          </m:r>
                        </m:sub>
                      </m:sSub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rPr>
                          <m:sty m:val="b"/>
                        </m:rP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b"/>
                                </m:rPr>
                                <m:t>Y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rPr>
                              <m:sty m:val="b"/>
                            </m:rPr>
                            <m:t>y</m:t>
                          </m:r>
                          <m:r>
                            <m:t>|</m:t>
                          </m:r>
                          <m:r>
                            <m:t>θ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t>Θ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t>θ</m:t>
                          </m:r>
                          <m:r>
                            <m:t>)</m:t>
                          </m:r>
                        </m:num>
                        <m:den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b"/>
                                </m:rPr>
                                <m:t>Y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rPr>
                              <m:sty m:val="b"/>
                            </m:rPr>
                            <m:t>y</m:t>
                          </m:r>
                          <m:r>
                            <m:t>)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b"/>
                                </m:rPr>
                                <m:t>Y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rPr>
                              <m:sty m:val="b"/>
                            </m:rPr>
                            <m:t>y</m:t>
                          </m:r>
                          <m:r>
                            <m:t>|</m:t>
                          </m:r>
                          <m:r>
                            <m:t>θ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t>Θ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t>θ</m:t>
                          </m:r>
                          <m:r>
                            <m:t>)</m:t>
                          </m:r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1"/>
                            </m:naryPr>
                            <m:sub>
                              <m:sSub>
                                <m:e>
                                  <m:r>
                                    <m:t>Ω</m:t>
                                  </m:r>
                                </m:e>
                                <m:sub>
                                  <m:r>
                                    <m:t>θ</m:t>
                                  </m:r>
                                </m:sub>
                              </m:sSub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b"/>
                                    </m:rPr>
                                    <m:t>Y</m:t>
                                  </m:r>
                                  <m:r>
                                    <m:t>|</m:t>
                                  </m:r>
                                  <m:r>
                                    <m:t>Θ</m:t>
                                  </m:r>
                                  <m:r>
                                    <m:t>=</m:t>
                                  </m:r>
                                  <m:r>
                                    <m:t>θ</m:t>
                                  </m:r>
                                </m:sub>
                              </m:sSub>
                            </m:e>
                          </m:nary>
                          <m:r>
                            <m:t>(</m:t>
                          </m:r>
                          <m:r>
                            <m:rPr>
                              <m:sty m:val="b"/>
                            </m:rPr>
                            <m:t>y</m:t>
                          </m:r>
                          <m:r>
                            <m:t>|</m:t>
                          </m:r>
                          <m:r>
                            <m:t>θ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t>Θ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t>θ</m:t>
                          </m:r>
                          <m:r>
                            <m:t>)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It is important to note that the denominator (the evidence) is fixed for a given dataset, i.e. it is constant. It normalises the posterior distrbiution so that it sums (pmf) / integrates (pdf) to 1 – this is a requirement for the posterior to be a valid probability distribution.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means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∝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 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or put differenty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posterior</m:t>
                      </m:r>
                      <m:r>
                        <m:t>∝</m:t>
                      </m:r>
                      <m:r>
                        <m:rPr>
                          <m:sty m:val="p"/>
                        </m:rPr>
                        <m:t>likelihood</m:t>
                      </m:r>
                      <m:r>
                        <m:t>×</m:t>
                      </m:r>
                      <m:r>
                        <m:rPr>
                          <m:sty m:val="p"/>
                        </m:rPr>
                        <m:t>prior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In Bayesian statistics, both data variables and distribution parameters are considered to be random.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Beta prior, binomial sampling model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we interested in estimating the probability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of heads of a particular coin.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As we have no reason to belief that the coin is biased, we may assume a prior distribution for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which has maximum density at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One such distribution is the Beta(a=4,b=4) distribution.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Recall that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Beta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)</m:t>
                    </m:r>
                  </m:oMath>
                </a14:m>
                <a:r>
                  <a:rPr/>
                  <a:t> for parameters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&gt;</m:t>
                    </m:r>
                    <m:r>
                      <m:t>0</m:t>
                    </m:r>
                    <m:r>
                      <m:t>,</m:t>
                    </m:r>
                    <m:r>
                      <m:t>b</m:t>
                    </m:r>
                    <m: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a</m:t>
                                    </m:r>
                                    <m:r>
                                      <m:t>+</m:t>
                                    </m:r>
                                    <m:r>
                                      <m:t>b</m:t>
                                    </m:r>
                                    <m:r>
                                      <m:t>)</m:t>
                                    </m:r>
                                  </m:num>
                                  <m:den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a</m:t>
                                    </m:r>
                                    <m:r>
                                      <m:t>)</m:t>
                                    </m:r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b</m:t>
                                    </m:r>
                                    <m:r>
                                      <m:t>)</m:t>
                                    </m:r>
                                  </m:den>
                                </m:f>
                                <m:sSup>
                                  <m:e>
                                    <m:r>
                                      <m:t>π</m:t>
                                    </m:r>
                                  </m:e>
                                  <m:sup>
                                    <m:r>
                                      <m:t>a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π</m:t>
                                </m:r>
                                <m:sSup>
                                  <m:e>
                                    <m:r>
                                      <m:t>)</m:t>
                                    </m:r>
                                  </m:e>
                                  <m:sup>
                                    <m:r>
                                      <m:t>b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r>
                                  <m:t> 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π</m:t>
                                </m:r>
                                <m:r>
                                  <m:t>∈</m:t>
                                </m:r>
                                <m:r>
                                  <m:t>[</m:t>
                                </m:r>
                                <m:r>
                                  <m:t>0</m:t>
                                </m:r>
                                <m:r>
                                  <m:t>,</m:t>
                                </m:r>
                                <m:r>
                                  <m:t>1</m:t>
                                </m:r>
                                <m: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t>(</m:t>
                    </m:r>
                    <m:r>
                      <m:t>α</m:t>
                    </m:r>
                    <m:r>
                      <m:t>)</m:t>
                    </m:r>
                    <m:r>
                      <m:t>=</m:t>
                    </m:r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t>0</m:t>
                        </m:r>
                      </m:sub>
                      <m:sup>
                        <m:r>
                          <m:t>∞</m:t>
                        </m:r>
                      </m:sup>
                      <m:e>
                        <m:sSup>
                          <m:e>
                            <m:r>
                              <m:t>z</m:t>
                            </m:r>
                          </m:e>
                          <m:sup>
                            <m:r>
                              <m:t>α</m:t>
                            </m:r>
                            <m:r>
                              <m:t>−</m:t>
                            </m:r>
                            <m:r>
                              <m:t>1</m:t>
                            </m:r>
                          </m:sup>
                        </m:sSup>
                      </m:e>
                    </m:nary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z</m:t>
                        </m:r>
                      </m:sup>
                    </m:sSup>
                    <m:r>
                      <m:t>d</m:t>
                    </m:r>
                    <m:r>
                      <m:t>z</m:t>
                    </m:r>
                  </m:oMath>
                </a14:m>
                <a:r>
                  <a:rPr/>
                  <a:t> is the gamma function.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simplicity, we will write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Γ</m:t>
                        </m:r>
                        <m:r>
                          <m:t>(</m:t>
                        </m:r>
                        <m:r>
                          <m:t>a</m:t>
                        </m:r>
                        <m:r>
                          <m:t>,</m:t>
                        </m:r>
                        <m:r>
                          <m:t>b</m:t>
                        </m:r>
                        <m:r>
                          <m:t>)</m:t>
                        </m:r>
                      </m:num>
                      <m:den>
                        <m:r>
                          <m:t>Γ</m:t>
                        </m:r>
                        <m:r>
                          <m:t>(</m:t>
                        </m:r>
                        <m:r>
                          <m:t>a</m:t>
                        </m:r>
                        <m:r>
                          <m:t>)</m:t>
                        </m:r>
                        <m:r>
                          <m:t>Γ</m:t>
                        </m:r>
                        <m:r>
                          <m:t>(</m:t>
                        </m:r>
                        <m:r>
                          <m:t>b</m:t>
                        </m:r>
                        <m:r>
                          <m:t>)</m:t>
                        </m:r>
                      </m:den>
                    </m:f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Further, if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Beta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)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</m:num>
                        <m:den>
                          <m:r>
                            <m:t>a</m:t>
                          </m:r>
                          <m:r>
                            <m:t>+</m:t>
                          </m:r>
                          <m:r>
                            <m:t>b</m:t>
                          </m:r>
                        </m:den>
                      </m:f>
                      <m:r>
                        <m:t>,</m:t>
                      </m:r>
                      <m:r>
                        <m:t> </m:t>
                      </m:r>
                      <m:r>
                        <m:t>V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  <m:r>
                            <m:t>b</m:t>
                          </m:r>
                        </m:num>
                        <m:den>
                          <m:r>
                            <m:t>(</m:t>
                          </m:r>
                          <m:r>
                            <m:t>a</m:t>
                          </m:r>
                          <m:r>
                            <m:t>+</m:t>
                          </m:r>
                          <m:r>
                            <m:t>b</m:t>
                          </m:r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(</m:t>
                          </m:r>
                          <m:r>
                            <m:t>a</m:t>
                          </m:r>
                          <m:r>
                            <m:t>+</m:t>
                          </m:r>
                          <m:r>
                            <m:t>b</m:t>
                          </m:r>
                          <m:r>
                            <m:t>+</m:t>
                          </m:r>
                          <m:r>
                            <m:t>1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mode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a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num>
                                  <m:den>
                                    <m:r>
                                      <m:t>a</m:t>
                                    </m:r>
                                    <m:r>
                                      <m:t>+</m:t>
                                    </m:r>
                                    <m:r>
                                      <m:t>b</m:t>
                                    </m:r>
                                    <m:r>
                                      <m:t>−</m:t>
                                    </m:r>
                                    <m:r>
                                      <m:t>2</m:t>
                                    </m:r>
                                  </m:den>
                                </m:f>
                                <m:r>
                                  <m:t> 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if </m:t>
                                </m:r>
                                <m:r>
                                  <m:t>a</m:t>
                                </m:r>
                                <m:r>
                                  <m:t>&gt;</m:t>
                                </m:r>
                                <m:r>
                                  <m:t>1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[</m:t>
                                </m:r>
                                <m:r>
                                  <m:t>0</m:t>
                                </m:r>
                                <m:r>
                                  <m:t>,</m:t>
                                </m:r>
                                <m:r>
                                  <m:t>1</m:t>
                                </m:r>
                                <m:r>
                                  <m:t>]</m:t>
                                </m:r>
                                <m:r>
                                  <m:rPr>
                                    <m:sty m:val="p"/>
                                  </m:rPr>
                                  <m:t> (any value)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a</m:t>
                                </m:r>
                                <m:r>
                                  <m:t>=</m:t>
                                </m:r>
                                <m:r>
                                  <m:t>b</m:t>
                                </m:r>
                                <m: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{</m:t>
                                </m:r>
                                <m:r>
                                  <m:t>0</m:t>
                                </m:r>
                                <m:r>
                                  <m:t>,</m:t>
                                </m:r>
                                <m:r>
                                  <m:t>1</m:t>
                                </m:r>
                                <m:r>
                                  <m:t>}</m:t>
                                </m:r>
                                <m:r>
                                  <m:rPr>
                                    <m:sty m:val="p"/>
                                  </m:rPr>
                                  <m:t> (bimodal)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a</m:t>
                                </m:r>
                                <m:r>
                                  <m:t>&lt;</m:t>
                                </m:r>
                                <m:r>
                                  <m:t>1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&lt;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a</m:t>
                                </m:r>
                                <m:r>
                                  <m:t>≤</m:t>
                                </m:r>
                                <m:r>
                                  <m:t>1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a</m:t>
                                </m:r>
                                <m:r>
                                  <m:t>&gt;</m:t>
                                </m:r>
                                <m:r>
                                  <m:t>1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≤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Chanco_STA6206_BDA_2019_Henrion_Session2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With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=</m:t>
                    </m:r>
                    <m:r>
                      <m:t>4</m:t>
                    </m:r>
                  </m:oMath>
                </a14:m>
                <a:r>
                  <a:rPr/>
                  <a:t>, in our case the prior distribution becomes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140</m:t>
                      </m:r>
                      <m:r>
                        <m:t>⋅</m:t>
                      </m:r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t>⋅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∈</m:t>
                    </m:r>
                    <m:r>
                      <m:t>[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]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π</m:t>
                    </m:r>
                    <m:r>
                      <m:t>)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otherwise.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notes were written in </a:t>
            </a:r>
            <a:r>
              <a:rPr sz="1800">
                <a:latin typeface="Courier"/>
              </a:rPr>
              <a:t>R markdown</a:t>
            </a:r>
            <a:r>
              <a:rPr/>
              <a:t>.</a:t>
            </a:r>
          </a:p>
          <a:p>
            <a:pPr lvl="1"/>
            <a:r>
              <a:rPr/>
              <a:t>All examples / code in these notes is </a:t>
            </a:r>
            <a:r>
              <a:rPr sz="1800">
                <a:latin typeface="Courier"/>
              </a:rPr>
              <a:t>R</a:t>
            </a:r>
            <a:r>
              <a:rPr/>
              <a:t> and a combination of STAN / JAGS / BUGS for Bayesian model specification.</a:t>
            </a:r>
          </a:p>
          <a:p>
            <a:pPr lvl="1"/>
            <a:r>
              <a:rPr/>
              <a:t>GitHub repository - will contain all course materials by the end of the week:</a:t>
            </a:r>
          </a:p>
          <a:p>
            <a:pPr lvl="1">
              <a:buNone/>
            </a:pPr>
            <a:r>
              <a:rPr>
                <a:hlinkClick r:id="rId2"/>
              </a:rPr>
              <a:t>https://github.com/gitMarcH/Chanco_STA6206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the coin is flipped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times and we observe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heads.</a:t>
                </a:r>
              </a:p>
              <a:p>
                <a:pPr lvl="0" marL="0" indent="0">
                  <a:buNone/>
                </a:pPr>
                <a:r>
                  <a:rPr/>
                  <a:t>The likelihood of observing this data, given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, is is obtained from the binomial distribution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Recall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Bin</m:t>
                    </m:r>
                    <m:r>
                      <m:t>(</m:t>
                    </m:r>
                    <m:r>
                      <m:t>n</m:t>
                    </m:r>
                    <m:r>
                      <m:t>,</m:t>
                    </m:r>
                    <m:r>
                      <m:t>π</m:t>
                    </m:r>
                    <m:r>
                      <m:t>)</m:t>
                    </m:r>
                  </m:oMath>
                </a14:m>
                <a:r>
                  <a:rPr/>
                  <a:t> for parameters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∈</m:t>
                    </m:r>
                    <m:r>
                      <m:t>{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,</m:t>
                    </m:r>
                    <m:r>
                      <m:t>2</m:t>
                    </m:r>
                    <m:r>
                      <m:t>,</m:t>
                    </m:r>
                    <m:r>
                      <m:t>…</m:t>
                    </m:r>
                    <m:r>
                      <m:t>}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∈</m:t>
                    </m:r>
                    <m:r>
                      <m:t>[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]</m:t>
                    </m:r>
                  </m:oMath>
                </a14:m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=</m:t>
                      </m:r>
                      <m:r>
                        <m:t>k</m:t>
                      </m:r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f>
                                      <m:fPr>
                                        <m:type m:val="no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r>
                                          <m:t>k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e>
                                    <m:r>
                                      <m:t>π</m:t>
                                    </m:r>
                                  </m:e>
                                  <m:sup>
                                    <m:r>
                                      <m:t>k</m:t>
                                    </m:r>
                                  </m:sup>
                                </m:sSup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π</m:t>
                                </m:r>
                                <m:sSup>
                                  <m:e>
                                    <m:r>
                                      <m:t>)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t>−</m:t>
                                    </m:r>
                                    <m:r>
                                      <m:t>k</m:t>
                                    </m:r>
                                  </m:sup>
                                </m:sSup>
                                <m:r>
                                  <m:t> 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</m:t>
                                </m:r>
                                <m:r>
                                  <m:t>k</m:t>
                                </m:r>
                                <m:r>
                                  <m:t>∈</m:t>
                                </m:r>
                                <m:r>
                                  <m:t>{</m:t>
                                </m:r>
                                <m:r>
                                  <m:t>0</m:t>
                                </m:r>
                                <m:r>
                                  <m:t>,</m:t>
                                </m:r>
                                <m:r>
                                  <m:t>1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r>
                                  <m:t>n</m:t>
                                </m:r>
                                <m:r>
                                  <m:t>}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[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π</m:t>
                      </m:r>
                      <m:r>
                        <m:t>]</m:t>
                      </m:r>
                      <m:r>
                        <m:t>=</m:t>
                      </m:r>
                      <m:r>
                        <m:t>n</m:t>
                      </m:r>
                      <m:r>
                        <m:t>π</m:t>
                      </m:r>
                      <m:r>
                        <m:t>,</m:t>
                      </m:r>
                      <m:r>
                        <m:t> </m:t>
                      </m:r>
                      <m:r>
                        <m:t>V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n</m:t>
                      </m:r>
                      <m:r>
                        <m:t>π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,</m:t>
                      </m:r>
                      <m:r>
                        <m:t> </m:t>
                      </m:r>
                      <m:r>
                        <m:rPr>
                          <m:sty m:val="p"/>
                        </m:rPr>
                        <m:t>mode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⌊</m:t>
                      </m:r>
                      <m:r>
                        <m:t>(</m:t>
                      </m:r>
                      <m:r>
                        <m:t>n</m:t>
                      </m:r>
                      <m:r>
                        <m:t>+</m:t>
                      </m:r>
                      <m:r>
                        <m:t>1</m:t>
                      </m:r>
                      <m:r>
                        <m:t>)</m:t>
                      </m:r>
                      <m:r>
                        <m:t>p</m:t>
                      </m:r>
                      <m:r>
                        <m:t>⌋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Chanco_STA6206_BDA_2019_Henrion_Session2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Suppose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2</m:t>
                    </m:r>
                  </m:oMath>
                </a14:m>
                <a:r>
                  <a:rPr/>
                  <a:t>, then the likelihood becomes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k</m:t>
                      </m:r>
                      <m:r>
                        <m:t>=</m:t>
                      </m:r>
                      <m:r>
                        <m:t>2</m:t>
                      </m:r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6</m:t>
                              </m:r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</m:e>
                      </m:d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4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Given the prior distribution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140</m:t>
                      </m:r>
                      <m:r>
                        <m:t>⋅</m:t>
                      </m:r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t>⋅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the likelihood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k</m:t>
                      </m:r>
                      <m:r>
                        <m:t>=</m:t>
                      </m:r>
                      <m:r>
                        <m:t>2</m:t>
                      </m:r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6</m:t>
                              </m:r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</m:e>
                      </m:d>
                      <m:r>
                        <m:t>⋅</m:t>
                      </m:r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⋅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4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find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π</m:t>
                    </m:r>
                    <m:r>
                      <m:t>|</m:t>
                    </m:r>
                    <m:r>
                      <m:t>k</m:t>
                    </m:r>
                    <m:r>
                      <m:t>=</m:t>
                    </m:r>
                    <m:r>
                      <m:t>4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Quite generally, the posterior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|</m:t>
                      </m:r>
                      <m:r>
                        <m:t>k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k</m:t>
                          </m:r>
                          <m:r>
                            <m:t>|</m:t>
                          </m:r>
                          <m:r>
                            <m:t>π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π</m:t>
                          </m:r>
                          <m:r>
                            <m:t>)</m:t>
                          </m:r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0"/>
                            </m:naryPr>
                            <m:sub>
                              <m:r>
                                <m:t>0</m:t>
                              </m:r>
                            </m:sub>
                            <m:sup>
                              <m:r>
                                <m:t>1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r>
                            <m:t>(</m:t>
                          </m:r>
                          <m:r>
                            <m:t>k</m:t>
                          </m:r>
                          <m:r>
                            <m:t>|</m:t>
                          </m:r>
                          <m:r>
                            <m:t>θ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θ</m:t>
                          </m:r>
                          <m:r>
                            <m:t>)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numerator is given by: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k</m:t>
                            </m:r>
                            <m:r>
                              <m:t>|</m:t>
                            </m:r>
                            <m:r>
                              <m:t>π</m:t>
                            </m:r>
                            <m:r>
                              <m:t>)</m:t>
                            </m:r>
                            <m:r>
                              <m:t> 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π</m:t>
                            </m:r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d>
                              <m:dPr>
                                <m:begChr m:val="("/>
                                <m:endChr m:val=")"/>
                                <m:grow/>
                              </m:dPr>
                              <m:e>
                                <m:f>
                                  <m:fPr>
                                    <m:type m:val="noBar"/>
                                  </m:fPr>
                                  <m:num>
                                    <m:r>
                                      <m:t>n</m:t>
                                    </m:r>
                                  </m:num>
                                  <m:den>
                                    <m:r>
                                      <m:t>k</m:t>
                                    </m:r>
                                  </m:den>
                                </m:f>
                              </m:e>
                            </m:d>
                            <m:sSup>
                              <m:e>
                                <m:r>
                                  <m:t>π</m:t>
                                </m:r>
                              </m:e>
                              <m:sup>
                                <m:r>
                                  <m:t>k</m:t>
                                </m:r>
                              </m:sup>
                            </m:sSup>
                            <m:r>
                              <m:t>(</m:t>
                            </m:r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k</m:t>
                                </m:r>
                              </m:sup>
                            </m:sSup>
                            <m:r>
                              <m:t>γ</m:t>
                            </m:r>
                            <m:r>
                              <m:t>(</m:t>
                            </m:r>
                            <m:r>
                              <m:t>a</m:t>
                            </m:r>
                            <m:r>
                              <m:t>,</m:t>
                            </m:r>
                            <m:r>
                              <m:t>b</m:t>
                            </m:r>
                            <m:r>
                              <m:t>)</m:t>
                            </m:r>
                            <m:sSup>
                              <m:e>
                                <m:r>
                                  <m:t>π</m:t>
                                </m:r>
                              </m:e>
                              <m:sup>
                                <m:r>
                                  <m:t>a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r>
                              <m:t>(</m:t>
                            </m:r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b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γ</m:t>
                            </m:r>
                            <m:r>
                              <m:t>(</m:t>
                            </m:r>
                            <m:r>
                              <m:t>a</m:t>
                            </m:r>
                            <m:r>
                              <m:t>,</m:t>
                            </m:r>
                            <m:r>
                              <m:t>b</m:t>
                            </m:r>
                            <m:r>
                              <m:t>)</m:t>
                            </m:r>
                            <m:d>
                              <m:dPr>
                                <m:begChr m:val="("/>
                                <m:endChr m:val=")"/>
                                <m:grow/>
                              </m:dPr>
                              <m:e>
                                <m:f>
                                  <m:fPr>
                                    <m:type m:val="noBar"/>
                                  </m:fPr>
                                  <m:num>
                                    <m:r>
                                      <m:t>n</m:t>
                                    </m:r>
                                  </m:num>
                                  <m:den>
                                    <m:r>
                                      <m:t>k</m:t>
                                    </m:r>
                                  </m:den>
                                </m:f>
                              </m:e>
                            </m:d>
                            <m:sSup>
                              <m:e>
                                <m:r>
                                  <m:t>π</m:t>
                                </m:r>
                              </m:e>
                              <m:sup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k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r>
                              <m:t>(</m:t>
                            </m:r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b</m:t>
                                </m:r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k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the denominator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0</m:t>
                          </m:r>
                        </m:sub>
                        <m:sup>
                          <m:r>
                            <m:t>1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r>
                        <m:t>k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 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  <m:r>
                        <m:t>=</m:t>
                      </m:r>
                      <m:r>
                        <m:t>γ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,</m:t>
                      </m:r>
                      <m:r>
                        <m:t>b</m:t>
                      </m:r>
                      <m:r>
                        <m:t>)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n</m:t>
                              </m:r>
                            </m:num>
                            <m:den>
                              <m:r>
                                <m:t>k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0</m:t>
                          </m:r>
                        </m:sub>
                        <m:sup>
                          <m:r>
                            <m:t>1</m:t>
                          </m:r>
                        </m:sup>
                        <m:e>
                          <m:sSup>
                            <m:e>
                              <m:r>
                                <m:t>θ</m:t>
                              </m:r>
                            </m:e>
                            <m:sup>
                              <m:r>
                                <m:t>a</m:t>
                              </m:r>
                              <m:r>
                                <m:t>+</m:t>
                              </m:r>
                              <m:r>
                                <m:t>k</m:t>
                              </m:r>
                              <m:r>
                                <m:t>−</m:t>
                              </m:r>
                              <m:r>
                                <m:t>1</m:t>
                              </m:r>
                            </m:sup>
                          </m:sSup>
                        </m:e>
                      </m:nary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θ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b</m:t>
                          </m:r>
                          <m:r>
                            <m:t>+</m:t>
                          </m:r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k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To solve this integral, make use of the fact that the Beta(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,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) distribution needs to integrate to 1 for it to be a valid probability distribution: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t>1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α</m:t>
                                    </m:r>
                                    <m:r>
                                      <m:t>+</m:t>
                                    </m:r>
                                    <m:r>
                                      <m:t>β</m:t>
                                    </m:r>
                                    <m:r>
                                      <m:t>)</m:t>
                                    </m:r>
                                  </m:num>
                                  <m:den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α</m:t>
                                    </m:r>
                                    <m:r>
                                      <m:t>)</m:t>
                                    </m:r>
                                    <m:r>
                                      <m:t>+</m:t>
                                    </m:r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β</m:t>
                                    </m:r>
                                    <m:r>
                                      <m:t>)</m:t>
                                    </m:r>
                                  </m:den>
                                </m:f>
                              </m:e>
                            </m:nary>
                            <m:sSup>
                              <m:e>
                                <m:r>
                                  <m:t>θ</m:t>
                                </m:r>
                              </m:e>
                              <m:sup>
                                <m:r>
                                  <m:t>α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r>
                              <m:t>(</m:t>
                            </m:r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θ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β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</m:e>
                        </m:mr>
                        <m:mr>
                          <m:e>
                            <m:r>
                              <m:t>⇒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t>1</m:t>
                                </m:r>
                              </m:sup>
                              <m:e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r>
                                      <m:t>α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</m:e>
                            </m:nary>
                            <m:r>
                              <m:t>(</m:t>
                            </m:r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θ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β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α</m:t>
                                </m:r>
                                <m:r>
                                  <m:t>)</m:t>
                                </m:r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β</m:t>
                                </m:r>
                                <m:r>
                                  <m:t>)</m:t>
                                </m:r>
                              </m:num>
                              <m:den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α</m:t>
                                </m:r>
                                <m:r>
                                  <m:t>+</m:t>
                                </m:r>
                                <m:r>
                                  <m:t>β</m:t>
                                </m:r>
                                <m:r>
                                  <m:t>)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Writing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t>=</m:t>
                    </m:r>
                    <m:r>
                      <m:t>a</m:t>
                    </m:r>
                    <m:r>
                      <m:t>+</m:t>
                    </m:r>
                    <m:r>
                      <m:t>k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β</m:t>
                    </m:r>
                    <m:r>
                      <m:t>=</m:t>
                    </m:r>
                    <m:r>
                      <m:t>b</m:t>
                    </m:r>
                    <m:r>
                      <m:t>+</m:t>
                    </m:r>
                    <m:r>
                      <m:t>n</m:t>
                    </m:r>
                    <m:r>
                      <m:t>−</m:t>
                    </m:r>
                    <m:r>
                      <m:t>k</m:t>
                    </m:r>
                  </m:oMath>
                </a14:m>
                <a:r>
                  <a:rPr/>
                  <a:t>, we see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0</m:t>
                          </m:r>
                        </m:sub>
                        <m:sup>
                          <m:r>
                            <m:t>1</m:t>
                          </m:r>
                        </m:sup>
                        <m:e>
                          <m:sSup>
                            <m:e>
                              <m:r>
                                <m:t>θ</m:t>
                              </m:r>
                            </m:e>
                            <m:sup>
                              <m:r>
                                <m:t>a</m:t>
                              </m:r>
                              <m:r>
                                <m:t>+</m:t>
                              </m:r>
                              <m:r>
                                <m:t>k</m:t>
                              </m:r>
                              <m:r>
                                <m:t>−</m:t>
                              </m:r>
                              <m:r>
                                <m:t>1</m:t>
                              </m:r>
                            </m:sup>
                          </m:sSup>
                        </m:e>
                      </m:nary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θ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b</m:t>
                          </m:r>
                          <m:r>
                            <m:t>+</m:t>
                          </m:r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k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  <m:r>
                        <m:t>d</m:t>
                      </m:r>
                      <m:r>
                        <m:t>θ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Γ</m:t>
                          </m:r>
                          <m:r>
                            <m:t>(</m:t>
                          </m:r>
                          <m:r>
                            <m:t>a</m:t>
                          </m:r>
                          <m:r>
                            <m:t>+</m:t>
                          </m:r>
                          <m:r>
                            <m:t>k</m:t>
                          </m:r>
                          <m:r>
                            <m:t>)</m:t>
                          </m:r>
                          <m:r>
                            <m:t>Γ</m:t>
                          </m:r>
                          <m:r>
                            <m:t>(</m:t>
                          </m:r>
                          <m:r>
                            <m:t>b</m:t>
                          </m:r>
                          <m:r>
                            <m:t>+</m:t>
                          </m:r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k</m:t>
                          </m:r>
                          <m:r>
                            <m:t>)</m:t>
                          </m:r>
                        </m:num>
                        <m:den>
                          <m:r>
                            <m:t>Γ</m:t>
                          </m:r>
                          <m:r>
                            <m:t>(</m:t>
                          </m:r>
                          <m:r>
                            <m:t>a</m:t>
                          </m:r>
                          <m:r>
                            <m:t>+</m:t>
                          </m:r>
                          <m:r>
                            <m:t>b</m:t>
                          </m:r>
                          <m:r>
                            <m:t>+</m:t>
                          </m:r>
                          <m:r>
                            <m:t>n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Therefore, the posterior density for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π</m:t>
                            </m:r>
                            <m:r>
                              <m:t>|</m:t>
                            </m:r>
                            <m:r>
                              <m:t>k</m:t>
                            </m:r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a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)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f>
                                      <m:fPr>
                                        <m:type m:val="no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r>
                                          <m:t>k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e>
                                    <m:r>
                                      <m:t>π</m:t>
                                    </m:r>
                                  </m:e>
                                  <m:sup>
                                    <m:r>
                                      <m:t>a</m:t>
                                    </m:r>
                                    <m:r>
                                      <m:t>+</m:t>
                                    </m:r>
                                    <m:r>
                                      <m:t>k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π</m:t>
                                </m:r>
                                <m:sSup>
                                  <m:e>
                                    <m:r>
                                      <m:t>)</m:t>
                                    </m:r>
                                  </m:e>
                                  <m:sup>
                                    <m:r>
                                      <m:t>b</m:t>
                                    </m:r>
                                    <m:r>
                                      <m:t>+</m:t>
                                    </m:r>
                                    <m:r>
                                      <m:t>n</m:t>
                                    </m:r>
                                    <m:r>
                                      <m:t>−</m:t>
                                    </m:r>
                                    <m:r>
                                      <m:t>k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a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)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f>
                                      <m:fPr>
                                        <m:type m:val="no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r>
                                          <m:t>k</m:t>
                                        </m:r>
                                      </m:den>
                                    </m:f>
                                  </m:e>
                                </m:d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a</m:t>
                                    </m:r>
                                    <m:r>
                                      <m:t>+</m:t>
                                    </m:r>
                                    <m:r>
                                      <m:t>k</m:t>
                                    </m:r>
                                    <m:r>
                                      <m:t>)</m:t>
                                    </m:r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b</m:t>
                                    </m:r>
                                    <m:r>
                                      <m:t>+</m:t>
                                    </m:r>
                                    <m:r>
                                      <m:t>n</m:t>
                                    </m:r>
                                    <m:r>
                                      <m:t>−</m:t>
                                    </m:r>
                                    <m:r>
                                      <m:t>k</m:t>
                                    </m:r>
                                    <m:r>
                                      <m:t>)</m:t>
                                    </m:r>
                                  </m:num>
                                  <m:den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a</m:t>
                                    </m:r>
                                    <m:r>
                                      <m:t>+</m:t>
                                    </m:r>
                                    <m:r>
                                      <m:t>b</m:t>
                                    </m:r>
                                    <m:r>
                                      <m:t>+</m:t>
                                    </m:r>
                                    <m:r>
                                      <m:t>n</m:t>
                                    </m:r>
                                    <m:r>
                                      <m:t>)</m:t>
                                    </m:r>
                                  </m:den>
                                </m:f>
                              </m:den>
                            </m:f>
                          </m:e>
                        </m:mr>
                        <m:mr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b</m:t>
                                </m:r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  <m:r>
                                  <m:t>)</m:t>
                                </m:r>
                              </m:num>
                              <m:den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k</m:t>
                                </m:r>
                                <m:r>
                                  <m:t>)</m:t>
                                </m:r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k</m:t>
                                </m:r>
                                <m:r>
                                  <m:t>+</m:t>
                                </m:r>
                                <m:r>
                                  <m:t>b</m:t>
                                </m:r>
                                <m:r>
                                  <m:t>)</m:t>
                                </m:r>
                              </m:den>
                            </m:f>
                            <m:sSup>
                              <m:e>
                                <m:r>
                                  <m:t>π</m:t>
                                </m:r>
                              </m:e>
                              <m:sup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k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r>
                              <m:t>(</m:t>
                            </m:r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b</m:t>
                                </m:r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k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which is a Beta(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+</m:t>
                    </m:r>
                    <m:r>
                      <m:t>k</m:t>
                    </m:r>
                  </m:oMath>
                </a14:m>
                <a:r>
                  <a:rPr/>
                  <a:t>,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+</m:t>
                    </m:r>
                    <m:r>
                      <m:t>n</m:t>
                    </m:r>
                    <m:r>
                      <m:t>−</m:t>
                    </m:r>
                    <m:r>
                      <m:t>k</m:t>
                    </m:r>
                  </m:oMath>
                </a14:m>
                <a:r>
                  <a:rPr/>
                  <a:t>) distribution.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Filling in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2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4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=</m:t>
                    </m:r>
                    <m:r>
                      <m:t>4</m:t>
                    </m:r>
                  </m:oMath>
                </a14:m>
                <a:r>
                  <a:rPr/>
                  <a:t>, we get a Beta(6,8) distribution: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|</m:t>
                      </m:r>
                      <m:r>
                        <m:t>k</m:t>
                      </m:r>
                      <m:r>
                        <m:t>=</m:t>
                      </m:r>
                      <m:r>
                        <m:t>2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10296</m:t>
                      </m:r>
                      <m:r>
                        <m:t>⋅</m:t>
                      </m:r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5</m:t>
                          </m:r>
                        </m:sup>
                      </m:sSup>
                      <m:r>
                        <m:t>⋅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7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∈</m:t>
                    </m:r>
                    <m:r>
                      <m:t>[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]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Note: Remember that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t>(</m:t>
                    </m:r>
                    <m:r>
                      <m:t>m</m:t>
                    </m:r>
                    <m:r>
                      <m:t>)</m:t>
                    </m:r>
                    <m:r>
                      <m:t>=</m:t>
                    </m:r>
                    <m:r>
                      <m:t>(</m:t>
                    </m:r>
                    <m:r>
                      <m:t>m</m:t>
                    </m:r>
                    <m:r>
                      <m:t>−</m:t>
                    </m:r>
                    <m:r>
                      <m:t>1</m:t>
                    </m:r>
                    <m:r>
                      <m:t>)</m:t>
                    </m:r>
                    <m:r>
                      <m:t>!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=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,</m:t>
                    </m:r>
                    <m:r>
                      <m:t>2</m:t>
                    </m:r>
                    <m:r>
                      <m:t>,</m:t>
                    </m:r>
                    <m:r>
                      <m:t>…</m:t>
                    </m:r>
                  </m:oMath>
                </a14:m>
                <a:r>
                  <a:rPr/>
                  <a:t> .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So we see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prior </m:t>
                                </m:r>
                                <m:r>
                                  <m:t> 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π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Beta</m:t>
                                </m:r>
                                <m:r>
                                  <m:t>(</m:t>
                                </m:r>
                                <m:r>
                                  <m:t>a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)</m:t>
                                </m:r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likelihood </m:t>
                                </m:r>
                                <m:r>
                                  <m:t> 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k</m:t>
                                </m:r>
                                <m:r>
                                  <m:t>|</m:t>
                                </m:r>
                                <m:r>
                                  <m:t>π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Bin</m:t>
                                </m:r>
                                <m:r>
                                  <m:t>(</m:t>
                                </m:r>
                                <m:r>
                                  <m:t>n</m:t>
                                </m:r>
                                <m:r>
                                  <m:t>,</m:t>
                                </m:r>
                                <m:r>
                                  <m:t>π</m:t>
                                </m:r>
                                <m: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⇒</m:t>
                      </m:r>
                      <m:r>
                        <m:rPr>
                          <m:sty m:val="p"/>
                        </m:rPr>
                        <m:t>posterior </m:t>
                      </m:r>
                      <m:r>
                        <m:t> 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|</m:t>
                      </m:r>
                      <m:r>
                        <m:t>k</m:t>
                      </m:r>
                      <m:r>
                        <m:t>)</m:t>
                      </m:r>
                      <m:r>
                        <m:t>=</m:t>
                      </m:r>
                      <m:r>
                        <m:rPr>
                          <m:sty m:val="p"/>
                        </m:rPr>
                        <m:t>Beta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+</m:t>
                      </m:r>
                      <m:r>
                        <m:t>k</m:t>
                      </m:r>
                      <m:r>
                        <m:t>,</m:t>
                      </m:r>
                      <m:r>
                        <m:t>b</m:t>
                      </m:r>
                      <m:r>
                        <m:t>+</m:t>
                      </m:r>
                      <m:r>
                        <m:t>n</m:t>
                      </m:r>
                      <m:r>
                        <m:t>−</m:t>
                      </m:r>
                      <m:r>
                        <m:t>k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Chanco_STA6206_BDA_2019_Henrion_Session2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Session 2: Bayesian inference, prior distributions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Some references for Bayesian statistics / data analysis are:</a:t>
                </a:r>
              </a:p>
              <a:p>
                <a:pPr lvl="1">
                  <a:buAutoNum type="arabicPeriod"/>
                </a:pPr>
                <a:r>
                  <a:rPr/>
                  <a:t>Hoff, P.D. (2009). “</a:t>
                </a:r>
                <a:r>
                  <a:rPr i="1"/>
                  <a:t>A First Course in Bayesian Statistical Methods</a:t>
                </a:r>
                <a:r>
                  <a:rPr/>
                  <a:t>.” Springer.</a:t>
                </a:r>
              </a:p>
              <a:p>
                <a:pPr lvl="1">
                  <a:buAutoNum type="arabicPeriod"/>
                </a:pPr>
                <a:r>
                  <a:rPr/>
                  <a:t>Gelman, A., Carlin, J.B., Stern, H.S., Dunson, D.B., Vehtari, A., Rubin, D.B. (2014). “</a:t>
                </a:r>
                <a:r>
                  <a:rPr i="1"/>
                  <a:t>Bayesian Data Analysis</a:t>
                </a:r>
                <a:r>
                  <a:rPr/>
                  <a:t>”. 3</a:t>
                </a:r>
                <a:r>
                  <a:rPr baseline="30000"/>
                  <a:t>rd</a:t>
                </a:r>
                <a:r>
                  <a:rPr/>
                  <a:t> ed. CRC Press.</a:t>
                </a:r>
              </a:p>
              <a:p>
                <a:pPr lvl="1">
                  <a:buAutoNum type="arabicPeriod"/>
                </a:pPr>
                <a:r>
                  <a:rPr/>
                  <a:t>Ramoni, M., Sebastiani, P. (2007), ‘Bayesian Methods’, in Berthold, M., Hand, D.J. (eds.). “</a:t>
                </a:r>
                <a:r>
                  <a:rPr i="1"/>
                  <a:t>Intelligent Data Analysis</a:t>
                </a:r>
                <a:r>
                  <a:rPr/>
                  <a:t>”, 2</a:t>
                </a:r>
                <a:r>
                  <a:rPr baseline="30000"/>
                  <a:t>nd</a:t>
                </a:r>
                <a:r>
                  <a:rPr/>
                  <a:t> ed., Springer, pp.131-168</a:t>
                </a:r>
              </a:p>
              <a:p>
                <a:pPr lvl="1">
                  <a:buAutoNum type="arabicPeriod"/>
                </a:pPr>
                <a:r>
                  <a:rPr/>
                  <a:t>Stone, J.V. (2013). “</a:t>
                </a:r>
                <a:r>
                  <a:rPr i="1"/>
                  <a:t>Bayes’ Rule: A Tutorial Introduction to Bayesian Analysis</a:t>
                </a:r>
                <a:r>
                  <a:rPr/>
                  <a:t>”. Sebtel Press.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Unlike frequentist statistics, where we would have obtained a point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π</m:t>
                        </m:r>
                      </m:e>
                    </m:acc>
                  </m:oMath>
                </a14:m>
                <a:r>
                  <a:rPr/>
                  <a:t>, Bayesian statistics yield a posterior </a:t>
                </a:r>
                <a:r>
                  <a:rPr i="1"/>
                  <a:t>distribution</a:t>
                </a:r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We can still come up with a point estimate by, e.g., finding the value of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for which the posterior distribution achieves its maximum (assuming this exists and is unique). This is called </a:t>
                </a:r>
                <a:r>
                  <a:rPr b="1"/>
                  <a:t>maximum a posteriori</a:t>
                </a:r>
                <a:r>
                  <a:rPr/>
                  <a:t> (MAP) estimation.</a:t>
                </a:r>
              </a:p>
              <a:p>
                <a:pPr lvl="0" marL="0" indent="0">
                  <a:buNone/>
                </a:pPr>
                <a:r>
                  <a:rPr/>
                  <a:t>There are other point estimators we could use: e.g. the expectation of the posterior distribution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grow/>
                      </m:dPr>
                      <m:e>
                        <m:r>
                          <m:t>p</m:t>
                        </m:r>
                        <m:r>
                          <m:t>(</m:t>
                        </m:r>
                        <m:r>
                          <m:t>π</m:t>
                        </m:r>
                        <m:r>
                          <m:t>|</m:t>
                        </m:r>
                        <m:r>
                          <m:t>k</m:t>
                        </m:r>
                        <m:r>
                          <m:t>)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We will get back to this later.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For our example the MAP is achieved for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π</m:t>
                            </m:r>
                          </m:e>
                        </m:acc>
                      </m:e>
                      <m:sub>
                        <m:r>
                          <m:t>M</m:t>
                        </m:r>
                        <m:r>
                          <m:t>A</m:t>
                        </m:r>
                        <m:r>
                          <m:t>P</m:t>
                        </m:r>
                      </m:sub>
                    </m:sSub>
                  </m:oMath>
                </a14:m>
                <a:r>
                  <a:rPr/>
                  <a:t> so that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</m:num>
                      <m:den>
                        <m:r>
                          <m:t>d</m:t>
                        </m:r>
                        <m:r>
                          <m:t>π</m:t>
                        </m:r>
                      </m:den>
                    </m:f>
                    <m:r>
                      <m:t>p</m:t>
                    </m:r>
                    <m:r>
                      <m:t>(</m:t>
                    </m:r>
                    <m:r>
                      <m:t>π</m:t>
                    </m:r>
                    <m:r>
                      <m:t>|</m:t>
                    </m:r>
                    <m:r>
                      <m:t>k</m:t>
                    </m:r>
                    <m:r>
                      <m:t>)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</m:num>
                        <m:den>
                          <m:r>
                            <m:t>d</m:t>
                          </m:r>
                          <m:r>
                            <m:t>π</m:t>
                          </m:r>
                        </m:den>
                      </m:f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|</m:t>
                      </m:r>
                      <m:r>
                        <m:t>k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0</m:t>
                      </m:r>
                      <m:r>
                        <m:t>⇔</m:t>
                      </m:r>
                      <m:r>
                        <m:t>π</m:t>
                      </m:r>
                      <m:r>
                        <m:t>=</m:t>
                      </m:r>
                      <m:sSub>
                        <m:e>
                          <m:r>
                            <m:t>π</m:t>
                          </m:r>
                        </m:e>
                        <m:sub>
                          <m:r>
                            <m:t>M</m:t>
                          </m:r>
                          <m:r>
                            <m:t>A</m:t>
                          </m:r>
                          <m:r>
                            <m:t>P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  <m:r>
                            <m:t>+</m:t>
                          </m:r>
                          <m:r>
                            <m:t>k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num>
                        <m:den>
                          <m:r>
                            <m:t>a</m:t>
                          </m:r>
                          <m:r>
                            <m:t>+</m:t>
                          </m:r>
                          <m:r>
                            <m:t>b</m:t>
                          </m:r>
                          <m:r>
                            <m:t>+</m:t>
                          </m:r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2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2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4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this yields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π</m:t>
                            </m:r>
                          </m:e>
                        </m:acc>
                      </m:e>
                      <m:sub>
                        <m:r>
                          <m:t>M</m:t>
                        </m:r>
                        <m:r>
                          <m:t>A</m:t>
                        </m:r>
                        <m:r>
                          <m:t>P</m:t>
                        </m:r>
                      </m:sub>
                    </m:sSub>
                    <m:r>
                      <m:t>=</m:t>
                    </m:r>
                    <m:r>
                      <m:t>5</m:t>
                    </m:r>
                    <m:r>
                      <m:t>/</m:t>
                    </m:r>
                    <m:r>
                      <m:t>12</m:t>
                    </m:r>
                    <m:r>
                      <m:t>=</m:t>
                    </m:r>
                    <m:r>
                      <m:t>0.41</m:t>
                    </m:r>
                    <m:bar>
                      <m:barPr>
                        <m:pos m:val="top"/>
                      </m:barPr>
                      <m:e>
                        <m:r>
                          <m:t>66</m:t>
                        </m:r>
                      </m:e>
                    </m:ba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 likelihood is maximised at the (frequentist) maximum likelihood estimate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π</m:t>
                            </m:r>
                          </m:e>
                        </m:acc>
                      </m:e>
                      <m:sub>
                        <m:r>
                          <m:t>M</m:t>
                        </m:r>
                        <m:r>
                          <m:t>L</m:t>
                        </m:r>
                        <m:r>
                          <m:t>E</m:t>
                        </m:r>
                      </m:sub>
                    </m:sSub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k</m:t>
                        </m:r>
                      </m:num>
                      <m:den>
                        <m:r>
                          <m:t>n</m:t>
                        </m:r>
                      </m:den>
                    </m:f>
                  </m:oMath>
                </a14:m>
                <a:r>
                  <a:rPr/>
                  <a:t> which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2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π</m:t>
                            </m:r>
                          </m:e>
                        </m:acc>
                      </m:e>
                      <m:sub>
                        <m:r>
                          <m:t>M</m:t>
                        </m:r>
                        <m:r>
                          <m:t>L</m:t>
                        </m:r>
                        <m:r>
                          <m:t>E</m:t>
                        </m:r>
                      </m:sub>
                    </m:sSub>
                    <m:r>
                      <m:t>=</m:t>
                    </m:r>
                    <m:r>
                      <m:t>2</m:t>
                    </m:r>
                    <m:r>
                      <m:t>/</m:t>
                    </m:r>
                    <m:r>
                      <m:t>6</m:t>
                    </m:r>
                    <m:r>
                      <m:t>=</m:t>
                    </m:r>
                    <m:r>
                      <m:t>0</m:t>
                    </m:r>
                    <m:r>
                      <m:t>.</m:t>
                    </m:r>
                    <m:bar>
                      <m:barPr>
                        <m:pos m:val="top"/>
                      </m:barPr>
                      <m:e>
                        <m:r>
                          <m:t>33</m:t>
                        </m:r>
                      </m:e>
                    </m:ba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 prior distribution for this example is maximised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π</m:t>
                        </m:r>
                      </m:e>
                    </m:acc>
                    <m: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 data “pushes” the prior distribution towards the likelihood function.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Now, see what happens if we increase the amount of data, i.e. the number of repeated experiments, assuming the proportion of heads remains the same and keeping the same Beta(4,4) prior.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2</m:t>
                    </m:r>
                  </m:oMath>
                </a14:m>
                <a:r>
                  <a:rPr/>
                  <a:t>, the posterior is a Beta(6,8) distribution.</a:t>
                </a:r>
              </a:p>
              <a:p>
                <a:pPr lvl="1"/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12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4</m:t>
                    </m:r>
                  </m:oMath>
                </a14:m>
                <a:r>
                  <a:rPr/>
                  <a:t>, the posterior is a Beta(8,12) distribution.</a:t>
                </a:r>
              </a:p>
              <a:p>
                <a:pPr lvl="1"/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20</m:t>
                    </m:r>
                  </m:oMath>
                </a14:m>
                <a:r>
                  <a:rPr/>
                  <a:t>, the posterior is a Beta(24,44) distribution.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posterior becomes more and more indistinguishable from the likelihood: the more data there is, the less important the prior becomes – the likelihood dominates.</a:t>
                </a:r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Chanco_STA6206_BDA_2019_Henrion_Session2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(cont’d):</a:t>
            </a:r>
            <a:r>
              <a:rPr/>
              <a:t> </a:t>
            </a:r>
            <a:r>
              <a:rPr/>
              <a:t>posteriors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combinations</a:t>
            </a:r>
          </a:p>
        </p:txBody>
      </p:sp>
      <p:pic>
        <p:nvPicPr>
          <p:cNvPr descr="Chanco_STA6206_BDA_2019_Henrion_Session2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Discrete prior, binomial sampling model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That the likelihood dominates the prior for large datasets is not fully true: where the prior distribution (whether it’s a pdf or a pmf) is zero, the posterior distribution is also zero – no matter how much data. This follows from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∝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 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Among others, this means that a discrete prior leads to a discrete posterior distribution.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Let’s return to the same coin throwing experiment. Suppose that rather than a Beta(a,b) prior, we know that the coin used for the experiment can only be one of 6 coins: 3 are biased towards heads with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rPr>
                        <m:sty m:val="p"/>
                      </m:rPr>
                      <m:t>heads</m:t>
                    </m:r>
                    <m:r>
                      <m:t>)</m:t>
                    </m:r>
                    <m:r>
                      <m:t>=</m:t>
                    </m:r>
                    <m:r>
                      <m:t>0.8</m:t>
                    </m:r>
                  </m:oMath>
                </a14:m>
                <a:r>
                  <a:rPr/>
                  <a:t>, 2 are biased towards tails with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r>
                      <m:t>0.3</m:t>
                    </m:r>
                  </m:oMath>
                </a14:m>
                <a:r>
                  <a:rPr/>
                  <a:t> and 1 coin is fair with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. Assuming each coin to be equally likely to be picked, this gives the following prior distribution for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  <m:r>
                                  <m:t>/</m:t>
                                </m:r>
                                <m:r>
                                  <m:t>3</m:t>
                                </m:r>
                                <m:r>
                                  <m:t>=</m:t>
                                </m:r>
                                <m:r>
                                  <m:t>0</m:t>
                                </m:r>
                                <m:r>
                                  <m:t>.</m:t>
                                </m:r>
                                <m:bar>
                                  <m:barPr>
                                    <m:pos m:val="top"/>
                                  </m:barPr>
                                  <m:e>
                                    <m:r>
                                      <m:t>33</m:t>
                                    </m:r>
                                  </m:e>
                                </m:ba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π</m:t>
                                </m:r>
                                <m:r>
                                  <m:t>=</m:t>
                                </m:r>
                                <m: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t>/</m:t>
                                </m:r>
                                <m:r>
                                  <m:t>6</m:t>
                                </m:r>
                                <m:r>
                                  <m:t>=</m:t>
                                </m:r>
                                <m:r>
                                  <m:t>0.1</m:t>
                                </m:r>
                                <m:bar>
                                  <m:barPr>
                                    <m:pos m:val="top"/>
                                  </m:barPr>
                                  <m:e>
                                    <m:r>
                                      <m:t>66</m:t>
                                    </m:r>
                                  </m:e>
                                </m:ba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π</m:t>
                                </m:r>
                                <m:r>
                                  <m:t>=</m:t>
                                </m:r>
                                <m: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t>/</m:t>
                                </m:r>
                                <m:r>
                                  <m:t>2</m:t>
                                </m:r>
                                <m:r>
                                  <m:t>=</m:t>
                                </m:r>
                                <m:r>
                                  <m:t>0.5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π</m:t>
                                </m:r>
                                <m:r>
                                  <m:t>=</m:t>
                                </m:r>
                                <m:r>
                                  <m:t>0.8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likelihood is still given by the binomial distribution: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k</m:t>
                      </m:r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n</m:t>
                              </m:r>
                            </m:num>
                            <m:den>
                              <m:r>
                                <m:t>k</m:t>
                              </m:r>
                            </m:den>
                          </m:f>
                        </m:e>
                      </m:d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k</m:t>
                          </m:r>
                        </m:sup>
                      </m:sSup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k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Here we have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2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This can be written down / computed using tables.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images/Example_DiscretePriorBinomialLikelihood_likelihoo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14600"/>
            <a:ext cx="105156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estimators for X, Y, Z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estimates of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  <m: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Z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T</m:t>
                    </m:r>
                    <m:r>
                      <m:t>]</m:t>
                    </m:r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images/Example_DiscretePriorBinomialLikelihood_posteri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01900"/>
            <a:ext cx="10515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Chanco_STA6206_BDA_2019_Henrion_Session2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Binomial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iid</a:t>
            </a:r>
            <a:r>
              <a:rPr/>
              <a:t> </a:t>
            </a:r>
            <a:r>
              <a:rPr/>
              <a:t>Bernoulli</a:t>
            </a:r>
            <a:r>
              <a:rPr/>
              <a:t> </a:t>
            </a:r>
            <a:r>
              <a:rPr/>
              <a:t>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Recall that the binomial distribution results from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independent trials of binary experiments with probability parameter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 coin toss example was in fact based on repeated binary / Bernoulli experiments.</a:t>
                </a:r>
              </a:p>
              <a:p>
                <a:pPr lvl="0" marL="0" indent="0">
                  <a:buNone/>
                </a:pPr>
                <a:r>
                  <a:rPr/>
                  <a:t>We used the binomial distribution, because the sum of successes is a </a:t>
                </a:r>
                <a:r>
                  <a:rPr b="1"/>
                  <a:t>sufficient</a:t>
                </a:r>
                <a:r>
                  <a:rPr/>
                  <a:t> statistic for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, i.e. it contains all the information we need to make inference about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Binomial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iid</a:t>
            </a:r>
            <a:r>
              <a:rPr/>
              <a:t> </a:t>
            </a:r>
            <a:r>
              <a:rPr/>
              <a:t>Bernoulli</a:t>
            </a:r>
            <a:r>
              <a:rPr/>
              <a:t> </a:t>
            </a:r>
            <a:r>
              <a:rPr/>
              <a:t>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This can be seen by writing down the likelihood for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independent, identically Bernoulli(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) distributed random variables: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p>
                            <m:e>
                              <m:r>
                                <m:t>π</m:t>
                              </m:r>
                            </m:e>
                            <m:sup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1</m:t>
                          </m:r>
                          <m:r>
                            <m:t>−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p>
                      </m:sSup>
                      <m:r>
                        <m:t>=</m:t>
                      </m:r>
                      <m:sSup>
                        <m:e>
                          <m:r>
                            <m:t>π</m:t>
                          </m:r>
                        </m:e>
                        <m:sup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1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n</m:t>
                          </m:r>
                          <m: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1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m:t>=</m:t>
                      </m:r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k</m:t>
                          </m:r>
                        </m:sup>
                      </m:sSup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k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When we consider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/>
                  <a:t>, and want to make statements about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Y</m:t>
                    </m:r>
                    <m:r>
                      <m:t>=</m:t>
                    </m:r>
                    <m:r>
                      <m:t>k</m:t>
                    </m:r>
                    <m:r>
                      <m:t>)</m:t>
                    </m:r>
                  </m:oMath>
                </a14:m>
                <a:r>
                  <a:rPr/>
                  <a:t> we need to also consider how many different ways there are to obtain the same sum – this is where the binomial coefficient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grow/>
                      </m:dPr>
                      <m:e>
                        <m:f>
                          <m:fPr>
                            <m:type m:val="noBar"/>
                          </m:fPr>
                          <m:num>
                            <m:r>
                              <m:t>n</m:t>
                            </m:r>
                          </m:num>
                          <m:den>
                            <m:r>
                              <m:t>k</m:t>
                            </m:r>
                          </m:den>
                        </m:f>
                      </m:e>
                    </m:d>
                  </m:oMath>
                </a14:m>
                <a:r>
                  <a:rPr/>
                  <a:t> comes from.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(beta</a:t>
            </a:r>
            <a:r>
              <a:rPr/>
              <a:t> </a:t>
            </a:r>
            <a:r>
              <a:rPr/>
              <a:t>prior,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model)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Let’s return the the example where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Beta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)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|</m:t>
                    </m:r>
                    <m:r>
                      <m:t>π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Bin</m:t>
                    </m:r>
                    <m:r>
                      <m:t>(</m:t>
                    </m:r>
                    <m:r>
                      <m:t>n</m:t>
                    </m:r>
                    <m:r>
                      <m:t>,</m:t>
                    </m:r>
                    <m:r>
                      <m:t>π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π</m:t>
                    </m:r>
                    <m:r>
                      <m:t>|</m:t>
                    </m:r>
                    <m:r>
                      <m:t>k</m:t>
                    </m:r>
                    <m:r>
                      <m:t>)</m:t>
                    </m:r>
                  </m:oMath>
                </a14:m>
                <a:r>
                  <a:rPr/>
                  <a:t> allows us to make inference about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after observing the data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t>=</m:t>
                    </m:r>
                    <m:r>
                      <m:t>k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However we can also make inference about future data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n</m:t>
                        </m:r>
                        <m: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this we need to derive the </a:t>
                </a:r>
                <a:r>
                  <a:rPr b="1"/>
                  <a:t>posterior predictive distribution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sSub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n</m:t>
                        </m:r>
                        <m: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t>|</m:t>
                    </m:r>
                    <m:r>
                      <m:t>k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sSub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n</m:t>
                        </m:r>
                        <m: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sSub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n</m:t>
                                </m:r>
                                <m:r>
                                  <m:t>+</m:t>
                                </m:r>
                                <m:r>
                                  <m:t>1</m:t>
                                </m:r>
                              </m:sub>
                            </m:sSub>
                            <m:r>
                              <m:t>=</m:t>
                            </m:r>
                            <m:r>
                              <m:t>1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t>1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r>
                              <m:t>(</m:t>
                            </m:r>
                            <m:sSub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n</m:t>
                                </m:r>
                                <m:r>
                                  <m:t>+</m:t>
                                </m:r>
                                <m:r>
                                  <m:t>1</m:t>
                                </m:r>
                              </m:sub>
                            </m:sSub>
                            <m:r>
                              <m:t>=</m:t>
                            </m:r>
                            <m:r>
                              <m:t>1</m:t>
                            </m:r>
                            <m:r>
                              <m:t>,</m:t>
                            </m:r>
                            <m:r>
                              <m:t>π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π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t>1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r>
                              <m:t>(</m:t>
                            </m:r>
                            <m:sSub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n</m:t>
                                </m:r>
                                <m:r>
                                  <m:t>+</m:t>
                                </m:r>
                                <m:r>
                                  <m:t>1</m:t>
                                </m:r>
                              </m:sub>
                            </m:sSub>
                            <m:r>
                              <m:t>=</m:t>
                            </m:r>
                            <m:r>
                              <m:t>1</m:t>
                            </m:r>
                            <m:r>
                              <m:t>|</m:t>
                            </m:r>
                            <m:r>
                              <m:t>π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 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π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π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t>1</m:t>
                                </m:r>
                              </m:sup>
                              <m:e>
                                <m:r>
                                  <m:t>π</m:t>
                                </m:r>
                              </m:e>
                            </m:nary>
                            <m:r>
                              <m:t> 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π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π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E</m:t>
                            </m:r>
                            <m:r>
                              <m:t>[</m:t>
                            </m:r>
                            <m:r>
                              <m:t>π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]</m:t>
                            </m:r>
                            <m:r>
                              <m:t>=</m:t>
                            </m:r>
                            <m:r>
                              <m:t>E</m:t>
                            </m:r>
                            <m:r>
                              <m:t>[</m:t>
                            </m:r>
                            <m:r>
                              <m:t>π</m:t>
                            </m:r>
                            <m:r>
                              <m:t>|</m:t>
                            </m:r>
                            <m:r>
                              <m:t>k</m:t>
                            </m:r>
                            <m:r>
                              <m:t>]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k</m:t>
                                </m:r>
                              </m:num>
                              <m:den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b</m:t>
                                </m:r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the last line follows from the fact that the posterior distribution for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|</m:t>
                    </m:r>
                    <m:r>
                      <m:t>k</m:t>
                    </m:r>
                  </m:oMath>
                </a14:m>
                <a:r>
                  <a:rPr/>
                  <a:t> is a Beta(a+k,b+n-k) distribution.</a:t>
                </a:r>
              </a:p>
            </p:txBody>
          </p:sp>
        </mc:Choice>
      </mc:AlternateContent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It follows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sSub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n</m:t>
                                </m:r>
                                <m:r>
                                  <m:t>+</m:t>
                                </m:r>
                                <m:r>
                                  <m:t>1</m:t>
                                </m:r>
                              </m:sub>
                            </m:sSub>
                            <m:r>
                              <m:t>=</m:t>
                            </m:r>
                            <m:r>
                              <m:t>0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sSub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n</m:t>
                                </m:r>
                                <m:r>
                                  <m:t>+</m:t>
                                </m:r>
                                <m:r>
                                  <m:t>1</m:t>
                                </m:r>
                              </m:sub>
                            </m:sSub>
                            <m:r>
                              <m:t>=</m:t>
                            </m:r>
                            <m:r>
                              <m:t>1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</m:mr>
                        <m:mr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b</m:t>
                                </m:r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k</m:t>
                                </m:r>
                              </m:num>
                              <m:den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b</m:t>
                                </m:r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Note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>
                  <a:buAutoNum type="arabicPeriod"/>
                </a:pPr>
                <a:r>
                  <a:rPr/>
                  <a:t>The posterior predictive distribution does not depend on any unknown quantities (otherwise we would not be able to use it to make predictions).</a:t>
                </a:r>
              </a:p>
              <a:p>
                <a:pPr lvl="1">
                  <a:buAutoNum type="arabicPeriod"/>
                </a:pPr>
                <a:r>
                  <a:rPr/>
                  <a:t>The posterior predictive distribution depends on observed data. This may seem to violate the exchangeability condition. But this is for future data. The past data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provide information about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and this in turn provides information about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n</m:t>
                        </m:r>
                        <m: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 If this was not the case, we would not be able to infer anything about the unsampled population given the sampled cases.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PRIOR DISTRIBUTIONS</a:t>
                </a:r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likelihood factor in Bayesian models appears familiar: you are familiar with this from other modules (e.g. STA6103 - GLM).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You may struggle with the prior distribution: how do you decide what is a good prior distribution?</a:t>
                </a:r>
              </a:p>
              <a:p>
                <a:pPr lvl="0" marL="0" indent="0">
                  <a:buNone/>
                </a:pPr>
                <a:r>
                  <a:rPr/>
                  <a:t>A good solution is to ask experts in the field you are working in. You can even combine priors from several experts through a mixture distribution of priors and this also allows you to specify different weights for different expert.</a:t>
                </a:r>
              </a:p>
              <a:p>
                <a:pPr lvl="0" marL="0" indent="0">
                  <a:buNone/>
                </a:pPr>
                <a:r>
                  <a:rPr/>
                  <a:t>However, experts are not always available…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BAYESIAN INFERENCE: one-parameter models</a:t>
                </a:r>
              </a:p>
            </p:txBody>
          </p:sp>
        </mc:Choice>
      </mc:AlternateContent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non-informative</a:t>
            </a:r>
            <a:r>
              <a:rPr/>
              <a:t> </a:t>
            </a:r>
            <a:r>
              <a:rPr/>
              <a:t>priors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In the first coin toss experiment we used a Beta(4,4) distribution. We argued this was appropriate since it had highest density at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 which reflected our prior belief that there is little reason to assume the coin is not well balanced.</a:t>
                </a:r>
              </a:p>
              <a:p>
                <a:pPr lvl="0" marL="0" indent="0">
                  <a:buNone/>
                </a:pPr>
                <a:r>
                  <a:rPr/>
                  <a:t>Clearly this was </a:t>
                </a:r>
                <a:r>
                  <a:rPr b="1"/>
                  <a:t>informative</a:t>
                </a:r>
                <a:r>
                  <a:rPr/>
                  <a:t>: the prior distribution the prior expressed specific, definite information about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and favoured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But a Beta(2,2) and a Beta(8,8) would also have had highest density at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non-informative</a:t>
            </a:r>
            <a:r>
              <a:rPr/>
              <a:t> </a:t>
            </a:r>
            <a:r>
              <a:rPr/>
              <a:t>priors</a:t>
            </a:r>
          </a:p>
        </p:txBody>
      </p:sp>
      <p:pic>
        <p:nvPicPr>
          <p:cNvPr descr="Chanco_STA6206_BDA_2019_Henrion_Session2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non-informative</a:t>
            </a:r>
            <a:r>
              <a:rPr/>
              <a:t> </a:t>
            </a:r>
            <a:r>
              <a:rPr/>
              <a:t>priors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Depending on how sure we are, we can go for a more peaked distribution.</a:t>
                </a:r>
              </a:p>
              <a:p>
                <a:pPr lvl="0" marL="0" indent="0">
                  <a:buNone/>
                </a:pPr>
                <a:r>
                  <a:rPr/>
                  <a:t>If we have no prior knowledge at all, you could also argue that all values of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are equally likely. This would justify a uniform(0,1) distribution.</a:t>
                </a:r>
              </a:p>
              <a:p>
                <a:pPr lvl="0" marL="0" indent="0">
                  <a:buNone/>
                </a:pPr>
                <a:r>
                  <a:rPr/>
                  <a:t>A prior distribution which expresses only general or vague information about a parameter is called </a:t>
                </a:r>
                <a:r>
                  <a:rPr b="1"/>
                  <a:t>non-informative</a:t>
                </a:r>
                <a:r>
                  <a:rPr/>
                  <a:t> or </a:t>
                </a:r>
                <a:r>
                  <a:rPr b="1"/>
                  <a:t>diffuse prior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Note that assuming all possible values for a parameter to be equally likely is not, strictly speaking, equivalent to being completely ignorant.</a:t>
                </a:r>
              </a:p>
              <a:p>
                <a:pPr lvl="0" marL="0" indent="0">
                  <a:buNone/>
                </a:pPr>
                <a:r>
                  <a:rPr/>
                  <a:t>Note: Beta(1,1) = Uniform(0,1).</a:t>
                </a:r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non-informative</a:t>
            </a:r>
            <a:r>
              <a:rPr/>
              <a:t> </a:t>
            </a:r>
            <a:r>
              <a:rPr/>
              <a:t>priors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How do you come up with a non-informative prior?</a:t>
                </a:r>
              </a:p>
              <a:p>
                <a:pPr lvl="0" marL="0" indent="0">
                  <a:buNone/>
                </a:pPr>
                <a:r>
                  <a:rPr/>
                  <a:t>Easy in the case of the discrete or continuous uniform distribution, but this does not work for discrete distributions with an infinity of possible values or a continuous distributions over an open-ended interval.</a:t>
                </a:r>
              </a:p>
              <a:p>
                <a:pPr lvl="0" marL="0" indent="0">
                  <a:buNone/>
                </a:pPr>
                <a:r>
                  <a:rPr/>
                  <a:t>Solution: choose priors with an objective mean / median and large variance, e.g. 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N</m:t>
                    </m:r>
                    <m:r>
                      <m:t>(</m:t>
                    </m:r>
                    <m:r>
                      <m:t>0</m:t>
                    </m:r>
                    <m:r>
                      <m:t>,</m:t>
                    </m:r>
                    <m:r>
                      <m:t>10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Such priors are called </a:t>
                </a:r>
                <a:r>
                  <a:rPr b="1"/>
                  <a:t>weakly informative</a:t>
                </a:r>
                <a:r>
                  <a:rPr/>
                  <a:t> and are very useful for regularisation, i.e. to keep inferences in a reasonable range.</a:t>
                </a:r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Jeffreys</a:t>
            </a:r>
            <a:r>
              <a:rPr/>
              <a:t> </a:t>
            </a:r>
            <a:r>
              <a:rPr/>
              <a:t>prior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Sir Harold Jeffreys devised a general rule for generating an objective or non-informative priors for a sampling model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y</m:t>
                    </m:r>
                    <m:r>
                      <m:t>|</m:t>
                    </m:r>
                    <m: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. The </a:t>
                </a:r>
                <a:r>
                  <a:rPr b="1"/>
                  <a:t>Jeffreys prior</a:t>
                </a:r>
                <a:r>
                  <a:rPr/>
                  <a:t>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∝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I</m:t>
                          </m:r>
                          <m:r>
                            <m:t>(</m:t>
                          </m:r>
                          <m:r>
                            <m:t>θ</m:t>
                          </m:r>
                          <m:r>
                            <m:t>)</m:t>
                          </m:r>
                        </m:e>
                      </m:ra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  <m:r>
                      <m:t>=</m:t>
                    </m:r>
                    <m:r>
                      <m:t>−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grow/>
                      </m:dPr>
                      <m:e>
                        <m:d>
                          <m:dPr>
                            <m:begChr m:val=""/>
                            <m:endChr m:val="|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r>
                                      <m:t>δ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δ</m:t>
                                </m:r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m:t>log</m:t>
                            </m:r>
                            <m:r>
                              <m:t> 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X</m:t>
                            </m:r>
                            <m:r>
                              <m:t>|</m:t>
                            </m:r>
                            <m:r>
                              <m:t>θ</m:t>
                            </m:r>
                            <m:r>
                              <m:t>)</m:t>
                            </m:r>
                          </m:e>
                        </m:d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is the </a:t>
                </a:r>
                <a:r>
                  <a:rPr i="1"/>
                  <a:t>Fisher information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can lead to prior distributions which are not actually probability distributions. These are called </a:t>
                </a:r>
                <a:r>
                  <a:rPr b="1"/>
                  <a:t>improper priors</a:t>
                </a:r>
                <a:r>
                  <a:rPr/>
                  <a:t> (see practical).</a:t>
                </a:r>
              </a:p>
              <a:p>
                <a:pPr lvl="0" marL="0" indent="0">
                  <a:buNone/>
                </a:pPr>
                <a:r>
                  <a:rPr/>
                  <a:t>An important property of Jeffreys priors is that they are invariant under transformation.</a:t>
                </a:r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Jeffreys</a:t>
            </a:r>
            <a:r>
              <a:rPr/>
              <a:t> </a:t>
            </a:r>
            <a:r>
              <a:rPr/>
              <a:t>prior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Example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∼</m:t>
                    </m:r>
                    <m:r>
                      <m:t>B</m:t>
                    </m:r>
                    <m:r>
                      <m:t>i</m:t>
                    </m:r>
                    <m:r>
                      <m:t>n</m:t>
                    </m:r>
                    <m:r>
                      <m:t>(</m:t>
                    </m:r>
                    <m:r>
                      <m:t>n</m:t>
                    </m:r>
                    <m:r>
                      <m:t>,</m:t>
                    </m:r>
                    <m: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. Derive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Jeffreys</a:t>
            </a:r>
            <a:r>
              <a:rPr/>
              <a:t> </a:t>
            </a:r>
            <a:r>
              <a:rPr/>
              <a:t>prior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have: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δ</m:t>
                                </m:r>
                              </m:num>
                              <m:den>
                                <m:r>
                                  <m:t>δ</m:t>
                                </m:r>
                                <m:r>
                                  <m:t>θ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log</m:t>
                            </m:r>
                            <m:r>
                              <m:t> 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Y</m:t>
                            </m:r>
                            <m:r>
                              <m:t>=</m:t>
                            </m:r>
                            <m:r>
                              <m:t>y</m:t>
                            </m:r>
                            <m:r>
                              <m:t>|</m:t>
                            </m:r>
                            <m:r>
                              <m:t>θ</m:t>
                            </m:r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δ</m:t>
                                </m:r>
                              </m:num>
                              <m:den>
                                <m:r>
                                  <m:t>δ</m:t>
                                </m:r>
                                <m:r>
                                  <m:t>θ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log</m:t>
                            </m:r>
                            <m:d>
                              <m:dPr>
                                <m:begChr m:val="("/>
                                <m:endChr m:val=")"/>
                                <m:grow/>
                              </m:dPr>
                              <m:e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f>
                                      <m:fPr>
                                        <m:type m:val="no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r>
                                          <m:t>y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r>
                                      <m:t>x</m:t>
                                    </m:r>
                                  </m:sup>
                                </m:sSup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θ</m:t>
                                </m:r>
                                <m:sSup>
                                  <m:e>
                                    <m:r>
                                      <m:t>)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t>−</m:t>
                                    </m:r>
                                    <m:r>
                                      <m:t>y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δ</m:t>
                                </m:r>
                              </m:num>
                              <m:den>
                                <m:r>
                                  <m:t>δ</m:t>
                                </m:r>
                                <m:r>
                                  <m:t>θ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log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f>
                                      <m:fPr>
                                        <m:type m:val="no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r>
                                          <m:t>y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m:t>+</m:t>
                                </m:r>
                                <m:r>
                                  <m:t>y</m:t>
                                </m:r>
                                <m:r>
                                  <m:rPr>
                                    <m:sty m:val="p"/>
                                  </m:rPr>
                                  <m:t>log</m:t>
                                </m:r>
                                <m:r>
                                  <m:t>θ</m:t>
                                </m:r>
                                <m:r>
                                  <m:t>+</m:t>
                                </m:r>
                                <m:r>
                                  <m:t>(</m:t>
                                </m:r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y</m:t>
                                </m:r>
                                <m: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m:t>log</m:t>
                                </m:r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t>)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y</m:t>
                                </m:r>
                              </m:num>
                              <m:den>
                                <m:r>
                                  <m:t>θ</m:t>
                                </m:r>
                              </m:den>
                            </m:f>
                            <m:r>
                              <m:t>−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y</m:t>
                                </m:r>
                              </m:num>
                              <m:den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θ</m:t>
                                </m:r>
                                <m:sSup>
                                  <m:e>
                                    <m:r>
                                      <m:t>)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so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sSup>
                            <m:e>
                              <m:r>
                                <m:t>δ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t>δ</m:t>
                          </m:r>
                          <m:sSup>
                            <m:e>
                              <m:r>
                                <m:t>θ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m:t>log</m:t>
                      </m:r>
                      <m:r>
                        <m:t> 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y</m:t>
                          </m:r>
                        </m:num>
                        <m:den>
                          <m:sSup>
                            <m:e>
                              <m:r>
                                <m:t>θ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y</m:t>
                          </m:r>
                        </m:num>
                        <m:den>
                          <m:r>
                            <m:t>1</m:t>
                          </m:r>
                          <m:r>
                            <m:t>−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Jeffreys</a:t>
            </a:r>
            <a:r>
              <a:rPr/>
              <a:t> </a:t>
            </a:r>
            <a:r>
              <a:rPr/>
              <a:t>prior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Hence: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J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E</m:t>
                      </m:r>
                      <m:d>
                        <m:dPr>
                          <m:begChr m:val="["/>
                          <m:endChr m:val="]"/>
                          <m:grow/>
                        </m:dPr>
                        <m:e>
                          <m: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x</m:t>
                              </m:r>
                            </m:num>
                            <m:den>
                              <m:sSup>
                                <m:e>
                                  <m:r>
                                    <m:t>θ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n</m:t>
                              </m:r>
                              <m:r>
                                <m:t>−</m:t>
                              </m:r>
                              <m:r>
                                <m:t>y</m:t>
                              </m:r>
                            </m:num>
                            <m:den>
                              <m:r>
                                <m:t>1</m:t>
                              </m:r>
                              <m:r>
                                <m:t>−</m:t>
                              </m:r>
                              <m:r>
                                <m:t>θ</m:t>
                              </m:r>
                            </m:den>
                          </m:f>
                        </m:e>
                      </m:d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E</m:t>
                          </m:r>
                          <m:r>
                            <m:t>[</m:t>
                          </m:r>
                          <m:r>
                            <m:t>Y</m:t>
                          </m:r>
                          <m:r>
                            <m:t>|</m:t>
                          </m:r>
                          <m:r>
                            <m:t>θ</m:t>
                          </m:r>
                          <m:r>
                            <m:t>]</m:t>
                          </m:r>
                        </m:num>
                        <m:den>
                          <m:sSup>
                            <m:e>
                              <m:r>
                                <m:t>θ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t>+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E</m:t>
                          </m:r>
                          <m:r>
                            <m:t>[</m:t>
                          </m:r>
                          <m:r>
                            <m:t>Y</m:t>
                          </m:r>
                          <m:r>
                            <m:t>|</m:t>
                          </m:r>
                          <m:r>
                            <m:t>θ</m:t>
                          </m:r>
                          <m:r>
                            <m:t>]</m:t>
                          </m:r>
                        </m:num>
                        <m:den>
                          <m:r>
                            <m:t>(</m:t>
                          </m:r>
                          <m:r>
                            <m:t>1</m:t>
                          </m:r>
                          <m:r>
                            <m:t>−</m:t>
                          </m:r>
                          <m:r>
                            <m:t>θ</m:t>
                          </m:r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∼</m:t>
                    </m:r>
                    <m:r>
                      <m:t>B</m:t>
                    </m:r>
                    <m:r>
                      <m:t>i</m:t>
                    </m:r>
                    <m:r>
                      <m:t>n</m:t>
                    </m:r>
                    <m:r>
                      <m:t>(</m:t>
                    </m:r>
                    <m:r>
                      <m:t>n</m:t>
                    </m:r>
                    <m:r>
                      <m:t>,</m:t>
                    </m:r>
                    <m:r>
                      <m:t>θ</m:t>
                    </m:r>
                    <m:r>
                      <m:t>)</m:t>
                    </m:r>
                    <m:r>
                      <m:t>⇒</m:t>
                    </m:r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|</m:t>
                    </m:r>
                    <m:r>
                      <m:t>θ</m:t>
                    </m:r>
                    <m:r>
                      <m:t>]</m:t>
                    </m:r>
                    <m:r>
                      <m:t>=</m:t>
                    </m:r>
                    <m:r>
                      <m:t>n</m:t>
                    </m:r>
                    <m:r>
                      <m:t>θ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J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  <m:r>
                            <m:t>θ</m:t>
                          </m:r>
                        </m:num>
                        <m:den>
                          <m:sSup>
                            <m:e>
                              <m:r>
                                <m:t>θ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t>+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n</m:t>
                          </m:r>
                          <m:r>
                            <m:t>θ</m:t>
                          </m:r>
                        </m:num>
                        <m:den>
                          <m:r>
                            <m:t>(</m:t>
                          </m:r>
                          <m:r>
                            <m:t>1</m:t>
                          </m:r>
                          <m:r>
                            <m:t>−</m:t>
                          </m:r>
                          <m:r>
                            <m:t>θ</m:t>
                          </m:r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</m:num>
                        <m:den>
                          <m:r>
                            <m:t>θ</m:t>
                          </m:r>
                        </m:den>
                      </m:f>
                      <m:r>
                        <m:t>+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</m:num>
                        <m:den>
                          <m:r>
                            <m:t>1</m:t>
                          </m:r>
                          <m:r>
                            <m:t>−</m:t>
                          </m:r>
                          <m:r>
                            <m:t>θ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</m:num>
                        <m:den>
                          <m:r>
                            <m:t>θ</m:t>
                          </m:r>
                          <m:r>
                            <m:t>(</m:t>
                          </m:r>
                          <m:r>
                            <m:t>−</m:t>
                          </m:r>
                          <m:r>
                            <m:t>1</m:t>
                          </m:r>
                          <m:r>
                            <m:t>θ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Jeffreys</a:t>
            </a:r>
            <a:r>
              <a:rPr/>
              <a:t> </a:t>
            </a:r>
            <a:r>
              <a:rPr/>
              <a:t>prior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Therefore: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∝</m:t>
                      </m:r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n</m:t>
                              </m:r>
                            </m:num>
                            <m:den>
                              <m:r>
                                <m:t>θ</m:t>
                              </m:r>
                              <m:r>
                                <m:t>(</m:t>
                              </m:r>
                              <m:r>
                                <m:t>1</m:t>
                              </m:r>
                              <m:r>
                                <m:t>−</m:t>
                              </m:r>
                              <m:r>
                                <m:t>θ</m:t>
                              </m:r>
                              <m: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In other words: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∝</m:t>
                      </m:r>
                      <m:sSup>
                        <m:e>
                          <m:r>
                            <m:t>θ</m:t>
                          </m:r>
                        </m:e>
                        <m:sup>
                          <m:r>
                            <m:t>1</m:t>
                          </m:r>
                          <m:r>
                            <m:t>/</m:t>
                          </m:r>
                          <m:r>
                            <m:t>2</m:t>
                          </m:r>
                        </m:sup>
                      </m:sSup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θ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1</m:t>
                          </m:r>
                          <m:r>
                            <m:t>/</m:t>
                          </m:r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Beta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2</m:t>
                            </m:r>
                          </m:den>
                        </m:f>
                        <m:r>
                          <m:t>,</m:t>
                        </m:r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Γ</m:t>
                        </m:r>
                        <m:r>
                          <m:t>(</m:t>
                        </m:r>
                        <m:r>
                          <m:t>1</m:t>
                        </m:r>
                        <m:r>
                          <m:t>)</m:t>
                        </m:r>
                      </m:num>
                      <m:den>
                        <m:r>
                          <m:t>Γ</m:t>
                        </m:r>
                        <m:d>
                          <m:dPr>
                            <m:begChr m:val="("/>
                            <m:endChr m:val=")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m:t>Γ</m:t>
                        </m:r>
                        <m:d>
                          <m:dPr>
                            <m:begChr m:val="("/>
                            <m:endChr m:val=")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sSup>
                      <m:e>
                        <m:r>
                          <m:t>θ</m:t>
                        </m:r>
                      </m:e>
                      <m:sup>
                        <m:r>
                          <m:t>1</m:t>
                        </m:r>
                        <m:r>
                          <m:t>/</m:t>
                        </m:r>
                        <m:r>
                          <m:t>2</m:t>
                        </m:r>
                      </m:sup>
                    </m:sSup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r>
                      <m:t>θ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1</m:t>
                        </m:r>
                        <m: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Therefore, if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B</m:t>
                    </m:r>
                    <m:r>
                      <m:t>i</m:t>
                    </m:r>
                    <m:r>
                      <m:t>n</m:t>
                    </m:r>
                    <m:r>
                      <m:t>(</m:t>
                    </m:r>
                    <m:r>
                      <m:t>n</m:t>
                    </m:r>
                    <m:r>
                      <m:t>,</m:t>
                    </m:r>
                    <m: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, then the Jeffreys prior distribution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a Beta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2</m:t>
                            </m:r>
                          </m:den>
                        </m:f>
                        <m:r>
                          <m:t>,</m:t>
                        </m:r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/>
                  <a:t> distribution. This prior is proper.</a:t>
                </a:r>
              </a:p>
            </p:txBody>
          </p:sp>
        </mc:Choice>
      </mc:AlternateContent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Jeffreys</a:t>
            </a:r>
            <a:r>
              <a:rPr/>
              <a:t> </a:t>
            </a:r>
            <a:r>
              <a:rPr/>
              <a:t>prior</a:t>
            </a:r>
          </a:p>
        </p:txBody>
      </p:sp>
      <p:pic>
        <p:nvPicPr>
          <p:cNvPr descr="Chanco_STA6206_BDA_2019_Henrion_Session2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Let’s start with an example (taken from Stone, J.V. (2013). “Bayes’ Rule: A Tutorial Introduction to Bayesian Analysis.”, Sebtel Press.).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You wake up one morning with spots all over your face. You are worried and go to the doctor. The doctor tells you that </a:t>
                </a:r>
                <a14:m>
                  <m:oMath xmlns:m="http://schemas.openxmlformats.org/officeDocument/2006/math">
                    <m:r>
                      <m:t>90</m:t>
                    </m:r>
                    <m:r>
                      <m:t>%</m:t>
                    </m:r>
                  </m:oMath>
                </a14:m>
                <a:r>
                  <a:rPr/>
                  <a:t> of people with smallpox present with spots on their face.</a:t>
                </a:r>
              </a:p>
              <a:p>
                <a:pPr lvl="0" marL="0" indent="0">
                  <a:buNone/>
                </a:pPr>
                <a:r>
                  <a:rPr/>
                  <a:t>You are (naturally) very worried now as smallpox is a very serious disease (also: it has been eradicated since the 1980s).</a:t>
                </a:r>
              </a:p>
              <a:p>
                <a:pPr lvl="0" marL="0" indent="0">
                  <a:buNone/>
                </a:pPr>
                <a:r>
                  <a:rPr/>
                  <a:t>However, more useful to know would be the probability of having smallpox.</a:t>
                </a:r>
              </a:p>
            </p:txBody>
          </p:sp>
        </mc:Choice>
      </mc:AlternateContent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Conjugate</a:t>
            </a:r>
            <a:r>
              <a:rPr/>
              <a:t> </a:t>
            </a:r>
            <a:r>
              <a:rPr/>
              <a:t>priors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also choose a family of prior distribution for mathematical simplicity.</a:t>
                </a:r>
              </a:p>
              <a:p>
                <a:pPr lvl="0" marL="0" indent="0">
                  <a:buNone/>
                </a:pPr>
                <a:r>
                  <a:rPr/>
                  <a:t>We saw earlier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beta prior</m:t>
                      </m:r>
                      <m:r>
                        <m:t> </m:t>
                      </m:r>
                      <m:r>
                        <m:t>+</m:t>
                      </m:r>
                      <m:r>
                        <m:t> </m:t>
                      </m:r>
                      <m:r>
                        <m:rPr>
                          <m:sty m:val="p"/>
                        </m:rPr>
                        <m:t>binomial sampling model</m:t>
                      </m:r>
                      <m:r>
                        <m:t> </m:t>
                      </m:r>
                      <m:r>
                        <m:t>⇒</m:t>
                      </m:r>
                      <m:r>
                        <m:t> </m:t>
                      </m:r>
                      <m:r>
                        <m:rPr>
                          <m:sty m:val="p"/>
                        </m:rPr>
                        <m:t>beta posterior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is called </a:t>
                </a:r>
                <a:r>
                  <a:rPr i="1"/>
                  <a:t>conjugacy</a:t>
                </a:r>
                <a:r>
                  <a:rPr/>
                  <a:t>: the beta distribution is the </a:t>
                </a:r>
                <a:r>
                  <a:rPr i="1"/>
                  <a:t>conjugate distribution</a:t>
                </a:r>
                <a:r>
                  <a:rPr/>
                  <a:t> for a binomial sample model.</a:t>
                </a:r>
              </a:p>
            </p:txBody>
          </p:sp>
        </mc:Choice>
      </mc:AlternateContent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Conjugate</a:t>
            </a:r>
            <a:r>
              <a:rPr/>
              <a:t> </a:t>
            </a:r>
            <a:r>
              <a:rPr/>
              <a:t>priors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Formally we can define: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 class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P</m:t>
                    </m:r>
                  </m:oMath>
                </a14:m>
                <a:r>
                  <a:rPr/>
                  <a:t> of prior probability distributions is called </a:t>
                </a:r>
                <a:r>
                  <a:rPr b="1"/>
                  <a:t>conjugate</a:t>
                </a:r>
                <a:r>
                  <a:rPr/>
                  <a:t> for a sampling model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y</m:t>
                    </m:r>
                    <m:r>
                      <m:t>|</m:t>
                    </m:r>
                    <m: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P</m:t>
                      </m:r>
                      <m:r>
                        <m:t> </m:t>
                      </m:r>
                      <m:r>
                        <m:t>⇒</m:t>
                      </m:r>
                      <m:r>
                        <m:t> 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P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Gamma prior, Poisson sampling model</a:t>
                </a:r>
              </a:p>
            </p:txBody>
          </p:sp>
        </mc:Choice>
      </mc:AlternateContent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Recall that if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Pois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, then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Y</m:t>
                                </m:r>
                                <m:r>
                                  <m:t>=</m:t>
                                </m:r>
                                <m:r>
                                  <m:t>k</m:t>
                                </m:r>
                                <m:r>
                                  <m:t>|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t>=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sSup>
                                      <m:e>
                                        <m:r>
                                          <m:t>λ</m:t>
                                        </m:r>
                                      </m:e>
                                      <m:sup>
                                        <m:r>
                                          <m:t>k</m:t>
                                        </m:r>
                                      </m:sup>
                                    </m:sSup>
                                    <m:sSup>
                                      <m:e>
                                        <m:r>
                                          <m:t>e</m:t>
                                        </m:r>
                                      </m:e>
                                      <m:sup>
                                        <m:r>
                                          <m:t>−</m:t>
                                        </m:r>
                                        <m:r>
                                          <m:t>λ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t>k</m:t>
                                    </m:r>
                                    <m:r>
                                      <m:t>!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t> </m:t>
                                </m:r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k</m:t>
                                </m:r>
                                <m:r>
                                  <m:t>=</m:t>
                                </m:r>
                                <m:r>
                                  <m:t>0</m:t>
                                </m:r>
                                <m:r>
                                  <m:t>,</m:t>
                                </m:r>
                                <m:r>
                                  <m:t>1</m:t>
                                </m:r>
                                <m:r>
                                  <m:t>,</m:t>
                                </m:r>
                                <m:r>
                                  <m:t>2</m:t>
                                </m:r>
                                <m: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 and 0 otherwise</m:t>
                                </m:r>
                              </m:e>
                            </m:mr>
                            <m:mr>
                              <m:e>
                                <m:r>
                                  <m:t>E</m:t>
                                </m:r>
                                <m:r>
                                  <m:t>[</m:t>
                                </m:r>
                                <m:r>
                                  <m:t>Y</m:t>
                                </m:r>
                                <m:r>
                                  <m:t>|</m:t>
                                </m:r>
                                <m:r>
                                  <m:t>λ</m:t>
                                </m:r>
                                <m:r>
                                  <m:t>]</m:t>
                                </m:r>
                              </m:e>
                              <m:e>
                                <m:r>
                                  <m:t>=</m:t>
                                </m:r>
                                <m:r>
                                  <m:t>λ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m:t>V</m:t>
                                </m:r>
                                <m:r>
                                  <m:t>a</m:t>
                                </m:r>
                                <m:r>
                                  <m:t>r</m:t>
                                </m:r>
                                <m:r>
                                  <m:t>(</m:t>
                                </m:r>
                                <m:r>
                                  <m:t>Y</m:t>
                                </m:r>
                                <m:r>
                                  <m:t>|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t>=</m:t>
                                </m:r>
                                <m:r>
                                  <m:t>λ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Chanco_STA6206_BDA_2019_Henrion_Session2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t>∼</m:t>
                        </m:r>
                      </m:e>
                      <m:sub>
                        <m:r>
                          <m:rPr>
                            <m:sty m:val="p"/>
                          </m:rPr>
                          <m:t>iid</m:t>
                        </m:r>
                      </m:sub>
                    </m:sSub>
                    <m:r>
                      <m:rPr>
                        <m:sty m:val="p"/>
                      </m:rPr>
                      <m:t>Pois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t>=</m:t>
                    </m:r>
                    <m:r>
                      <m:t>1</m:t>
                    </m:r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and we observe data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 joint pdf of the data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|</m:t>
                            </m:r>
                            <m:r>
                              <m:t>λ</m:t>
                            </m:r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n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r>
                              <m:t>(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t>|</m:t>
                            </m:r>
                            <m:r>
                              <m:t>λ</m:t>
                            </m:r>
                            <m: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n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t>!</m:t>
                                    </m:r>
                                  </m:den>
                                </m:f>
                              </m:e>
                            </m:nary>
                            <m:sSup>
                              <m:e>
                                <m:r>
                                  <m:t>λ</m:t>
                                </m:r>
                              </m:e>
                              <m:sup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r>
                                  <m:t>−</m:t>
                                </m:r>
                                <m:r>
                                  <m:t>λ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1"/>
                                  </m:naryPr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m:t>!</m:t>
                                </m:r>
                              </m:den>
                            </m:f>
                            <m:sSup>
                              <m:e>
                                <m:r>
                                  <m:t>λ</m:t>
                                </m:r>
                              </m:e>
                              <m:sup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1"/>
                                  </m:naryPr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nary>
                              </m:sup>
                            </m:sSup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r>
                                  <m:t>−</m:t>
                                </m:r>
                                <m:r>
                                  <m:t>n</m:t>
                                </m:r>
                                <m:r>
                                  <m:t>λ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factor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nary>
                          <m:naryPr>
                            <m:chr m:val="∏"/>
                            <m:limLoc m:val="undOvr"/>
                            <m:subHide m:val="0"/>
                            <m:supHide m:val="1"/>
                          </m:naryPr>
                          <m:sub>
                            <m:r>
                              <m:t>i</m:t>
                            </m:r>
                          </m:sub>
                          <m:sup>
                            <m:r>
                              <m:t>​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  <m:r>
                          <m:t>!</m:t>
                        </m:r>
                      </m:den>
                    </m:f>
                  </m:oMath>
                </a14:m>
                <a:r>
                  <a:rPr/>
                  <a:t> is constant for each dataset. So if we compare densities for different values of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, this factor will cancel out. All information about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 is therefore contained 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/>
                  <a:t> (as was the case for the i.i.d. binary data).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/>
                  <a:t> is a sufficient statistic for the parameter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 in the Poisson sampling model.</a:t>
                </a:r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Posterior density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If we assume a prior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, then the posterior density for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 given the data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λ</m:t>
                                </m:r>
                                <m: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)</m:t>
                                </m:r>
                              </m:e>
                              <m:e>
                                <m:r>
                                  <m:t>∝</m:t>
                                </m:r>
                              </m:e>
                              <m:e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  <m:r>
                                  <m:t> 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|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m:t>∝</m:t>
                                </m:r>
                              </m:e>
                              <m:e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  <m:r>
                                  <m:t> </m:t>
                                </m:r>
                                <m:sSup>
                                  <m:e>
                                    <m:r>
                                      <m:t>λ</m:t>
                                    </m:r>
                                  </m:e>
                                  <m:sup>
                                    <m:r>
                                      <m:t>∑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sup>
                                </m:sSup>
                                <m:sSup>
                                  <m:e>
                                    <m:r>
                                      <m:t>e</m:t>
                                    </m:r>
                                  </m:e>
                                  <m:sup>
                                    <m:r>
                                      <m:t>−</m:t>
                                    </m:r>
                                    <m:r>
                                      <m:t>n</m:t>
                                    </m:r>
                                    <m:r>
                                      <m:t>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If we want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 to be conjugate for the Poisson sampling model, i.e. we want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λ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to be in the same family of distributions as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, then the above implies that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 needs to include terms of the form </a:t>
                </a:r>
                <a14:m>
                  <m:oMath xmlns:m="http://schemas.openxmlformats.org/officeDocument/2006/math">
                    <m:sSubSup>
                      <m:e>
                        <m:r>
                          <m:t>λ</m:t>
                        </m:r>
                      </m:e>
                      <m:sub>
                        <m:r>
                          <m:t>1</m:t>
                        </m:r>
                      </m:sub>
                      <m:sup>
                        <m:r>
                          <m:t>c</m:t>
                        </m:r>
                      </m:sup>
                    </m:sSubSup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t>λ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simplest class of such distributions is the family of gamma distributions (these include only such terms).</a:t>
                </a:r>
              </a:p>
              <a:p>
                <a:pPr lvl="0" marL="0" indent="0">
                  <a:buNone/>
                </a:pPr>
                <a:r>
                  <a:rPr/>
                  <a:t>Recall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t>∼</m:t>
                    </m:r>
                    <m:r>
                      <m:t>Γ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)</m:t>
                    </m:r>
                  </m:oMath>
                </a14:m>
                <a:r>
                  <a:rPr/>
                  <a:t> with parameters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&gt;</m:t>
                    </m:r>
                    <m:r>
                      <m:t>0</m:t>
                    </m:r>
                    <m:r>
                      <m:t>,</m:t>
                    </m:r>
                    <m:r>
                      <m:t>b</m:t>
                    </m:r>
                    <m: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λ</m:t>
                      </m:r>
                      <m:r>
                        <m:t>|</m:t>
                      </m:r>
                      <m:r>
                        <m:t>a</m:t>
                      </m:r>
                      <m:r>
                        <m:t>,</m:t>
                      </m:r>
                      <m:r>
                        <m:t>b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p>
                                      <m:e>
                                        <m:r>
                                          <m:t>b</m:t>
                                        </m:r>
                                      </m:e>
                                      <m:sup>
                                        <m:r>
                                          <m:t>a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a</m:t>
                                    </m:r>
                                    <m:r>
                                      <m:t>)</m:t>
                                    </m:r>
                                  </m:den>
                                </m:f>
                                <m:sSup>
                                  <m:e>
                                    <m:r>
                                      <m:t>λ</m:t>
                                    </m:r>
                                  </m:e>
                                  <m:sup>
                                    <m:r>
                                      <m:t>a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sSup>
                                  <m:e>
                                    <m:r>
                                      <m:t>e</m:t>
                                    </m:r>
                                  </m:e>
                                  <m:sup>
                                    <m:r>
                                      <m:t>−</m:t>
                                    </m:r>
                                    <m:r>
                                      <m:t>b</m:t>
                                    </m:r>
                                    <m:r>
                                      <m:t>λ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if </m:t>
                                </m:r>
                                <m:r>
                                  <m:t>x</m:t>
                                </m:r>
                                <m:r>
                                  <m:t>&gt;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t>(</m:t>
                    </m:r>
                    <m:r>
                      <m:t>α</m:t>
                    </m:r>
                    <m:r>
                      <m:t>)</m:t>
                    </m:r>
                    <m:r>
                      <m:t>=</m:t>
                    </m:r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t>0</m:t>
                        </m:r>
                      </m:sub>
                      <m:sup>
                        <m:r>
                          <m:t>∞</m:t>
                        </m:r>
                      </m:sup>
                      <m:e>
                        <m:sSup>
                          <m:e>
                            <m:r>
                              <m:t>z</m:t>
                            </m:r>
                          </m:e>
                          <m:sup>
                            <m:r>
                              <m:t>α</m:t>
                            </m:r>
                            <m:r>
                              <m:t>−</m:t>
                            </m:r>
                            <m:r>
                              <m:t>1</m:t>
                            </m:r>
                          </m:sup>
                        </m:sSup>
                      </m:e>
                    </m:nary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z</m:t>
                        </m:r>
                      </m:sup>
                    </m:sSup>
                    <m:r>
                      <m:t>d</m:t>
                    </m:r>
                    <m:r>
                      <m:t>z</m:t>
                    </m:r>
                  </m:oMath>
                </a14:m>
                <a:r>
                  <a:rPr/>
                  <a:t> is the gamma function.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(</m:t>
                      </m:r>
                      <m:r>
                        <m:t>Λ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</m:num>
                        <m:den>
                          <m:r>
                            <m:t>b</m:t>
                          </m:r>
                        </m:den>
                      </m:f>
                      <m:r>
                        <m:t>,</m:t>
                      </m:r>
                      <m:r>
                        <m:t> </m:t>
                      </m:r>
                      <m:r>
                        <m:t>V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(</m:t>
                      </m:r>
                      <m:r>
                        <m:t>Λ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</m:num>
                        <m:den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t>,</m:t>
                      </m:r>
                      <m:r>
                        <m:t> </m:t>
                      </m:r>
                      <m:r>
                        <m:rPr>
                          <m:sty m:val="p"/>
                        </m:rPr>
                        <m:t>mode</m:t>
                      </m:r>
                      <m:r>
                        <m:t>(</m:t>
                      </m:r>
                      <m:r>
                        <m:t>Λ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num>
                        <m:den>
                          <m:r>
                            <m:t>b</m:t>
                          </m:r>
                        </m:den>
                      </m:f>
                      <m:r>
                        <m:t> </m:t>
                      </m:r>
                      <m:r>
                        <m:rPr>
                          <m:sty m:val="p"/>
                        </m:rPr>
                        <m:t> if </m:t>
                      </m:r>
                      <m:r>
                        <m:t>a</m:t>
                      </m:r>
                      <m:r>
                        <m:t>&gt;</m:t>
                      </m:r>
                      <m:r>
                        <m:t>1</m:t>
                      </m:r>
                      <m:r>
                        <m:t>,</m:t>
                      </m:r>
                      <m:r>
                        <m:t> 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 otherwise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Chanco_STA6206_BDA_2019_Henrion_Session2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doctors collect data on people presenting with smallpox and chickenpox and the symptoms they present.</a:t>
                </a:r>
              </a:p>
              <a:p>
                <a:pPr lvl="0" marL="0" indent="0">
                  <a:buNone/>
                </a:pPr>
                <a:r>
                  <a:rPr/>
                  <a:t>Based on this, the doctor will calculate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spots </m:t>
                      </m:r>
                      <m:r>
                        <m:t>|</m:t>
                      </m:r>
                      <m:r>
                        <m:rPr>
                          <m:sty m:val="p"/>
                        </m:rPr>
                        <m:t> smallpox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0.9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spots </m:t>
                      </m:r>
                      <m:r>
                        <m:t>|</m:t>
                      </m:r>
                      <m:r>
                        <m:rPr>
                          <m:sty m:val="p"/>
                        </m:rPr>
                        <m:t> chickenpox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0.8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These two expression are called the </a:t>
                </a:r>
                <a:r>
                  <a:rPr i="1"/>
                  <a:t>likelihood</a:t>
                </a:r>
                <a:r>
                  <a:rPr/>
                  <a:t> of smallpox / chickenpox and are obtained from the </a:t>
                </a:r>
                <a:r>
                  <a:rPr i="1"/>
                  <a:t>sampling model</a:t>
                </a:r>
                <a:r>
                  <a:rPr/>
                  <a:t> that we assume for the data.</a:t>
                </a:r>
              </a:p>
              <a:p>
                <a:pPr lvl="0" marL="0" indent="0">
                  <a:buNone/>
                </a:pPr>
                <a:r>
                  <a:rPr/>
                  <a:t>The maximum likelihood estimate for the disease based on these two is smallpox.</a:t>
                </a:r>
              </a:p>
            </p:txBody>
          </p:sp>
        </mc:Choice>
      </mc:AlternateContent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limLow>
                                  <m:e>
                                    <m:r>
                                      <m:t>∼</m:t>
                                    </m: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m:t>iid</m:t>
                                    </m:r>
                                  </m:lim>
                                </m:limLow>
                                <m:r>
                                  <m:rPr>
                                    <m:sty m:val="p"/>
                                  </m:rPr>
                                  <m:t>Pois</m:t>
                                </m:r>
                                <m:r>
                                  <m:t>(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  <m:r>
                                  <m:t> 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(sampling model)</m:t>
                                </m:r>
                              </m:e>
                            </m:mr>
                            <m:mr>
                              <m:e/>
                              <m:e/>
                            </m:mr>
                            <m:mr>
                              <m:e>
                                <m:r>
                                  <m:t>λ</m:t>
                                </m:r>
                                <m:r>
                                  <m:t>∼</m:t>
                                </m:r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a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(prior distribution)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λ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  <m:e>
                            <m:r>
                              <m:t>∝</m:t>
                            </m:r>
                          </m:e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λ</m:t>
                            </m:r>
                            <m:r>
                              <m:t>)</m:t>
                            </m:r>
                            <m:r>
                              <m:t> 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t>∝</m:t>
                            </m:r>
                          </m:e>
                          <m:e>
                            <m:d>
                              <m:dPr>
                                <m:begChr m:val="("/>
                                <m:endChr m:val=")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λ</m:t>
                                    </m:r>
                                  </m:e>
                                  <m:sup>
                                    <m:r>
                                      <m:t>a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sSup>
                                  <m:e>
                                    <m:r>
                                      <m:t>e</m:t>
                                    </m:r>
                                  </m:e>
                                  <m:sup>
                                    <m:r>
                                      <m:t>−</m:t>
                                    </m:r>
                                    <m:r>
                                      <m:t>b</m:t>
                                    </m:r>
                                    <m:r>
                                      <m:t>λ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λ</m:t>
                                    </m:r>
                                  </m:e>
                                  <m:sup>
                                    <m:r>
                                      <m:t>∑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sup>
                                </m:sSup>
                                <m:sSup>
                                  <m:e>
                                    <m:r>
                                      <m:t>e</m:t>
                                    </m:r>
                                  </m:e>
                                  <m:sup>
                                    <m:r>
                                      <m:t>−</m:t>
                                    </m:r>
                                    <m:r>
                                      <m:t>n</m:t>
                                    </m:r>
                                    <m:r>
                                      <m:t>λ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∝</m:t>
                            </m:r>
                          </m:e>
                          <m:e>
                            <m:sSup>
                              <m:e>
                                <m:r>
                                  <m:t>λ</m:t>
                                </m:r>
                              </m:e>
                              <m:sup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∑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r>
                                  <m:t>−</m:t>
                                </m:r>
                                <m:r>
                                  <m:t>(</m:t>
                                </m:r>
                                <m:r>
                                  <m:t>b</m:t>
                                </m:r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  <m:r>
                                  <m:t>)</m:t>
                                </m:r>
                                <m:r>
                                  <m:t>λ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is a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t>(</m:t>
                    </m:r>
                    <m:r>
                      <m:t>a</m:t>
                    </m:r>
                    <m: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t>,</m:t>
                    </m:r>
                    <m:r>
                      <m:t>b</m:t>
                    </m:r>
                    <m:r>
                      <m:t>+</m:t>
                    </m:r>
                    <m:r>
                      <m:t>n</m:t>
                    </m:r>
                    <m:r>
                      <m:t>)</m:t>
                    </m:r>
                  </m:oMath>
                </a14:m>
                <a:r>
                  <a:rPr/>
                  <a:t> distribution.</a:t>
                </a:r>
              </a:p>
            </p:txBody>
          </p:sp>
        </mc:Choice>
      </mc:AlternateContent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So we see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prior </m:t>
                                </m:r>
                                <m:r>
                                  <m:t> 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t>=</m:t>
                                </m:r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a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)</m:t>
                                </m:r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likelihood </m:t>
                                </m:r>
                                <m:r>
                                  <m:t> 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|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Pois</m:t>
                                </m:r>
                                <m:r>
                                  <m:t>(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⇒</m:t>
                      </m:r>
                      <m:r>
                        <m:rPr>
                          <m:sty m:val="p"/>
                        </m:rPr>
                        <m:t>posterior </m:t>
                      </m:r>
                      <m:r>
                        <m:t> 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λ</m:t>
                      </m:r>
                      <m:r>
                        <m:t>|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r>
                        <m:t>Γ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r>
                        <m:t>,</m:t>
                      </m:r>
                      <m:r>
                        <m:t>b</m:t>
                      </m:r>
                      <m:r>
                        <m:t>+</m:t>
                      </m:r>
                      <m:r>
                        <m:t>n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Conjugate</a:t>
            </a:r>
            <a:r>
              <a:rPr/>
              <a:t> </a:t>
            </a:r>
            <a:r>
              <a:rPr/>
              <a:t>priors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binomial and Poisson sampling models we have seen so far are examples of </a:t>
                </a:r>
                <a:r>
                  <a:rPr i="1"/>
                  <a:t>one-parameter exponential family distributions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 </a:t>
                </a:r>
                <a:r>
                  <a:rPr b="1"/>
                  <a:t>one-parameter exponential family distribution</a:t>
                </a:r>
                <a:r>
                  <a:rPr/>
                  <a:t> is any distribution whose density (or mass) function can be expressed under the form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h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c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t>θ</m:t>
                          </m:r>
                          <m:r>
                            <m:t>t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)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the unknown parameter and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 is the sufficient statistic for the sampling model.</a:t>
                </a:r>
              </a:p>
            </p:txBody>
          </p:sp>
        </mc:Choice>
      </mc:AlternateContent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Conjugate</a:t>
            </a:r>
            <a:r>
              <a:rPr/>
              <a:t> </a:t>
            </a:r>
            <a:r>
              <a:rPr/>
              <a:t>priors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general conjugate prior for a one-parameter exponential family sampling model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r>
                        <m:t>κ</m:t>
                      </m:r>
                      <m:r>
                        <m:t>(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)</m:t>
                      </m:r>
                      <m:r>
                        <m:t>c</m:t>
                      </m:r>
                      <m:r>
                        <m:t>(</m:t>
                      </m:r>
                      <m:r>
                        <m:t>θ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e>
                          <m:r>
                            <m:t>e</m:t>
                          </m:r>
                        </m:e>
                        <m:sup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r>
                            <m:t>θ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Given observed data for i.i.d. variables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the posterior is then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  <m:e>
                            <m:r>
                              <m:t>∝</m:t>
                            </m:r>
                          </m:e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)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|</m:t>
                            </m:r>
                            <m:r>
                              <m:t>θ</m:t>
                            </m:r>
                            <m: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t>∝</m:t>
                            </m:r>
                          </m:e>
                          <m:e>
                            <m:r>
                              <m:t>c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exp</m:t>
                            </m:r>
                            <m:d>
                              <m:dPr>
                                <m:begChr m:val="(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t>⋅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e>
                                        <m: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m:t>o</m:t>
                                        </m:r>
                                      </m:sub>
                                    </m:sSub>
                                    <m: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r>
                                          <m:t>t</m:t>
                                        </m:r>
                                      </m:e>
                                    </m:nary>
                                    <m:r>
                                      <m:t>(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t>)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∝</m:t>
                            </m:r>
                          </m:e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r>
                              <m:t>n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sSub>
                              <m:e>
                                <m:r>
                                  <m:t>t</m:t>
                                </m:r>
                              </m:e>
                              <m:sub>
                                <m:r>
                                  <m:t>o</m:t>
                                </m:r>
                              </m:sub>
                            </m:sSub>
                            <m: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t</m:t>
                                </m:r>
                              </m:e>
                            </m:nary>
                            <m:r>
                              <m:t>(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)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Note: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≈</m:t>
                    </m:r>
                  </m:oMath>
                </a14:m>
                <a:r>
                  <a:rPr/>
                  <a:t> “prior sample size”,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≈</m:t>
                    </m:r>
                  </m:oMath>
                </a14:m>
                <a:r>
                  <a:rPr/>
                  <a:t> “prior guess of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”.</a:t>
                </a:r>
              </a:p>
            </p:txBody>
          </p:sp>
        </mc:Choice>
      </mc:AlternateContent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Conjugate</a:t>
            </a:r>
            <a:r>
              <a:rPr/>
              <a:t> </a:t>
            </a:r>
            <a:r>
              <a:rPr/>
              <a:t>priors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As an aside, recall from STA6103:</a:t>
                </a:r>
              </a:p>
              <a:p>
                <a:pPr lvl="0" marL="0" indent="0">
                  <a:buNone/>
                </a:pPr>
                <a:r>
                  <a:rPr/>
                  <a:t>Two-parameter (location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and scale </a:t>
                </a:r>
                <a14:m>
                  <m:oMath xmlns:m="http://schemas.openxmlformats.org/officeDocument/2006/math">
                    <m:r>
                      <m:t>ϕ</m:t>
                    </m:r>
                  </m:oMath>
                </a14:m>
                <a:r>
                  <a:rPr/>
                  <a:t>) exponential family distributions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,</m:t>
                      </m:r>
                      <m:r>
                        <m:t>ϕ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y</m:t>
                              </m:r>
                              <m:r>
                                <m:t>θ</m:t>
                              </m:r>
                              <m:r>
                                <m:t>−</m:t>
                              </m:r>
                              <m:r>
                                <m:t>b</m:t>
                              </m:r>
                              <m:r>
                                <m:t>(</m:t>
                              </m:r>
                              <m:r>
                                <m:t>θ</m:t>
                              </m:r>
                              <m:r>
                                <m:t>)</m:t>
                              </m:r>
                            </m:num>
                            <m:den>
                              <m:r>
                                <m:t>a</m:t>
                              </m:r>
                              <m:r>
                                <m:t>(</m:t>
                              </m:r>
                              <m:r>
                                <m:t>ϕ</m:t>
                              </m:r>
                              <m:r>
                                <m:t>)</m:t>
                              </m:r>
                            </m:den>
                          </m:f>
                          <m:r>
                            <m:t>+</m:t>
                          </m:r>
                          <m:r>
                            <m:t>c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,</m:t>
                          </m:r>
                          <m:r>
                            <m:t>ϕ</m:t>
                          </m:r>
                          <m:r>
                            <m:t>)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Convince yourself this is the same thing:</a:t>
                </a:r>
              </a:p>
              <a:p>
                <a:pPr lvl="1"/>
                <a:r>
                  <a:rPr/>
                  <a:t>set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(</m:t>
                    </m:r>
                    <m:r>
                      <m:t>ϕ</m:t>
                    </m:r>
                    <m:r>
                      <m:t>)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(effectively get rid of this parameter)</a:t>
                </a:r>
              </a:p>
              <a:p>
                <a:pPr lvl="1"/>
                <a:r>
                  <a:rPr/>
                  <a:t>set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(</m:t>
                    </m:r>
                    <m:r>
                      <m:t>y</m:t>
                    </m:r>
                    <m:r>
                      <m:t>,</m:t>
                    </m:r>
                    <m:r>
                      <m:t>ϕ</m:t>
                    </m:r>
                    <m:r>
                      <m:t>)</m:t>
                    </m:r>
                    <m:r>
                      <m:t>=</m:t>
                    </m:r>
                    <m:r>
                      <m:rPr>
                        <m:sty m:val="p"/>
                      </m:rPr>
                      <m:t>log</m:t>
                    </m:r>
                    <m:r>
                      <m:t> </m:t>
                    </m:r>
                    <m:r>
                      <m:t>h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set </a:t>
                </a:r>
                <a14:m>
                  <m:oMath xmlns:m="http://schemas.openxmlformats.org/officeDocument/2006/math">
                    <m:r>
                      <m:t>−</m:t>
                    </m:r>
                    <m:r>
                      <m:t>b</m:t>
                    </m:r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  <m:r>
                      <m:t>=</m:t>
                    </m:r>
                    <m:r>
                      <m:rPr>
                        <m:sty m:val="p"/>
                      </m:rPr>
                      <m:t>log</m:t>
                    </m:r>
                    <m:r>
                      <m:t> </m:t>
                    </m:r>
                    <m:r>
                      <m:t>c</m:t>
                    </m:r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set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=</m:t>
                    </m:r>
                    <m:r>
                      <m:t>t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STA6206 Bayesian Data analysis Session 2]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However, smallpox is very rare and chickenpox more common.</a:t>
                </a:r>
              </a:p>
              <a:p>
                <a:pPr lvl="0" marL="0" indent="0">
                  <a:buNone/>
                </a:pPr>
                <a:r>
                  <a:rPr/>
                  <a:t>The doctor also has the recorded prevalences for these two diseases; this is the </a:t>
                </a:r>
                <a:r>
                  <a:rPr i="1"/>
                  <a:t>prior</a:t>
                </a:r>
                <a:r>
                  <a:rPr/>
                  <a:t> knowledge: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smallpox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0.001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chickenpox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0.1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Further, the overall proportion of people with spots on their faces in the population, called the </a:t>
                </a:r>
                <a:r>
                  <a:rPr i="1"/>
                  <a:t>marginal likelihood</a:t>
                </a:r>
                <a:r>
                  <a:rPr/>
                  <a:t> or the </a:t>
                </a:r>
                <a:r>
                  <a:rPr i="1"/>
                  <a:t>evidence</a:t>
                </a:r>
                <a:r>
                  <a:rPr/>
                  <a:t>,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spots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0.081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Using Bayes’ Rule: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smallpox </m:t>
                      </m:r>
                      <m:r>
                        <m:t>|</m:t>
                      </m:r>
                      <m:r>
                        <m:rPr>
                          <m:sty m:val="p"/>
                        </m:rPr>
                        <m:t> spots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spots </m:t>
                          </m:r>
                          <m:r>
                            <m:t>|</m:t>
                          </m:r>
                          <m:r>
                            <m:rPr>
                              <m:sty m:val="p"/>
                            </m:rPr>
                            <m:t> smallpox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smallpox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spots</m:t>
                          </m:r>
                          <m:r>
                            <m:t>)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0.9</m:t>
                          </m:r>
                          <m:r>
                            <m:t>⋅</m:t>
                          </m:r>
                          <m:r>
                            <m:t>0.001</m:t>
                          </m:r>
                        </m:num>
                        <m:den>
                          <m:r>
                            <m:t>0.081</m:t>
                          </m:r>
                        </m:den>
                      </m:f>
                      <m:r>
                        <m:t>=</m:t>
                      </m:r>
                      <m:r>
                        <m:t>0.0111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chickenpox </m:t>
                      </m:r>
                      <m:r>
                        <m:t>|</m:t>
                      </m:r>
                      <m:r>
                        <m:rPr>
                          <m:sty m:val="p"/>
                        </m:rPr>
                        <m:t> spots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spots </m:t>
                          </m:r>
                          <m:r>
                            <m:t>|</m:t>
                          </m:r>
                          <m:r>
                            <m:rPr>
                              <m:sty m:val="p"/>
                            </m:rPr>
                            <m:t> chickenpox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chickenpox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spots</m:t>
                          </m:r>
                          <m:r>
                            <m:t>)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0.8</m:t>
                          </m:r>
                          <m:r>
                            <m:t>⋅</m:t>
                          </m:r>
                          <m:r>
                            <m:t>0.1</m:t>
                          </m:r>
                        </m:num>
                        <m:den>
                          <m:r>
                            <m:t>0.081</m:t>
                          </m:r>
                        </m:den>
                      </m:f>
                      <m:r>
                        <m:t>=</m:t>
                      </m:r>
                      <m:r>
                        <m:t>0.9877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While we cannot be certain, it is very likely that you have chickenpox, not smallpox and so you can relax.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STA6206 - Bayesian Data Analysis - Session 2</dc:title>
  <dc:creator>Marc Henrion</dc:creator>
  <cp:keywords/>
  <dcterms:created xsi:type="dcterms:W3CDTF">2019-09-08T21:01:19Z</dcterms:created>
  <dcterms:modified xsi:type="dcterms:W3CDTF">2019-09-08T21:01:19Z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 September 2019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