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11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predictive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  <m:r>
                              <m:t>,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  <m:r>
                              <m:t>|</m:t>
                            </m:r>
                            <m:r>
                              <m:t>p</m:t>
                            </m:r>
                            <m:r>
                              <m:t>i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π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30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18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12</m:t>
                                </m:r>
                                <m:r>
                                  <m:t>)</m:t>
                                </m:r>
                              </m:den>
                            </m:f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17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11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30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19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18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31</m:t>
                                </m:r>
                                <m:r>
                                  <m:t>)</m:t>
                                </m:r>
                              </m:den>
                            </m:f>
                            <m:r>
                              <m:t>∫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31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19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12</m:t>
                                </m:r>
                                <m:r>
                                  <m:t>)</m:t>
                                </m:r>
                              </m:den>
                            </m:f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18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11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30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19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18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31</m:t>
                                </m:r>
                                <m:r>
                                  <m:t>)</m:t>
                                </m:r>
                              </m:den>
                            </m:f>
                            <m: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18</m:t>
                                </m:r>
                              </m:num>
                              <m:den>
                                <m:r>
                                  <m:t>30</m:t>
                                </m:r>
                              </m:den>
                            </m:f>
                            <m:r>
                              <m:t>=</m:t>
                            </m:r>
                            <m:r>
                              <m:t>3</m:t>
                            </m:r>
                            <m:r>
                              <m:t>/</m:t>
                            </m:r>
                            <m:r>
                              <m:t>5</m:t>
                            </m:r>
                            <m:r>
                              <m:t>=</m:t>
                            </m:r>
                            <m:r>
                              <m:t>0.6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this it follows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=</m:t>
                    </m:r>
                    <m:r>
                      <m:t>0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  <m:r>
                      <m:t>−</m:t>
                    </m:r>
                    <m:f>
                      <m:fPr>
                        <m:type m:val="bar"/>
                      </m:fPr>
                      <m:num>
                        <m:r>
                          <m:t>3</m:t>
                        </m:r>
                      </m:num>
                      <m:den>
                        <m:r>
                          <m:t>5</m:t>
                        </m:r>
                      </m:den>
                    </m:f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2</m:t>
                        </m:r>
                      </m:num>
                      <m:den>
                        <m:r>
                          <m:t>5</m:t>
                        </m:r>
                      </m:den>
                    </m:f>
                    <m:r>
                      <m:t>=</m:t>
                    </m:r>
                    <m:r>
                      <m:t>0.4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t>;</m:t>
                        </m:r>
                        <m:r>
                          <m:rPr>
                            <m:sty m:val="p"/>
                          </m:rPr>
                          <m:t>Beta</m:t>
                        </m:r>
                        <m:r>
                          <m:t>(</m:t>
                        </m:r>
                        <m:r>
                          <m:t>18</m:t>
                        </m:r>
                        <m:r>
                          <m:t>,</m:t>
                        </m:r>
                        <m:r>
                          <m:t>12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0.4226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t>;</m:t>
                        </m:r>
                        <m:r>
                          <m:rPr>
                            <m:sty m:val="p"/>
                          </m:rPr>
                          <m:t>Beta</m:t>
                        </m:r>
                        <m:r>
                          <m:t>(</m:t>
                        </m:r>
                        <m:r>
                          <m:t>18</m:t>
                        </m:r>
                        <m:r>
                          <m:t>,</m:t>
                        </m:r>
                        <m:r>
                          <m:t>12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0.7648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Therefore the 95% quantile based Bayesian confidence interval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is given by </a:t>
                </a:r>
                <a14:m>
                  <m:oMath xmlns:m="http://schemas.openxmlformats.org/officeDocument/2006/math">
                    <m:r>
                      <m:t>[</m:t>
                    </m:r>
                  </m:oMath>
                </a14:m>
                <a:r>
                  <a:rPr sz="1800">
                    <a:latin typeface="Courier"/>
                  </a:rPr>
                  <a:t>0.42</a:t>
                </a:r>
                <a:r>
                  <a:rPr/>
                  <a:t>,</a:t>
                </a:r>
                <a:r>
                  <a:rPr sz="1800">
                    <a:latin typeface="Courier"/>
                  </a:rPr>
                  <a:t>0.76</a:t>
                </a:r>
                <a14:m>
                  <m:oMath xmlns:m="http://schemas.openxmlformats.org/officeDocument/2006/math">
                    <m:r>
                      <m:t>]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qbeta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0.025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0.975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12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0.4226046 0.7647598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the HPD we are going to use the function </a:t>
                </a:r>
                <a:r>
                  <a:rPr sz="1800">
                    <a:latin typeface="Courier"/>
                  </a:rPr>
                  <a:t>hdi()</a:t>
                </a:r>
                <a:r>
                  <a:rPr/>
                  <a:t> from the R package </a:t>
                </a:r>
                <a:r>
                  <a:rPr sz="1800">
                    <a:latin typeface="Courier"/>
                  </a:rPr>
                  <a:t>HDInterval</a:t>
                </a:r>
                <a:r>
                  <a:rPr/>
                  <a:t>: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library</a:t>
                </a:r>
                <a:r>
                  <a:rPr sz="1800">
                    <a:latin typeface="Courier"/>
                  </a:rPr>
                  <a:t>(HDInterval)</a:t>
                </a:r>
                <a:br/>
                <a:r>
                  <a:rPr sz="1800">
                    <a:latin typeface="Courier"/>
                  </a:rPr>
                  <a:t>hdp&lt;-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hdi</a:t>
                </a:r>
                <a:r>
                  <a:rPr sz="1800">
                    <a:latin typeface="Courier"/>
                  </a:rPr>
                  <a:t>(qbeta,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0.95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shape1=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shape2=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12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print</a:t>
                </a:r>
                <a:r>
                  <a:rPr sz="1800">
                    <a:latin typeface="Courier"/>
                  </a:rPr>
                  <a:t>(hdp)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 lower     upper 
## 0.4273464 0.7690367 
## attr(,"credMass")
## [1] 0.95</a:t>
                </a:r>
              </a:p>
              <a:p>
                <a:pPr lvl="0" marL="0" indent="0">
                  <a:buNone/>
                </a:pPr>
                <a:r>
                  <a:rPr/>
                  <a:t>From this we find that the 95% HDP interval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is given by </a:t>
                </a:r>
                <a14:m>
                  <m:oMath xmlns:m="http://schemas.openxmlformats.org/officeDocument/2006/math">
                    <m:r>
                      <m:t>[</m:t>
                    </m:r>
                  </m:oMath>
                </a14:m>
                <a:r>
                  <a:rPr sz="1800">
                    <a:latin typeface="Courier"/>
                  </a:rPr>
                  <a:t>0.43</a:t>
                </a:r>
                <a:r>
                  <a:rPr/>
                  <a:t>,</a:t>
                </a:r>
                <a:r>
                  <a:rPr sz="1800">
                    <a:latin typeface="Courier"/>
                  </a:rPr>
                  <a:t>0.77</a:t>
                </a:r>
                <a14:m>
                  <m:oMath xmlns:m="http://schemas.openxmlformats.org/officeDocument/2006/math"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&gt;</m:t>
                            </m:r>
                            <m:r>
                              <m:t>0.5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=</m:t>
                            </m:r>
                            <m:r>
                              <m:t>k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0.5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r>
                              <m:t>k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0.5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30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18</m:t>
                                    </m:r>
                                    <m:r>
                                      <m:t>)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12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17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11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≈</m:t>
                            </m:r>
                            <m:r>
                              <m:t>0.87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integrate</a:t>
                </a:r>
                <a:r>
                  <a:rPr sz="1800">
                    <a:latin typeface="Courier"/>
                  </a:rPr>
                  <a:t>(dbeta,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lower=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upper=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shape1=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shape2=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12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0.8675346 with absolute error &lt; 2.8e-09</a:t>
                </a:r>
              </a:p>
              <a:p>
                <a:pPr lvl="0" marL="0" indent="0">
                  <a:buNone/>
                </a:pPr>
                <a:r>
                  <a:rPr/>
                  <a:t>Alternatively we could have worked with the posterior cdf: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pbeta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12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0.8675346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Prior odds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0.3</m:t>
                              </m:r>
                            </m:sub>
                            <m:sup>
                              <m:r>
                                <m:t>0.5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β</m:t>
                                  </m:r>
                                  <m:r>
                                    <m:t>(</m:t>
                                  </m:r>
                                  <m:r>
                                    <m:t>3</m:t>
                                  </m:r>
                                  <m:r>
                                    <m:t>,</m:t>
                                  </m:r>
                                  <m:r>
                                    <m:t>2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π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π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0.5</m:t>
                              </m:r>
                            </m:sub>
                            <m:sup>
                              <m:r>
                                <m:t>0.7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β</m:t>
                                  </m:r>
                                  <m:r>
                                    <m:t>(</m:t>
                                  </m:r>
                                  <m:r>
                                    <m:t>3</m:t>
                                  </m:r>
                                  <m:r>
                                    <m:t>,</m:t>
                                  </m:r>
                                  <m:r>
                                    <m:t>2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π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π</m:t>
                          </m:r>
                        </m:den>
                      </m:f>
                      <m:r>
                        <m:t>=</m:t>
                      </m:r>
                      <m:r>
                        <m:t>1.48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Prosterior odds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|</m:t>
                          </m:r>
                          <m:r>
                            <m:t>k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|</m:t>
                          </m:r>
                          <m:r>
                            <m:t>k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0.3</m:t>
                              </m:r>
                            </m:sub>
                            <m:sup>
                              <m:r>
                                <m:t>0.5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β</m:t>
                                  </m:r>
                                  <m:r>
                                    <m:t>(</m:t>
                                  </m:r>
                                  <m:r>
                                    <m:t>18</m:t>
                                  </m:r>
                                  <m:r>
                                    <m:t>,</m:t>
                                  </m:r>
                                  <m:r>
                                    <m:t>12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π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π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0.5</m:t>
                              </m:r>
                            </m:sub>
                            <m:sup>
                              <m:r>
                                <m:t>0.7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β</m:t>
                                  </m:r>
                                  <m:r>
                                    <m:t>(</m:t>
                                  </m:r>
                                  <m:r>
                                    <m:t>18</m:t>
                                  </m:r>
                                  <m:r>
                                    <m:t>,</m:t>
                                  </m:r>
                                  <m:r>
                                    <m:t>12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π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π</m:t>
                          </m:r>
                        </m:den>
                      </m:f>
                      <m:r>
                        <m:t>=</m:t>
                      </m:r>
                      <m:r>
                        <m:t>0.18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priorOdds&lt;-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(dbeta,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shape1=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shape2=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(dbeta,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shape1=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shape2=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#priorOdds&lt;-(pbeta(0.5,2,3)-pbeta(0.3,2,3))/(pbeta(0.7,2,3)-pbeta(0.5,2,3)) # alternative way of doing this</a:t>
            </a:r>
            <a:br/>
            <a:r>
              <a:rPr sz="1800">
                <a:latin typeface="Courier"/>
              </a:rPr>
              <a:t>priorOdds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1.482517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posteriorOdds&lt;-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(dbeta,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shape1=</a:t>
            </a:r>
            <a:r>
              <a:rPr sz="1800">
                <a:solidFill>
                  <a:srgbClr val="40A070"/>
                </a:solidFill>
                <a:latin typeface="Courier"/>
              </a:rPr>
              <a:t>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shape2=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(dbeta,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shape1=</a:t>
            </a:r>
            <a:r>
              <a:rPr sz="1800">
                <a:solidFill>
                  <a:srgbClr val="40A070"/>
                </a:solidFill>
                <a:latin typeface="Courier"/>
              </a:rPr>
              <a:t>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shape2=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br/>
            <a:r>
              <a:rPr sz="1800">
                <a:latin typeface="Courier"/>
              </a:rPr>
              <a:t>posteriorOdds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0.1789838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 Factor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BF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posterior odds</m:t>
                        </m:r>
                      </m:num>
                      <m:den>
                        <m:r>
                          <m:rPr>
                            <m:sty m:val="p"/>
                          </m:rPr>
                          <m:t>prior odds</m:t>
                        </m:r>
                      </m:den>
                    </m:f>
                    <m:r>
                      <m:t>=</m:t>
                    </m:r>
                    <m:r>
                      <m:t>0.18</m:t>
                    </m:r>
                    <m:r>
                      <m:t>/</m:t>
                    </m:r>
                    <m:r>
                      <m:t>1.48</m:t>
                    </m:r>
                    <m:r>
                      <m:t>=</m:t>
                    </m:r>
                    <m:r>
                      <m:t>0.12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bayesFactor&lt;-posteriorOdds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priorOdds</a:t>
                </a:r>
                <a:br/>
                <a:r>
                  <a:rPr sz="1800">
                    <a:latin typeface="Courier"/>
                  </a:rPr>
                  <a:t>bayesFactor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0.1207296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Gamma</m:t>
                    </m:r>
                    <m:r>
                      <m:t>(</m:t>
                    </m:r>
                    <m:r>
                      <m:t>5</m:t>
                    </m:r>
                    <m:r>
                      <m:t>,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s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. Further suppose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18</m:t>
                    </m:r>
                    <m:r>
                      <m:t>,</m:t>
                    </m:r>
                    <m:r>
                      <m:t>k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40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Find the following:</a:t>
                </a:r>
              </a:p>
              <a:p>
                <a:pPr lvl="1"/>
                <a:r>
                  <a:rPr/>
                  <a:t>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plot it, comparing it to the prior distribution</a:t>
                </a:r>
              </a:p>
              <a:p>
                <a:pPr lvl="1"/>
                <a:r>
                  <a:rPr/>
                  <a:t>posterior predictive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95% quantile-based Bayesian confidence interval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1"/>
                <a:r>
                  <a:rPr/>
                  <a:t>the 95% HPD interval</a:t>
                </a:r>
              </a:p>
              <a:p>
                <a:pPr lvl="0" marL="0" indent="0">
                  <a:buNone/>
                </a:pPr>
                <a:r>
                  <a:rPr/>
                  <a:t>Further, compute: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≤</m:t>
                    </m:r>
                    <m:r>
                      <m:t>1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following 2 hypotheses: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r>
                      <m:t>λ</m:t>
                    </m:r>
                    <m:r>
                      <m:t>∈</m:t>
                    </m:r>
                    <m:r>
                      <m:t>[</m:t>
                    </m:r>
                    <m:r>
                      <m:t>0.75</m:t>
                    </m:r>
                    <m:r>
                      <m:t>,</m:t>
                    </m:r>
                    <m:r>
                      <m:t>1.25</m:t>
                    </m:r>
                    <m:r>
                      <m:t>]</m:t>
                    </m:r>
                    <m:r>
                      <m:t>,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:</m:t>
                    </m:r>
                    <m:r>
                      <m:t>λ</m:t>
                    </m:r>
                    <m:r>
                      <m:t>∈</m:t>
                    </m:r>
                    <m:r>
                      <m:t>[</m:t>
                    </m:r>
                    <m:r>
                      <m:t>1.75</m:t>
                    </m:r>
                    <m:r>
                      <m:t>,</m:t>
                    </m:r>
                    <m:r>
                      <m:t>2.25</m:t>
                    </m:r>
                    <m:r>
                      <m:t>]</m:t>
                    </m:r>
                  </m:oMath>
                </a14:m>
                <a:r>
                  <a:rPr/>
                  <a:t>, compute the prior and posterior odds and calculate the Bayes factor.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∝</m:t>
                            </m:r>
                          </m:e>
                          <m:e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r>
                                  <m:t>5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  <m:r>
                                  <m:t>λ</m:t>
                                </m:r>
                              </m:sup>
                            </m:sSup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n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r>
                                  <m:t>5</m:t>
                                </m:r>
                                <m:r>
                                  <m:t>+</m:t>
                                </m:r>
                                <m:r>
                                  <m:t>40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(</m:t>
                                </m:r>
                                <m:r>
                                  <m:t>2</m:t>
                                </m:r>
                                <m:r>
                                  <m:t>+</m:t>
                                </m:r>
                                <m:r>
                                  <m:t>18</m:t>
                                </m:r>
                                <m:r>
                                  <m:t>)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t>⇒</m:t>
                            </m:r>
                            <m:r>
                              <m:t>Λ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</m:e>
                          <m:e>
                            <m:r>
                              <m:t>∼</m:t>
                            </m:r>
                          </m:e>
                          <m:e>
                            <m:r>
                              <m:t>Γ</m:t>
                            </m:r>
                            <m:r>
                              <m:t>(</m:t>
                            </m:r>
                            <m:r>
                              <m:t>45</m:t>
                            </m:r>
                            <m:r>
                              <m:t>,</m:t>
                            </m:r>
                            <m:r>
                              <m:t>20</m:t>
                            </m:r>
                            <m: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xx&lt;-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seq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length=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yyPr&lt;-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dgamma</a:t>
                </a:r>
                <a:r>
                  <a:rPr sz="1800">
                    <a:latin typeface="Courier"/>
                  </a:rPr>
                  <a:t>(xx,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yyPo&lt;-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dgamma</a:t>
                </a:r>
                <a:r>
                  <a:rPr sz="1800">
                    <a:latin typeface="Courier"/>
                  </a:rPr>
                  <a:t>(xx,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"l"</a:t>
                </a:r>
                <a:r>
                  <a:rPr sz="1800">
                    <a:latin typeface="Courier"/>
                  </a:rPr>
                  <a:t>,xx,yyPo,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lwd=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"mediumorchid"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xlab=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expression</a:t>
                </a:r>
                <a:r>
                  <a:rPr sz="1800">
                    <a:latin typeface="Courier"/>
                  </a:rPr>
                  <a:t>(pi),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ylab=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"density"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cex.lab=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cex.axis=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lines</a:t>
                </a:r>
                <a:r>
                  <a:rPr sz="1800">
                    <a:latin typeface="Courier"/>
                  </a:rPr>
                  <a:t>(xx,yyPr,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lwd=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lty=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"steelblue"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legend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"topleft"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bty=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"n"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lwd=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"steelblue"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"mediumorchid"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lty=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legend=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"prior"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"posterior"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cex=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Practical3_Solution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predictive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Practical 1&amp;2, Exercise 4, we know: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̃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sty m:val="p"/>
                        </m:rPr>
                        <m:t>NegBin</m:t>
                      </m:r>
                      <m:r>
                        <m:t>(</m:t>
                      </m:r>
                      <m:r>
                        <m:t>45</m:t>
                      </m:r>
                      <m:r>
                        <m:t>,</m:t>
                      </m:r>
                      <m:r>
                        <m:t>20</m:t>
                      </m:r>
                      <m:r>
                        <m:t>/</m:t>
                      </m:r>
                      <m:r>
                        <m:t>21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t>;</m:t>
                        </m:r>
                        <m:r>
                          <m:t>Γ</m:t>
                        </m:r>
                        <m:r>
                          <m:t>(</m:t>
                        </m:r>
                        <m:r>
                          <m:t>45</m:t>
                        </m:r>
                        <m:r>
                          <m:t>,</m:t>
                        </m:r>
                        <m:r>
                          <m:t>20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1.6412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t>;</m:t>
                        </m:r>
                        <m:r>
                          <m:t>Γ</m:t>
                        </m:r>
                        <m:r>
                          <m:t>(</m:t>
                        </m:r>
                        <m:r>
                          <m:t>45</m:t>
                        </m:r>
                        <m:r>
                          <m:t>,</m:t>
                        </m:r>
                        <m:r>
                          <m:t>20</m:t>
                        </m:r>
                        <m:r>
                          <m:t>)</m:t>
                        </m:r>
                      </m:sub>
                    </m:sSub>
                    <m:r>
                      <m:t>=</m:t>
                    </m:r>
                  </m:oMath>
                </a14:m>
                <a:r>
                  <a:rPr/>
                  <a:t> 2.9534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Therefore the 95% quantile based Bayesian confidence interval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is given by </a:t>
                </a:r>
                <a14:m>
                  <m:oMath xmlns:m="http://schemas.openxmlformats.org/officeDocument/2006/math">
                    <m:r>
                      <m:t>[</m:t>
                    </m:r>
                  </m:oMath>
                </a14:m>
                <a:r>
                  <a:rPr sz="1800">
                    <a:latin typeface="Courier"/>
                  </a:rPr>
                  <a:t>1.64</a:t>
                </a:r>
                <a:r>
                  <a:rPr/>
                  <a:t>,</a:t>
                </a:r>
                <a:r>
                  <a:rPr sz="1800">
                    <a:latin typeface="Courier"/>
                  </a:rPr>
                  <a:t>2.95</a:t>
                </a:r>
                <a14:m>
                  <m:oMath xmlns:m="http://schemas.openxmlformats.org/officeDocument/2006/math">
                    <m:r>
                      <m:t>]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qgamma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0.025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0.975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1.641165 2.953397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the HPD we are going to use the function </a:t>
                </a:r>
                <a:r>
                  <a:rPr sz="1800">
                    <a:latin typeface="Courier"/>
                  </a:rPr>
                  <a:t>hdi()</a:t>
                </a:r>
                <a:r>
                  <a:rPr/>
                  <a:t> from the R package </a:t>
                </a:r>
                <a:r>
                  <a:rPr sz="1800">
                    <a:latin typeface="Courier"/>
                  </a:rPr>
                  <a:t>HDInterval</a:t>
                </a:r>
                <a:r>
                  <a:rPr/>
                  <a:t>: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library</a:t>
                </a:r>
                <a:r>
                  <a:rPr sz="1800">
                    <a:latin typeface="Courier"/>
                  </a:rPr>
                  <a:t>(HDInterval)</a:t>
                </a:r>
                <a:br/>
                <a:r>
                  <a:rPr sz="1800">
                    <a:latin typeface="Courier"/>
                  </a:rPr>
                  <a:t>hdp&lt;-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hdi</a:t>
                </a:r>
                <a:r>
                  <a:rPr sz="1800">
                    <a:latin typeface="Courier"/>
                  </a:rPr>
                  <a:t>(qgamma,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0.95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print</a:t>
                </a:r>
                <a:r>
                  <a:rPr sz="1800">
                    <a:latin typeface="Courier"/>
                  </a:rPr>
                  <a:t>(hdp)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lower    upper 
## 1.611342 2.917067 
## attr(,"credMass")
## [1] 0.95</a:t>
                </a:r>
              </a:p>
              <a:p>
                <a:pPr lvl="0" marL="0" indent="0">
                  <a:buNone/>
                </a:pPr>
                <a:r>
                  <a:rPr/>
                  <a:t>From this we find that the 95% HDP interval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is given by </a:t>
                </a:r>
                <a14:m>
                  <m:oMath xmlns:m="http://schemas.openxmlformats.org/officeDocument/2006/math">
                    <m:r>
                      <m:t>[</m:t>
                    </m:r>
                  </m:oMath>
                </a14:m>
                <a:r>
                  <a:rPr sz="1800">
                    <a:latin typeface="Courier"/>
                  </a:rPr>
                  <a:t>1.61</a:t>
                </a:r>
                <a:r>
                  <a:rPr/>
                  <a:t>,</a:t>
                </a:r>
                <a:r>
                  <a:rPr sz="1800">
                    <a:latin typeface="Courier"/>
                  </a:rPr>
                  <a:t>2.92</a:t>
                </a:r>
                <a14:m>
                  <m:oMath xmlns:m="http://schemas.openxmlformats.org/officeDocument/2006/math"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≤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λ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t>20</m:t>
                                        </m:r>
                                      </m:e>
                                      <m:sup>
                                        <m:r>
                                          <m:t>45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45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r>
                                  <m:t>44</m:t>
                                </m:r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20</m:t>
                                </m:r>
                                <m:r>
                                  <m:t>λ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λ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1.06</m:t>
                            </m:r>
                            <m:r>
                              <m:t>⋅</m:t>
                            </m:r>
                            <m:sSup>
                              <m:e>
                                <m:r>
                                  <m:t>10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6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integrate</a:t>
                </a:r>
                <a:r>
                  <a:rPr sz="1800">
                    <a:latin typeface="Courier"/>
                  </a:rPr>
                  <a:t>(dgamma,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lower=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upper=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shape=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rate=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1.060263e-06 with absolute error &lt; 4.4e-13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Prior odds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0.75</m:t>
                              </m:r>
                            </m:sub>
                            <m:sup>
                              <m:r>
                                <m:t>1.25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γ</m:t>
                                  </m:r>
                                  <m:r>
                                    <m:t>(</m:t>
                                  </m:r>
                                  <m:r>
                                    <m:t>5</m:t>
                                  </m:r>
                                  <m:r>
                                    <m:t>,</m:t>
                                  </m:r>
                                  <m:r>
                                    <m:t>2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1.75</m:t>
                              </m:r>
                            </m:sub>
                            <m:sup>
                              <m:r>
                                <m:t>2.25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Γ</m:t>
                                  </m:r>
                                  <m:r>
                                    <m:t>(</m:t>
                                  </m:r>
                                  <m:r>
                                    <m:t>5</m:t>
                                  </m:r>
                                  <m:r>
                                    <m:t>,</m:t>
                                  </m:r>
                                  <m:r>
                                    <m:t>2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=</m:t>
                      </m:r>
                      <m:r>
                        <m:t>0.2513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Prosterior odds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,</m:t>
                          </m:r>
                          <m:r>
                            <m:t>…</m:t>
                          </m:r>
                          <m: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,</m:t>
                          </m:r>
                          <m:r>
                            <m:t>…</m:t>
                          </m:r>
                          <m: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0.75</m:t>
                              </m:r>
                            </m:sub>
                            <m:sup>
                              <m:r>
                                <m:t>1.25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γ</m:t>
                                  </m:r>
                                  <m:r>
                                    <m:t>(</m:t>
                                  </m:r>
                                  <m:r>
                                    <m:t>45</m:t>
                                  </m:r>
                                  <m:r>
                                    <m:t>,</m:t>
                                  </m:r>
                                  <m:r>
                                    <m:t>20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1.75</m:t>
                              </m:r>
                            </m:sub>
                            <m:sup>
                              <m:r>
                                <m:t>2.25</m:t>
                              </m:r>
                            </m:sup>
                            <m:e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Γ</m:t>
                                  </m:r>
                                  <m:r>
                                    <m:t>(</m:t>
                                  </m:r>
                                  <m:r>
                                    <m:t>45</m:t>
                                  </m:r>
                                  <m:r>
                                    <m:t>,</m:t>
                                  </m:r>
                                  <m:r>
                                    <m:t>20</m:t>
                                  </m:r>
                                  <m:r>
                                    <m:t>)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=</m:t>
                      </m:r>
                      <m:r>
                        <m:t>0.0004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priorOdds&lt;-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(dgamma,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1.25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rate=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(dgamma,</a:t>
            </a:r>
            <a:r>
              <a:rPr sz="1800">
                <a:solidFill>
                  <a:srgbClr val="40A070"/>
                </a:solidFill>
                <a:latin typeface="Courier"/>
              </a:rPr>
              <a:t>1.25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2.25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rate=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br/>
            <a:r>
              <a:rPr sz="1800">
                <a:latin typeface="Courier"/>
              </a:rPr>
              <a:t>priorOdds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0.2513296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posteriorOdds&lt;-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(dgamma,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1.25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shape=</a:t>
            </a:r>
            <a:r>
              <a:rPr sz="1800">
                <a:solidFill>
                  <a:srgbClr val="40A070"/>
                </a:solidFill>
                <a:latin typeface="Courier"/>
              </a:rPr>
              <a:t>45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rate=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integrate</a:t>
            </a:r>
            <a:r>
              <a:rPr sz="1800">
                <a:latin typeface="Courier"/>
              </a:rPr>
              <a:t>(dgamma,</a:t>
            </a:r>
            <a:r>
              <a:rPr sz="1800">
                <a:solidFill>
                  <a:srgbClr val="40A070"/>
                </a:solidFill>
                <a:latin typeface="Courier"/>
              </a:rPr>
              <a:t>1.25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2.25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shape=</a:t>
            </a:r>
            <a:r>
              <a:rPr sz="1800">
                <a:solidFill>
                  <a:srgbClr val="40A070"/>
                </a:solidFill>
                <a:latin typeface="Courier"/>
              </a:rPr>
              <a:t>45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rate=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value</a:t>
            </a:r>
            <a:br/>
            <a:r>
              <a:rPr sz="1800">
                <a:latin typeface="Courier"/>
              </a:rPr>
              <a:t>posteriorOdds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0.0003851655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 Factor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BF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posterior odds</m:t>
                        </m:r>
                      </m:num>
                      <m:den>
                        <m:r>
                          <m:rPr>
                            <m:sty m:val="p"/>
                          </m:rPr>
                          <m:t>prior odds</m:t>
                        </m:r>
                      </m:den>
                    </m:f>
                    <m:r>
                      <m:t>=</m:t>
                    </m:r>
                    <m:r>
                      <m:t>0.004</m:t>
                    </m:r>
                    <m:r>
                      <m:t>/</m:t>
                    </m:r>
                    <m:r>
                      <m:t>0.2513</m:t>
                    </m:r>
                    <m:r>
                      <m:t>=</m:t>
                    </m:r>
                    <m:r>
                      <m:t>0.0015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bayesFactor&lt;-posteriorOdds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priorOdds</a:t>
                </a:r>
                <a:br/>
                <a:r>
                  <a:rPr sz="1800">
                    <a:latin typeface="Courier"/>
                  </a:rPr>
                  <a:t>bayesFactor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0.001532511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BDA Practical 3]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Show that the Bayes estimator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for the quadratic loss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θ</m:t>
                    </m:r>
                    <m: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θ</m:t>
                    </m:r>
                    <m: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given by the posterior mean. In other words, show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]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saw in lectures that we can use the multiplication rule and then optimise the inner integral only: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arg</m:t>
                            </m:r>
                            <m:limLow>
                              <m:e>
                                <m:r>
                                  <m:rPr>
                                    <m:sty m:val="p"/>
                                  </m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lim>
                            </m:limLow>
                            <m: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−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arg</m:t>
                            </m:r>
                            <m:limLow>
                              <m:e>
                                <m:r>
                                  <m:rPr>
                                    <m:sty m:val="p"/>
                                  </m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lim>
                            </m:limLow>
                            <m:r>
                              <m:t>∫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−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To find the minimum, we solve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</m:num>
                              <m:den>
                                <m:r>
                                  <m:t>d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den>
                            </m:f>
                            <m:r>
                              <m:t>∫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−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t>=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⇔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2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−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r>
                              <m:t>)</m:t>
                            </m:r>
                            <m:r>
                              <m:t>(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t>=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⇔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−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t>=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>
                            <m:r>
                              <m:t>⇔</m:t>
                            </m:r>
                          </m:e>
                          <m:e>
                            <m:r>
                              <m:t>∫</m:t>
                            </m:r>
                            <m:r>
                              <m:t>θ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t>=</m:t>
                            </m:r>
                            <m:r>
                              <m:t>∫</m:t>
                            </m:r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r>
                              <m:t>y</m:t>
                            </m:r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∫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d</m:t>
                    </m:r>
                    <m:r>
                      <m:t>θ</m:t>
                    </m:r>
                    <m:r>
                      <m:t>=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r>
                      <m:t>∫</m:t>
                    </m:r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d</m:t>
                    </m:r>
                    <m:r>
                      <m:t>θ</m:t>
                    </m:r>
                    <m:r>
                      <m:t>=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since the posterior distribution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a probability distribution and needs to integrate to 1.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Therefore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the posterior mean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]</m:t>
                    </m:r>
                    <m:r>
                      <m:t>=</m:t>
                    </m:r>
                    <m:r>
                      <m:t>∫</m:t>
                    </m:r>
                    <m:r>
                      <m:t>θ</m:t>
                    </m:r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d</m:t>
                    </m:r>
                    <m:r>
                      <m:t>θ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2</m:t>
                    </m:r>
                    <m:r>
                      <m:t>,</m:t>
                    </m:r>
                    <m:r>
                      <m:t>3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t>B</m:t>
                    </m:r>
                    <m:r>
                      <m:t>e</m:t>
                    </m:r>
                    <m:r>
                      <m:t>r</m:t>
                    </m:r>
                    <m:r>
                      <m:t>n</m:t>
                    </m:r>
                    <m:r>
                      <m:t>o</m:t>
                    </m:r>
                    <m:r>
                      <m:t>u</m:t>
                    </m:r>
                    <m:r>
                      <m:t>l</m:t>
                    </m:r>
                    <m:r>
                      <m:t>l</m:t>
                    </m:r>
                    <m:r>
                      <m:t>i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. Further suppose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25</m:t>
                    </m:r>
                    <m:r>
                      <m:t>,</m:t>
                    </m:r>
                    <m:r>
                      <m:t>k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16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Find the following:</a:t>
                </a:r>
              </a:p>
              <a:p>
                <a:pPr lvl="1"/>
                <a:r>
                  <a:rPr/>
                  <a:t>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and plot it, comparing it to the prior distribution</a:t>
                </a:r>
              </a:p>
              <a:p>
                <a:pPr lvl="1"/>
                <a:r>
                  <a:rPr/>
                  <a:t>posterior predictive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95% quantile-based Bayesian confidence interval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</a:p>
              <a:p>
                <a:pPr lvl="1"/>
                <a:r>
                  <a:rPr/>
                  <a:t>the 95% HPD interval</a:t>
                </a:r>
              </a:p>
              <a:p>
                <a:pPr lvl="0" marL="0" indent="0">
                  <a:buNone/>
                </a:pPr>
                <a:r>
                  <a:rPr/>
                  <a:t>Further, compute: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&gt;</m:t>
                    </m:r>
                    <m:r>
                      <m:t>0.5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following 2 hypotheses: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0.3</m:t>
                    </m:r>
                    <m:r>
                      <m:t>,</m:t>
                    </m:r>
                    <m:r>
                      <m:t>0.5</m:t>
                    </m:r>
                    <m:r>
                      <m:t>]</m:t>
                    </m:r>
                    <m:r>
                      <m:t>,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:</m:t>
                    </m:r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0.5</m:t>
                    </m:r>
                    <m:r>
                      <m:t>,</m:t>
                    </m:r>
                    <m:r>
                      <m:t>0.7</m:t>
                    </m:r>
                    <m:r>
                      <m:t>]</m:t>
                    </m:r>
                  </m:oMath>
                </a14:m>
                <a:r>
                  <a:rPr/>
                  <a:t>, compute the prior and posterior odds and calculate the Bayes factor.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16</m:t>
                      </m:r>
                      <m:r>
                        <m:t>)</m:t>
                      </m:r>
                      <m:r>
                        <m:t>∝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3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16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25</m:t>
                          </m:r>
                          <m:r>
                            <m:t>−</m:t>
                          </m:r>
                          <m:r>
                            <m:t>16</m:t>
                          </m:r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17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11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∼</m:t>
                      </m:r>
                      <m:r>
                        <m:rPr>
                          <m:sty m:val="p"/>
                        </m:rPr>
                        <m:t>Beta</m:t>
                      </m:r>
                      <m:r>
                        <m:t>(</m:t>
                      </m:r>
                      <m:r>
                        <m:t>18</m:t>
                      </m:r>
                      <m:r>
                        <m:t>,</m:t>
                      </m:r>
                      <m:r>
                        <m:t>12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xx&lt;-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seq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length=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yyPr&lt;-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dbeta</a:t>
                </a:r>
                <a:r>
                  <a:rPr sz="1800">
                    <a:latin typeface="Courier"/>
                  </a:rPr>
                  <a:t>(xx,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yyPo&lt;-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dbeta</a:t>
                </a:r>
                <a:r>
                  <a:rPr sz="1800">
                    <a:latin typeface="Courier"/>
                  </a:rPr>
                  <a:t>(xx,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12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"l"</a:t>
                </a:r>
                <a:r>
                  <a:rPr sz="1800">
                    <a:latin typeface="Courier"/>
                  </a:rPr>
                  <a:t>,xx,yyPo,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lwd=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"mediumorchid"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xlab=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expression</a:t>
                </a:r>
                <a:r>
                  <a:rPr sz="1800">
                    <a:latin typeface="Courier"/>
                  </a:rPr>
                  <a:t>(pi),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ylab=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"density"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cex.lab=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cex.axis=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lines</a:t>
                </a:r>
                <a:r>
                  <a:rPr sz="1800">
                    <a:latin typeface="Courier"/>
                  </a:rPr>
                  <a:t>(xx,yyPr,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lwd=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lty=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"steelblue"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legend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"topleft"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bty=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"n"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lwd=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"steelblue"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"mediumorchid"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lty=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legend=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"prior"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"posterior"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cex=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Practical3_Solution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Practical 3 (Solutions)</dc:title>
  <dc:creator>Marc Henrion</dc:creator>
  <cp:keywords/>
  <dcterms:created xsi:type="dcterms:W3CDTF">2019-09-12T09:04:46Z</dcterms:created>
  <dcterms:modified xsi:type="dcterms:W3CDTF">2019-09-12T09:04:46Z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