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02/07/2019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78603"/>
            <a:ext cx="12192001" cy="2280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8" name="Picture 7" descr="CoM new.jpg">
            <a:extLst>
              <a:ext uri="{FF2B5EF4-FFF2-40B4-BE49-F238E27FC236}">
                <a16:creationId xmlns:a16="http://schemas.microsoft.com/office/drawing/2014/main" id="{CA1A8323-4ADE-4BE5-B7CC-3ABBBDEC976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" y="365126"/>
            <a:ext cx="750719" cy="8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STA6206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Marc</a:t>
            </a:r>
            <a:r>
              <a:rPr/>
              <a:t> </a:t>
            </a:r>
            <a:r>
              <a:rPr/>
              <a:t>Henrion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12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Practical 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  <m: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random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  <m: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measured / observed values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Y</m:t>
                        </m:r>
                      </m:e>
                    </m:bar>
                    <m:r>
                      <m:t>,</m:t>
                    </m:r>
                    <m:bar>
                      <m:barPr>
                        <m:pos m:val="top"/>
                      </m:barPr>
                      <m:e>
                        <m:r>
                          <m:t>Z</m:t>
                        </m:r>
                      </m:e>
                    </m:bar>
                  </m:oMath>
                </a14:m>
                <a:r>
                  <a:rPr/>
                  <a:t> - sample mean estimators for X, Y, Z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y</m:t>
                        </m:r>
                      </m:e>
                    </m:bar>
                    <m:r>
                      <m:t>,</m:t>
                    </m:r>
                    <m:bar>
                      <m:barPr>
                        <m:pos m:val="top"/>
                      </m:barPr>
                      <m:e>
                        <m:r>
                          <m:t>z</m:t>
                        </m:r>
                      </m:e>
                    </m:bar>
                  </m:oMath>
                </a14:m>
                <a:r>
                  <a:rPr/>
                  <a:t> - sample mean estimates of X, Y, Z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 - given a statistic T, estimator and estimate of T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)</m:t>
                    </m:r>
                  </m:oMath>
                </a14:m>
                <a:r>
                  <a:rPr/>
                  <a:t> - probability of an event A occuring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  <m: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 - probability mass / density functions of X, Y, Z;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 etc. rather than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p(.) - used as a shorthand notation for pmfs / pdfs if the use of this is unambiguous (i.e. it is clear which is the random variable)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∼</m:t>
                    </m:r>
                    <m:r>
                      <m:t>F</m:t>
                    </m:r>
                  </m:oMath>
                </a14:m>
                <a:r>
                  <a:rPr/>
                  <a:t> - X distributed according to distribution function F</a:t>
                </a:r>
              </a:p>
              <a:p>
                <a:pPr lvl="1"/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X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Y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Z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T</m:t>
                    </m:r>
                    <m:r>
                      <m:t>]</m:t>
                    </m:r>
                  </m:oMath>
                </a14:m>
                <a:r>
                  <a:rPr/>
                  <a:t> - the expectation of X, Y, Z, T respectively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Let’s revisit Exercise 5 from Practical 1&amp;2.</a:t>
                </a:r>
              </a:p>
              <a:p>
                <a:pPr lvl="0" marL="0" indent="0">
                  <a:buNone/>
                </a:pPr>
                <a:r>
                  <a:rPr/>
                  <a:t>We had 2 groups of women and we compared the number of children born to each women in the 2 groups. For each group we assumed a Poisson sampling model: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  <m:r>
                          <m:t>,</m:t>
                        </m:r>
                        <m:r>
                          <m:t>j</m:t>
                        </m:r>
                      </m:sub>
                    </m:sSub>
                    <m:r>
                      <m:t>∼</m:t>
                    </m:r>
                    <m:r>
                      <m:rPr>
                        <m:sty m:val="p"/>
                      </m:rPr>
                      <m:t>Pois</m:t>
                    </m:r>
                    <m:r>
                      <m:t>(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)</m:t>
                    </m:r>
                    <m:r>
                      <m:t>,</m:t>
                    </m:r>
                    <m:r>
                      <m:t>i</m:t>
                    </m:r>
                    <m:r>
                      <m:t>=</m:t>
                    </m:r>
                    <m:r>
                      <m:t>1</m:t>
                    </m:r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t>,</m:t>
                    </m:r>
                    <m:r>
                      <m:t>j</m:t>
                    </m:r>
                    <m:r>
                      <m:t>=</m:t>
                    </m:r>
                    <m:r>
                      <m:t>1</m:t>
                    </m:r>
                    <m:r>
                      <m:t>,</m:t>
                    </m:r>
                    <m:r>
                      <m:t>2</m:t>
                    </m:r>
                  </m:oMath>
                </a14:m>
                <a:r>
                  <a:rPr/>
                  <a:t> and we found that the posterior distributions were:</a:t>
                </a:r>
              </a:p>
              <a:p>
                <a:pPr lvl="1">
                  <a:buAutoNum type="arabicPeriod"/>
                </a:pPr>
                <a:r>
                  <a:rPr/>
                  <a:t>Women without college degree: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∼</m:t>
                    </m:r>
                    <m:r>
                      <m:t>Γ</m:t>
                    </m:r>
                    <m:r>
                      <m:t>(</m:t>
                    </m:r>
                    <m:r>
                      <m:t>219</m:t>
                    </m:r>
                    <m:r>
                      <m:t>,</m:t>
                    </m:r>
                    <m:r>
                      <m:t>112</m:t>
                    </m:r>
                    <m:r>
                      <m:t>)</m:t>
                    </m:r>
                  </m:oMath>
                </a14:m>
              </a:p>
              <a:p>
                <a:pPr lvl="1">
                  <a:buAutoNum type="arabicPeriod"/>
                </a:pPr>
                <a:r>
                  <a:rPr/>
                  <a:t>Women with college degree: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∼</m:t>
                    </m:r>
                    <m:r>
                      <m:t>Γ</m:t>
                    </m:r>
                    <m:r>
                      <m:t>(</m:t>
                    </m:r>
                    <m:r>
                      <m:t>68</m:t>
                    </m:r>
                    <m:r>
                      <m:t>,</m:t>
                    </m:r>
                    <m:r>
                      <m:t>45</m:t>
                    </m:r>
                    <m:r>
                      <m:t>)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We had computed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&gt;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|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,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t>,</m:t>
                            </m:r>
                            <m:r>
                              <m:t>1</m:t>
                            </m:r>
                          </m:sub>
                        </m:sSub>
                      </m:e>
                    </m:nary>
                    <m:r>
                      <m:t>,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t>,</m:t>
                            </m:r>
                            <m:r>
                              <m:t>2</m:t>
                            </m:r>
                          </m:sub>
                        </m:sSub>
                      </m:e>
                    </m:nary>
                    <m:r>
                      <m:t>)</m:t>
                    </m:r>
                    <m:r>
                      <m:t>=</m:t>
                    </m:r>
                    <m:r>
                      <m:t>0.97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Use the Monte Carlo method to compute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sSub>
                        <m:e>
                          <m:acc>
                            <m:accPr>
                              <m:chr m:val="̃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&gt;</m:t>
                      </m:r>
                      <m:sSub>
                        <m:e>
                          <m:acc>
                            <m:accPr>
                              <m:chr m:val="̃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t>|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,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t>,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i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,</m:t>
                              </m:r>
                              <m:r>
                                <m:t>1</m:t>
                              </m:r>
                            </m:sub>
                          </m:sSub>
                        </m:e>
                      </m:nary>
                      <m:r>
                        <m:t>,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i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,</m:t>
                              </m:r>
                              <m:r>
                                <m:t>2</m:t>
                              </m:r>
                            </m:sub>
                          </m:sSub>
                        </m:e>
                      </m:nary>
                      <m:r>
                        <m:t>)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For the group of women without college degree, remember that we found that the posterior predictive distribution was a negative binomial: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̃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|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,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i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,</m:t>
                              </m:r>
                              <m:r>
                                <m:t>1</m:t>
                              </m:r>
                            </m:sub>
                          </m:sSub>
                        </m:e>
                      </m:nary>
                      <m:r>
                        <m:t>∼</m:t>
                      </m:r>
                      <m:r>
                        <m:rPr>
                          <m:sty m:val="p"/>
                        </m:rPr>
                        <m:t>NegBin</m:t>
                      </m:r>
                      <m:r>
                        <m:t>(</m:t>
                      </m:r>
                      <m:r>
                        <m:t>219</m:t>
                      </m:r>
                      <m:r>
                        <m:t>,</m:t>
                      </m:r>
                      <m:r>
                        <m:t>112</m:t>
                      </m:r>
                      <m:r>
                        <m:t>/</m:t>
                      </m:r>
                      <m:r>
                        <m:t>113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Compare this distribution with the empirical distribution of the raw data (given on next slide).</a:t>
                </a:r>
              </a:p>
              <a:p>
                <a:pPr lvl="0" marL="0" indent="0">
                  <a:buNone/>
                </a:pPr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y</m:t>
                    </m:r>
                    <m:r>
                      <m:t>=</m:t>
                    </m:r>
                    <m:r>
                      <m:t>(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  <m:r>
                          <m:t>,</m:t>
                        </m:r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sSub>
                          <m:e>
                            <m:r>
                              <m:t>n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t>,</m:t>
                        </m:r>
                        <m:r>
                          <m:t>1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. Define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t>(</m:t>
                    </m:r>
                    <m:r>
                      <m:rPr>
                        <m:sty m:val="b"/>
                      </m:rPr>
                      <m:t>y</m:t>
                    </m:r>
                    <m:r>
                      <m:t>)</m:t>
                    </m:r>
                  </m:oMath>
                </a14:m>
                <a:r>
                  <a:rPr/>
                  <a:t> as the ratio of 2’s in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y</m:t>
                    </m:r>
                  </m:oMath>
                </a14:m>
                <a:r>
                  <a:rPr/>
                  <a:t> to the number of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t>′</m:t>
                    </m:r>
                    <m:r>
                      <m:t>s</m:t>
                    </m:r>
                  </m:oMath>
                </a14:m>
                <a:r>
                  <a:rPr/>
                  <a:t>. In this dataset we observe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t>(</m:t>
                    </m:r>
                    <m:r>
                      <m:rPr>
                        <m:sty m:val="b"/>
                      </m:rPr>
                      <m:t>y</m:t>
                    </m:r>
                    <m:r>
                      <m:t>)</m:t>
                    </m:r>
                    <m:r>
                      <m:t>=</m:t>
                    </m:r>
                    <m:r>
                      <m:t>38</m:t>
                    </m:r>
                    <m:r>
                      <m:t>/</m:t>
                    </m:r>
                    <m:r>
                      <m:t>19</m:t>
                    </m:r>
                    <m:r>
                      <m:t>=</m:t>
                    </m:r>
                    <m:r>
                      <m:t>2</m:t>
                    </m:r>
                  </m:oMath>
                </a14:m>
                <a:r>
                  <a:rPr/>
                  <a:t>. Use the posterior predictive distribution for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̃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1</m:t>
                        </m:r>
                      </m:sub>
                    </m:sSub>
                    <m:r>
                      <m:t>|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t>,</m:t>
                            </m:r>
                            <m:r>
                              <m:t>1</m:t>
                            </m:r>
                          </m:sub>
                        </m:sSub>
                      </m:e>
                    </m:nary>
                  </m:oMath>
                </a14:m>
                <a:r>
                  <a:rPr/>
                  <a:t> and the Monte Carlo method to compute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t</m:t>
                    </m:r>
                    <m:r>
                      <m:t>(</m:t>
                    </m:r>
                    <m:r>
                      <m:rPr>
                        <m:sty m:val="b"/>
                      </m:rPr>
                      <m:t>Y</m:t>
                    </m:r>
                    <m:r>
                      <m:t>)</m:t>
                    </m:r>
                    <m:r>
                      <m:t>≥</m:t>
                    </m:r>
                    <m:r>
                      <m:t>2</m:t>
                    </m:r>
                    <m:r>
                      <m:t>)</m:t>
                    </m:r>
                  </m:oMath>
                </a14:m>
                <a:r>
                  <a:rPr/>
                  <a:t>. What is your conclusion?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(cont’d)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66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no.</a:t>
                      </a:r>
                      <a:r>
                        <a:rPr/>
                        <a:t> </a:t>
                      </a:r>
                      <a:r>
                        <a:rPr/>
                        <a:t>children</a:t>
                      </a:r>
                      <a:r>
                        <a:rPr/>
                        <a:t> </a:t>
                      </a:r>
                      <a:r>
                        <a:rPr/>
                        <a:t>per</a:t>
                      </a:r>
                      <a:r>
                        <a:rPr/>
                        <a:t> </a:t>
                      </a:r>
                      <a:r>
                        <a:rPr/>
                        <a:t>mother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number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mothers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[end of STA6206 BDA Practical 4]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STA6206 - Bayesian Data Analysis - Practical 4</dc:title>
  <dc:creator>Marc Henrion</dc:creator>
  <cp:keywords/>
  <dcterms:created xsi:type="dcterms:W3CDTF">2019-09-12T20:15:35Z</dcterms:created>
  <dcterms:modified xsi:type="dcterms:W3CDTF">2019-09-12T20:15:35Z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12 September 2019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