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21" Type="http://schemas.openxmlformats.org/officeDocument/2006/relationships/theme" Target="theme/theme1.xml" /><Relationship Id="rId1" Type="http://schemas.openxmlformats.org/officeDocument/2006/relationships/slideMaster" Target="slideMasters/slideMaster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STA6206</a:t>
            </a:r>
            <a:r>
              <a:rPr/>
              <a:t> </a:t>
            </a:r>
            <a:r>
              <a:rPr/>
              <a:t>-</a:t>
            </a:r>
            <a:r>
              <a:rPr/>
              <a:t> </a:t>
            </a:r>
            <a:r>
              <a:rPr/>
              <a:t>Bayesian</a:t>
            </a:r>
            <a:r>
              <a:rPr/>
              <a:t> </a:t>
            </a:r>
            <a:r>
              <a:rPr/>
              <a:t>Data</a:t>
            </a:r>
            <a:r>
              <a:rPr/>
              <a:t> </a:t>
            </a:r>
            <a:r>
              <a:rPr/>
              <a:t>Analysis</a:t>
            </a:r>
            <a:r>
              <a:rPr/>
              <a:t> </a:t>
            </a:r>
            <a:r>
              <a:rPr/>
              <a:t>-</a:t>
            </a:r>
            <a:r>
              <a:rPr/>
              <a:t> </a:t>
            </a:r>
            <a:r>
              <a:rPr/>
              <a:t>Practical</a:t>
            </a:r>
            <a:r>
              <a:rPr/>
              <a:t> </a:t>
            </a:r>
            <a:r>
              <a:rPr/>
              <a:t>4</a:t>
            </a:r>
            <a:r>
              <a:rPr/>
              <a:t> </a:t>
            </a:r>
            <a:r>
              <a:rPr/>
              <a:t>(Solutions)</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12</a:t>
            </a:r>
            <a:r>
              <a:rPr/>
              <a:t> </a:t>
            </a:r>
            <a:r>
              <a:rPr/>
              <a:t>September</a:t>
            </a:r>
            <a:r>
              <a:rPr/>
              <a:t> </a:t>
            </a:r>
            <a:r>
              <a:rPr/>
              <a:t>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Finally we need to compute </a:t>
                </a:r>
                <a14:m>
                  <m:oMath xmlns:m="http://schemas.openxmlformats.org/officeDocument/2006/math">
                    <m:f>
                      <m:fPr>
                        <m:type m:val="bar"/>
                      </m:fPr>
                      <m:num>
                        <m:r>
                          <m:t>1</m:t>
                        </m:r>
                      </m:num>
                      <m:den>
                        <m:r>
                          <m:t>S</m:t>
                        </m:r>
                      </m:den>
                    </m:f>
                    <m:nary>
                      <m:naryPr>
                        <m:chr m:val="∑"/>
                        <m:limLoc m:val="undOvr"/>
                        <m:subHide m:val="0"/>
                        <m:supHide m:val="1"/>
                      </m:naryPr>
                      <m:sub>
                        <m:r>
                          <m:t>s</m:t>
                        </m:r>
                      </m:sub>
                      <m:sup>
                        <m:r>
                          <m:t>​</m:t>
                        </m:r>
                      </m:sup>
                      <m:e>
                        <m:r>
                          <m:t>I</m:t>
                        </m:r>
                      </m:e>
                    </m:nary>
                    <m:r>
                      <m:t>(</m:t>
                    </m:r>
                    <m:sSubSup>
                      <m:e>
                        <m:acc>
                          <m:accPr>
                            <m:chr m:val="̃"/>
                          </m:accPr>
                          <m:e>
                            <m:r>
                              <m:t>y</m:t>
                            </m:r>
                          </m:e>
                        </m:acc>
                      </m:e>
                      <m:sub>
                        <m:r>
                          <m:t>1</m:t>
                        </m:r>
                      </m:sub>
                      <m:sup>
                        <m:r>
                          <m:t>(</m:t>
                        </m:r>
                        <m:r>
                          <m:t>s</m:t>
                        </m:r>
                        <m:r>
                          <m:t>)</m:t>
                        </m:r>
                      </m:sup>
                    </m:sSubSup>
                    <m:r>
                      <m:t>&gt;</m:t>
                    </m:r>
                    <m:sSubSup>
                      <m:e>
                        <m:acc>
                          <m:accPr>
                            <m:chr m:val="̃"/>
                          </m:accPr>
                          <m:e>
                            <m:r>
                              <m:t>y</m:t>
                            </m:r>
                          </m:e>
                        </m:acc>
                      </m:e>
                      <m:sub>
                        <m:r>
                          <m:t>2</m:t>
                        </m:r>
                      </m:sub>
                      <m:sup>
                        <m:r>
                          <m:t>(</m:t>
                        </m:r>
                        <m:r>
                          <m:t>s</m:t>
                        </m:r>
                        <m:r>
                          <m:t>)</m:t>
                        </m:r>
                      </m:sup>
                    </m:sSubSup>
                    <m:r>
                      <m:t>)</m:t>
                    </m:r>
                  </m:oMath>
                </a14:m>
                <a:r>
                  <a:rPr/>
                  <a:t>, where </a:t>
                </a:r>
                <a14:m>
                  <m:oMath xmlns:m="http://schemas.openxmlformats.org/officeDocument/2006/math">
                    <m:r>
                      <m:t>I</m:t>
                    </m:r>
                    <m:r>
                      <m:t>(</m:t>
                    </m:r>
                    <m:r>
                      <m:t>.</m:t>
                    </m:r>
                    <m:r>
                      <m:t>)</m:t>
                    </m:r>
                  </m:oMath>
                </a14:m>
                <a:r>
                  <a:rPr/>
                  <a:t> is the indicator function, to approximate </a:t>
                </a:r>
                <a14:m>
                  <m:oMath xmlns:m="http://schemas.openxmlformats.org/officeDocument/2006/math">
                    <m:r>
                      <m:t>P</m:t>
                    </m:r>
                    <m:r>
                      <m:t>(</m:t>
                    </m:r>
                    <m:sSub>
                      <m:e>
                        <m:acc>
                          <m:accPr>
                            <m:chr m:val="̃"/>
                          </m:accPr>
                          <m:e>
                            <m:r>
                              <m:t>Y</m:t>
                            </m:r>
                          </m:e>
                        </m:acc>
                      </m:e>
                      <m:sub>
                        <m:r>
                          <m:t>1</m:t>
                        </m:r>
                      </m:sub>
                    </m:sSub>
                    <m:r>
                      <m:t>&gt;</m:t>
                    </m:r>
                    <m:sSub>
                      <m:e>
                        <m:acc>
                          <m:accPr>
                            <m:chr m:val="̃"/>
                          </m:accPr>
                          <m:e>
                            <m:r>
                              <m:t>Y</m:t>
                            </m:r>
                          </m:e>
                        </m:acc>
                      </m:e>
                      <m:sub>
                        <m:r>
                          <m:t>2</m:t>
                        </m:r>
                      </m:sub>
                    </m:sSub>
                    <m:r>
                      <m:t>|</m:t>
                    </m:r>
                    <m:r>
                      <m:t>.</m:t>
                    </m:r>
                    <m:r>
                      <m:t>.</m:t>
                    </m:r>
                    <m:r>
                      <m:t>.</m:t>
                    </m:r>
                    <m:r>
                      <m:t>)</m:t>
                    </m:r>
                  </m:oMath>
                </a14:m>
                <a:r>
                  <a:rPr/>
                  <a:t>.</a:t>
                </a:r>
              </a:p>
              <a:p>
                <a:pPr lvl="0" marL="0" indent="0">
                  <a:buNone/>
                </a:pPr>
                <a:r>
                  <a:rPr/>
                  <a:t>(</a:t>
                </a:r>
                <a14:m>
                  <m:oMath xmlns:m="http://schemas.openxmlformats.org/officeDocument/2006/math">
                    <m:r>
                      <m:t>I</m:t>
                    </m:r>
                    <m:r>
                      <m:t>(</m:t>
                    </m:r>
                    <m:r>
                      <m:t>T</m:t>
                    </m:r>
                    <m:r>
                      <m:t>R</m:t>
                    </m:r>
                    <m:r>
                      <m:t>U</m:t>
                    </m:r>
                    <m:r>
                      <m:t>E</m:t>
                    </m:r>
                    <m:r>
                      <m:t>)</m:t>
                    </m:r>
                    <m:r>
                      <m:t>=</m:t>
                    </m:r>
                    <m:r>
                      <m:t>1</m:t>
                    </m:r>
                    <m:r>
                      <m:t>,</m:t>
                    </m:r>
                    <m:r>
                      <m:t>I</m:t>
                    </m:r>
                    <m:r>
                      <m:t>(</m:t>
                    </m:r>
                    <m:r>
                      <m:t>F</m:t>
                    </m:r>
                    <m:r>
                      <m:t>A</m:t>
                    </m:r>
                    <m:r>
                      <m:t>L</m:t>
                    </m:r>
                    <m:r>
                      <m:t>S</m:t>
                    </m:r>
                    <m:r>
                      <m:t>E</m:t>
                    </m:r>
                    <m:r>
                      <m:t>)</m:t>
                    </m:r>
                    <m:r>
                      <m:t>=</m:t>
                    </m:r>
                    <m:r>
                      <m:t>0</m:t>
                    </m:r>
                  </m:oMath>
                </a14:m>
                <a:r>
                  <a:rPr/>
                  <a:t>)</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sum</a:t>
                </a:r>
                <a:r>
                  <a:rPr sz="1800">
                    <a:latin typeface="Courier"/>
                  </a:rPr>
                  <a:t>(s.y1</a:t>
                </a:r>
                <a:r>
                  <a:rPr sz="1800">
                    <a:solidFill>
                      <a:srgbClr val="666666"/>
                    </a:solidFill>
                    <a:latin typeface="Courier"/>
                  </a:rPr>
                  <a:t>&gt;</a:t>
                </a:r>
                <a:r>
                  <a:rPr sz="1800">
                    <a:latin typeface="Courier"/>
                  </a:rPr>
                  <a:t>s.y2)</a:t>
                </a:r>
                <a:r>
                  <a:rPr sz="1800">
                    <a:solidFill>
                      <a:srgbClr val="666666"/>
                    </a:solidFill>
                    <a:latin typeface="Courier"/>
                  </a:rPr>
                  <a:t>/</a:t>
                </a:r>
                <a:r>
                  <a:rPr sz="1800">
                    <a:latin typeface="Courier"/>
                  </a:rPr>
                  <a:t>S</a:t>
                </a:r>
                <a:br/>
                <a:r>
                  <a:rPr sz="1800" i="1">
                    <a:solidFill>
                      <a:srgbClr val="60A0B0"/>
                    </a:solidFill>
                    <a:latin typeface="Courier"/>
                  </a:rPr>
                  <a:t>## [1] 0.4897</a:t>
                </a:r>
              </a:p>
              <a:p>
                <a:pPr lvl="0" marL="0" indent="0">
                  <a:buNone/>
                </a:pPr>
                <a:r>
                  <a:rPr/>
                  <a:t>While we have a lot of evidence that the parameters satisfy </a:t>
                </a:r>
                <a14:m>
                  <m:oMath xmlns:m="http://schemas.openxmlformats.org/officeDocument/2006/math">
                    <m:sSub>
                      <m:e>
                        <m:r>
                          <m:t>θ</m:t>
                        </m:r>
                      </m:e>
                      <m:sub>
                        <m:r>
                          <m:t>1</m:t>
                        </m:r>
                      </m:sub>
                    </m:sSub>
                    <m:r>
                      <m:t>&gt;</m:t>
                    </m:r>
                    <m:sSub>
                      <m:e>
                        <m:r>
                          <m:t>θ</m:t>
                        </m:r>
                      </m:e>
                      <m:sub>
                        <m:r>
                          <m:t>2</m:t>
                        </m:r>
                      </m:sub>
                    </m:sSub>
                  </m:oMath>
                </a14:m>
                <a:r>
                  <a:rPr/>
                  <a:t>, the overlap between the distributions is significant, and only about 47% of the time, a random woman in the first group has more children than a random woman in the second group.</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now focus only on the first group, the women without a college degree.</a:t>
                </a:r>
              </a:p>
              <a:p>
                <a:pPr lvl="0" marL="0" indent="0">
                  <a:buNone/>
                </a:pPr>
                <a:r>
                  <a:rPr/>
                  <a:t>Let’s compare the empirical (i.e. observed) and the posterior predictive distributions.</a:t>
                </a:r>
              </a:p>
              <a:p>
                <a:pPr lvl="0" marL="0" indent="0">
                  <a:buNone/>
                </a:pPr>
                <a:r>
                  <a:rPr/>
                  <a:t>First we need to code up the data:</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freqMatObs&lt;-</a:t>
                </a:r>
                <a:r>
                  <a:rPr sz="1800" b="1">
                    <a:solidFill>
                      <a:srgbClr val="007020"/>
                    </a:solidFill>
                    <a:latin typeface="Courier"/>
                  </a:rPr>
                  <a:t>data.frame</a:t>
                </a:r>
                <a:r>
                  <a:rPr sz="1800">
                    <a:latin typeface="Courier"/>
                  </a:rPr>
                  <a:t>(</a:t>
                </a:r>
                <a:r>
                  <a:rPr sz="1800">
                    <a:solidFill>
                      <a:srgbClr val="902000"/>
                    </a:solidFill>
                    <a:latin typeface="Courier"/>
                  </a:rPr>
                  <a:t>numChild=</a:t>
                </a:r>
                <a:r>
                  <a:rPr sz="1800">
                    <a:solidFill>
                      <a:srgbClr val="40A070"/>
                    </a:solidFill>
                    <a:latin typeface="Courier"/>
                  </a:rPr>
                  <a:t>0</a:t>
                </a:r>
                <a:r>
                  <a:rPr sz="1800">
                    <a:solidFill>
                      <a:srgbClr val="666666"/>
                    </a:solidFill>
                    <a:latin typeface="Courier"/>
                  </a:rPr>
                  <a:t>:</a:t>
                </a:r>
                <a:r>
                  <a:rPr sz="1800">
                    <a:solidFill>
                      <a:srgbClr val="40A070"/>
                    </a:solidFill>
                    <a:latin typeface="Courier"/>
                  </a:rPr>
                  <a:t>6</a:t>
                </a:r>
                <a:r>
                  <a:rPr sz="1800">
                    <a:latin typeface="Courier"/>
                  </a:rPr>
                  <a:t>,</a:t>
                </a:r>
                <a:r>
                  <a:rPr sz="1800">
                    <a:solidFill>
                      <a:srgbClr val="902000"/>
                    </a:solidFill>
                    <a:latin typeface="Courier"/>
                  </a:rPr>
                  <a:t>propMother=</a:t>
                </a:r>
                <a:r>
                  <a:rPr sz="1800" b="1">
                    <a:solidFill>
                      <a:srgbClr val="007020"/>
                    </a:solidFill>
                    <a:latin typeface="Courier"/>
                  </a:rPr>
                  <a:t>c</a:t>
                </a:r>
                <a:r>
                  <a:rPr sz="1800">
                    <a:latin typeface="Courier"/>
                  </a:rPr>
                  <a:t>(</a:t>
                </a:r>
                <a:r>
                  <a:rPr sz="1800">
                    <a:solidFill>
                      <a:srgbClr val="40A070"/>
                    </a:solidFill>
                    <a:latin typeface="Courier"/>
                  </a:rPr>
                  <a:t>20</a:t>
                </a:r>
                <a:r>
                  <a:rPr sz="1800">
                    <a:latin typeface="Courier"/>
                  </a:rPr>
                  <a:t>,</a:t>
                </a:r>
                <a:r>
                  <a:rPr sz="1800">
                    <a:solidFill>
                      <a:srgbClr val="40A070"/>
                    </a:solidFill>
                    <a:latin typeface="Courier"/>
                  </a:rPr>
                  <a:t>19</a:t>
                </a:r>
                <a:r>
                  <a:rPr sz="1800">
                    <a:latin typeface="Courier"/>
                  </a:rPr>
                  <a:t>,</a:t>
                </a:r>
                <a:r>
                  <a:rPr sz="1800">
                    <a:solidFill>
                      <a:srgbClr val="40A070"/>
                    </a:solidFill>
                    <a:latin typeface="Courier"/>
                  </a:rPr>
                  <a:t>38</a:t>
                </a:r>
                <a:r>
                  <a:rPr sz="1800">
                    <a:latin typeface="Courier"/>
                  </a:rPr>
                  <a:t>,</a:t>
                </a:r>
                <a:r>
                  <a:rPr sz="1800">
                    <a:solidFill>
                      <a:srgbClr val="40A070"/>
                    </a:solidFill>
                    <a:latin typeface="Courier"/>
                  </a:rPr>
                  <a:t>20</a:t>
                </a:r>
                <a:r>
                  <a:rPr sz="1800">
                    <a:latin typeface="Courier"/>
                  </a:rPr>
                  <a:t>,</a:t>
                </a:r>
                <a:r>
                  <a:rPr sz="1800">
                    <a:solidFill>
                      <a:srgbClr val="40A070"/>
                    </a:solidFill>
                    <a:latin typeface="Courier"/>
                  </a:rPr>
                  <a:t>10</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2</a:t>
                </a:r>
                <a:r>
                  <a:rPr sz="1800">
                    <a:latin typeface="Courier"/>
                  </a:rPr>
                  <a:t>)</a:t>
                </a:r>
                <a:r>
                  <a:rPr sz="1800">
                    <a:solidFill>
                      <a:srgbClr val="666666"/>
                    </a:solidFill>
                    <a:latin typeface="Courier"/>
                  </a:rPr>
                  <a:t>/</a:t>
                </a:r>
                <a:r>
                  <a:rPr sz="1800">
                    <a:solidFill>
                      <a:srgbClr val="40A070"/>
                    </a:solidFill>
                    <a:latin typeface="Courier"/>
                  </a:rPr>
                  <a:t>111</a:t>
                </a:r>
                <a:r>
                  <a:rPr sz="1800">
                    <a:latin typeface="Courier"/>
                  </a:rPr>
                  <a:t>,</a:t>
                </a:r>
                <a:r>
                  <a:rPr sz="1800">
                    <a:solidFill>
                      <a:srgbClr val="902000"/>
                    </a:solidFill>
                    <a:latin typeface="Courier"/>
                  </a:rPr>
                  <a:t>dist=</a:t>
                </a:r>
                <a:r>
                  <a:rPr sz="1800" b="1">
                    <a:solidFill>
                      <a:srgbClr val="007020"/>
                    </a:solidFill>
                    <a:latin typeface="Courier"/>
                  </a:rPr>
                  <a:t>rep</a:t>
                </a:r>
                <a:r>
                  <a:rPr sz="1800">
                    <a:latin typeface="Courier"/>
                  </a:rPr>
                  <a:t>(</a:t>
                </a:r>
                <a:r>
                  <a:rPr sz="1800">
                    <a:solidFill>
                      <a:srgbClr val="4070A0"/>
                    </a:solidFill>
                    <a:latin typeface="Courier"/>
                  </a:rPr>
                  <a:t>"observed"</a:t>
                </a:r>
                <a:r>
                  <a:rPr sz="1800">
                    <a:latin typeface="Courier"/>
                  </a:rPr>
                  <a:t>,</a:t>
                </a:r>
                <a:r>
                  <a:rPr sz="1800">
                    <a:solidFill>
                      <a:srgbClr val="40A070"/>
                    </a:solidFill>
                    <a:latin typeface="Courier"/>
                  </a:rPr>
                  <a:t>7</a:t>
                </a:r>
                <a:r>
                  <a:rPr sz="1800">
                    <a:latin typeface="Courier"/>
                  </a:rPr>
                  <a:t>))</a:t>
                </a:r>
                <a:br/>
                <a:r>
                  <a:rPr sz="1800">
                    <a:latin typeface="Courier"/>
                  </a:rPr>
                  <a:t>freqMatPred&lt;-</a:t>
                </a:r>
                <a:r>
                  <a:rPr sz="1800" b="1">
                    <a:solidFill>
                      <a:srgbClr val="007020"/>
                    </a:solidFill>
                    <a:latin typeface="Courier"/>
                  </a:rPr>
                  <a:t>data.frame</a:t>
                </a:r>
                <a:r>
                  <a:rPr sz="1800">
                    <a:latin typeface="Courier"/>
                  </a:rPr>
                  <a:t>(</a:t>
                </a:r>
                <a:r>
                  <a:rPr sz="1800">
                    <a:solidFill>
                      <a:srgbClr val="902000"/>
                    </a:solidFill>
                    <a:latin typeface="Courier"/>
                  </a:rPr>
                  <a:t>numChild=</a:t>
                </a:r>
                <a:r>
                  <a:rPr sz="1800">
                    <a:solidFill>
                      <a:srgbClr val="40A070"/>
                    </a:solidFill>
                    <a:latin typeface="Courier"/>
                  </a:rPr>
                  <a:t>0</a:t>
                </a:r>
                <a:r>
                  <a:rPr sz="1800">
                    <a:solidFill>
                      <a:srgbClr val="666666"/>
                    </a:solidFill>
                    <a:latin typeface="Courier"/>
                  </a:rPr>
                  <a:t>:</a:t>
                </a:r>
                <a:r>
                  <a:rPr sz="1800">
                    <a:solidFill>
                      <a:srgbClr val="40A070"/>
                    </a:solidFill>
                    <a:latin typeface="Courier"/>
                  </a:rPr>
                  <a:t>6</a:t>
                </a:r>
                <a:r>
                  <a:rPr sz="1800">
                    <a:latin typeface="Courier"/>
                  </a:rPr>
                  <a:t>,</a:t>
                </a:r>
                <a:r>
                  <a:rPr sz="1800">
                    <a:solidFill>
                      <a:srgbClr val="902000"/>
                    </a:solidFill>
                    <a:latin typeface="Courier"/>
                  </a:rPr>
                  <a:t>propMother=</a:t>
                </a:r>
                <a:r>
                  <a:rPr sz="1800">
                    <a:solidFill>
                      <a:srgbClr val="007020"/>
                    </a:solidFill>
                    <a:latin typeface="Courier"/>
                  </a:rPr>
                  <a:t>NA</a:t>
                </a:r>
                <a:r>
                  <a:rPr sz="1800">
                    <a:latin typeface="Courier"/>
                  </a:rPr>
                  <a:t>,</a:t>
                </a:r>
                <a:r>
                  <a:rPr sz="1800">
                    <a:solidFill>
                      <a:srgbClr val="902000"/>
                    </a:solidFill>
                    <a:latin typeface="Courier"/>
                  </a:rPr>
                  <a:t>dist=</a:t>
                </a:r>
                <a:r>
                  <a:rPr sz="1800" b="1">
                    <a:solidFill>
                      <a:srgbClr val="007020"/>
                    </a:solidFill>
                    <a:latin typeface="Courier"/>
                  </a:rPr>
                  <a:t>rep</a:t>
                </a:r>
                <a:r>
                  <a:rPr sz="1800">
                    <a:latin typeface="Courier"/>
                  </a:rPr>
                  <a:t>(</a:t>
                </a:r>
                <a:r>
                  <a:rPr sz="1800">
                    <a:solidFill>
                      <a:srgbClr val="4070A0"/>
                    </a:solidFill>
                    <a:latin typeface="Courier"/>
                  </a:rPr>
                  <a:t>"predicted"</a:t>
                </a:r>
                <a:r>
                  <a:rPr sz="1800">
                    <a:latin typeface="Courier"/>
                  </a:rPr>
                  <a:t>,</a:t>
                </a:r>
                <a:r>
                  <a:rPr sz="1800">
                    <a:solidFill>
                      <a:srgbClr val="40A070"/>
                    </a:solidFill>
                    <a:latin typeface="Courier"/>
                  </a:rPr>
                  <a:t>7</a:t>
                </a:r>
                <a:r>
                  <a:rPr sz="1800">
                    <a:latin typeface="Courier"/>
                  </a:rPr>
                  <a:t>))</a:t>
                </a:r>
                <a:br/>
                <a:r>
                  <a:rPr sz="1800" b="1">
                    <a:solidFill>
                      <a:srgbClr val="007020"/>
                    </a:solidFill>
                    <a:latin typeface="Courier"/>
                  </a:rPr>
                  <a:t>for</a:t>
                </a:r>
                <a:r>
                  <a:rPr sz="1800">
                    <a:latin typeface="Courier"/>
                  </a:rPr>
                  <a:t>(i </a:t>
                </a:r>
                <a:r>
                  <a:rPr sz="1800" b="1">
                    <a:solidFill>
                      <a:srgbClr val="007020"/>
                    </a:solidFill>
                    <a:latin typeface="Courier"/>
                  </a:rPr>
                  <a:t>in</a:t>
                </a:r>
                <a:r>
                  <a:rPr sz="1800">
                    <a:latin typeface="Courier"/>
                  </a:rPr>
                  <a:t> </a:t>
                </a:r>
                <a:r>
                  <a:rPr sz="1800">
                    <a:solidFill>
                      <a:srgbClr val="40A070"/>
                    </a:solidFill>
                    <a:latin typeface="Courier"/>
                  </a:rPr>
                  <a:t>1</a:t>
                </a:r>
                <a:r>
                  <a:rPr sz="1800">
                    <a:solidFill>
                      <a:srgbClr val="666666"/>
                    </a:solidFill>
                    <a:latin typeface="Courier"/>
                  </a:rPr>
                  <a:t>:</a:t>
                </a:r>
                <a:r>
                  <a:rPr sz="1800" b="1">
                    <a:solidFill>
                      <a:srgbClr val="007020"/>
                    </a:solidFill>
                    <a:latin typeface="Courier"/>
                  </a:rPr>
                  <a:t>nrow</a:t>
                </a:r>
                <a:r>
                  <a:rPr sz="1800">
                    <a:latin typeface="Courier"/>
                  </a:rPr>
                  <a:t>(freqMatPred)){</a:t>
                </a:r>
                <a:br/>
                <a:r>
                  <a:rPr sz="1800">
                    <a:latin typeface="Courier"/>
                  </a:rPr>
                  <a:t>  freqMatPred</a:t>
                </a:r>
                <a:r>
                  <a:rPr sz="1800">
                    <a:solidFill>
                      <a:srgbClr val="666666"/>
                    </a:solidFill>
                    <a:latin typeface="Courier"/>
                  </a:rPr>
                  <a:t>$</a:t>
                </a:r>
                <a:r>
                  <a:rPr sz="1800">
                    <a:latin typeface="Courier"/>
                  </a:rPr>
                  <a:t>propMother[i]&lt;-</a:t>
                </a:r>
                <a:r>
                  <a:rPr sz="1800" b="1">
                    <a:solidFill>
                      <a:srgbClr val="007020"/>
                    </a:solidFill>
                    <a:latin typeface="Courier"/>
                  </a:rPr>
                  <a:t>sum</a:t>
                </a:r>
                <a:r>
                  <a:rPr sz="1800">
                    <a:latin typeface="Courier"/>
                  </a:rPr>
                  <a:t>(s.y1</a:t>
                </a:r>
                <a:r>
                  <a:rPr sz="1800">
                    <a:solidFill>
                      <a:srgbClr val="666666"/>
                    </a:solidFill>
                    <a:latin typeface="Courier"/>
                  </a:rPr>
                  <a:t>==</a:t>
                </a:r>
                <a:r>
                  <a:rPr sz="1800">
                    <a:latin typeface="Courier"/>
                  </a:rPr>
                  <a:t>freqMatPred</a:t>
                </a:r>
                <a:r>
                  <a:rPr sz="1800">
                    <a:solidFill>
                      <a:srgbClr val="666666"/>
                    </a:solidFill>
                    <a:latin typeface="Courier"/>
                  </a:rPr>
                  <a:t>$</a:t>
                </a:r>
                <a:r>
                  <a:rPr sz="1800">
                    <a:latin typeface="Courier"/>
                  </a:rPr>
                  <a:t>numChild[i])</a:t>
                </a:r>
                <a:r>
                  <a:rPr sz="1800">
                    <a:solidFill>
                      <a:srgbClr val="666666"/>
                    </a:solidFill>
                    <a:latin typeface="Courier"/>
                  </a:rPr>
                  <a:t>/</a:t>
                </a:r>
                <a:r>
                  <a:rPr sz="1800">
                    <a:latin typeface="Courier"/>
                  </a:rPr>
                  <a:t>S</a:t>
                </a:r>
                <a:br/>
                <a:r>
                  <a:rPr sz="1800">
                    <a:latin typeface="Courier"/>
                  </a:rPr>
                  <a:t>}</a:t>
                </a:r>
                <a:br/>
                <a:r>
                  <a:rPr sz="1800">
                    <a:latin typeface="Courier"/>
                  </a:rPr>
                  <a:t>freqMat&lt;-</a:t>
                </a:r>
                <a:r>
                  <a:rPr sz="1800" b="1">
                    <a:solidFill>
                      <a:srgbClr val="007020"/>
                    </a:solidFill>
                    <a:latin typeface="Courier"/>
                  </a:rPr>
                  <a:t>rbind</a:t>
                </a:r>
                <a:r>
                  <a:rPr sz="1800">
                    <a:latin typeface="Courier"/>
                  </a:rPr>
                  <a:t>(freqMatObs,freqMatPred)</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r>
              <a:rPr/>
              <a:t> </a:t>
            </a:r>
            <a:r>
              <a:rPr/>
              <a:t>(Solution)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Then we can compare these distributions:</a:t>
            </a:r>
          </a:p>
          <a:p>
            <a:pPr lvl="0" marL="1270000" indent="0">
              <a:buNone/>
            </a:pPr>
            <a:r>
              <a:rPr sz="1800" b="1">
                <a:solidFill>
                  <a:srgbClr val="007020"/>
                </a:solidFill>
                <a:latin typeface="Courier"/>
              </a:rPr>
              <a:t>library</a:t>
            </a:r>
            <a:r>
              <a:rPr sz="1800">
                <a:latin typeface="Courier"/>
              </a:rPr>
              <a:t>(ggplot2)</a:t>
            </a:r>
            <a:br/>
            <a:b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freqMat,</a:t>
            </a:r>
            <a:r>
              <a:rPr sz="1800">
                <a:solidFill>
                  <a:srgbClr val="902000"/>
                </a:solidFill>
                <a:latin typeface="Courier"/>
              </a:rPr>
              <a:t>mapping=</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numChild,</a:t>
            </a:r>
            <a:r>
              <a:rPr sz="1800">
                <a:solidFill>
                  <a:srgbClr val="902000"/>
                </a:solidFill>
                <a:latin typeface="Courier"/>
              </a:rPr>
              <a:t>y=</a:t>
            </a:r>
            <a:r>
              <a:rPr sz="1800">
                <a:latin typeface="Courier"/>
              </a:rPr>
              <a:t>propMother,</a:t>
            </a:r>
            <a:r>
              <a:rPr sz="1800">
                <a:solidFill>
                  <a:srgbClr val="902000"/>
                </a:solidFill>
                <a:latin typeface="Courier"/>
              </a:rPr>
              <a:t>fill=</a:t>
            </a:r>
            <a:r>
              <a:rPr sz="1800">
                <a:latin typeface="Courier"/>
              </a:rPr>
              <a:t>dist),</a:t>
            </a:r>
            <a:r>
              <a:rPr sz="1800">
                <a:solidFill>
                  <a:srgbClr val="902000"/>
                </a:solidFill>
                <a:latin typeface="Courier"/>
              </a:rPr>
              <a:t>col=</a:t>
            </a:r>
            <a:r>
              <a:rPr sz="1800" b="1">
                <a:solidFill>
                  <a:srgbClr val="007020"/>
                </a:solidFill>
                <a:latin typeface="Courier"/>
              </a:rPr>
              <a:t>c</a:t>
            </a:r>
            <a:r>
              <a:rPr sz="1800">
                <a:latin typeface="Courier"/>
              </a:rPr>
              <a:t>(</a:t>
            </a:r>
            <a:r>
              <a:rPr sz="1800">
                <a:solidFill>
                  <a:srgbClr val="4070A0"/>
                </a:solidFill>
                <a:latin typeface="Courier"/>
              </a:rPr>
              <a:t>"steelblue"</a:t>
            </a:r>
            <a:r>
              <a:rPr sz="1800">
                <a:latin typeface="Courier"/>
              </a:rPr>
              <a:t>,</a:t>
            </a:r>
            <a:r>
              <a:rPr sz="1800">
                <a:solidFill>
                  <a:srgbClr val="4070A0"/>
                </a:solidFill>
                <a:latin typeface="Courier"/>
              </a:rPr>
              <a:t>"greenyellow"</a:t>
            </a:r>
            <a:r>
              <a:rPr sz="1800">
                <a:latin typeface="Courier"/>
              </a:rPr>
              <a:t>),</a:t>
            </a:r>
            <a:r>
              <a:rPr sz="1800">
                <a:solidFill>
                  <a:srgbClr val="902000"/>
                </a:solidFill>
                <a:latin typeface="Courier"/>
              </a:rPr>
              <a:t>cex.lab=</a:t>
            </a:r>
            <a:r>
              <a:rPr sz="1800">
                <a:solidFill>
                  <a:srgbClr val="40A070"/>
                </a:solidFill>
                <a:latin typeface="Courier"/>
              </a:rPr>
              <a:t>2.3</a:t>
            </a:r>
            <a:r>
              <a:rPr sz="1800">
                <a:latin typeface="Courier"/>
              </a:rPr>
              <a:t>,</a:t>
            </a:r>
            <a:r>
              <a:rPr sz="1800">
                <a:solidFill>
                  <a:srgbClr val="902000"/>
                </a:solidFill>
                <a:latin typeface="Courier"/>
              </a:rPr>
              <a:t>cex.axis=</a:t>
            </a:r>
            <a:r>
              <a:rPr sz="1800">
                <a:solidFill>
                  <a:srgbClr val="40A070"/>
                </a:solidFill>
                <a:latin typeface="Courier"/>
              </a:rPr>
              <a:t>2.3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geom_bar</a:t>
            </a:r>
            <a:r>
              <a:rPr sz="1800">
                <a:latin typeface="Courier"/>
              </a:rPr>
              <a:t>(</a:t>
            </a:r>
            <a:r>
              <a:rPr sz="1800">
                <a:solidFill>
                  <a:srgbClr val="902000"/>
                </a:solidFill>
                <a:latin typeface="Courier"/>
              </a:rPr>
              <a:t>position=</a:t>
            </a:r>
            <a:r>
              <a:rPr sz="1800" b="1">
                <a:solidFill>
                  <a:srgbClr val="007020"/>
                </a:solidFill>
                <a:latin typeface="Courier"/>
              </a:rPr>
              <a:t>position_dodge</a:t>
            </a:r>
            <a:r>
              <a:rPr sz="1800">
                <a:latin typeface="Courier"/>
              </a:rPr>
              <a:t>(</a:t>
            </a:r>
            <a:r>
              <a:rPr sz="1800">
                <a:solidFill>
                  <a:srgbClr val="902000"/>
                </a:solidFill>
                <a:latin typeface="Courier"/>
              </a:rPr>
              <a:t>width=</a:t>
            </a:r>
            <a:r>
              <a:rPr sz="1800">
                <a:solidFill>
                  <a:srgbClr val="40A070"/>
                </a:solidFill>
                <a:latin typeface="Courier"/>
              </a:rPr>
              <a:t>0.3</a:t>
            </a:r>
            <a:r>
              <a:rPr sz="1800">
                <a:latin typeface="Courier"/>
              </a:rPr>
              <a:t>),</a:t>
            </a:r>
            <a:r>
              <a:rPr sz="1800">
                <a:solidFill>
                  <a:srgbClr val="902000"/>
                </a:solidFill>
                <a:latin typeface="Courier"/>
              </a:rPr>
              <a:t>stat=</a:t>
            </a:r>
            <a:r>
              <a:rPr sz="1800">
                <a:solidFill>
                  <a:srgbClr val="4070A0"/>
                </a:solidFill>
                <a:latin typeface="Courier"/>
              </a:rPr>
              <a:t>"identity"</a:t>
            </a:r>
            <a:r>
              <a:rPr sz="1800">
                <a:latin typeface="Courier"/>
              </a:rPr>
              <a:t>,</a:t>
            </a:r>
            <a:r>
              <a:rPr sz="1800">
                <a:solidFill>
                  <a:srgbClr val="902000"/>
                </a:solidFill>
                <a:latin typeface="Courier"/>
              </a:rPr>
              <a:t>width=</a:t>
            </a:r>
            <a:r>
              <a:rPr sz="1800">
                <a:solidFill>
                  <a:srgbClr val="40A070"/>
                </a:solidFill>
                <a:latin typeface="Courier"/>
              </a:rPr>
              <a:t>0.2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scale_fill_manual</a:t>
            </a:r>
            <a:r>
              <a:rPr sz="1800">
                <a:latin typeface="Courier"/>
              </a:rPr>
              <a:t>(</a:t>
            </a:r>
            <a:r>
              <a:rPr sz="1800">
                <a:solidFill>
                  <a:srgbClr val="902000"/>
                </a:solidFill>
                <a:latin typeface="Courier"/>
              </a:rPr>
              <a:t>values=</a:t>
            </a:r>
            <a:r>
              <a:rPr sz="1800" b="1">
                <a:solidFill>
                  <a:srgbClr val="007020"/>
                </a:solidFill>
                <a:latin typeface="Courier"/>
              </a:rPr>
              <a:t>c</a:t>
            </a:r>
            <a:r>
              <a:rPr sz="1800">
                <a:latin typeface="Courier"/>
              </a:rPr>
              <a:t>(</a:t>
            </a:r>
            <a:r>
              <a:rPr sz="1800">
                <a:solidFill>
                  <a:srgbClr val="4070A0"/>
                </a:solidFill>
                <a:latin typeface="Courier"/>
              </a:rPr>
              <a:t>"steelblue"</a:t>
            </a:r>
            <a:r>
              <a:rPr sz="1800">
                <a:latin typeface="Courier"/>
              </a:rPr>
              <a:t>,</a:t>
            </a:r>
            <a:r>
              <a:rPr sz="1800">
                <a:solidFill>
                  <a:srgbClr val="4070A0"/>
                </a:solidFill>
                <a:latin typeface="Courier"/>
              </a:rPr>
              <a:t>"orange"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"number of children"</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b="1">
                <a:solidFill>
                  <a:srgbClr val="007020"/>
                </a:solidFill>
                <a:latin typeface="Courier"/>
              </a:rPr>
              <a:t>expression</a:t>
            </a:r>
            <a:r>
              <a:rPr sz="1800">
                <a:latin typeface="Courier"/>
              </a:rPr>
              <a:t>(</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"P("</a:t>
            </a:r>
            <a:r>
              <a:rPr sz="1800">
                <a:latin typeface="Courier"/>
              </a:rPr>
              <a:t>,Y[j],</a:t>
            </a:r>
            <a:r>
              <a:rPr sz="1800">
                <a:solidFill>
                  <a:srgbClr val="4070A0"/>
                </a:solidFill>
                <a:latin typeface="Courier"/>
              </a:rPr>
              <a:t>"="</a:t>
            </a:r>
            <a:r>
              <a:rPr sz="1800">
                <a:latin typeface="Courier"/>
              </a:rPr>
              <a:t>,y[j],</a:t>
            </a:r>
            <a:r>
              <a:rPr sz="1800">
                <a:solidFill>
                  <a:srgbClr val="4070A0"/>
                </a:solidFill>
                <a:latin typeface="Courier"/>
              </a:rPr>
              <a:t>")"</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axis.text=</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24</a:t>
            </a:r>
            <a:r>
              <a:rPr sz="1800">
                <a:latin typeface="Courier"/>
              </a:rPr>
              <a:t>),</a:t>
            </a:r>
            <a:br/>
            <a:r>
              <a:rPr sz="1800">
                <a:latin typeface="Courier"/>
              </a:rPr>
              <a:t>        </a:t>
            </a:r>
            <a:r>
              <a:rPr sz="1800">
                <a:solidFill>
                  <a:srgbClr val="902000"/>
                </a:solidFill>
                <a:latin typeface="Courier"/>
              </a:rPr>
              <a:t>axis.title=</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24</a:t>
            </a:r>
            <a:r>
              <a:rPr sz="1800">
                <a:latin typeface="Courier"/>
              </a:rPr>
              <a:t>),</a:t>
            </a:r>
            <a:br/>
            <a:r>
              <a:rPr sz="1800">
                <a:latin typeface="Courier"/>
              </a:rPr>
              <a:t>        </a:t>
            </a:r>
            <a:r>
              <a:rPr sz="1800">
                <a:solidFill>
                  <a:srgbClr val="902000"/>
                </a:solidFill>
                <a:latin typeface="Courier"/>
              </a:rPr>
              <a:t>title=</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36</a:t>
            </a:r>
            <a:r>
              <a:rPr sz="1800">
                <a:latin typeface="Courier"/>
              </a:rPr>
              <a:t>),</a:t>
            </a:r>
            <a:br/>
            <a:r>
              <a:rPr sz="1800">
                <a:latin typeface="Courier"/>
              </a:rPr>
              <a:t>        </a:t>
            </a:r>
            <a:r>
              <a:rPr sz="1800">
                <a:solidFill>
                  <a:srgbClr val="902000"/>
                </a:solidFill>
                <a:latin typeface="Courier"/>
              </a:rPr>
              <a:t>legend.text=</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24</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"Comparison of the empirical and the posterior predictive distribution for the 1st group of women"</a:t>
            </a:r>
            <a:r>
              <a:rPr sz="1800">
                <a:latin typeface="Courier"/>
              </a:rPr>
              <a: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A6206_BDA_2019_Henrion_Practical4_Solutions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see that for </a:t>
                </a:r>
                <a14:m>
                  <m:oMath xmlns:m="http://schemas.openxmlformats.org/officeDocument/2006/math">
                    <m:sSub>
                      <m:e>
                        <m:r>
                          <m:t>Y</m:t>
                        </m:r>
                      </m:e>
                      <m:sub>
                        <m:r>
                          <m:t>1</m:t>
                        </m:r>
                      </m:sub>
                    </m:sSub>
                    <m:r>
                      <m:t>=</m:t>
                    </m:r>
                    <m:r>
                      <m:t>2</m:t>
                    </m:r>
                  </m:oMath>
                </a14:m>
                <a:r>
                  <a:rPr/>
                  <a:t>, the empirical and the posterior predictive distributions are quite different: while in the observed data, twice as many women had 2 children than had 1 child, according to the posterior predictive distribution, we would expect slighly more women to have 1 child than women who have 2.</a:t>
                </a:r>
              </a:p>
              <a:p>
                <a:pPr lvl="0" marL="0" indent="0">
                  <a:buNone/>
                </a:pPr>
                <a:r>
                  <a:rPr/>
                  <a:t>Let </a:t>
                </a:r>
                <a14:m>
                  <m:oMath xmlns:m="http://schemas.openxmlformats.org/officeDocument/2006/math">
                    <m:r>
                      <m:t>t</m:t>
                    </m:r>
                    <m:r>
                      <m:t>(</m:t>
                    </m:r>
                    <m:r>
                      <m:rPr>
                        <m:sty m:val="b"/>
                      </m:rPr>
                      <m:t>y</m:t>
                    </m:r>
                    <m:r>
                      <m:t>)</m:t>
                    </m:r>
                  </m:oMath>
                </a14:m>
                <a:r>
                  <a:rPr/>
                  <a:t> be the ratio of the number of women with 2 children to the number of women with 1 child.</a:t>
                </a:r>
              </a:p>
              <a:p>
                <a:pPr lvl="0" marL="0" indent="0">
                  <a:buNone/>
                </a:pPr>
                <a:r>
                  <a:rPr/>
                  <a:t>We see that </a:t>
                </a:r>
                <a14:m>
                  <m:oMath xmlns:m="http://schemas.openxmlformats.org/officeDocument/2006/math">
                    <m:r>
                      <m:t>t</m:t>
                    </m:r>
                    <m:r>
                      <m:t>(</m:t>
                    </m:r>
                    <m:sSub>
                      <m:e>
                        <m:r>
                          <m:rPr>
                            <m:sty m:val="b"/>
                          </m:rPr>
                          <m:t>y</m:t>
                        </m:r>
                      </m:e>
                      <m:sub>
                        <m:r>
                          <m:t>o</m:t>
                        </m:r>
                        <m:r>
                          <m:t>b</m:t>
                        </m:r>
                        <m:r>
                          <m:t>s</m:t>
                        </m:r>
                      </m:sub>
                    </m:sSub>
                    <m:r>
                      <m:t>=</m:t>
                    </m:r>
                    <m:r>
                      <m:t>38</m:t>
                    </m:r>
                    <m:r>
                      <m:t>/</m:t>
                    </m:r>
                    <m:r>
                      <m:t>19</m:t>
                    </m:r>
                    <m:r>
                      <m:t>=</m:t>
                    </m:r>
                    <m:r>
                      <m:t>2</m:t>
                    </m:r>
                    <m:r>
                      <m:t>)</m:t>
                    </m:r>
                  </m:oMath>
                </a14:m>
                <a:r>
                  <a:rPr/>
                  <a:t>.</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compute </a:t>
                </a:r>
                <a14:m>
                  <m:oMath xmlns:m="http://schemas.openxmlformats.org/officeDocument/2006/math">
                    <m:r>
                      <m:t>P</m:t>
                    </m:r>
                    <m:r>
                      <m:t>(</m:t>
                    </m:r>
                    <m:r>
                      <m:t>t</m:t>
                    </m:r>
                    <m:r>
                      <m:t>(</m:t>
                    </m:r>
                    <m:acc>
                      <m:accPr>
                        <m:chr m:val="̃"/>
                      </m:accPr>
                      <m:e>
                        <m:r>
                          <m:rPr>
                            <m:sty m:val="b"/>
                          </m:rPr>
                          <m:t>Y</m:t>
                        </m:r>
                      </m:e>
                    </m:acc>
                    <m:r>
                      <m:t>)</m:t>
                    </m:r>
                    <m:r>
                      <m:t>&gt;</m:t>
                    </m:r>
                    <m:r>
                      <m:t>2</m:t>
                    </m:r>
                    <m:r>
                      <m:t>|</m:t>
                    </m:r>
                    <m:sSub>
                      <m:e>
                        <m:r>
                          <m:t>y</m:t>
                        </m:r>
                      </m:e>
                      <m:sub>
                        <m:r>
                          <m:t>1</m:t>
                        </m:r>
                        <m:r>
                          <m:t>,</m:t>
                        </m:r>
                        <m:r>
                          <m:t>1</m:t>
                        </m:r>
                      </m:sub>
                    </m:sSub>
                    <m:r>
                      <m:t>,</m:t>
                    </m:r>
                    <m:r>
                      <m:t>…</m:t>
                    </m:r>
                    <m:r>
                      <m:t>,</m:t>
                    </m:r>
                    <m:sSub>
                      <m:e>
                        <m:r>
                          <m:t>y</m:t>
                        </m:r>
                      </m:e>
                      <m:sub>
                        <m:sSub>
                          <m:e>
                            <m:r>
                              <m:t>n</m:t>
                            </m:r>
                          </m:e>
                          <m:sub>
                            <m:r>
                              <m:t>1</m:t>
                            </m:r>
                          </m:sub>
                        </m:sSub>
                        <m:r>
                          <m:t>,</m:t>
                        </m:r>
                        <m:r>
                          <m:t>1</m:t>
                        </m:r>
                      </m:sub>
                    </m:sSub>
                    <m:r>
                      <m:t>)</m:t>
                    </m:r>
                  </m:oMath>
                </a14:m>
                <a:r>
                  <a:rPr/>
                  <a:t>. For this we need to, for </a:t>
                </a:r>
                <a14:m>
                  <m:oMath xmlns:m="http://schemas.openxmlformats.org/officeDocument/2006/math">
                    <m:r>
                      <m:t>s</m:t>
                    </m:r>
                    <m:r>
                      <m:t>=</m:t>
                    </m:r>
                    <m:r>
                      <m:t>1</m:t>
                    </m:r>
                    <m:r>
                      <m:t>,</m:t>
                    </m:r>
                    <m:r>
                      <m:t>…</m:t>
                    </m:r>
                    <m:r>
                      <m:t>,</m:t>
                    </m:r>
                    <m:r>
                      <m:t>S</m:t>
                    </m:r>
                  </m:oMath>
                </a14:m>
                <a:r>
                  <a:rPr/>
                  <a:t>:</a:t>
                </a:r>
              </a:p>
              <a:p>
                <a:pPr lvl="0" marL="0" indent="0">
                  <a:buNone/>
                </a:pPr>
                <a14:m>
                  <m:oMathPara xmlns:m="http://schemas.openxmlformats.org/officeDocument/2006/math">
                    <m:oMathParaPr>
                      <m:jc m:val="center"/>
                    </m:oMathParaPr>
                    <m:oMath>
                      <m:r>
                        <m:t> </m:t>
                      </m:r>
                    </m:oMath>
                  </m:oMathPara>
                </a14:m>
              </a:p>
              <a:p>
                <a:pPr lvl="1">
                  <a:buAutoNum type="arabicPeriod"/>
                </a:pPr>
                <a:r>
                  <a:rPr/>
                  <a:t>sample </a:t>
                </a:r>
                <a14:m>
                  <m:oMath xmlns:m="http://schemas.openxmlformats.org/officeDocument/2006/math">
                    <m:sSubSup>
                      <m:e>
                        <m:r>
                          <m:t>θ</m:t>
                        </m:r>
                      </m:e>
                      <m:sub>
                        <m:r>
                          <m:t>1</m:t>
                        </m:r>
                      </m:sub>
                      <m:sup>
                        <m:r>
                          <m:t>(</m:t>
                        </m:r>
                        <m:r>
                          <m:t>s</m:t>
                        </m:r>
                        <m:r>
                          <m:t>)</m:t>
                        </m:r>
                      </m:sup>
                    </m:sSubSup>
                    <m:r>
                      <m:t>∼</m:t>
                    </m:r>
                    <m:r>
                      <m:t>p</m:t>
                    </m:r>
                    <m:r>
                      <m:t>(</m:t>
                    </m:r>
                    <m:sSub>
                      <m:e>
                        <m:r>
                          <m:t>θ</m:t>
                        </m:r>
                      </m:e>
                      <m:sub>
                        <m:r>
                          <m:t>1</m:t>
                        </m:r>
                      </m:sub>
                    </m:sSub>
                    <m:r>
                      <m:t>|</m:t>
                    </m:r>
                    <m:sSub>
                      <m:e>
                        <m:r>
                          <m:t>y</m:t>
                        </m:r>
                      </m:e>
                      <m:sub>
                        <m:r>
                          <m:t>1</m:t>
                        </m:r>
                        <m:r>
                          <m:t>,</m:t>
                        </m:r>
                        <m:r>
                          <m:t>1</m:t>
                        </m:r>
                      </m:sub>
                    </m:sSub>
                    <m:r>
                      <m:t>,</m:t>
                    </m:r>
                    <m:r>
                      <m:t>…</m:t>
                    </m:r>
                    <m:r>
                      <m:t>,</m:t>
                    </m:r>
                    <m:sSub>
                      <m:e>
                        <m:r>
                          <m:t>y</m:t>
                        </m:r>
                      </m:e>
                      <m:sub>
                        <m:sSub>
                          <m:e>
                            <m:r>
                              <m:t>n</m:t>
                            </m:r>
                          </m:e>
                          <m:sub>
                            <m:r>
                              <m:t>1</m:t>
                            </m:r>
                          </m:sub>
                        </m:sSub>
                        <m:r>
                          <m:t>,</m:t>
                        </m:r>
                        <m:r>
                          <m:t>1</m:t>
                        </m:r>
                      </m:sub>
                    </m:sSub>
                    <m:r>
                      <m:t>)</m:t>
                    </m:r>
                    <m:r>
                      <m:t>=</m:t>
                    </m:r>
                    <m:r>
                      <m:t>Γ</m:t>
                    </m:r>
                    <m:r>
                      <m:t>(</m:t>
                    </m:r>
                    <m:r>
                      <m:t>219</m:t>
                    </m:r>
                    <m:r>
                      <m:t>,</m:t>
                    </m:r>
                    <m:r>
                      <m:t>112</m:t>
                    </m:r>
                    <m:r>
                      <m:t>)</m:t>
                    </m:r>
                  </m:oMath>
                </a14:m>
              </a:p>
              <a:p>
                <a:pPr lvl="1">
                  <a:buAutoNum type="arabicPeriod"/>
                </a:pPr>
                <a:r>
                  <a:rPr/>
                  <a:t>sample </a:t>
                </a:r>
                <a14:m>
                  <m:oMath xmlns:m="http://schemas.openxmlformats.org/officeDocument/2006/math">
                    <m:sSubSup>
                      <m:e>
                        <m:acc>
                          <m:accPr>
                            <m:chr m:val="̃"/>
                          </m:accPr>
                          <m:e>
                            <m:r>
                              <m:rPr>
                                <m:sty m:val="b"/>
                              </m:rPr>
                              <m:t>Y</m:t>
                            </m:r>
                          </m:e>
                        </m:acc>
                      </m:e>
                      <m:sub>
                        <m:r>
                          <m:t>1</m:t>
                        </m:r>
                      </m:sub>
                      <m:sup>
                        <m:r>
                          <m:t>(</m:t>
                        </m:r>
                        <m:r>
                          <m:t>s</m:t>
                        </m:r>
                        <m:r>
                          <m:t>)</m:t>
                        </m:r>
                      </m:sup>
                    </m:sSubSup>
                    <m:r>
                      <m:t>=</m:t>
                    </m:r>
                    <m:r>
                      <m:t>(</m:t>
                    </m:r>
                    <m:sSubSup>
                      <m:e>
                        <m:acc>
                          <m:accPr>
                            <m:chr m:val="̃"/>
                          </m:accPr>
                          <m:e>
                            <m:r>
                              <m:t>y</m:t>
                            </m:r>
                          </m:e>
                        </m:acc>
                      </m:e>
                      <m:sub>
                        <m:r>
                          <m:t>1</m:t>
                        </m:r>
                        <m:r>
                          <m:t>,</m:t>
                        </m:r>
                        <m:r>
                          <m:t>1</m:t>
                        </m:r>
                      </m:sub>
                      <m:sup>
                        <m:r>
                          <m:t>(</m:t>
                        </m:r>
                        <m:r>
                          <m:t>s</m:t>
                        </m:r>
                        <m:r>
                          <m:t>)</m:t>
                        </m:r>
                      </m:sup>
                    </m:sSubSup>
                    <m:r>
                      <m:t>,</m:t>
                    </m:r>
                    <m:r>
                      <m:t>…</m:t>
                    </m:r>
                    <m:r>
                      <m:t>,</m:t>
                    </m:r>
                    <m:sSubSup>
                      <m:e>
                        <m:acc>
                          <m:accPr>
                            <m:chr m:val="̃"/>
                          </m:accPr>
                          <m:e>
                            <m:r>
                              <m:t>y</m:t>
                            </m:r>
                          </m:e>
                        </m:acc>
                      </m:e>
                      <m:sub>
                        <m:sSub>
                          <m:e>
                            <m:r>
                              <m:t>n</m:t>
                            </m:r>
                          </m:e>
                          <m:sub>
                            <m:r>
                              <m:t>1</m:t>
                            </m:r>
                          </m:sub>
                        </m:sSub>
                        <m:r>
                          <m:t>,</m:t>
                        </m:r>
                        <m:r>
                          <m:t>1</m:t>
                        </m:r>
                      </m:sub>
                      <m:sup>
                        <m:r>
                          <m:t>(</m:t>
                        </m:r>
                        <m:r>
                          <m:t>s</m:t>
                        </m:r>
                        <m:r>
                          <m:t>)</m:t>
                        </m:r>
                      </m:sup>
                    </m:sSubSup>
                    <m:r>
                      <m:t>)</m:t>
                    </m:r>
                    <m:sSub>
                      <m:e>
                        <m:r>
                          <m:t>∼</m:t>
                        </m:r>
                      </m:e>
                      <m:sub>
                        <m:r>
                          <m:rPr>
                            <m:sty m:val="p"/>
                          </m:rPr>
                          <m:t>iid</m:t>
                        </m:r>
                      </m:sub>
                    </m:sSub>
                    <m:r>
                      <m:rPr>
                        <m:sty m:val="p"/>
                      </m:rPr>
                      <m:t>Pois</m:t>
                    </m:r>
                    <m:d>
                      <m:dPr>
                        <m:begChr m:val="("/>
                        <m:endChr m:val=")"/>
                        <m:grow/>
                      </m:dPr>
                      <m:e>
                        <m:sSub>
                          <m:e>
                            <m:acc>
                              <m:accPr>
                                <m:chr m:val="̃"/>
                              </m:accPr>
                              <m:e>
                                <m:r>
                                  <m:t>y</m:t>
                                </m:r>
                              </m:e>
                            </m:acc>
                          </m:e>
                          <m:sub>
                            <m:r>
                              <m:t>1</m:t>
                            </m:r>
                          </m:sub>
                        </m:sSub>
                        <m:r>
                          <m:t>|</m:t>
                        </m:r>
                        <m:sSubSup>
                          <m:e>
                            <m:r>
                              <m:t>θ</m:t>
                            </m:r>
                          </m:e>
                          <m:sub>
                            <m:r>
                              <m:t>1</m:t>
                            </m:r>
                          </m:sub>
                          <m:sup>
                            <m:r>
                              <m:t>(</m:t>
                            </m:r>
                            <m:r>
                              <m:t>s</m:t>
                            </m:r>
                            <m:r>
                              <m:t>)</m:t>
                            </m:r>
                          </m:sup>
                        </m:sSubSup>
                      </m:e>
                    </m:d>
                  </m:oMath>
                </a14:m>
              </a:p>
              <a:p>
                <a:pPr lvl="1">
                  <a:buAutoNum type="arabicPeriod"/>
                </a:pPr>
                <a:r>
                  <a:rPr/>
                  <a:t>compute </a:t>
                </a:r>
                <a14:m>
                  <m:oMath xmlns:m="http://schemas.openxmlformats.org/officeDocument/2006/math">
                    <m:sSup>
                      <m:e>
                        <m:r>
                          <m:t>t</m:t>
                        </m:r>
                      </m:e>
                      <m:sup>
                        <m:r>
                          <m:t>(</m:t>
                        </m:r>
                        <m:r>
                          <m:t>s</m:t>
                        </m:r>
                        <m:r>
                          <m:t>)</m:t>
                        </m:r>
                      </m:sup>
                    </m:sSup>
                    <m:r>
                      <m:t>=</m:t>
                    </m:r>
                    <m:r>
                      <m:t>t</m:t>
                    </m:r>
                    <m:d>
                      <m:dPr>
                        <m:begChr m:val="("/>
                        <m:endChr m:val=")"/>
                        <m:grow/>
                      </m:dPr>
                      <m:e>
                        <m:sSubSup>
                          <m:e>
                            <m:acc>
                              <m:accPr>
                                <m:chr m:val="̃"/>
                              </m:accPr>
                              <m:e>
                                <m:r>
                                  <m:rPr>
                                    <m:sty m:val="b"/>
                                  </m:rPr>
                                  <m:t>Y</m:t>
                                </m:r>
                              </m:e>
                            </m:acc>
                          </m:e>
                          <m:sub>
                            <m:r>
                              <m:t>1</m:t>
                            </m:r>
                          </m:sub>
                          <m:sup>
                            <m:r>
                              <m:t>(</m:t>
                            </m:r>
                            <m:r>
                              <m:t>s</m:t>
                            </m:r>
                            <m:r>
                              <m:t>)</m:t>
                            </m:r>
                          </m:sup>
                        </m:sSubSup>
                      </m:e>
                    </m:d>
                  </m:oMath>
                </a14:m>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r>
              <a:rPr/>
              <a:t> </a:t>
            </a:r>
            <a:r>
              <a:rPr/>
              <a:t>(Solution)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a:t>
            </a:r>
            <a:r>
              <a:rPr sz="1800">
                <a:latin typeface="Courier"/>
              </a:rPr>
              <a:t>R</a:t>
            </a:r>
            <a:r>
              <a:rPr/>
              <a:t> this becomes:</a:t>
            </a:r>
          </a:p>
          <a:p>
            <a:pPr lvl="0" marL="1270000" indent="0">
              <a:buNone/>
            </a:pPr>
            <a:r>
              <a:rPr sz="1800">
                <a:latin typeface="Courier"/>
              </a:rPr>
              <a:t>tVect&lt;-</a:t>
            </a:r>
            <a:r>
              <a:rPr sz="1800" b="1">
                <a:solidFill>
                  <a:srgbClr val="007020"/>
                </a:solidFill>
                <a:latin typeface="Courier"/>
              </a:rPr>
              <a:t>rep</a:t>
            </a:r>
            <a:r>
              <a:rPr sz="1800">
                <a:latin typeface="Courier"/>
              </a:rPr>
              <a:t>(</a:t>
            </a:r>
            <a:r>
              <a:rPr sz="1800">
                <a:solidFill>
                  <a:srgbClr val="007020"/>
                </a:solidFill>
                <a:latin typeface="Courier"/>
              </a:rPr>
              <a:t>NA</a:t>
            </a:r>
            <a:r>
              <a:rPr sz="1800">
                <a:latin typeface="Courier"/>
              </a:rPr>
              <a:t>,S)</a:t>
            </a:r>
            <a:br/>
            <a:r>
              <a:rPr sz="1800" b="1">
                <a:solidFill>
                  <a:srgbClr val="007020"/>
                </a:solidFill>
                <a:latin typeface="Courier"/>
              </a:rPr>
              <a:t>for</a:t>
            </a:r>
            <a:r>
              <a:rPr sz="1800">
                <a:latin typeface="Courier"/>
              </a:rPr>
              <a:t>(s </a:t>
            </a:r>
            <a:r>
              <a:rPr sz="1800" b="1">
                <a:solidFill>
                  <a:srgbClr val="007020"/>
                </a:solidFill>
                <a:latin typeface="Courier"/>
              </a:rPr>
              <a:t>in</a:t>
            </a:r>
            <a:r>
              <a:rPr sz="1800">
                <a:latin typeface="Courier"/>
              </a:rPr>
              <a:t> </a:t>
            </a:r>
            <a:r>
              <a:rPr sz="1800">
                <a:solidFill>
                  <a:srgbClr val="40A070"/>
                </a:solidFill>
                <a:latin typeface="Courier"/>
              </a:rPr>
              <a:t>1</a:t>
            </a:r>
            <a:r>
              <a:rPr sz="1800">
                <a:solidFill>
                  <a:srgbClr val="666666"/>
                </a:solidFill>
                <a:latin typeface="Courier"/>
              </a:rPr>
              <a:t>:</a:t>
            </a:r>
            <a:r>
              <a:rPr sz="1800">
                <a:latin typeface="Courier"/>
              </a:rPr>
              <a:t>S){</a:t>
            </a:r>
            <a:br/>
            <a:r>
              <a:rPr sz="1800">
                <a:latin typeface="Courier"/>
              </a:rPr>
              <a:t>  theta1&lt;-</a:t>
            </a:r>
            <a:r>
              <a:rPr sz="1800" b="1">
                <a:solidFill>
                  <a:srgbClr val="007020"/>
                </a:solidFill>
                <a:latin typeface="Courier"/>
              </a:rPr>
              <a:t>rgamma</a:t>
            </a:r>
            <a:r>
              <a:rPr sz="1800">
                <a:latin typeface="Courier"/>
              </a:rPr>
              <a:t>(</a:t>
            </a:r>
            <a:r>
              <a:rPr sz="1800">
                <a:solidFill>
                  <a:srgbClr val="902000"/>
                </a:solidFill>
                <a:latin typeface="Courier"/>
              </a:rPr>
              <a:t>n=</a:t>
            </a:r>
            <a:r>
              <a:rPr sz="1800">
                <a:solidFill>
                  <a:srgbClr val="40A070"/>
                </a:solidFill>
                <a:latin typeface="Courier"/>
              </a:rPr>
              <a:t>1</a:t>
            </a:r>
            <a:r>
              <a:rPr sz="1800">
                <a:latin typeface="Courier"/>
              </a:rPr>
              <a:t>,a</a:t>
            </a:r>
            <a:r>
              <a:rPr sz="1800">
                <a:solidFill>
                  <a:srgbClr val="666666"/>
                </a:solidFill>
                <a:latin typeface="Courier"/>
              </a:rPr>
              <a:t>+</a:t>
            </a:r>
            <a:r>
              <a:rPr sz="1800">
                <a:latin typeface="Courier"/>
              </a:rPr>
              <a:t>sy1,b</a:t>
            </a:r>
            <a:r>
              <a:rPr sz="1800">
                <a:solidFill>
                  <a:srgbClr val="666666"/>
                </a:solidFill>
                <a:latin typeface="Courier"/>
              </a:rPr>
              <a:t>+</a:t>
            </a:r>
            <a:r>
              <a:rPr sz="1800">
                <a:latin typeface="Courier"/>
              </a:rPr>
              <a:t>n1)</a:t>
            </a:r>
            <a:br/>
            <a:r>
              <a:rPr sz="1800">
                <a:latin typeface="Courier"/>
              </a:rPr>
              <a:t>  s.y1&lt;-</a:t>
            </a:r>
            <a:r>
              <a:rPr sz="1800" b="1">
                <a:solidFill>
                  <a:srgbClr val="007020"/>
                </a:solidFill>
                <a:latin typeface="Courier"/>
              </a:rPr>
              <a:t>rpois</a:t>
            </a:r>
            <a:r>
              <a:rPr sz="1800">
                <a:latin typeface="Courier"/>
              </a:rPr>
              <a:t>(n1,</a:t>
            </a:r>
            <a:r>
              <a:rPr sz="1800">
                <a:solidFill>
                  <a:srgbClr val="902000"/>
                </a:solidFill>
                <a:latin typeface="Courier"/>
              </a:rPr>
              <a:t>lambda=</a:t>
            </a:r>
            <a:r>
              <a:rPr sz="1800">
                <a:latin typeface="Courier"/>
              </a:rPr>
              <a:t>theta1)</a:t>
            </a:r>
            <a:br/>
            <a:r>
              <a:rPr sz="1800">
                <a:latin typeface="Courier"/>
              </a:rPr>
              <a:t>  tVect[s]&lt;-</a:t>
            </a:r>
            <a:r>
              <a:rPr sz="1800" b="1">
                <a:solidFill>
                  <a:srgbClr val="007020"/>
                </a:solidFill>
                <a:latin typeface="Courier"/>
              </a:rPr>
              <a:t>sum</a:t>
            </a:r>
            <a:r>
              <a:rPr sz="1800">
                <a:latin typeface="Courier"/>
              </a:rPr>
              <a:t>(s.y1</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666666"/>
                </a:solidFill>
                <a:latin typeface="Courier"/>
              </a:rPr>
              <a:t>/</a:t>
            </a:r>
            <a:r>
              <a:rPr sz="1800" b="1">
                <a:solidFill>
                  <a:srgbClr val="007020"/>
                </a:solidFill>
                <a:latin typeface="Courier"/>
              </a:rPr>
              <a:t>sum</a:t>
            </a:r>
            <a:r>
              <a:rPr sz="1800">
                <a:latin typeface="Courier"/>
              </a:rPr>
              <a:t>(s.y1</a:t>
            </a:r>
            <a:r>
              <a:rPr sz="1800">
                <a:solidFill>
                  <a:srgbClr val="666666"/>
                </a:solidFill>
                <a:latin typeface="Courier"/>
              </a:rPr>
              <a:t>==</a:t>
            </a:r>
            <a:r>
              <a:rPr sz="1800">
                <a:solidFill>
                  <a:srgbClr val="40A070"/>
                </a:solidFill>
                <a:latin typeface="Courier"/>
              </a:rPr>
              <a:t>1</a:t>
            </a:r>
            <a:r>
              <a:rPr sz="1800">
                <a:latin typeface="Courier"/>
              </a:rPr>
              <a:t>)</a:t>
            </a:r>
            <a:br/>
            <a:r>
              <a:rPr sz="1800">
                <a:latin typeface="Courier"/>
              </a:rPr>
              <a:t>}</a:t>
            </a:r>
            <a:br/>
            <a:br/>
            <a:r>
              <a:rPr sz="1800" b="1">
                <a:solidFill>
                  <a:srgbClr val="007020"/>
                </a:solidFill>
                <a:latin typeface="Courier"/>
              </a:rPr>
              <a:t>sum</a:t>
            </a:r>
            <a:r>
              <a:rPr sz="1800">
                <a:latin typeface="Courier"/>
              </a:rPr>
              <a:t>(tVect</a:t>
            </a:r>
            <a:r>
              <a:rPr sz="1800">
                <a:solidFill>
                  <a:srgbClr val="666666"/>
                </a:solidFill>
                <a:latin typeface="Courier"/>
              </a:rPr>
              <a:t>&gt;=</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S</a:t>
            </a:r>
          </a:p>
          <a:p>
            <a:pPr lvl="0" marL="1270000" indent="0">
              <a:buNone/>
            </a:pPr>
            <a:r>
              <a:rPr sz="1800">
                <a:latin typeface="Courier"/>
              </a:rPr>
              <a:t>## [1] 0.0063</a:t>
            </a:r>
          </a:p>
          <a:p>
            <a:pPr lvl="0" marL="0" indent="0">
              <a:buNone/>
            </a:pPr>
            <a:r>
              <a:rPr/>
              <a:t>We conclude it is very unlikely to observe this ratio of 2’s to 1’s under the assumed Poisson sampling model. Our sampling model is likely wrong and we should try to identify a more suitable model.</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STA6206 BDA Practical 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Practical 4</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t>,</m:t>
                    </m:r>
                    <m:r>
                      <m:t>Y</m:t>
                    </m:r>
                    <m:r>
                      <m:t>,</m:t>
                    </m:r>
                    <m:r>
                      <m:t>Z</m:t>
                    </m:r>
                  </m:oMath>
                </a14:m>
                <a:r>
                  <a:rPr/>
                  <a:t> - random variables</a:t>
                </a:r>
              </a:p>
              <a:p>
                <a:pPr lvl="1"/>
                <a14:m>
                  <m:oMath xmlns:m="http://schemas.openxmlformats.org/officeDocument/2006/math">
                    <m:r>
                      <m:t>x</m:t>
                    </m:r>
                    <m:r>
                      <m:t>,</m:t>
                    </m:r>
                    <m:r>
                      <m:t>y</m:t>
                    </m:r>
                    <m:r>
                      <m:t>,</m:t>
                    </m:r>
                    <m:r>
                      <m:t>z</m:t>
                    </m:r>
                  </m:oMath>
                </a14:m>
                <a:r>
                  <a:rPr/>
                  <a:t> - measured / observed values</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r>
                      <m:t>,</m:t>
                    </m:r>
                    <m:bar>
                      <m:barPr>
                        <m:pos m:val="top"/>
                      </m:barPr>
                      <m:e>
                        <m:r>
                          <m:t>Z</m:t>
                        </m:r>
                      </m:e>
                    </m:bar>
                  </m:oMath>
                </a14:m>
                <a:r>
                  <a:rPr/>
                  <a:t> - sample mean estimators for X, Y, Z</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r>
                      <m:t>,</m:t>
                    </m:r>
                    <m:bar>
                      <m:barPr>
                        <m:pos m:val="top"/>
                      </m:barPr>
                      <m:e>
                        <m:r>
                          <m:t>z</m:t>
                        </m:r>
                      </m:e>
                    </m:bar>
                  </m:oMath>
                </a14:m>
                <a:r>
                  <a:rPr/>
                  <a:t> - sample mean estimates of X, Y, Z</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r>
                      <m:t>(</m:t>
                    </m:r>
                    <m:r>
                      <m:t>A</m:t>
                    </m:r>
                    <m:r>
                      <m:t>)</m:t>
                    </m:r>
                  </m:oMath>
                </a14:m>
                <a:r>
                  <a:rPr/>
                  <a:t> - probability of an event A occuring</a:t>
                </a:r>
              </a:p>
              <a:p>
                <a:pPr lvl="1"/>
                <a14:m>
                  <m:oMath xmlns:m="http://schemas.openxmlformats.org/officeDocument/2006/math">
                    <m:sSub>
                      <m:e>
                        <m:r>
                          <m:t>f</m:t>
                        </m:r>
                      </m:e>
                      <m:sub>
                        <m:r>
                          <m:t>X</m:t>
                        </m:r>
                      </m:sub>
                    </m:sSub>
                    <m:r>
                      <m:t>(</m:t>
                    </m:r>
                    <m:r>
                      <m:t>.</m:t>
                    </m:r>
                    <m:r>
                      <m:t>)</m:t>
                    </m:r>
                  </m:oMath>
                </a14:m>
                <a:r>
                  <a:rPr/>
                  <a:t>, </a:t>
                </a:r>
                <a14:m>
                  <m:oMath xmlns:m="http://schemas.openxmlformats.org/officeDocument/2006/math">
                    <m:sSub>
                      <m:e>
                        <m:r>
                          <m:t>f</m:t>
                        </m:r>
                      </m:e>
                      <m:sub>
                        <m:r>
                          <m:t>Y</m:t>
                        </m:r>
                      </m:sub>
                    </m:sSub>
                    <m:r>
                      <m:t>(</m:t>
                    </m:r>
                    <m:r>
                      <m:t>.</m:t>
                    </m:r>
                    <m:r>
                      <m:t>)</m:t>
                    </m:r>
                    <m:r>
                      <m:t>,</m:t>
                    </m:r>
                    <m:sSub>
                      <m:e>
                        <m:r>
                          <m:t>f</m:t>
                        </m:r>
                      </m:e>
                      <m:sub>
                        <m:r>
                          <m:t>Z</m:t>
                        </m:r>
                      </m:sub>
                    </m:sSub>
                    <m:r>
                      <m:t>(</m:t>
                    </m:r>
                    <m:r>
                      <m:t>.</m:t>
                    </m:r>
                    <m:r>
                      <m:t>)</m:t>
                    </m:r>
                  </m:oMath>
                </a14:m>
                <a:r>
                  <a:rPr/>
                  <a:t> - probability mass / density functions of X, Y, Z; sometimes </a:t>
                </a:r>
                <a14:m>
                  <m:oMath xmlns:m="http://schemas.openxmlformats.org/officeDocument/2006/math">
                    <m:sSub>
                      <m:e>
                        <m:r>
                          <m:t>p</m:t>
                        </m:r>
                      </m:e>
                      <m:sub>
                        <m:r>
                          <m:t>X</m:t>
                        </m:r>
                      </m:sub>
                    </m:sSub>
                    <m:r>
                      <m:t>(</m:t>
                    </m:r>
                    <m:r>
                      <m:t>.</m:t>
                    </m:r>
                    <m:r>
                      <m:t>)</m:t>
                    </m:r>
                  </m:oMath>
                </a14:m>
                <a:r>
                  <a:rPr/>
                  <a:t> etc. rather than </a:t>
                </a:r>
                <a14:m>
                  <m:oMath xmlns:m="http://schemas.openxmlformats.org/officeDocument/2006/math">
                    <m:sSub>
                      <m:e>
                        <m:r>
                          <m:t>f</m:t>
                        </m:r>
                      </m:e>
                      <m:sub>
                        <m:r>
                          <m:t>X</m:t>
                        </m:r>
                      </m:sub>
                    </m:sSub>
                    <m:r>
                      <m:t>(</m:t>
                    </m:r>
                    <m:r>
                      <m:t>.</m:t>
                    </m:r>
                    <m:r>
                      <m:t>)</m:t>
                    </m:r>
                  </m:oMath>
                </a14:m>
              </a:p>
              <a:p>
                <a:pPr lvl="1"/>
                <a:r>
                  <a:rPr/>
                  <a:t>p(.) - used as a shorthand notation for pmfs / pdfs if the use of this is unambiguous (i.e. it is clear which is the random variable)</a:t>
                </a:r>
              </a:p>
              <a:p>
                <a:pPr lvl="1"/>
                <a14:m>
                  <m:oMath xmlns:m="http://schemas.openxmlformats.org/officeDocument/2006/math">
                    <m:r>
                      <m:t>X</m:t>
                    </m:r>
                    <m:r>
                      <m:t>∼</m:t>
                    </m:r>
                    <m:r>
                      <m:t>F</m:t>
                    </m:r>
                  </m:oMath>
                </a14:m>
                <a:r>
                  <a:rPr/>
                  <a:t> - X distributed according to distribution function F</a:t>
                </a:r>
              </a:p>
              <a:p>
                <a:pPr lvl="1"/>
                <a14:m>
                  <m:oMath xmlns:m="http://schemas.openxmlformats.org/officeDocument/2006/math">
                    <m:r>
                      <m:t>E</m:t>
                    </m:r>
                    <m:r>
                      <m:t>[</m:t>
                    </m:r>
                    <m:r>
                      <m:t>X</m:t>
                    </m:r>
                    <m:r>
                      <m:t>]</m:t>
                    </m:r>
                  </m:oMath>
                </a14:m>
                <a:r>
                  <a:rPr/>
                  <a:t>, </a:t>
                </a:r>
                <a14:m>
                  <m:oMath xmlns:m="http://schemas.openxmlformats.org/officeDocument/2006/math">
                    <m:r>
                      <m:t>E</m:t>
                    </m:r>
                    <m:r>
                      <m:t>[</m:t>
                    </m:r>
                    <m:r>
                      <m:t>Y</m:t>
                    </m:r>
                    <m:r>
                      <m:t>]</m:t>
                    </m:r>
                  </m:oMath>
                </a14:m>
                <a:r>
                  <a:rPr/>
                  <a:t>, </a:t>
                </a:r>
                <a14:m>
                  <m:oMath xmlns:m="http://schemas.openxmlformats.org/officeDocument/2006/math">
                    <m:r>
                      <m:t>E</m:t>
                    </m:r>
                    <m:r>
                      <m:t>[</m:t>
                    </m:r>
                    <m:r>
                      <m:t>Z</m:t>
                    </m:r>
                    <m:r>
                      <m:t>]</m:t>
                    </m:r>
                  </m:oMath>
                </a14:m>
                <a:r>
                  <a:rPr/>
                  <a:t>, </a:t>
                </a:r>
                <a14:m>
                  <m:oMath xmlns:m="http://schemas.openxmlformats.org/officeDocument/2006/math">
                    <m:r>
                      <m:t>E</m:t>
                    </m:r>
                    <m:r>
                      <m:t>[</m:t>
                    </m:r>
                    <m:r>
                      <m:t>T</m:t>
                    </m:r>
                    <m:r>
                      <m:t>]</m:t>
                    </m:r>
                  </m:oMath>
                </a14:m>
                <a:r>
                  <a:rPr/>
                  <a:t> - the expectation of X, Y, Z, T respectively</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revisit Exercise 5 from Practical 1&amp;2.</a:t>
                </a:r>
              </a:p>
              <a:p>
                <a:pPr lvl="0" marL="0" indent="0">
                  <a:buNone/>
                </a:pPr>
                <a:r>
                  <a:rPr/>
                  <a:t>We had 2 groups of women and we compared the number of children born to each women in the 2 groups. For each group we assumed a Poisson sampling model: </a:t>
                </a:r>
                <a14:m>
                  <m:oMath xmlns:m="http://schemas.openxmlformats.org/officeDocument/2006/math">
                    <m:sSub>
                      <m:e>
                        <m:r>
                          <m:t>Y</m:t>
                        </m:r>
                      </m:e>
                      <m:sub>
                        <m:r>
                          <m:t>i</m:t>
                        </m:r>
                        <m:r>
                          <m:t>,</m:t>
                        </m:r>
                        <m:r>
                          <m:t>j</m:t>
                        </m:r>
                      </m:sub>
                    </m:sSub>
                    <m:r>
                      <m:t>∼</m:t>
                    </m:r>
                    <m:r>
                      <m:rPr>
                        <m:sty m:val="p"/>
                      </m:rPr>
                      <m:t>Pois</m:t>
                    </m:r>
                    <m:r>
                      <m:t>(</m:t>
                    </m:r>
                    <m:sSub>
                      <m:e>
                        <m:r>
                          <m:t>θ</m:t>
                        </m:r>
                      </m:e>
                      <m:sub>
                        <m:r>
                          <m:t>i</m:t>
                        </m:r>
                      </m:sub>
                    </m:sSub>
                    <m:r>
                      <m:t>)</m:t>
                    </m:r>
                    <m:r>
                      <m:t>,</m:t>
                    </m:r>
                    <m:r>
                      <m:t>i</m:t>
                    </m:r>
                    <m:r>
                      <m:t>=</m:t>
                    </m:r>
                    <m:r>
                      <m:t>1</m:t>
                    </m:r>
                    <m:r>
                      <m:t>,</m:t>
                    </m:r>
                    <m:r>
                      <m:t>…</m:t>
                    </m:r>
                    <m:r>
                      <m:t>,</m:t>
                    </m:r>
                    <m:sSub>
                      <m:e>
                        <m:r>
                          <m:t>n</m:t>
                        </m:r>
                      </m:e>
                      <m:sub>
                        <m:r>
                          <m:t>j</m:t>
                        </m:r>
                      </m:sub>
                    </m:sSub>
                    <m:r>
                      <m:t>,</m:t>
                    </m:r>
                    <m:r>
                      <m:t>j</m:t>
                    </m:r>
                    <m:r>
                      <m:t>=</m:t>
                    </m:r>
                    <m:r>
                      <m:t>1</m:t>
                    </m:r>
                    <m:r>
                      <m:t>,</m:t>
                    </m:r>
                    <m:r>
                      <m:t>2</m:t>
                    </m:r>
                  </m:oMath>
                </a14:m>
                <a:r>
                  <a:rPr/>
                  <a:t> and we found that the posterior distributions were:</a:t>
                </a:r>
              </a:p>
              <a:p>
                <a:pPr lvl="1">
                  <a:buAutoNum type="arabicPeriod"/>
                </a:pPr>
                <a:r>
                  <a:rPr/>
                  <a:t>Women without college degree: </a:t>
                </a:r>
                <a14:m>
                  <m:oMath xmlns:m="http://schemas.openxmlformats.org/officeDocument/2006/math">
                    <m:sSub>
                      <m:e>
                        <m:r>
                          <m:t>θ</m:t>
                        </m:r>
                      </m:e>
                      <m:sub>
                        <m:r>
                          <m:t>1</m:t>
                        </m:r>
                      </m:sub>
                    </m:sSub>
                    <m:r>
                      <m:t>∼</m:t>
                    </m:r>
                    <m:r>
                      <m:t>Γ</m:t>
                    </m:r>
                    <m:r>
                      <m:t>(</m:t>
                    </m:r>
                    <m:r>
                      <m:t>219</m:t>
                    </m:r>
                    <m:r>
                      <m:t>,</m:t>
                    </m:r>
                    <m:r>
                      <m:t>112</m:t>
                    </m:r>
                    <m:r>
                      <m:t>)</m:t>
                    </m:r>
                  </m:oMath>
                </a14:m>
              </a:p>
              <a:p>
                <a:pPr lvl="1">
                  <a:buAutoNum type="arabicPeriod"/>
                </a:pPr>
                <a:r>
                  <a:rPr/>
                  <a:t>Women with college degree: </a:t>
                </a:r>
                <a14:m>
                  <m:oMath xmlns:m="http://schemas.openxmlformats.org/officeDocument/2006/math">
                    <m:sSub>
                      <m:e>
                        <m:r>
                          <m:t>θ</m:t>
                        </m:r>
                      </m:e>
                      <m:sub>
                        <m:r>
                          <m:t>2</m:t>
                        </m:r>
                      </m:sub>
                    </m:sSub>
                    <m:r>
                      <m:t>∼</m:t>
                    </m:r>
                    <m:r>
                      <m:t>Γ</m:t>
                    </m:r>
                    <m:r>
                      <m:t>(</m:t>
                    </m:r>
                    <m:r>
                      <m:t>68</m:t>
                    </m:r>
                    <m:r>
                      <m:t>,</m:t>
                    </m:r>
                    <m:r>
                      <m:t>45</m:t>
                    </m:r>
                    <m:r>
                      <m:t>)</m:t>
                    </m:r>
                  </m:oMath>
                </a14:m>
              </a:p>
              <a:p>
                <a:pPr lvl="0" marL="0" indent="0">
                  <a:buNone/>
                </a:pPr>
                <a:r>
                  <a:rPr/>
                  <a:t>We had computed </a:t>
                </a:r>
                <a14:m>
                  <m:oMath xmlns:m="http://schemas.openxmlformats.org/officeDocument/2006/math">
                    <m:r>
                      <m:t>P</m:t>
                    </m:r>
                    <m:r>
                      <m:t>(</m:t>
                    </m:r>
                    <m:sSub>
                      <m:e>
                        <m:r>
                          <m:t>θ</m:t>
                        </m:r>
                      </m:e>
                      <m:sub>
                        <m:r>
                          <m:t>1</m:t>
                        </m:r>
                      </m:sub>
                    </m:sSub>
                    <m:r>
                      <m:t>&gt;</m:t>
                    </m:r>
                    <m:sSub>
                      <m:e>
                        <m:r>
                          <m:t>θ</m:t>
                        </m:r>
                      </m:e>
                      <m:sub>
                        <m:r>
                          <m:t>2</m:t>
                        </m:r>
                      </m:sub>
                    </m:sSub>
                    <m:r>
                      <m:t>|</m:t>
                    </m:r>
                    <m:sSub>
                      <m:e>
                        <m:r>
                          <m:t>n</m:t>
                        </m:r>
                      </m:e>
                      <m:sub>
                        <m:r>
                          <m:t>1</m:t>
                        </m:r>
                      </m:sub>
                    </m:sSub>
                    <m:r>
                      <m:t>,</m:t>
                    </m:r>
                    <m:sSub>
                      <m:e>
                        <m:r>
                          <m:t>n</m:t>
                        </m:r>
                      </m:e>
                      <m:sub>
                        <m:r>
                          <m:t>2</m:t>
                        </m:r>
                      </m:sub>
                    </m:sSub>
                    <m:r>
                      <m:t>,</m:t>
                    </m:r>
                    <m:nary>
                      <m:naryPr>
                        <m:chr m:val="∑"/>
                        <m:limLoc m:val="undOvr"/>
                        <m:subHide m:val="0"/>
                        <m:supHide m:val="1"/>
                      </m:naryPr>
                      <m:sub>
                        <m:r>
                          <m:t>i</m:t>
                        </m:r>
                      </m:sub>
                      <m:sup>
                        <m:r>
                          <m:t>​</m:t>
                        </m:r>
                      </m:sup>
                      <m:e>
                        <m:sSub>
                          <m:e>
                            <m:r>
                              <m:t>y</m:t>
                            </m:r>
                          </m:e>
                          <m:sub>
                            <m:r>
                              <m:t>i</m:t>
                            </m:r>
                            <m:r>
                              <m:t>,</m:t>
                            </m:r>
                            <m:r>
                              <m:t>1</m:t>
                            </m:r>
                          </m:sub>
                        </m:sSub>
                      </m:e>
                    </m:nary>
                    <m:r>
                      <m:t>,</m:t>
                    </m:r>
                    <m:nary>
                      <m:naryPr>
                        <m:chr m:val="∑"/>
                        <m:limLoc m:val="undOvr"/>
                        <m:subHide m:val="0"/>
                        <m:supHide m:val="1"/>
                      </m:naryPr>
                      <m:sub>
                        <m:r>
                          <m:t>i</m:t>
                        </m:r>
                      </m:sub>
                      <m:sup>
                        <m:r>
                          <m:t>​</m:t>
                        </m:r>
                      </m:sup>
                      <m:e>
                        <m:sSub>
                          <m:e>
                            <m:r>
                              <m:t>y</m:t>
                            </m:r>
                          </m:e>
                          <m:sub>
                            <m:r>
                              <m:t>i</m:t>
                            </m:r>
                            <m:r>
                              <m:t>,</m:t>
                            </m:r>
                            <m:r>
                              <m:t>2</m:t>
                            </m:r>
                          </m:sub>
                        </m:sSub>
                      </m:e>
                    </m:nary>
                    <m:r>
                      <m:t>)</m:t>
                    </m:r>
                    <m:r>
                      <m:t>=</m:t>
                    </m:r>
                    <m:r>
                      <m:t>0.97</m:t>
                    </m:r>
                  </m:oMath>
                </a14:m>
                <a:r>
                  <a:rPr/>
                  <a:t>.</a:t>
                </a:r>
              </a:p>
              <a:p>
                <a:pPr lvl="0" marL="0" indent="0">
                  <a:buNone/>
                </a:pPr>
                <a:r>
                  <a:rPr/>
                  <a:t>Use the Monte Carlo method to compute</a:t>
                </a:r>
              </a:p>
              <a:p>
                <a:pPr lvl="0" marL="0" indent="0">
                  <a:buNone/>
                </a:pPr>
                <a14:m>
                  <m:oMathPara xmlns:m="http://schemas.openxmlformats.org/officeDocument/2006/math">
                    <m:oMathParaPr>
                      <m:jc m:val="center"/>
                    </m:oMathParaPr>
                    <m:oMath>
                      <m:r>
                        <m:t>P</m:t>
                      </m:r>
                      <m:r>
                        <m:t>(</m:t>
                      </m:r>
                      <m:sSub>
                        <m:e>
                          <m:acc>
                            <m:accPr>
                              <m:chr m:val="̃"/>
                            </m:accPr>
                            <m:e>
                              <m:r>
                                <m:t>Y</m:t>
                              </m:r>
                            </m:e>
                          </m:acc>
                        </m:e>
                        <m:sub>
                          <m:r>
                            <m:t>1</m:t>
                          </m:r>
                        </m:sub>
                      </m:sSub>
                      <m:r>
                        <m:t>&gt;</m:t>
                      </m:r>
                      <m:sSub>
                        <m:e>
                          <m:acc>
                            <m:accPr>
                              <m:chr m:val="̃"/>
                            </m:accPr>
                            <m:e>
                              <m:r>
                                <m:t>Y</m:t>
                              </m:r>
                            </m:e>
                          </m:acc>
                        </m:e>
                        <m:sub>
                          <m:r>
                            <m:t>2</m:t>
                          </m:r>
                        </m:sub>
                      </m:sSub>
                      <m:r>
                        <m:t>|</m:t>
                      </m:r>
                      <m:sSub>
                        <m:e>
                          <m:r>
                            <m:t>n</m:t>
                          </m:r>
                        </m:e>
                        <m:sub>
                          <m:r>
                            <m:t>1</m:t>
                          </m:r>
                        </m:sub>
                      </m:sSub>
                      <m:r>
                        <m:t>,</m:t>
                      </m:r>
                      <m:sSub>
                        <m:e>
                          <m:r>
                            <m:t>n</m:t>
                          </m:r>
                        </m:e>
                        <m:sub>
                          <m:r>
                            <m:t>2</m:t>
                          </m:r>
                        </m:sub>
                      </m:sSub>
                      <m:r>
                        <m:t>,</m:t>
                      </m:r>
                      <m:nary>
                        <m:naryPr>
                          <m:chr m:val="∑"/>
                          <m:limLoc m:val="undOvr"/>
                          <m:subHide m:val="0"/>
                          <m:supHide m:val="1"/>
                        </m:naryPr>
                        <m:sub>
                          <m:r>
                            <m:t>i</m:t>
                          </m:r>
                        </m:sub>
                        <m:sup>
                          <m:r>
                            <m:t>​</m:t>
                          </m:r>
                        </m:sup>
                        <m:e>
                          <m:sSub>
                            <m:e>
                              <m:r>
                                <m:t>y</m:t>
                              </m:r>
                            </m:e>
                            <m:sub>
                              <m:r>
                                <m:t>i</m:t>
                              </m:r>
                              <m:r>
                                <m:t>,</m:t>
                              </m:r>
                              <m:r>
                                <m:t>1</m:t>
                              </m:r>
                            </m:sub>
                          </m:sSub>
                        </m:e>
                      </m:nary>
                      <m:r>
                        <m:t>,</m:t>
                      </m:r>
                      <m:nary>
                        <m:naryPr>
                          <m:chr m:val="∑"/>
                          <m:limLoc m:val="undOvr"/>
                          <m:subHide m:val="0"/>
                          <m:supHide m:val="1"/>
                        </m:naryPr>
                        <m:sub>
                          <m:r>
                            <m:t>i</m:t>
                          </m:r>
                        </m:sub>
                        <m:sup>
                          <m:r>
                            <m:t>​</m:t>
                          </m:r>
                        </m:sup>
                        <m:e>
                          <m:sSub>
                            <m:e>
                              <m:r>
                                <m:t>y</m:t>
                              </m:r>
                            </m:e>
                            <m:sub>
                              <m:r>
                                <m:t>i</m:t>
                              </m:r>
                              <m:r>
                                <m:t>,</m:t>
                              </m:r>
                              <m:r>
                                <m:t>2</m:t>
                              </m:r>
                            </m:sub>
                          </m:sSub>
                        </m:e>
                      </m:nary>
                      <m:r>
                        <m:t>)</m:t>
                      </m:r>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the group of women without college degree, remember that we found that the posterior predictive distribution was a negative binomial:</a:t>
                </a:r>
              </a:p>
              <a:p>
                <a:pPr lvl="0" marL="0" indent="0">
                  <a:buNone/>
                </a:pPr>
                <a14:m>
                  <m:oMathPara xmlns:m="http://schemas.openxmlformats.org/officeDocument/2006/math">
                    <m:oMathParaPr>
                      <m:jc m:val="center"/>
                    </m:oMathParaPr>
                    <m:oMath>
                      <m:sSub>
                        <m:e>
                          <m:acc>
                            <m:accPr>
                              <m:chr m:val="̃"/>
                            </m:accPr>
                            <m:e>
                              <m:r>
                                <m:t>Y</m:t>
                              </m:r>
                            </m:e>
                          </m:acc>
                        </m:e>
                        <m:sub>
                          <m:r>
                            <m:t>1</m:t>
                          </m:r>
                        </m:sub>
                      </m:sSub>
                      <m:r>
                        <m:t>|</m:t>
                      </m:r>
                      <m:sSub>
                        <m:e>
                          <m:r>
                            <m:t>n</m:t>
                          </m:r>
                        </m:e>
                        <m:sub>
                          <m:r>
                            <m:t>1</m:t>
                          </m:r>
                        </m:sub>
                      </m:sSub>
                      <m:r>
                        <m:t>,</m:t>
                      </m:r>
                      <m:nary>
                        <m:naryPr>
                          <m:chr m:val="∑"/>
                          <m:limLoc m:val="undOvr"/>
                          <m:subHide m:val="0"/>
                          <m:supHide m:val="1"/>
                        </m:naryPr>
                        <m:sub>
                          <m:r>
                            <m:t>i</m:t>
                          </m:r>
                        </m:sub>
                        <m:sup>
                          <m:r>
                            <m:t>​</m:t>
                          </m:r>
                        </m:sup>
                        <m:e>
                          <m:sSub>
                            <m:e>
                              <m:r>
                                <m:t>y</m:t>
                              </m:r>
                            </m:e>
                            <m:sub>
                              <m:r>
                                <m:t>i</m:t>
                              </m:r>
                              <m:r>
                                <m:t>,</m:t>
                              </m:r>
                              <m:r>
                                <m:t>1</m:t>
                              </m:r>
                            </m:sub>
                          </m:sSub>
                        </m:e>
                      </m:nary>
                      <m:r>
                        <m:t>∼</m:t>
                      </m:r>
                      <m:r>
                        <m:rPr>
                          <m:sty m:val="p"/>
                        </m:rPr>
                        <m:t>NegBin</m:t>
                      </m:r>
                      <m:r>
                        <m:t>(</m:t>
                      </m:r>
                      <m:r>
                        <m:t>219</m:t>
                      </m:r>
                      <m:r>
                        <m:t>,</m:t>
                      </m:r>
                      <m:r>
                        <m:t>112</m:t>
                      </m:r>
                      <m:r>
                        <m:t>/</m:t>
                      </m:r>
                      <m:r>
                        <m:t>113</m:t>
                      </m:r>
                      <m:r>
                        <m:t>)</m:t>
                      </m:r>
                    </m:oMath>
                  </m:oMathPara>
                </a14:m>
              </a:p>
              <a:p>
                <a:pPr lvl="0" marL="0" indent="0">
                  <a:buNone/>
                </a:pPr>
                <a:r>
                  <a:rPr/>
                  <a:t>Compare this distribution with the empirical distribution of the raw data (given on next slide).</a:t>
                </a:r>
              </a:p>
              <a:p>
                <a:pPr lvl="0" marL="0" indent="0">
                  <a:buNone/>
                </a:pPr>
                <a:r>
                  <a:rPr/>
                  <a:t>Let </a:t>
                </a:r>
                <a14:m>
                  <m:oMath xmlns:m="http://schemas.openxmlformats.org/officeDocument/2006/math">
                    <m:r>
                      <m:rPr>
                        <m:sty m:val="b"/>
                      </m:rPr>
                      <m:t>y</m:t>
                    </m:r>
                    <m:r>
                      <m:t>=</m:t>
                    </m:r>
                    <m:r>
                      <m:t>(</m:t>
                    </m:r>
                    <m:sSub>
                      <m:e>
                        <m:r>
                          <m:t>y</m:t>
                        </m:r>
                      </m:e>
                      <m:sub>
                        <m:r>
                          <m:t>1</m:t>
                        </m:r>
                        <m:r>
                          <m:t>,</m:t>
                        </m:r>
                        <m:r>
                          <m:t>1</m:t>
                        </m:r>
                      </m:sub>
                    </m:sSub>
                    <m:r>
                      <m:t>,</m:t>
                    </m:r>
                    <m:r>
                      <m:t>…</m:t>
                    </m:r>
                    <m:r>
                      <m:t>,</m:t>
                    </m:r>
                    <m:sSub>
                      <m:e>
                        <m:r>
                          <m:t>y</m:t>
                        </m:r>
                      </m:e>
                      <m:sub>
                        <m:sSub>
                          <m:e>
                            <m:r>
                              <m:t>n</m:t>
                            </m:r>
                          </m:e>
                          <m:sub>
                            <m:r>
                              <m:t>1</m:t>
                            </m:r>
                          </m:sub>
                        </m:sSub>
                        <m:r>
                          <m:t>,</m:t>
                        </m:r>
                        <m:r>
                          <m:t>1</m:t>
                        </m:r>
                      </m:sub>
                    </m:sSub>
                    <m:r>
                      <m:t>)</m:t>
                    </m:r>
                  </m:oMath>
                </a14:m>
                <a:r>
                  <a:rPr/>
                  <a:t>. Define </a:t>
                </a:r>
                <a14:m>
                  <m:oMath xmlns:m="http://schemas.openxmlformats.org/officeDocument/2006/math">
                    <m:r>
                      <m:t>t</m:t>
                    </m:r>
                    <m:r>
                      <m:t>(</m:t>
                    </m:r>
                    <m:r>
                      <m:rPr>
                        <m:sty m:val="b"/>
                      </m:rPr>
                      <m:t>y</m:t>
                    </m:r>
                    <m:r>
                      <m:t>)</m:t>
                    </m:r>
                  </m:oMath>
                </a14:m>
                <a:r>
                  <a:rPr/>
                  <a:t> as the ratio of 2’s in </a:t>
                </a:r>
                <a14:m>
                  <m:oMath xmlns:m="http://schemas.openxmlformats.org/officeDocument/2006/math">
                    <m:r>
                      <m:rPr>
                        <m:sty m:val="b"/>
                      </m:rPr>
                      <m:t>y</m:t>
                    </m:r>
                  </m:oMath>
                </a14:m>
                <a:r>
                  <a:rPr/>
                  <a:t> to the number of </a:t>
                </a:r>
                <a14:m>
                  <m:oMath xmlns:m="http://schemas.openxmlformats.org/officeDocument/2006/math">
                    <m:r>
                      <m:t>1</m:t>
                    </m:r>
                    <m:r>
                      <m:t>′</m:t>
                    </m:r>
                    <m:r>
                      <m:t>s</m:t>
                    </m:r>
                  </m:oMath>
                </a14:m>
                <a:r>
                  <a:rPr/>
                  <a:t>. In this dataset we observe </a:t>
                </a:r>
                <a14:m>
                  <m:oMath xmlns:m="http://schemas.openxmlformats.org/officeDocument/2006/math">
                    <m:r>
                      <m:t>t</m:t>
                    </m:r>
                    <m:r>
                      <m:t>(</m:t>
                    </m:r>
                    <m:r>
                      <m:rPr>
                        <m:sty m:val="b"/>
                      </m:rPr>
                      <m:t>y</m:t>
                    </m:r>
                    <m:r>
                      <m:t>)</m:t>
                    </m:r>
                    <m:r>
                      <m:t>=</m:t>
                    </m:r>
                    <m:r>
                      <m:t>38</m:t>
                    </m:r>
                    <m:r>
                      <m:t>/</m:t>
                    </m:r>
                    <m:r>
                      <m:t>19</m:t>
                    </m:r>
                    <m:r>
                      <m:t>=</m:t>
                    </m:r>
                    <m:r>
                      <m:t>2</m:t>
                    </m:r>
                  </m:oMath>
                </a14:m>
                <a:r>
                  <a:rPr/>
                  <a:t>. Use the posterior predictive distribution for </a:t>
                </a:r>
                <a14:m>
                  <m:oMath xmlns:m="http://schemas.openxmlformats.org/officeDocument/2006/math">
                    <m:sSub>
                      <m:e>
                        <m:acc>
                          <m:accPr>
                            <m:chr m:val="̃"/>
                          </m:accPr>
                          <m:e>
                            <m:r>
                              <m:t>Y</m:t>
                            </m:r>
                          </m:e>
                        </m:acc>
                      </m:e>
                      <m:sub>
                        <m:r>
                          <m:t>1</m:t>
                        </m:r>
                      </m:sub>
                    </m:sSub>
                    <m:r>
                      <m:t>|</m:t>
                    </m:r>
                    <m:sSub>
                      <m:e>
                        <m:r>
                          <m:t>n</m:t>
                        </m:r>
                      </m:e>
                      <m:sub>
                        <m:r>
                          <m:t>1</m:t>
                        </m:r>
                      </m:sub>
                    </m:sSub>
                    <m:r>
                      <m:t>,</m:t>
                    </m:r>
                    <m:nary>
                      <m:naryPr>
                        <m:chr m:val="∑"/>
                        <m:limLoc m:val="undOvr"/>
                        <m:subHide m:val="0"/>
                        <m:supHide m:val="1"/>
                      </m:naryPr>
                      <m:sub>
                        <m:r>
                          <m:t>i</m:t>
                        </m:r>
                      </m:sub>
                      <m:sup>
                        <m:r>
                          <m:t>​</m:t>
                        </m:r>
                      </m:sup>
                      <m:e>
                        <m:sSub>
                          <m:e>
                            <m:r>
                              <m:t>y</m:t>
                            </m:r>
                          </m:e>
                          <m:sub>
                            <m:r>
                              <m:t>i</m:t>
                            </m:r>
                            <m:r>
                              <m:t>,</m:t>
                            </m:r>
                            <m:r>
                              <m:t>1</m:t>
                            </m:r>
                          </m:sub>
                        </m:sSub>
                      </m:e>
                    </m:nary>
                  </m:oMath>
                </a14:m>
                <a:r>
                  <a:rPr/>
                  <a:t> and the Monte Carlo method to compute </a:t>
                </a:r>
                <a14:m>
                  <m:oMath xmlns:m="http://schemas.openxmlformats.org/officeDocument/2006/math">
                    <m:r>
                      <m:t>P</m:t>
                    </m:r>
                    <m:r>
                      <m:t>(</m:t>
                    </m:r>
                    <m:r>
                      <m:t>t</m:t>
                    </m:r>
                    <m:r>
                      <m:t>(</m:t>
                    </m:r>
                    <m:acc>
                      <m:accPr>
                        <m:chr m:val="̃"/>
                      </m:accPr>
                      <m:e>
                        <m:r>
                          <m:t>Y</m:t>
                        </m:r>
                      </m:e>
                    </m:acc>
                    <m:r>
                      <m:t>)</m:t>
                    </m:r>
                    <m:r>
                      <m:t>≥</m:t>
                    </m:r>
                    <m:r>
                      <m:t>2</m:t>
                    </m:r>
                    <m:r>
                      <m:t>|</m:t>
                    </m:r>
                    <m:sSub>
                      <m:e>
                        <m:r>
                          <m:t>n</m:t>
                        </m:r>
                      </m:e>
                      <m:sub>
                        <m:r>
                          <m:t>1</m:t>
                        </m:r>
                      </m:sub>
                    </m:sSub>
                    <m:r>
                      <m:t>,</m:t>
                    </m:r>
                    <m:nary>
                      <m:naryPr>
                        <m:chr m:val="∑"/>
                        <m:limLoc m:val="undOvr"/>
                        <m:subHide m:val="0"/>
                        <m:supHide m:val="1"/>
                      </m:naryPr>
                      <m:sub>
                        <m:r>
                          <m:t>i</m:t>
                        </m:r>
                      </m:sub>
                      <m:sup>
                        <m:r>
                          <m:t>​</m:t>
                        </m:r>
                      </m:sup>
                      <m:e>
                        <m:sSub>
                          <m:e>
                            <m:r>
                              <m:t>y</m:t>
                            </m:r>
                          </m:e>
                          <m:sub>
                            <m:r>
                              <m:t>i</m:t>
                            </m:r>
                            <m:r>
                              <m:t>,</m:t>
                            </m:r>
                            <m:r>
                              <m:t>1</m:t>
                            </m:r>
                          </m:sub>
                        </m:sSub>
                      </m:e>
                    </m:nary>
                    <m:r>
                      <m:t>)</m:t>
                    </m:r>
                  </m:oMath>
                </a14:m>
                <a:r>
                  <a:rPr/>
                  <a:t>. What is your conclusion?</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r>
              <a:rPr/>
              <a:t> </a:t>
            </a:r>
            <a:r>
              <a:rPr/>
              <a:t>(cont’d)</a:t>
            </a:r>
          </a:p>
        </p:txBody>
      </p:sp>
      <p:graphicFrame>
        <p:nvGraphicFramePr>
          <p:cNvPr id="6" name="Content Placeholder 5"/>
          <p:cNvGraphicFramePr>
            <a:graphicFrameLocks noGrp="1"/>
          </p:cNvGraphicFramePr>
          <p:nvPr>
            <p:ph idx="1"/>
          </p:nvPr>
        </p:nvGraphicFramePr>
        <p:xfrm>
          <a:off x="838200" y="1816100"/>
          <a:ext cx="10515600" cy="4660900"/>
        </p:xfrm>
        <a:graphic>
          <a:graphicData uri="http://schemas.openxmlformats.org/drawingml/2006/table">
            <a:tbl>
              <a:tblPr firstRow="1" bandRow="1">
                <a:tableStyleId>{5C22544A-7EE6-4342-B048-85BDC9FD1C3A}</a:tableStyleId>
              </a:tblPr>
              <a:tblGrid>
                <a:gridCol w="5257800"/>
                <a:gridCol w="5257800"/>
              </a:tblGrid>
              <a:tr h="0">
                <a:tc>
                  <a:txBody>
                    <a:bodyPr/>
                    <a:lstStyle/>
                    <a:p>
                      <a:pPr lvl="0" marL="0" indent="0" algn="r">
                        <a:buNone/>
                      </a:pPr>
                      <a:r>
                        <a:rPr/>
                        <a:t>no.</a:t>
                      </a:r>
                      <a:r>
                        <a:rPr/>
                        <a:t> </a:t>
                      </a:r>
                      <a:r>
                        <a:rPr/>
                        <a:t>children</a:t>
                      </a:r>
                      <a:r>
                        <a:rPr/>
                        <a:t> </a:t>
                      </a:r>
                      <a:r>
                        <a:rPr/>
                        <a:t>per</a:t>
                      </a:r>
                      <a:r>
                        <a:rPr/>
                        <a:t> </a:t>
                      </a:r>
                      <a:r>
                        <a:rPr/>
                        <a:t>mother</a:t>
                      </a:r>
                    </a:p>
                  </a:txBody>
                  <a:tcPr/>
                </a:tc>
                <a:tc>
                  <a:txBody>
                    <a:bodyPr/>
                    <a:lstStyle/>
                    <a:p>
                      <a:pPr lvl="0" marL="0" indent="0" algn="r">
                        <a:buNone/>
                      </a:pPr>
                      <a:r>
                        <a:rPr/>
                        <a:t>number</a:t>
                      </a:r>
                      <a:r>
                        <a:rPr/>
                        <a:t> </a:t>
                      </a:r>
                      <a:r>
                        <a:rPr/>
                        <a:t>of</a:t>
                      </a:r>
                      <a:r>
                        <a:rPr/>
                        <a:t> </a:t>
                      </a:r>
                      <a:r>
                        <a:rPr/>
                        <a:t>mothers</a:t>
                      </a:r>
                    </a:p>
                  </a:txBody>
                  <a:tcPr/>
                </a:tc>
              </a:tr>
              <a:tr h="0">
                <a:tc>
                  <a:txBody>
                    <a:bodyPr/>
                    <a:lstStyle/>
                    <a:p>
                      <a:pPr lvl="0" marL="0" indent="0" algn="r">
                        <a:buNone/>
                      </a:pPr>
                      <a:r>
                        <a:rPr/>
                        <a:t>0</a:t>
                      </a:r>
                    </a:p>
                  </a:txBody>
                </a:tc>
                <a:tc>
                  <a:txBody>
                    <a:bodyPr/>
                    <a:lstStyle/>
                    <a:p>
                      <a:pPr lvl="0" marL="0" indent="0" algn="r">
                        <a:buNone/>
                      </a:pPr>
                      <a:r>
                        <a:rPr/>
                        <a:t>20</a:t>
                      </a:r>
                    </a:p>
                  </a:txBody>
                </a:tc>
              </a:tr>
              <a:tr h="0">
                <a:tc>
                  <a:txBody>
                    <a:bodyPr/>
                    <a:lstStyle/>
                    <a:p>
                      <a:pPr lvl="0" marL="0" indent="0" algn="r">
                        <a:buNone/>
                      </a:pPr>
                      <a:r>
                        <a:rPr/>
                        <a:t>1</a:t>
                      </a:r>
                    </a:p>
                  </a:txBody>
                </a:tc>
                <a:tc>
                  <a:txBody>
                    <a:bodyPr/>
                    <a:lstStyle/>
                    <a:p>
                      <a:pPr lvl="0" marL="0" indent="0" algn="r">
                        <a:buNone/>
                      </a:pPr>
                      <a:r>
                        <a:rPr/>
                        <a:t>19</a:t>
                      </a:r>
                    </a:p>
                  </a:txBody>
                </a:tc>
              </a:tr>
              <a:tr h="0">
                <a:tc>
                  <a:txBody>
                    <a:bodyPr/>
                    <a:lstStyle/>
                    <a:p>
                      <a:pPr lvl="0" marL="0" indent="0" algn="r">
                        <a:buNone/>
                      </a:pPr>
                      <a:r>
                        <a:rPr/>
                        <a:t>2</a:t>
                      </a:r>
                    </a:p>
                  </a:txBody>
                </a:tc>
                <a:tc>
                  <a:txBody>
                    <a:bodyPr/>
                    <a:lstStyle/>
                    <a:p>
                      <a:pPr lvl="0" marL="0" indent="0" algn="r">
                        <a:buNone/>
                      </a:pPr>
                      <a:r>
                        <a:rPr/>
                        <a:t>38</a:t>
                      </a:r>
                    </a:p>
                  </a:txBody>
                </a:tc>
              </a:tr>
              <a:tr h="0">
                <a:tc>
                  <a:txBody>
                    <a:bodyPr/>
                    <a:lstStyle/>
                    <a:p>
                      <a:pPr lvl="0" marL="0" indent="0" algn="r">
                        <a:buNone/>
                      </a:pPr>
                      <a:r>
                        <a:rPr/>
                        <a:t>3</a:t>
                      </a:r>
                    </a:p>
                  </a:txBody>
                </a:tc>
                <a:tc>
                  <a:txBody>
                    <a:bodyPr/>
                    <a:lstStyle/>
                    <a:p>
                      <a:pPr lvl="0" marL="0" indent="0" algn="r">
                        <a:buNone/>
                      </a:pPr>
                      <a:r>
                        <a:rPr/>
                        <a:t>20</a:t>
                      </a:r>
                    </a:p>
                  </a:txBody>
                </a:tc>
              </a:tr>
              <a:tr h="0">
                <a:tc>
                  <a:txBody>
                    <a:bodyPr/>
                    <a:lstStyle/>
                    <a:p>
                      <a:pPr lvl="0" marL="0" indent="0" algn="r">
                        <a:buNone/>
                      </a:pPr>
                      <a:r>
                        <a:rPr/>
                        <a:t>4</a:t>
                      </a:r>
                    </a:p>
                  </a:txBody>
                </a:tc>
                <a:tc>
                  <a:txBody>
                    <a:bodyPr/>
                    <a:lstStyle/>
                    <a:p>
                      <a:pPr lvl="0" marL="0" indent="0" algn="r">
                        <a:buNone/>
                      </a:pPr>
                      <a:r>
                        <a:rPr/>
                        <a:t>10</a:t>
                      </a:r>
                    </a:p>
                  </a:txBody>
                </a:tc>
              </a:tr>
              <a:tr h="0">
                <a:tc>
                  <a:txBody>
                    <a:bodyPr/>
                    <a:lstStyle/>
                    <a:p>
                      <a:pPr lvl="0" marL="0" indent="0" algn="r">
                        <a:buNone/>
                      </a:pPr>
                      <a:r>
                        <a:rPr/>
                        <a:t>5</a:t>
                      </a:r>
                    </a:p>
                  </a:txBody>
                </a:tc>
                <a:tc>
                  <a:txBody>
                    <a:bodyPr/>
                    <a:lstStyle/>
                    <a:p>
                      <a:pPr lvl="0" marL="0" indent="0" algn="r">
                        <a:buNone/>
                      </a:pPr>
                      <a:r>
                        <a:rPr/>
                        <a:t>2</a:t>
                      </a:r>
                    </a:p>
                  </a:txBody>
                </a:tc>
              </a:tr>
              <a:tr h="0">
                <a:tc>
                  <a:txBody>
                    <a:bodyPr/>
                    <a:lstStyle/>
                    <a:p>
                      <a:pPr lvl="0" marL="0" indent="0" algn="r">
                        <a:buNone/>
                      </a:pPr>
                      <a:r>
                        <a:rPr/>
                        <a:t>6</a:t>
                      </a:r>
                    </a:p>
                  </a:txBody>
                </a:tc>
                <a:tc>
                  <a:txBody>
                    <a:bodyPr/>
                    <a:lstStyle/>
                    <a:p>
                      <a:pPr lvl="0" marL="0" indent="0" algn="r">
                        <a:buNone/>
                      </a:pPr>
                      <a:r>
                        <a:rPr/>
                        <a:t>2</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this exercise we had:</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a</m:t>
                      </m:r>
                      <m:r>
                        <m:t>=</m:t>
                      </m:r>
                      <m:r>
                        <m:t>2</m:t>
                      </m:r>
                      <m:r>
                        <m:t>,</m:t>
                      </m:r>
                      <m:r>
                        <m:t>b</m:t>
                      </m:r>
                      <m:r>
                        <m:t>=</m:t>
                      </m:r>
                      <m:r>
                        <m:t>1</m:t>
                      </m:r>
                      <m:r>
                        <m:t>,</m:t>
                      </m:r>
                      <m:r>
                        <m:t>n</m:t>
                      </m:r>
                      <m:r>
                        <m:t>1</m:t>
                      </m:r>
                      <m:r>
                        <m:t>=</m:t>
                      </m:r>
                      <m:r>
                        <m:t>111</m:t>
                      </m:r>
                      <m:r>
                        <m:t>,</m:t>
                      </m:r>
                      <m:nary>
                        <m:naryPr>
                          <m:chr m:val="∑"/>
                          <m:limLoc m:val="undOvr"/>
                          <m:subHide m:val="0"/>
                          <m:supHide m:val="1"/>
                        </m:naryPr>
                        <m:sub>
                          <m:r>
                            <m:t>i</m:t>
                          </m:r>
                        </m:sub>
                        <m:sup>
                          <m:r>
                            <m:t>​</m:t>
                          </m:r>
                        </m:sup>
                        <m:e>
                          <m:sSub>
                            <m:e>
                              <m:r>
                                <m:t>y</m:t>
                              </m:r>
                            </m:e>
                            <m:sub>
                              <m:r>
                                <m:t>i</m:t>
                              </m:r>
                              <m:r>
                                <m:t>,</m:t>
                              </m:r>
                              <m:r>
                                <m:t>1</m:t>
                              </m:r>
                            </m:sub>
                          </m:sSub>
                        </m:e>
                      </m:nary>
                      <m:r>
                        <m:t>=</m:t>
                      </m:r>
                      <m:r>
                        <m:t>217</m:t>
                      </m:r>
                      <m:r>
                        <m:t>,</m:t>
                      </m:r>
                      <m:sSub>
                        <m:e>
                          <m:r>
                            <m:t>n</m:t>
                          </m:r>
                        </m:e>
                        <m:sub>
                          <m:r>
                            <m:t>2</m:t>
                          </m:r>
                        </m:sub>
                      </m:sSub>
                      <m:r>
                        <m:t>=</m:t>
                      </m:r>
                      <m:r>
                        <m:t>44</m:t>
                      </m:r>
                      <m:r>
                        <m:t>,</m:t>
                      </m:r>
                      <m:nary>
                        <m:naryPr>
                          <m:chr m:val="∑"/>
                          <m:limLoc m:val="undOvr"/>
                          <m:subHide m:val="0"/>
                          <m:supHide m:val="1"/>
                        </m:naryPr>
                        <m:sub>
                          <m:r>
                            <m:t>i</m:t>
                          </m:r>
                        </m:sub>
                        <m:sup>
                          <m:r>
                            <m:t>​</m:t>
                          </m:r>
                        </m:sup>
                        <m:e>
                          <m:sSub>
                            <m:e>
                              <m:r>
                                <m:t>y</m:t>
                              </m:r>
                            </m:e>
                            <m:sub>
                              <m:r>
                                <m:t>i</m:t>
                              </m:r>
                              <m:r>
                                <m:t>,</m:t>
                              </m:r>
                              <m:r>
                                <m:t>2</m:t>
                              </m:r>
                            </m:sub>
                          </m:sSub>
                        </m:e>
                      </m:nary>
                      <m:r>
                        <m:t>=</m:t>
                      </m:r>
                      <m:r>
                        <m:t>66</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We found that the posterior distributions for </a:t>
                </a:r>
                <a14:m>
                  <m:oMath xmlns:m="http://schemas.openxmlformats.org/officeDocument/2006/math">
                    <m:sSub>
                      <m:e>
                        <m:r>
                          <m:t>θ</m:t>
                        </m:r>
                      </m:e>
                      <m:sub>
                        <m:r>
                          <m:t>1</m:t>
                        </m:r>
                      </m:sub>
                    </m:sSub>
                  </m:oMath>
                </a14:m>
                <a:r>
                  <a:rPr/>
                  <a:t> and </a:t>
                </a:r>
                <a14:m>
                  <m:oMath xmlns:m="http://schemas.openxmlformats.org/officeDocument/2006/math">
                    <m:sSub>
                      <m:e>
                        <m:r>
                          <m:t>θ</m:t>
                        </m:r>
                      </m:e>
                      <m:sub>
                        <m:r>
                          <m:t>2</m:t>
                        </m:r>
                      </m:sub>
                    </m:sSub>
                  </m:oMath>
                </a14:m>
                <a:r>
                  <a:rPr/>
                  <a:t> were </a:t>
                </a:r>
                <a14:m>
                  <m:oMath xmlns:m="http://schemas.openxmlformats.org/officeDocument/2006/math">
                    <m:r>
                      <m:t>Γ</m:t>
                    </m:r>
                    <m:r>
                      <m:t>(</m:t>
                    </m:r>
                    <m:r>
                      <m:t>a</m:t>
                    </m:r>
                    <m:r>
                      <m:t>+</m:t>
                    </m:r>
                    <m:nary>
                      <m:naryPr>
                        <m:chr m:val="∑"/>
                        <m:limLoc m:val="undOvr"/>
                        <m:subHide m:val="0"/>
                        <m:supHide m:val="1"/>
                      </m:naryPr>
                      <m:sub>
                        <m:r>
                          <m:t>i</m:t>
                        </m:r>
                      </m:sub>
                      <m:sup>
                        <m:r>
                          <m:t>​</m:t>
                        </m:r>
                      </m:sup>
                      <m:e>
                        <m:sSub>
                          <m:e>
                            <m:r>
                              <m:t>y</m:t>
                            </m:r>
                          </m:e>
                          <m:sub>
                            <m:r>
                              <m:t>i</m:t>
                            </m:r>
                            <m:r>
                              <m:t>,</m:t>
                            </m:r>
                            <m:r>
                              <m:t>j</m:t>
                            </m:r>
                          </m:sub>
                        </m:sSub>
                      </m:e>
                    </m:nary>
                    <m:r>
                      <m:t>,</m:t>
                    </m:r>
                    <m:r>
                      <m:t>b</m:t>
                    </m:r>
                    <m:r>
                      <m:t>+</m:t>
                    </m:r>
                    <m:sSub>
                      <m:e>
                        <m:r>
                          <m:t>n</m:t>
                        </m:r>
                      </m:e>
                      <m:sub>
                        <m:r>
                          <m:t>j</m:t>
                        </m:r>
                      </m:sub>
                    </m:sSub>
                    <m:r>
                      <m:t>)</m:t>
                    </m:r>
                    <m:r>
                      <m:t>,</m:t>
                    </m:r>
                    <m:r>
                      <m:t>j</m:t>
                    </m:r>
                    <m:r>
                      <m:t>=</m:t>
                    </m:r>
                    <m:r>
                      <m:t>1</m:t>
                    </m:r>
                    <m:r>
                      <m:t>,</m:t>
                    </m:r>
                    <m:r>
                      <m:t>2</m:t>
                    </m:r>
                  </m:oMath>
                </a14:m>
                <a:r>
                  <a:rPr/>
                  <a:t> respectively.</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To compute </a:t>
                </a:r>
                <a14:m>
                  <m:oMath xmlns:m="http://schemas.openxmlformats.org/officeDocument/2006/math">
                    <m:r>
                      <m:t>P</m:t>
                    </m:r>
                    <m:r>
                      <m:t>(</m:t>
                    </m:r>
                    <m:sSub>
                      <m:e>
                        <m:acc>
                          <m:accPr>
                            <m:chr m:val="̃"/>
                          </m:accPr>
                          <m:e>
                            <m:r>
                              <m:t>Y</m:t>
                            </m:r>
                          </m:e>
                        </m:acc>
                      </m:e>
                      <m:sub>
                        <m:r>
                          <m:t>1</m:t>
                        </m:r>
                      </m:sub>
                    </m:sSub>
                    <m:r>
                      <m:t>&gt;</m:t>
                    </m:r>
                    <m:sSub>
                      <m:e>
                        <m:acc>
                          <m:accPr>
                            <m:chr m:val="̃"/>
                          </m:accPr>
                          <m:e>
                            <m:r>
                              <m:t>Y</m:t>
                            </m:r>
                          </m:e>
                        </m:acc>
                      </m:e>
                      <m:sub>
                        <m:r>
                          <m:t>2</m:t>
                        </m:r>
                      </m:sub>
                    </m:sSub>
                    <m:r>
                      <m:t>|</m:t>
                    </m:r>
                    <m:r>
                      <m:t>.</m:t>
                    </m:r>
                    <m:r>
                      <m:t>.</m:t>
                    </m:r>
                    <m:r>
                      <m:t>.</m:t>
                    </m:r>
                    <m:r>
                      <m:t>)</m:t>
                    </m:r>
                  </m:oMath>
                </a14:m>
                <a:r>
                  <a:rPr/>
                  <a:t> we need to, for </a:t>
                </a:r>
                <a14:m>
                  <m:oMath xmlns:m="http://schemas.openxmlformats.org/officeDocument/2006/math">
                    <m:r>
                      <m:t>j</m:t>
                    </m:r>
                    <m:r>
                      <m:t>=</m:t>
                    </m:r>
                    <m:r>
                      <m:t>1</m:t>
                    </m:r>
                    <m:r>
                      <m:t>,</m:t>
                    </m:r>
                    <m:r>
                      <m:t>2</m:t>
                    </m:r>
                  </m:oMath>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r>
                                  <m:rPr>
                                    <m:sty m:val="p"/>
                                  </m:rPr>
                                  <m:t>sample </m:t>
                                </m:r>
                                <m:sSubSup>
                                  <m:e>
                                    <m:r>
                                      <m:t>θ</m:t>
                                    </m:r>
                                  </m:e>
                                  <m:sub>
                                    <m:r>
                                      <m:t>j</m:t>
                                    </m:r>
                                  </m:sub>
                                  <m:sup>
                                    <m:r>
                                      <m:t>(</m:t>
                                    </m:r>
                                    <m:r>
                                      <m:t>1</m:t>
                                    </m:r>
                                    <m:r>
                                      <m:t>)</m:t>
                                    </m:r>
                                  </m:sup>
                                </m:sSubSup>
                                <m:r>
                                  <m:t>∼</m:t>
                                </m:r>
                                <m:r>
                                  <m:t>Γ</m:t>
                                </m:r>
                                <m:r>
                                  <m:t>(</m:t>
                                </m:r>
                                <m:r>
                                  <m:t>a</m:t>
                                </m:r>
                                <m:r>
                                  <m:t>+</m:t>
                                </m:r>
                                <m:nary>
                                  <m:naryPr>
                                    <m:chr m:val="∑"/>
                                    <m:limLoc m:val="undOvr"/>
                                    <m:subHide m:val="0"/>
                                    <m:supHide m:val="1"/>
                                  </m:naryPr>
                                  <m:sub>
                                    <m:r>
                                      <m:t>i</m:t>
                                    </m:r>
                                  </m:sub>
                                  <m:sup>
                                    <m:r>
                                      <m:t>​</m:t>
                                    </m:r>
                                  </m:sup>
                                  <m:e>
                                    <m:sSub>
                                      <m:e>
                                        <m:r>
                                          <m:t>y</m:t>
                                        </m:r>
                                      </m:e>
                                      <m:sub>
                                        <m:r>
                                          <m:t>i</m:t>
                                        </m:r>
                                        <m:r>
                                          <m:t>,</m:t>
                                        </m:r>
                                        <m:r>
                                          <m:t>j</m:t>
                                        </m:r>
                                      </m:sub>
                                    </m:sSub>
                                  </m:e>
                                </m:nary>
                                <m:r>
                                  <m:t>,</m:t>
                                </m:r>
                                <m:r>
                                  <m:t>b</m:t>
                                </m:r>
                                <m:r>
                                  <m:t>+</m:t>
                                </m:r>
                                <m:sSub>
                                  <m:e>
                                    <m:r>
                                      <m:t>n</m:t>
                                    </m:r>
                                  </m:e>
                                  <m:sub>
                                    <m:r>
                                      <m:t>j</m:t>
                                    </m:r>
                                  </m:sub>
                                </m:sSub>
                                <m:r>
                                  <m:t>)</m:t>
                                </m:r>
                                <m:r>
                                  <m:rPr>
                                    <m:sty m:val="p"/>
                                  </m:rPr>
                                  <m:t>, sample </m:t>
                                </m:r>
                                <m:sSubSup>
                                  <m:e>
                                    <m:acc>
                                      <m:accPr>
                                        <m:chr m:val="̃"/>
                                      </m:accPr>
                                      <m:e>
                                        <m:r>
                                          <m:t>y</m:t>
                                        </m:r>
                                      </m:e>
                                    </m:acc>
                                  </m:e>
                                  <m:sub>
                                    <m:r>
                                      <m:t>j</m:t>
                                    </m:r>
                                  </m:sub>
                                  <m:sup>
                                    <m:r>
                                      <m:t>(</m:t>
                                    </m:r>
                                    <m:r>
                                      <m:t>1</m:t>
                                    </m:r>
                                    <m:r>
                                      <m:t>)</m:t>
                                    </m:r>
                                  </m:sup>
                                </m:sSubSup>
                                <m:r>
                                  <m:t>∼</m:t>
                                </m:r>
                                <m:r>
                                  <m:rPr>
                                    <m:sty m:val="p"/>
                                  </m:rPr>
                                  <m:t>Pois</m:t>
                                </m:r>
                                <m:d>
                                  <m:dPr>
                                    <m:begChr m:val="("/>
                                    <m:endChr m:val=")"/>
                                    <m:grow/>
                                  </m:dPr>
                                  <m:e>
                                    <m:sSubSup>
                                      <m:e>
                                        <m:r>
                                          <m:t>θ</m:t>
                                        </m:r>
                                      </m:e>
                                      <m:sub>
                                        <m:r>
                                          <m:t>j</m:t>
                                        </m:r>
                                      </m:sub>
                                      <m:sup>
                                        <m:r>
                                          <m:t>(</m:t>
                                        </m:r>
                                        <m:r>
                                          <m:t>1</m:t>
                                        </m:r>
                                        <m:r>
                                          <m:t>)</m:t>
                                        </m:r>
                                      </m:sup>
                                    </m:sSubSup>
                                  </m:e>
                                </m:d>
                              </m:e>
                            </m:mr>
                            <m:mr>
                              <m:e>
                                <m:r>
                                  <m:rPr>
                                    <m:sty m:val="p"/>
                                  </m:rPr>
                                  <m:t>sample </m:t>
                                </m:r>
                                <m:sSubSup>
                                  <m:e>
                                    <m:r>
                                      <m:t>θ</m:t>
                                    </m:r>
                                  </m:e>
                                  <m:sub>
                                    <m:r>
                                      <m:t>j</m:t>
                                    </m:r>
                                  </m:sub>
                                  <m:sup>
                                    <m:r>
                                      <m:t>(</m:t>
                                    </m:r>
                                    <m:r>
                                      <m:t>2</m:t>
                                    </m:r>
                                    <m:r>
                                      <m:t>)</m:t>
                                    </m:r>
                                  </m:sup>
                                </m:sSubSup>
                                <m:r>
                                  <m:t>∼</m:t>
                                </m:r>
                                <m:r>
                                  <m:t>Γ</m:t>
                                </m:r>
                                <m:r>
                                  <m:t>(</m:t>
                                </m:r>
                                <m:r>
                                  <m:t>a</m:t>
                                </m:r>
                                <m:r>
                                  <m:t>+</m:t>
                                </m:r>
                                <m:nary>
                                  <m:naryPr>
                                    <m:chr m:val="∑"/>
                                    <m:limLoc m:val="undOvr"/>
                                    <m:subHide m:val="0"/>
                                    <m:supHide m:val="1"/>
                                  </m:naryPr>
                                  <m:sub>
                                    <m:r>
                                      <m:t>i</m:t>
                                    </m:r>
                                  </m:sub>
                                  <m:sup>
                                    <m:r>
                                      <m:t>​</m:t>
                                    </m:r>
                                  </m:sup>
                                  <m:e>
                                    <m:sSub>
                                      <m:e>
                                        <m:r>
                                          <m:t>y</m:t>
                                        </m:r>
                                      </m:e>
                                      <m:sub>
                                        <m:r>
                                          <m:t>i</m:t>
                                        </m:r>
                                        <m:r>
                                          <m:t>,</m:t>
                                        </m:r>
                                        <m:r>
                                          <m:t>j</m:t>
                                        </m:r>
                                      </m:sub>
                                    </m:sSub>
                                  </m:e>
                                </m:nary>
                                <m:r>
                                  <m:t>,</m:t>
                                </m:r>
                                <m:r>
                                  <m:t>b</m:t>
                                </m:r>
                                <m:r>
                                  <m:t>+</m:t>
                                </m:r>
                                <m:sSub>
                                  <m:e>
                                    <m:r>
                                      <m:t>n</m:t>
                                    </m:r>
                                  </m:e>
                                  <m:sub>
                                    <m:r>
                                      <m:t>j</m:t>
                                    </m:r>
                                  </m:sub>
                                </m:sSub>
                                <m:r>
                                  <m:t>)</m:t>
                                </m:r>
                                <m:r>
                                  <m:rPr>
                                    <m:sty m:val="p"/>
                                  </m:rPr>
                                  <m:t>, sample </m:t>
                                </m:r>
                                <m:sSubSup>
                                  <m:e>
                                    <m:acc>
                                      <m:accPr>
                                        <m:chr m:val="̃"/>
                                      </m:accPr>
                                      <m:e>
                                        <m:r>
                                          <m:t>y</m:t>
                                        </m:r>
                                      </m:e>
                                    </m:acc>
                                  </m:e>
                                  <m:sub>
                                    <m:r>
                                      <m:t>j</m:t>
                                    </m:r>
                                  </m:sub>
                                  <m:sup>
                                    <m:r>
                                      <m:t>(</m:t>
                                    </m:r>
                                    <m:r>
                                      <m:t>2</m:t>
                                    </m:r>
                                    <m:r>
                                      <m:t>)</m:t>
                                    </m:r>
                                  </m:sup>
                                </m:sSubSup>
                                <m:r>
                                  <m:t>∼</m:t>
                                </m:r>
                                <m:r>
                                  <m:rPr>
                                    <m:sty m:val="p"/>
                                  </m:rPr>
                                  <m:t>Pois</m:t>
                                </m:r>
                                <m:d>
                                  <m:dPr>
                                    <m:begChr m:val="("/>
                                    <m:endChr m:val=")"/>
                                    <m:grow/>
                                  </m:dPr>
                                  <m:e>
                                    <m:sSubSup>
                                      <m:e>
                                        <m:r>
                                          <m:t>θ</m:t>
                                        </m:r>
                                      </m:e>
                                      <m:sub>
                                        <m:r>
                                          <m:t>j</m:t>
                                        </m:r>
                                      </m:sub>
                                      <m:sup>
                                        <m:r>
                                          <m:t>(</m:t>
                                        </m:r>
                                        <m:r>
                                          <m:t>2</m:t>
                                        </m:r>
                                        <m:r>
                                          <m:t>)</m:t>
                                        </m:r>
                                      </m:sup>
                                    </m:sSubSup>
                                  </m:e>
                                </m:d>
                              </m:e>
                            </m:mr>
                            <m:mr>
                              <m:e>
                                <m:r>
                                  <m:t>…</m:t>
                                </m:r>
                              </m:e>
                            </m:mr>
                            <m:mr>
                              <m:e>
                                <m:r>
                                  <m:rPr>
                                    <m:sty m:val="p"/>
                                  </m:rPr>
                                  <m:t>sample </m:t>
                                </m:r>
                                <m:sSubSup>
                                  <m:e>
                                    <m:r>
                                      <m:t>θ</m:t>
                                    </m:r>
                                  </m:e>
                                  <m:sub>
                                    <m:r>
                                      <m:t>j</m:t>
                                    </m:r>
                                  </m:sub>
                                  <m:sup>
                                    <m:r>
                                      <m:t>(</m:t>
                                    </m:r>
                                    <m:r>
                                      <m:t>S</m:t>
                                    </m:r>
                                    <m:r>
                                      <m:t>)</m:t>
                                    </m:r>
                                  </m:sup>
                                </m:sSubSup>
                                <m:r>
                                  <m:t>∼</m:t>
                                </m:r>
                                <m:r>
                                  <m:t>Γ</m:t>
                                </m:r>
                                <m:r>
                                  <m:t>(</m:t>
                                </m:r>
                                <m:r>
                                  <m:t>a</m:t>
                                </m:r>
                                <m:r>
                                  <m:t>+</m:t>
                                </m:r>
                                <m:nary>
                                  <m:naryPr>
                                    <m:chr m:val="∑"/>
                                    <m:limLoc m:val="undOvr"/>
                                    <m:subHide m:val="0"/>
                                    <m:supHide m:val="1"/>
                                  </m:naryPr>
                                  <m:sub>
                                    <m:r>
                                      <m:t>i</m:t>
                                    </m:r>
                                  </m:sub>
                                  <m:sup>
                                    <m:r>
                                      <m:t>​</m:t>
                                    </m:r>
                                  </m:sup>
                                  <m:e>
                                    <m:sSub>
                                      <m:e>
                                        <m:r>
                                          <m:t>y</m:t>
                                        </m:r>
                                      </m:e>
                                      <m:sub>
                                        <m:r>
                                          <m:t>i</m:t>
                                        </m:r>
                                        <m:r>
                                          <m:t>,</m:t>
                                        </m:r>
                                        <m:r>
                                          <m:t>j</m:t>
                                        </m:r>
                                      </m:sub>
                                    </m:sSub>
                                  </m:e>
                                </m:nary>
                                <m:r>
                                  <m:t>,</m:t>
                                </m:r>
                                <m:r>
                                  <m:t>b</m:t>
                                </m:r>
                                <m:r>
                                  <m:t>+</m:t>
                                </m:r>
                                <m:sSub>
                                  <m:e>
                                    <m:r>
                                      <m:t>n</m:t>
                                    </m:r>
                                  </m:e>
                                  <m:sub>
                                    <m:r>
                                      <m:t>j</m:t>
                                    </m:r>
                                  </m:sub>
                                </m:sSub>
                                <m:r>
                                  <m:t>)</m:t>
                                </m:r>
                                <m:r>
                                  <m:rPr>
                                    <m:sty m:val="p"/>
                                  </m:rPr>
                                  <m:t>, sample </m:t>
                                </m:r>
                                <m:sSubSup>
                                  <m:e>
                                    <m:acc>
                                      <m:accPr>
                                        <m:chr m:val="̃"/>
                                      </m:accPr>
                                      <m:e>
                                        <m:r>
                                          <m:t>y</m:t>
                                        </m:r>
                                      </m:e>
                                    </m:acc>
                                  </m:e>
                                  <m:sub>
                                    <m:r>
                                      <m:t>j</m:t>
                                    </m:r>
                                  </m:sub>
                                  <m:sup>
                                    <m:r>
                                      <m:t>(</m:t>
                                    </m:r>
                                    <m:r>
                                      <m:t>S</m:t>
                                    </m:r>
                                    <m:r>
                                      <m:t>)</m:t>
                                    </m:r>
                                  </m:sup>
                                </m:sSubSup>
                                <m:r>
                                  <m:t>∼</m:t>
                                </m:r>
                                <m:r>
                                  <m:rPr>
                                    <m:sty m:val="p"/>
                                  </m:rPr>
                                  <m:t>Pois</m:t>
                                </m:r>
                                <m:d>
                                  <m:dPr>
                                    <m:begChr m:val="("/>
                                    <m:endChr m:val=")"/>
                                    <m:grow/>
                                  </m:dPr>
                                  <m:e>
                                    <m:sSubSup>
                                      <m:e>
                                        <m:r>
                                          <m:t>θ</m:t>
                                        </m:r>
                                      </m:e>
                                      <m:sub>
                                        <m:r>
                                          <m:t>j</m:t>
                                        </m:r>
                                      </m:sub>
                                      <m:sup>
                                        <m:r>
                                          <m:t>(</m:t>
                                        </m:r>
                                        <m:r>
                                          <m:t>S</m:t>
                                        </m:r>
                                        <m:r>
                                          <m:t>)</m:t>
                                        </m:r>
                                      </m:sup>
                                    </m:sSubSup>
                                  </m:e>
                                </m:d>
                              </m:e>
                            </m:mr>
                          </m:m>
                        </m:e>
                      </m:d>
                    </m:oMath>
                  </m:oMathPara>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r>
              <a:rPr/>
              <a:t> </a:t>
            </a:r>
            <a:r>
              <a:rPr/>
              <a:t>(Solution)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a:t>
                </a:r>
                <a:r>
                  <a:rPr sz="1800">
                    <a:latin typeface="Courier"/>
                  </a:rPr>
                  <a:t>R</a:t>
                </a:r>
                <a:r>
                  <a:rPr/>
                  <a:t> code for this is quite short:</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a&lt;-</a:t>
                </a:r>
                <a:r>
                  <a:rPr sz="1800">
                    <a:solidFill>
                      <a:srgbClr val="40A070"/>
                    </a:solidFill>
                    <a:latin typeface="Courier"/>
                  </a:rPr>
                  <a:t>2</a:t>
                </a:r>
                <a:r>
                  <a:rPr sz="1800">
                    <a:latin typeface="Courier"/>
                  </a:rPr>
                  <a:t>; b&lt;-</a:t>
                </a:r>
                <a:r>
                  <a:rPr sz="1800">
                    <a:solidFill>
                      <a:srgbClr val="40A070"/>
                    </a:solidFill>
                    <a:latin typeface="Courier"/>
                  </a:rPr>
                  <a:t>1</a:t>
                </a:r>
                <a:br/>
                <a:r>
                  <a:rPr sz="1800">
                    <a:latin typeface="Courier"/>
                  </a:rPr>
                  <a:t>n1&lt;-</a:t>
                </a:r>
                <a:r>
                  <a:rPr sz="1800">
                    <a:solidFill>
                      <a:srgbClr val="40A070"/>
                    </a:solidFill>
                    <a:latin typeface="Courier"/>
                  </a:rPr>
                  <a:t>111</a:t>
                </a:r>
                <a:r>
                  <a:rPr sz="1800">
                    <a:latin typeface="Courier"/>
                  </a:rPr>
                  <a:t>; sy1&lt;-</a:t>
                </a:r>
                <a:r>
                  <a:rPr sz="1800">
                    <a:solidFill>
                      <a:srgbClr val="40A070"/>
                    </a:solidFill>
                    <a:latin typeface="Courier"/>
                  </a:rPr>
                  <a:t>217</a:t>
                </a:r>
                <a:br/>
                <a:r>
                  <a:rPr sz="1800">
                    <a:latin typeface="Courier"/>
                  </a:rPr>
                  <a:t>n2&lt;-</a:t>
                </a:r>
                <a:r>
                  <a:rPr sz="1800">
                    <a:solidFill>
                      <a:srgbClr val="40A070"/>
                    </a:solidFill>
                    <a:latin typeface="Courier"/>
                  </a:rPr>
                  <a:t>44</a:t>
                </a:r>
                <a:r>
                  <a:rPr sz="1800">
                    <a:latin typeface="Courier"/>
                  </a:rPr>
                  <a:t>; sy2&lt;-</a:t>
                </a:r>
                <a:r>
                  <a:rPr sz="1800">
                    <a:solidFill>
                      <a:srgbClr val="40A070"/>
                    </a:solidFill>
                    <a:latin typeface="Courier"/>
                  </a:rPr>
                  <a:t>66</a:t>
                </a:r>
                <a:br/>
                <a:r>
                  <a:rPr sz="1800">
                    <a:latin typeface="Courier"/>
                  </a:rPr>
                  <a:t>S&lt;-</a:t>
                </a:r>
                <a:r>
                  <a:rPr sz="1800">
                    <a:solidFill>
                      <a:srgbClr val="40A070"/>
                    </a:solidFill>
                    <a:latin typeface="Courier"/>
                  </a:rPr>
                  <a:t>1e4</a:t>
                </a:r>
                <a:br/>
                <a:br/>
                <a:r>
                  <a:rPr sz="1800">
                    <a:latin typeface="Courier"/>
                  </a:rPr>
                  <a:t>s.theta1&lt;-</a:t>
                </a:r>
                <a:r>
                  <a:rPr sz="1800" b="1">
                    <a:solidFill>
                      <a:srgbClr val="007020"/>
                    </a:solidFill>
                    <a:latin typeface="Courier"/>
                  </a:rPr>
                  <a:t>rgamma</a:t>
                </a:r>
                <a:r>
                  <a:rPr sz="1800">
                    <a:latin typeface="Courier"/>
                  </a:rPr>
                  <a:t>(</a:t>
                </a:r>
                <a:r>
                  <a:rPr sz="1800">
                    <a:solidFill>
                      <a:srgbClr val="902000"/>
                    </a:solidFill>
                    <a:latin typeface="Courier"/>
                  </a:rPr>
                  <a:t>n=</a:t>
                </a:r>
                <a:r>
                  <a:rPr sz="1800">
                    <a:latin typeface="Courier"/>
                  </a:rPr>
                  <a:t>S,a</a:t>
                </a:r>
                <a:r>
                  <a:rPr sz="1800">
                    <a:solidFill>
                      <a:srgbClr val="666666"/>
                    </a:solidFill>
                    <a:latin typeface="Courier"/>
                  </a:rPr>
                  <a:t>+</a:t>
                </a:r>
                <a:r>
                  <a:rPr sz="1800">
                    <a:latin typeface="Courier"/>
                  </a:rPr>
                  <a:t>sy1,b</a:t>
                </a:r>
                <a:r>
                  <a:rPr sz="1800">
                    <a:solidFill>
                      <a:srgbClr val="666666"/>
                    </a:solidFill>
                    <a:latin typeface="Courier"/>
                  </a:rPr>
                  <a:t>+</a:t>
                </a:r>
                <a:r>
                  <a:rPr sz="1800">
                    <a:latin typeface="Courier"/>
                  </a:rPr>
                  <a:t>n1)</a:t>
                </a:r>
                <a:br/>
                <a:r>
                  <a:rPr sz="1800">
                    <a:latin typeface="Courier"/>
                  </a:rPr>
                  <a:t>s.theta2&lt;-</a:t>
                </a:r>
                <a:r>
                  <a:rPr sz="1800" b="1">
                    <a:solidFill>
                      <a:srgbClr val="007020"/>
                    </a:solidFill>
                    <a:latin typeface="Courier"/>
                  </a:rPr>
                  <a:t>rgamma</a:t>
                </a:r>
                <a:r>
                  <a:rPr sz="1800">
                    <a:latin typeface="Courier"/>
                  </a:rPr>
                  <a:t>(</a:t>
                </a:r>
                <a:r>
                  <a:rPr sz="1800">
                    <a:solidFill>
                      <a:srgbClr val="902000"/>
                    </a:solidFill>
                    <a:latin typeface="Courier"/>
                  </a:rPr>
                  <a:t>n=</a:t>
                </a:r>
                <a:r>
                  <a:rPr sz="1800">
                    <a:latin typeface="Courier"/>
                  </a:rPr>
                  <a:t>S,a</a:t>
                </a:r>
                <a:r>
                  <a:rPr sz="1800">
                    <a:solidFill>
                      <a:srgbClr val="666666"/>
                    </a:solidFill>
                    <a:latin typeface="Courier"/>
                  </a:rPr>
                  <a:t>+</a:t>
                </a:r>
                <a:r>
                  <a:rPr sz="1800">
                    <a:latin typeface="Courier"/>
                  </a:rPr>
                  <a:t>sy2,b</a:t>
                </a:r>
                <a:r>
                  <a:rPr sz="1800">
                    <a:solidFill>
                      <a:srgbClr val="666666"/>
                    </a:solidFill>
                    <a:latin typeface="Courier"/>
                  </a:rPr>
                  <a:t>+</a:t>
                </a:r>
                <a:r>
                  <a:rPr sz="1800">
                    <a:latin typeface="Courier"/>
                  </a:rPr>
                  <a:t>n2)</a:t>
                </a:r>
                <a:br/>
                <a:br/>
                <a:r>
                  <a:rPr sz="1800">
                    <a:latin typeface="Courier"/>
                  </a:rPr>
                  <a:t>s.y1&lt;-</a:t>
                </a:r>
                <a:r>
                  <a:rPr sz="1800" b="1">
                    <a:solidFill>
                      <a:srgbClr val="007020"/>
                    </a:solidFill>
                    <a:latin typeface="Courier"/>
                  </a:rPr>
                  <a:t>rpois</a:t>
                </a:r>
                <a:r>
                  <a:rPr sz="1800">
                    <a:latin typeface="Courier"/>
                  </a:rPr>
                  <a:t>(</a:t>
                </a:r>
                <a:r>
                  <a:rPr sz="1800">
                    <a:solidFill>
                      <a:srgbClr val="902000"/>
                    </a:solidFill>
                    <a:latin typeface="Courier"/>
                  </a:rPr>
                  <a:t>n=</a:t>
                </a:r>
                <a:r>
                  <a:rPr sz="1800">
                    <a:latin typeface="Courier"/>
                  </a:rPr>
                  <a:t>S,</a:t>
                </a:r>
                <a:r>
                  <a:rPr sz="1800">
                    <a:solidFill>
                      <a:srgbClr val="902000"/>
                    </a:solidFill>
                    <a:latin typeface="Courier"/>
                  </a:rPr>
                  <a:t>lambda=</a:t>
                </a:r>
                <a:r>
                  <a:rPr sz="1800">
                    <a:latin typeface="Courier"/>
                  </a:rPr>
                  <a:t>s.theta1)</a:t>
                </a:r>
                <a:br/>
                <a:r>
                  <a:rPr sz="1800">
                    <a:latin typeface="Courier"/>
                  </a:rPr>
                  <a:t>s.y2&lt;-</a:t>
                </a:r>
                <a:r>
                  <a:rPr sz="1800" b="1">
                    <a:solidFill>
                      <a:srgbClr val="007020"/>
                    </a:solidFill>
                    <a:latin typeface="Courier"/>
                  </a:rPr>
                  <a:t>rpois</a:t>
                </a:r>
                <a:r>
                  <a:rPr sz="1800">
                    <a:latin typeface="Courier"/>
                  </a:rPr>
                  <a:t>(</a:t>
                </a:r>
                <a:r>
                  <a:rPr sz="1800">
                    <a:solidFill>
                      <a:srgbClr val="902000"/>
                    </a:solidFill>
                    <a:latin typeface="Courier"/>
                  </a:rPr>
                  <a:t>n=</a:t>
                </a:r>
                <a:r>
                  <a:rPr sz="1800">
                    <a:latin typeface="Courier"/>
                  </a:rPr>
                  <a:t>S,</a:t>
                </a:r>
                <a:r>
                  <a:rPr sz="1800">
                    <a:solidFill>
                      <a:srgbClr val="902000"/>
                    </a:solidFill>
                    <a:latin typeface="Courier"/>
                  </a:rPr>
                  <a:t>lambda=</a:t>
                </a:r>
                <a:r>
                  <a:rPr sz="1800">
                    <a:latin typeface="Courier"/>
                  </a:rPr>
                  <a:t>s.theta2)</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STA6206 - Bayesian Data Analysis - Practical 4 (Solutions)</dc:title>
  <dc:creator>Marc Henrion</dc:creator>
  <cp:keywords/>
  <dcterms:created xsi:type="dcterms:W3CDTF">2019-09-12T20:14:45Z</dcterms:created>
  <dcterms:modified xsi:type="dcterms:W3CDTF">2019-09-12T20:14:45Z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12 September 2019</vt:lpwstr>
  </property>
  <property fmtid="{D5CDD505-2E9C-101B-9397-08002B2CF9AE}" pid="3" name="header-includes">
    <vt:lpwstr/>
  </property>
  <property fmtid="{D5CDD505-2E9C-101B-9397-08002B2CF9AE}" pid="4" name="output">
    <vt:lpwstr/>
  </property>
</Properties>
</file>