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gif" ContentType="image/gif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8" Type="http://schemas.openxmlformats.org/officeDocument/2006/relationships/tableStyles" Target="tableStyles.xml" /><Relationship Id="rId5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6" Type="http://schemas.openxmlformats.org/officeDocument/2006/relationships/viewProps" Target="viewProps.xml" /><Relationship Id="rId5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gitMarcH/Chanco_STA6206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gif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STA6206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9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Bayesian paradigm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Parameters are considered to be random variables.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Probability statements about parameters must be interpreted as “degrees of belief”.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We revise our beliefs about parameters after getting the data by using Bayes theorem.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Yields posterior parameter distribution - for this particular dataset.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PROBABILITY THEORY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This section is largely based on and in places quoted verbatim from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Feelders, Ad J. (2007), ‘Statistical Concepts’, in Berthold, M., Hand, D.J. (eds.) </a:t>
                </a:r>
                <a:r>
                  <a:rPr i="1"/>
                  <a:t>Intelligent Data Analysis</a:t>
                </a:r>
                <a:r>
                  <a:rPr/>
                  <a:t>, 2</a:t>
                </a:r>
                <a:r>
                  <a:rPr baseline="30000"/>
                  <a:t>nd</a:t>
                </a:r>
                <a:r>
                  <a:rPr/>
                  <a:t> ed., Springer, pp.17-68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</a:t>
                </a:r>
                <a:r>
                  <a:rPr b="1"/>
                  <a:t>random experiment</a:t>
                </a:r>
                <a:r>
                  <a:rPr/>
                  <a:t> is an experiment that satisfies the following conditions:</a:t>
                </a:r>
              </a:p>
              <a:p>
                <a:pPr lvl="1">
                  <a:buAutoNum type="arabicPeriod"/>
                </a:pPr>
                <a:r>
                  <a:rPr/>
                  <a:t> All possible outcomes are known in advance.</a:t>
                </a:r>
              </a:p>
              <a:p>
                <a:pPr lvl="1">
                  <a:buAutoNum type="arabicPeriod"/>
                </a:pPr>
                <a:r>
                  <a:rPr/>
                  <a:t> In any particular trial, the outcome is not known in advance.</a:t>
                </a:r>
              </a:p>
              <a:p>
                <a:pPr lvl="1">
                  <a:buAutoNum type="arabicPeriod"/>
                </a:pPr>
                <a:r>
                  <a:rPr/>
                  <a:t> The experiment can be repeated under identical conditions.</a:t>
                </a:r>
              </a:p>
              <a:p>
                <a:pPr lvl="0" marL="0" indent="0">
                  <a:buNone/>
                </a:pPr>
                <a:r>
                  <a:rPr/>
                  <a:t>The </a:t>
                </a:r>
                <a:r>
                  <a:rPr b="1"/>
                  <a:t>outcome space</a:t>
                </a:r>
                <a:r>
                  <a:rPr/>
                  <a:t> or </a:t>
                </a:r>
                <a:r>
                  <a:rPr b="1"/>
                  <a:t>universe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of an experiment is the set of all possible outcomes of the experiment.</a:t>
                </a:r>
              </a:p>
              <a:p>
                <a:pPr lvl="0" marL="0" indent="0">
                  <a:buNone/>
                </a:pPr>
                <a:r>
                  <a:rPr/>
                  <a:t>Examples</a:t>
                </a:r>
              </a:p>
              <a:p>
                <a:pPr lvl="1"/>
                <a:r>
                  <a:rPr/>
                  <a:t>In the coin tossing experiment earlier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t>=</m:t>
                    </m:r>
                    <m:r>
                      <m:t>{</m:t>
                    </m:r>
                    <m:r>
                      <m:t>H</m:t>
                    </m:r>
                    <m:r>
                      <m:t>,</m:t>
                    </m:r>
                    <m:r>
                      <m:t>T</m:t>
                    </m:r>
                    <m:r>
                      <m:t>}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When you roll a die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t>=</m:t>
                    </m:r>
                    <m:r>
                      <m:t>{</m:t>
                    </m:r>
                    <m:r>
                      <m:t>1</m:t>
                    </m:r>
                    <m:r>
                      <m:t>,</m:t>
                    </m:r>
                    <m:r>
                      <m:t>2</m:t>
                    </m:r>
                    <m:r>
                      <m:t>,</m:t>
                    </m:r>
                    <m:r>
                      <m:t>3</m:t>
                    </m:r>
                    <m:r>
                      <m:t>,</m:t>
                    </m:r>
                    <m:r>
                      <m:t>4</m:t>
                    </m:r>
                    <m:r>
                      <m:t>,</m:t>
                    </m:r>
                    <m:r>
                      <m:t>5</m:t>
                    </m:r>
                    <m:r>
                      <m:t>,</m:t>
                    </m:r>
                    <m:r>
                      <m:t>6</m:t>
                    </m:r>
                    <m:r>
                      <m:t>}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An </a:t>
                </a:r>
                <a:r>
                  <a:rPr b="1"/>
                  <a:t>event</a:t>
                </a:r>
                <a:r>
                  <a:rPr/>
                  <a:t> is a subset of the outcome space.</a:t>
                </a:r>
              </a:p>
              <a:p>
                <a:pPr lvl="0" marL="0" indent="0">
                  <a:buNone/>
                </a:pPr>
                <a:r>
                  <a:rPr/>
                  <a:t>Examples</a:t>
                </a:r>
              </a:p>
              <a:p>
                <a:pPr lvl="1"/>
                <a:r>
                  <a:rPr/>
                  <a:t>“Coin lands head”: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=</m:t>
                    </m:r>
                    <m:r>
                      <m:t>{</m:t>
                    </m:r>
                    <m:r>
                      <m:t>x</m:t>
                    </m:r>
                    <m:r>
                      <m:t>∈</m:t>
                    </m:r>
                    <m:r>
                      <m:t>Ω</m:t>
                    </m:r>
                    <m:r>
                      <m:t>|</m:t>
                    </m:r>
                    <m:r>
                      <m:t> </m:t>
                    </m:r>
                    <m:r>
                      <m:t>x</m:t>
                    </m:r>
                    <m:r>
                      <m:rPr>
                        <m:sty m:val="p"/>
                      </m:rPr>
                      <m:t> is heads</m:t>
                    </m:r>
                    <m:r>
                      <m:t>}</m:t>
                    </m:r>
                    <m:r>
                      <m:t>=</m:t>
                    </m:r>
                    <m:r>
                      <m:t>{</m:t>
                    </m:r>
                    <m:r>
                      <m:t>H</m:t>
                    </m:r>
                    <m:r>
                      <m:t>}</m:t>
                    </m:r>
                  </m:oMath>
                </a14:m>
              </a:p>
              <a:p>
                <a:pPr lvl="1"/>
                <a:r>
                  <a:rPr/>
                  <a:t>“Die shows even number”: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=</m:t>
                    </m:r>
                    <m:r>
                      <m:t>{</m:t>
                    </m:r>
                    <m:r>
                      <m:t>x</m:t>
                    </m:r>
                    <m:r>
                      <m:t>∈</m:t>
                    </m:r>
                    <m:r>
                      <m:t>Ω</m:t>
                    </m:r>
                    <m:r>
                      <m:t>|</m:t>
                    </m:r>
                    <m:r>
                      <m:t> </m:t>
                    </m:r>
                    <m:r>
                      <m:t>x</m:t>
                    </m:r>
                    <m:r>
                      <m:rPr>
                        <m:sty m:val="p"/>
                      </m:rPr>
                      <m:t> is even</m:t>
                    </m:r>
                    <m:r>
                      <m:t>}</m:t>
                    </m:r>
                    <m:r>
                      <m:t>=</m:t>
                    </m:r>
                    <m:r>
                      <m:t>{</m:t>
                    </m:r>
                    <m:r>
                      <m:t>2</m:t>
                    </m:r>
                    <m:r>
                      <m:t>,</m:t>
                    </m:r>
                    <m:r>
                      <m:t>4</m:t>
                    </m:r>
                    <m:r>
                      <m:t>,</m:t>
                    </m:r>
                    <m:r>
                      <m:t>6</m:t>
                    </m:r>
                    <m:r>
                      <m:t>}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Special events</a:t>
                </a:r>
              </a:p>
              <a:p>
                <a:pPr lvl="1"/>
                <a:r>
                  <a:rPr/>
                  <a:t>Impossible / empty event: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=</m:t>
                    </m:r>
                    <m:r>
                      <m:t>∅</m:t>
                    </m:r>
                  </m:oMath>
                </a14:m>
              </a:p>
              <a:p>
                <a:pPr lvl="1"/>
                <a:r>
                  <a:rPr/>
                  <a:t>Sure event / outcome space: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=</m:t>
                    </m:r>
                    <m:r>
                      <m:t>Ω</m:t>
                    </m:r>
                  </m:oMath>
                </a14:m>
              </a:p>
              <a:p>
                <a:pPr lvl="1"/>
                <a:r>
                  <a:rPr/>
                  <a:t>Singleton events: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=</m:t>
                    </m:r>
                    <m:r>
                      <m:t>{</m:t>
                    </m:r>
                    <m:r>
                      <m:t>H</m:t>
                    </m:r>
                    <m:r>
                      <m:t>}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=</m:t>
                    </m:r>
                    <m:r>
                      <m:t>{</m:t>
                    </m:r>
                    <m:r>
                      <m:t>3</m:t>
                    </m:r>
                    <m:r>
                      <m:t>}</m:t>
                    </m:r>
                  </m:oMath>
                </a14:m>
              </a:p>
              <a:p>
                <a:pPr lvl="1"/>
                <a:r>
                  <a:rPr/>
                  <a:t>The complementary event: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A</m:t>
                        </m:r>
                      </m:e>
                    </m:bar>
                    <m:r>
                      <m:t>=</m:t>
                    </m:r>
                    <m:r>
                      <m:t>Ω</m:t>
                    </m:r>
                    <m:r>
                      <m:t>\</m:t>
                    </m:r>
                    <m:r>
                      <m:t>A</m:t>
                    </m:r>
                  </m:oMath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i="1"/>
                  <a:t>Classical definition</a:t>
                </a:r>
                <a:r>
                  <a:rPr/>
                  <a:t> of probability:</a:t>
                </a:r>
              </a:p>
              <a:p>
                <a:pPr lvl="0" marL="0" indent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|</m:t>
                    </m:r>
                    <m:r>
                      <m:t>.</m:t>
                    </m:r>
                    <m:r>
                      <m:t>|</m:t>
                    </m:r>
                  </m:oMath>
                </a14:m>
                <a:r>
                  <a:rPr/>
                  <a:t> denote the operator measuring the size of an event. The </a:t>
                </a:r>
                <a:r>
                  <a:rPr b="1"/>
                  <a:t>probability</a:t>
                </a:r>
                <a:r>
                  <a:rPr/>
                  <a:t> of an event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⊆</m:t>
                    </m:r>
                    <m:r>
                      <m:t>Ω</m:t>
                    </m:r>
                  </m:oMath>
                </a14:m>
                <a:r>
                  <a:rPr/>
                  <a:t> is defined as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|</m:t>
                          </m:r>
                          <m:r>
                            <m:t>A</m:t>
                          </m:r>
                          <m:r>
                            <m:t>|</m:t>
                          </m:r>
                        </m:num>
                        <m:den>
                          <m:r>
                            <m:t>|</m:t>
                          </m:r>
                          <m:r>
                            <m:t>Ω</m:t>
                          </m:r>
                          <m:r>
                            <m:t>|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If all outcomes in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are equally likely, then this means the probability of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is the ratio of the number of outcomes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and the number of outcomes in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If your outcome space is not discrete, then </a:t>
                </a:r>
                <a14:m>
                  <m:oMath xmlns:m="http://schemas.openxmlformats.org/officeDocument/2006/math">
                    <m:r>
                      <m:t>|</m:t>
                    </m:r>
                    <m:r>
                      <m:t>.</m:t>
                    </m:r>
                    <m:r>
                      <m:t>|</m:t>
                    </m:r>
                  </m:oMath>
                </a14:m>
                <a:r>
                  <a:rPr/>
                  <a:t> is a function mapping outcome sets to the positive real line.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i="1"/>
                  <a:t>Frequency definition</a:t>
                </a:r>
                <a:r>
                  <a:rPr/>
                  <a:t> of probability:</a:t>
                </a:r>
              </a:p>
              <a:p>
                <a:pPr lvl="0" marL="0" indent="0">
                  <a:buNone/>
                </a:pPr>
                <a:r>
                  <a:rPr/>
                  <a:t>It is supposed an experiment is repeated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times, producing an outcome </a:t>
                </a:r>
                <a14:m>
                  <m:oMath xmlns:m="http://schemas.openxmlformats.org/officeDocument/2006/math">
                    <m:sSub>
                      <m:e>
                        <m:r>
                          <m:t>o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during the i</a:t>
                </a:r>
                <a:r>
                  <a:rPr baseline="30000"/>
                  <a:t>th</a:t>
                </a:r>
                <a:r>
                  <a:rPr/>
                  <a:t> run. Probability is the defined as the long-run relative frequency: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)</m:t>
                      </m:r>
                      <m:r>
                        <m:t>=</m:t>
                      </m:r>
                      <m:sSub>
                        <m:e>
                          <m:r>
                            <m:rPr>
                              <m:sty m:val="p"/>
                            </m:rPr>
                            <m:t>lim</m:t>
                          </m:r>
                        </m:e>
                        <m:sub>
                          <m:r>
                            <m:t>k</m:t>
                          </m:r>
                          <m:r>
                            <m:t>→</m:t>
                          </m:r>
                          <m:r>
                            <m:t>∞</m:t>
                          </m:r>
                        </m:sub>
                      </m:sSub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1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I</m:t>
                              </m:r>
                            </m:e>
                          </m:nary>
                          <m:r>
                            <m:t>(</m:t>
                          </m:r>
                          <m:sSub>
                            <m:e>
                              <m:r>
                                <m:t>o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∈</m:t>
                          </m:r>
                          <m:r>
                            <m:t>A</m:t>
                          </m:r>
                          <m:r>
                            <m:t>)</m:t>
                          </m:r>
                        </m:num>
                        <m:den>
                          <m:r>
                            <m:t>k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is the indicator function (1 if its argument is true, 0 otherwise).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i="1"/>
                  <a:t>Subjective definition</a:t>
                </a:r>
                <a:r>
                  <a:rPr/>
                  <a:t> of probability:</a:t>
                </a:r>
              </a:p>
              <a:p>
                <a:pPr lvl="0" marL="0" indent="0">
                  <a:buNone/>
                </a:pPr>
                <a:r>
                  <a:rPr/>
                  <a:t>According to this definition, probability is a measure of the degree of belief that an event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will occur.</a:t>
                </a:r>
              </a:p>
              <a:p>
                <a:pPr lvl="0" marL="0" indent="0">
                  <a:buNone/>
                </a:pPr>
                <a:r>
                  <a:rPr/>
                  <a:t>Degree of belief depends on the person who has the belief, so with this definition the probability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can be different for different people.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subjective definition of probability allows expressing all uncertainty through probability - this is important for Bayesian statistics.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Probability as a mathematical concept was formally introduced in the 17</a:t>
                </a:r>
                <a:r>
                  <a:rPr baseline="30000"/>
                  <a:t>th</a:t>
                </a:r>
                <a:r>
                  <a:rPr/>
                  <a:t> century by French mathematicians </a:t>
                </a:r>
                <a:r>
                  <a:rPr b="1"/>
                  <a:t>Blaise Pascal</a:t>
                </a:r>
                <a:r>
                  <a:rPr/>
                  <a:t> and </a:t>
                </a:r>
                <a:r>
                  <a:rPr b="1"/>
                  <a:t>Pierre de Fermat</a:t>
                </a:r>
                <a:r>
                  <a:rPr/>
                  <a:t> when they were discussing games of chance.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formal, mathematical derivation of probability theory follows from set theory and measure theory.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Probability</a:t>
            </a:r>
          </a:p>
        </p:txBody>
      </p:sp>
      <p:pic>
        <p:nvPicPr>
          <p:cNvPr descr="images/pascal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6100" y="1816100"/>
            <a:ext cx="32258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Blaise</a:t>
            </a:r>
            <a:r>
              <a:rPr/>
              <a:t> </a:t>
            </a:r>
            <a:r>
              <a:rPr/>
              <a:t>Pascal</a:t>
            </a:r>
            <a:r>
              <a:rPr/>
              <a:t> </a:t>
            </a:r>
            <a:r>
              <a:rPr/>
              <a:t>(public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Wikipedia)</a:t>
            </a:r>
          </a:p>
        </p:txBody>
      </p:sp>
      <p:pic>
        <p:nvPicPr>
          <p:cNvPr descr="images/ferma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27900" y="1816100"/>
            <a:ext cx="28702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Pierre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Fermat</a:t>
            </a:r>
            <a:r>
              <a:rPr/>
              <a:t> </a:t>
            </a:r>
            <a:r>
              <a:rPr/>
              <a:t>(public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Wikipedia)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notes were written in </a:t>
            </a:r>
            <a:r>
              <a:rPr sz="1800">
                <a:latin typeface="Courier"/>
              </a:rPr>
              <a:t>R markdown</a:t>
            </a:r>
            <a:r>
              <a:rPr/>
              <a:t>.</a:t>
            </a:r>
          </a:p>
          <a:p>
            <a:pPr lvl="1"/>
            <a:r>
              <a:rPr/>
              <a:t>All examples / code in these notes is </a:t>
            </a:r>
            <a:r>
              <a:rPr sz="1800">
                <a:latin typeface="Courier"/>
              </a:rPr>
              <a:t>R</a:t>
            </a:r>
            <a:r>
              <a:rPr/>
              <a:t> and a combination of STAN / JAGS / BUGS for Bayesian model specification.</a:t>
            </a:r>
          </a:p>
          <a:p>
            <a:pPr lvl="1"/>
            <a:r>
              <a:rPr/>
              <a:t>GitHub repository - will contain all course materials by the end of the week:</a:t>
            </a:r>
          </a:p>
          <a:p>
            <a:pPr lvl="1">
              <a:buNone/>
            </a:pPr>
            <a:r>
              <a:rPr>
                <a:hlinkClick r:id="rId2"/>
              </a:rPr>
              <a:t>https://github.com/gitMarcH/Chanco_STA6206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axioms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Probability (whether according to the classical, frequency or subjective definition) is a function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from subsets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to the real line satisfying the following axioms: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>
                  <a:buAutoNum type="arabicPeriod"/>
                </a:pPr>
                <a:r>
                  <a:rPr/>
                  <a:t> 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  <m: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∀</m:t>
                    </m:r>
                    <m:r>
                      <m:t>A</m:t>
                    </m:r>
                    <m:r>
                      <m:t>⊆</m:t>
                    </m:r>
                    <m:r>
                      <m:t>Ω</m:t>
                    </m:r>
                  </m:oMath>
                </a14:m>
              </a:p>
              <a:p>
                <a:pPr lvl="1">
                  <a:buAutoNum type="arabicPeriod"/>
                </a:pPr>
                <a:r>
                  <a:rPr/>
                  <a:t> if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∩</m:t>
                    </m:r>
                    <m:r>
                      <m:t>B</m:t>
                    </m:r>
                    <m:r>
                      <m:t>=</m:t>
                    </m:r>
                    <m:r>
                      <m:t>∅</m:t>
                    </m:r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∪</m:t>
                    </m:r>
                    <m:r>
                      <m:t>B</m:t>
                    </m:r>
                    <m:r>
                      <m:t>)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  <m:r>
                      <m:t>+</m:t>
                    </m:r>
                    <m:r>
                      <m:t>P</m:t>
                    </m:r>
                    <m:r>
                      <m:t>(</m:t>
                    </m:r>
                    <m:r>
                      <m:t>B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∀</m:t>
                    </m:r>
                    <m:r>
                      <m:t>A</m:t>
                    </m:r>
                    <m:r>
                      <m:t>,</m:t>
                    </m:r>
                    <m:r>
                      <m:t>B</m:t>
                    </m:r>
                    <m:r>
                      <m:t>⊆</m:t>
                    </m:r>
                    <m:r>
                      <m:t>Ω</m:t>
                    </m:r>
                  </m:oMath>
                </a14:m>
              </a:p>
              <a:p>
                <a:pPr lvl="1">
                  <a:buAutoNum type="arabicPeriod"/>
                </a:pPr>
                <a:r>
                  <a:rPr/>
                  <a:t> 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Ω</m:t>
                    </m:r>
                    <m:r>
                      <m:t>)</m:t>
                    </m:r>
                    <m:r>
                      <m:t>=</m:t>
                    </m:r>
                    <m:r>
                      <m:t>1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Everything else in probability theory is derived from these 3 axioms.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probability of an event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can be influenced by information about the occurrence of an event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. The </a:t>
                </a:r>
                <a:r>
                  <a:rPr b="1"/>
                  <a:t>conditional probability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given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, denoted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B</m:t>
                    </m:r>
                    <m:r>
                      <m:t>|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, is defined as the probability of event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given that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has occurred. For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  <m: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B</m:t>
                      </m:r>
                      <m:r>
                        <m:t>|</m:t>
                      </m:r>
                      <m:r>
                        <m:t>A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t>A</m:t>
                          </m:r>
                          <m:r>
                            <m:t>∩</m:t>
                          </m:r>
                          <m:r>
                            <m:t>B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r>
                            <m:t>A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Intuitively: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is the new, </a:t>
                </a:r>
                <a:r>
                  <a:rPr b="1"/>
                  <a:t>reduced</a:t>
                </a:r>
                <a:r>
                  <a:rPr/>
                  <a:t> universe / outcome space </a:t>
                </a:r>
                <a14:m>
                  <m:oMath xmlns:m="http://schemas.openxmlformats.org/officeDocument/2006/math"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. The division by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guarantees that the conditional distribution sums / integrates to 1, i.e. is a valid probability distribution.</a:t>
                </a:r>
              </a:p>
              <a:p>
                <a:pPr lvl="0" marL="0" indent="0">
                  <a:buNone/>
                </a:pPr>
                <a:r>
                  <a:rPr/>
                  <a:t>From the conditional probability, we can derive the </a:t>
                </a:r>
                <a:r>
                  <a:rPr b="1"/>
                  <a:t>multiplication rule</a:t>
                </a:r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∩</m:t>
                      </m:r>
                      <m:r>
                        <m:t>B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B</m:t>
                      </m:r>
                      <m:r>
                        <m:t>|</m:t>
                      </m:r>
                      <m:r>
                        <m:t>A</m:t>
                      </m:r>
                      <m:r>
                        <m:t>)</m:t>
                      </m:r>
                      <m:r>
                        <m:t>⋅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</a:t>
            </a:r>
          </a:p>
        </p:txBody>
      </p:sp>
      <p:pic>
        <p:nvPicPr>
          <p:cNvPr descr="Chanco_STA6206_BDA_2019_Henrion_Session1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Events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are said to be </a:t>
                </a:r>
                <a:r>
                  <a:rPr b="1"/>
                  <a:t>independent</a:t>
                </a:r>
                <a:r>
                  <a:rPr/>
                  <a:t> if the occurrence of one event does not influence the probability of occurrence of the other event.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|</m:t>
                      </m:r>
                      <m:r>
                        <m:t>B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B</m:t>
                      </m:r>
                      <m:r>
                        <m:t>|</m:t>
                      </m:r>
                      <m:r>
                        <m:t>A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B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can more concisely be expressed as: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∩</m:t>
                      </m:r>
                      <m:r>
                        <m:t>B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B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define events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⊆</m:t>
                    </m:r>
                    <m:r>
                      <m:t>Ω</m:t>
                    </m:r>
                  </m:oMath>
                </a14:m>
                <a:r>
                  <a:rPr/>
                  <a:t> to form a </a:t>
                </a:r>
                <a:r>
                  <a:rPr b="1"/>
                  <a:t>partition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if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∩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=</m:t>
                    </m:r>
                    <m:r>
                      <m:t>∅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∀</m:t>
                    </m:r>
                    <m:r>
                      <m:t>i</m:t>
                    </m:r>
                    <m:r>
                      <m:t>≠</m:t>
                    </m:r>
                    <m:r>
                      <m:t>j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⋃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  <m:r>
                      <m:t>=</m:t>
                    </m:r>
                    <m:r>
                      <m:t>Ω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From the probability axioms it follows that, for any event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⊆</m:t>
                    </m:r>
                    <m:r>
                      <m:t>Ω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t>P</m:t>
                          </m:r>
                          <m:r>
                            <m:t>(</m:t>
                          </m:r>
                          <m:r>
                            <m:t>A</m:t>
                          </m:r>
                          <m:r>
                            <m:t>|</m:t>
                          </m:r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)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)</m:t>
                          </m:r>
                        </m:e>
                      </m:nary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t>P</m:t>
                          </m:r>
                          <m:r>
                            <m:t>(</m:t>
                          </m:r>
                          <m:r>
                            <m:t>A</m:t>
                          </m:r>
                          <m:r>
                            <m:t>∩</m:t>
                          </m:r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)</m:t>
                          </m:r>
                        </m:e>
                      </m:nary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is known as the </a:t>
                </a:r>
                <a:r>
                  <a:rPr b="1"/>
                  <a:t>Theorem of Total Probability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Probability</a:t>
            </a:r>
          </a:p>
        </p:txBody>
      </p:sp>
      <p:pic>
        <p:nvPicPr>
          <p:cNvPr descr="Chanco_STA6206_BDA_2019_Henrion_Session1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</a:p>
          <a:p>
            <a:pPr lvl="0" marL="0" indent="0">
              <a:buNone/>
            </a:pPr>
            <a:r>
              <a:rPr/>
              <a:t>A box contains 4 balls: 3 white, 1 red.</a:t>
            </a:r>
          </a:p>
          <a:p>
            <a:pPr lvl="0" marL="0" indent="0">
              <a:buNone/>
            </a:pPr>
            <a:r>
              <a:rPr/>
              <a:t>First draw one ball at random. Then, without replacing the first ball, draw a second ball from the box.</a:t>
            </a:r>
          </a:p>
          <a:p>
            <a:pPr lvl="0" marL="0" indent="0">
              <a:buNone/>
            </a:pPr>
            <a:r>
              <a:rPr/>
              <a:t>What is the probability that the second ball is a red ball?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This is most easily calculated using the TTP.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be the event of drawing a red ball on the first / second draw, and similarly for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Note that 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R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and hence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form a parition of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)</m:t>
                      </m:r>
                      <m:r>
                        <m:t>=</m:t>
                      </m:r>
                      <m:r>
                        <m:t>P</m:t>
                      </m:r>
                      <m:r>
                        <m:t>(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|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)</m:t>
                      </m:r>
                      <m:r>
                        <m:t>+</m:t>
                      </m:r>
                      <m:r>
                        <m:t>P</m:t>
                      </m:r>
                      <m:r>
                        <m:t>(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|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3</m:t>
                          </m:r>
                        </m:den>
                      </m:f>
                      <m: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3</m:t>
                          </m:r>
                        </m:num>
                        <m:den>
                          <m:r>
                            <m:t>4</m:t>
                          </m:r>
                        </m:den>
                      </m:f>
                      <m:r>
                        <m:t>+</m:t>
                      </m:r>
                      <m:r>
                        <m:t>0</m:t>
                      </m:r>
                      <m: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4</m:t>
                          </m:r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4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Bayes’ Theorem shows how probabilities change in light of evidence: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B</m:t>
                      </m:r>
                      <m:r>
                        <m:t>|</m:t>
                      </m:r>
                      <m:r>
                        <m:t>A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t>A</m:t>
                          </m:r>
                          <m:r>
                            <m:t>|</m:t>
                          </m:r>
                          <m:r>
                            <m:t>B</m:t>
                          </m:r>
                          <m:r>
                            <m:t>)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B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r>
                            <m:t>A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 for a partition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|</m:t>
                      </m:r>
                      <m:r>
                        <m:t>A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t>A</m:t>
                          </m:r>
                          <m:r>
                            <m:t>|</m:t>
                          </m:r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)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1"/>
                            </m:naryPr>
                            <m:sub>
                              <m:r>
                                <m:t>j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  <m:r>
                                <m:t>(</m:t>
                              </m:r>
                              <m:r>
                                <m:t>A</m:t>
                              </m:r>
                              <m:r>
                                <m:t>|</m:t>
                              </m:r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t>)</m:t>
                              </m:r>
                              <m:r>
                                <m:t>P</m:t>
                              </m:r>
                              <m:r>
                                <m:t>(</m:t>
                              </m:r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Bayes’ Rule really just rewrites the conditional probability using the multiplication rule (numerator) and the Theorem of Total Probability (denominator).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Bayes’ Rule was first formulated by an 18</a:t>
                </a:r>
                <a:r>
                  <a:rPr baseline="30000"/>
                  <a:t>th</a:t>
                </a:r>
                <a:r>
                  <a:rPr/>
                  <a:t> century English clergyman, Thomas Bayes, it was only published after his death.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While Bayes’ Rule is important for Bayesian statistics, it is a result from probability theory and useful win both Bayesian and frequentist statistics.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Session 1: Inference paradigms, probability theory, Bayes’ theorem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Some references for Bayesian statistics / data analysis are:</a:t>
                </a:r>
              </a:p>
              <a:p>
                <a:pPr lvl="1">
                  <a:buAutoNum type="arabicPeriod"/>
                </a:pPr>
                <a:r>
                  <a:rPr/>
                  <a:t>Hoff, P.D. (2009). “</a:t>
                </a:r>
                <a:r>
                  <a:rPr i="1"/>
                  <a:t>A First Course in Bayesian Statistical Methods</a:t>
                </a:r>
                <a:r>
                  <a:rPr/>
                  <a:t>.” Springer.</a:t>
                </a:r>
              </a:p>
              <a:p>
                <a:pPr lvl="1">
                  <a:buAutoNum type="arabicPeriod"/>
                </a:pPr>
                <a:r>
                  <a:rPr/>
                  <a:t>Gelman, A., Carlin, J.B., Stern, H.S., Dunson, D.B., Vehtari, A., Rubin, D.B. (2014). “</a:t>
                </a:r>
                <a:r>
                  <a:rPr i="1"/>
                  <a:t>Bayesian Data Analysis</a:t>
                </a:r>
                <a:r>
                  <a:rPr/>
                  <a:t>”. 3</a:t>
                </a:r>
                <a:r>
                  <a:rPr baseline="30000"/>
                  <a:t>rd</a:t>
                </a:r>
                <a:r>
                  <a:rPr/>
                  <a:t> ed. CRC Press.</a:t>
                </a:r>
              </a:p>
              <a:p>
                <a:pPr lvl="1">
                  <a:buAutoNum type="arabicPeriod"/>
                </a:pPr>
                <a:r>
                  <a:rPr/>
                  <a:t>Ramoni, M., Sebastiani, P. (2007), ‘Bayesian Methods’, in Berthold, M., Hand, D.J. (eds.). “</a:t>
                </a:r>
                <a:r>
                  <a:rPr i="1"/>
                  <a:t>Intelligent Data Analysis</a:t>
                </a:r>
                <a:r>
                  <a:rPr/>
                  <a:t>”, 2</a:t>
                </a:r>
                <a:r>
                  <a:rPr baseline="30000"/>
                  <a:t>nd</a:t>
                </a:r>
                <a:r>
                  <a:rPr/>
                  <a:t> ed., Springer, pp.131-168</a:t>
                </a:r>
              </a:p>
              <a:p>
                <a:pPr lvl="1">
                  <a:buAutoNum type="arabicPeriod"/>
                </a:pPr>
                <a:r>
                  <a:rPr/>
                  <a:t>Stone, J.V. (2013). “</a:t>
                </a:r>
                <a:r>
                  <a:rPr i="1"/>
                  <a:t>Bayes’ Rule: A Tutorial Introduction to Bayesian Analysis</a:t>
                </a:r>
                <a:r>
                  <a:rPr/>
                  <a:t>”. Sebtel Press.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p:pic>
        <p:nvPicPr>
          <p:cNvPr descr="images/bayes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65600" y="1816100"/>
            <a:ext cx="38735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9690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(probably</a:t>
            </a:r>
            <a:r>
              <a:rPr/>
              <a:t> </a:t>
            </a:r>
            <a:r>
              <a:rPr/>
              <a:t>not)</a:t>
            </a:r>
            <a:r>
              <a:rPr/>
              <a:t> </a:t>
            </a:r>
            <a:r>
              <a:rPr/>
              <a:t>Thomas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(public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Wikipedia)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Example: diagnostic test</a:t>
                </a:r>
              </a:p>
              <a:p>
                <a:pPr lvl="0" marL="0" indent="0">
                  <a:buNone/>
                </a:pPr>
                <a:r>
                  <a:rPr/>
                  <a:t>Disease </a:t>
                </a:r>
                <a14:m>
                  <m:oMath xmlns:m="http://schemas.openxmlformats.org/officeDocument/2006/math">
                    <m:r>
                      <m:t>D</m:t>
                    </m:r>
                  </m:oMath>
                </a14:m>
                <a:r>
                  <a:rPr/>
                  <a:t>, with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D</m:t>
                    </m:r>
                    <m:r>
                      <m:t>)</m:t>
                    </m:r>
                    <m:r>
                      <m:t>=</m:t>
                    </m:r>
                    <m:r>
                      <m:t>0.001</m:t>
                    </m:r>
                  </m:oMath>
                </a14:m>
                <a:r>
                  <a:rPr/>
                  <a:t>, i.e. occurs only in </a:t>
                </a:r>
                <a14:m>
                  <m:oMath xmlns:m="http://schemas.openxmlformats.org/officeDocument/2006/math">
                    <m:r>
                      <m:t>0.1</m:t>
                    </m:r>
                    <m:r>
                      <m:t>%</m:t>
                    </m:r>
                  </m:oMath>
                </a14:m>
                <a:r>
                  <a:rPr/>
                  <a:t> of the population.</a:t>
                </a:r>
              </a:p>
              <a:p>
                <a:pPr lvl="0" marL="0" indent="0">
                  <a:buNone/>
                </a:pPr>
                <a:r>
                  <a:rPr/>
                  <a:t>There is a diagnostic test, which can give a positive (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) or negative (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T</m:t>
                        </m:r>
                      </m:e>
                    </m:bar>
                  </m:oMath>
                </a14:m>
                <a:r>
                  <a:rPr/>
                  <a:t>) result. The diagnostic test has </a:t>
                </a:r>
                <a14:m>
                  <m:oMath xmlns:m="http://schemas.openxmlformats.org/officeDocument/2006/math">
                    <m:r>
                      <m:t>95</m:t>
                    </m:r>
                    <m:r>
                      <m:t>%</m:t>
                    </m:r>
                  </m:oMath>
                </a14:m>
                <a:r>
                  <a:rPr/>
                  <a:t> sensitivity (i.e. 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T</m:t>
                    </m:r>
                    <m:r>
                      <m:t>|</m:t>
                    </m:r>
                    <m:r>
                      <m:t>D</m:t>
                    </m:r>
                    <m:r>
                      <m:t>)</m:t>
                    </m:r>
                    <m:r>
                      <m:t>=</m:t>
                    </m:r>
                    <m:r>
                      <m:t>0.95</m:t>
                    </m:r>
                  </m:oMath>
                </a14:m>
                <a:r>
                  <a:rPr/>
                  <a:t>) and </a:t>
                </a:r>
                <a14:m>
                  <m:oMath xmlns:m="http://schemas.openxmlformats.org/officeDocument/2006/math">
                    <m:r>
                      <m:t>98</m:t>
                    </m:r>
                    <m:r>
                      <m:t>%</m:t>
                    </m:r>
                  </m:oMath>
                </a14:m>
                <a:r>
                  <a:rPr/>
                  <a:t> specificity (i.e. 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bar>
                      <m:barPr>
                        <m:pos m:val="top"/>
                      </m:barPr>
                      <m:e>
                        <m:r>
                          <m:t>T</m:t>
                        </m:r>
                      </m:e>
                    </m:bar>
                    <m:r>
                      <m:t>|</m:t>
                    </m:r>
                    <m:bar>
                      <m:barPr>
                        <m:pos m:val="top"/>
                      </m:barPr>
                      <m:e>
                        <m:r>
                          <m:t>D</m:t>
                        </m:r>
                      </m:e>
                    </m:bar>
                    <m:r>
                      <m:t>)</m:t>
                    </m:r>
                    <m:r>
                      <m:t>=</m:t>
                    </m:r>
                    <m:r>
                      <m:t>0.98</m:t>
                    </m:r>
                  </m:oMath>
                </a14:m>
                <a:r>
                  <a:rPr/>
                  <a:t>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What is the probability that a patient has the disease if the test result is positive?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Note that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D</m:t>
                        </m:r>
                      </m:e>
                    </m:bar>
                  </m:oMath>
                </a14:m>
                <a:r>
                  <a:rPr/>
                  <a:t> is a partition of the outcome space.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Apply Bayes’s Rule: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D</m:t>
                            </m:r>
                            <m:r>
                              <m:t>|</m:t>
                            </m:r>
                            <m:r>
                              <m:t>T</m:t>
                            </m:r>
                            <m:r>
                              <m:t>)</m:t>
                            </m:r>
                          </m:e>
                          <m:e>
                            <m: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T</m:t>
                                </m:r>
                                <m:r>
                                  <m:t>|</m:t>
                                </m:r>
                                <m:r>
                                  <m:t>D</m:t>
                                </m:r>
                                <m:r>
                                  <m:t>)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D</m:t>
                                </m:r>
                                <m:r>
                                  <m:t>)</m:t>
                                </m:r>
                              </m:num>
                              <m:den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T</m:t>
                                </m:r>
                                <m:r>
                                  <m:t>|</m:t>
                                </m:r>
                                <m:r>
                                  <m:t>D</m:t>
                                </m:r>
                                <m:r>
                                  <m:t>)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D</m:t>
                                </m:r>
                                <m:r>
                                  <m:t>)</m:t>
                                </m:r>
                                <m:r>
                                  <m:t>+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T</m:t>
                                </m:r>
                                <m:r>
                                  <m:t>|</m:t>
                                </m:r>
                                <m:bar>
                                  <m:barPr>
                                    <m:pos m:val="top"/>
                                  </m:barPr>
                                  <m:e>
                                    <m:r>
                                      <m:t>D</m:t>
                                    </m:r>
                                  </m:e>
                                </m:bar>
                                <m:r>
                                  <m:t>)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bar>
                                  <m:barPr>
                                    <m:pos m:val="top"/>
                                  </m:barPr>
                                  <m:e>
                                    <m:r>
                                      <m:t>D</m:t>
                                    </m:r>
                                  </m:e>
                                </m:bar>
                                <m:r>
                                  <m:t>)</m:t>
                                </m:r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0.95</m:t>
                                </m:r>
                                <m:r>
                                  <m:t>⋅</m:t>
                                </m:r>
                                <m:r>
                                  <m:t>0.001</m:t>
                                </m:r>
                              </m:num>
                              <m:den>
                                <m:r>
                                  <m:t>0.95</m:t>
                                </m:r>
                                <m:r>
                                  <m:t>⋅</m:t>
                                </m:r>
                                <m:r>
                                  <m:t>0.001</m:t>
                                </m:r>
                                <m:r>
                                  <m:t>+</m:t>
                                </m:r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0.98</m:t>
                                </m:r>
                                <m:r>
                                  <m:t>)</m:t>
                                </m:r>
                                <m:r>
                                  <m:t>⋅</m:t>
                                </m:r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0.001</m:t>
                                </m:r>
                                <m:r>
                                  <m:t>)</m:t>
                                </m:r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  <m:r>
                              <m:t>0.0454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Note that: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D</m:t>
                      </m:r>
                      <m:r>
                        <m:t>|</m:t>
                      </m:r>
                      <m:r>
                        <m:t>T</m:t>
                      </m:r>
                      <m:r>
                        <m:t>)</m:t>
                      </m:r>
                      <m:r>
                        <m:t>∝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|</m:t>
                      </m:r>
                      <m:r>
                        <m:t>D</m:t>
                      </m:r>
                      <m:r>
                        <m:t>)</m:t>
                      </m:r>
                      <m:r>
                        <m:t>⋅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D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D</m:t>
                    </m:r>
                    <m:r>
                      <m:t>|</m:t>
                    </m:r>
                    <m:r>
                      <m:t>T</m:t>
                    </m:r>
                    <m:r>
                      <m:t>)</m:t>
                    </m:r>
                  </m:oMath>
                </a14:m>
                <a:r>
                  <a:rPr/>
                  <a:t> is the </a:t>
                </a:r>
                <a:r>
                  <a:rPr b="1"/>
                  <a:t>posterior</a:t>
                </a:r>
                <a:r>
                  <a:rPr/>
                  <a:t>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T</m:t>
                    </m:r>
                    <m:r>
                      <m:t>|</m:t>
                    </m:r>
                    <m:r>
                      <m:t>D</m:t>
                    </m:r>
                    <m:r>
                      <m:t>)</m:t>
                    </m:r>
                  </m:oMath>
                </a14:m>
                <a:r>
                  <a:rPr/>
                  <a:t> is the </a:t>
                </a:r>
                <a:r>
                  <a:rPr b="1"/>
                  <a:t>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D</m:t>
                    </m:r>
                    <m:r>
                      <m:t>)</m:t>
                    </m:r>
                  </m:oMath>
                </a14:m>
                <a:r>
                  <a:rPr/>
                  <a:t> is the </a:t>
                </a:r>
                <a:r>
                  <a:rPr b="1"/>
                  <a:t>prior</a:t>
                </a:r>
                <a:r>
                  <a:rPr/>
                  <a:t> probability</a:t>
                </a:r>
              </a:p>
              <a:p>
                <a:pPr lvl="0" marL="0" indent="0">
                  <a:buNone/>
                </a:pPr>
                <a:r>
                  <a:rPr/>
                  <a:t>We can consider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</m:oMath>
                </a14:m>
                <a:r>
                  <a:rPr/>
                  <a:t> (the denominator) to be just a constant to schale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D</m:t>
                    </m:r>
                    <m:r>
                      <m:t>|</m:t>
                    </m:r>
                    <m:r>
                      <m:t>T</m:t>
                    </m:r>
                    <m:r>
                      <m:t>)</m:t>
                    </m:r>
                  </m:oMath>
                </a14:m>
                <a:r>
                  <a:rPr/>
                  <a:t> so that it is a valid distribution.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</a:t>
                </a:r>
                <a:r>
                  <a:rPr b="1"/>
                  <a:t>random variable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is a function from the outcome space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to the real line: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:</m:t>
                      </m:r>
                      <m:r>
                        <m:t>Ω</m:t>
                      </m:r>
                      <m:r>
                        <m:t>→</m:t>
                      </m:r>
                      <m:r>
                        <m:rPr>
                          <m:sty m:val="p"/>
                          <m:scr m:val="double-struck"/>
                        </m:rPr>
                        <m:t>R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Example: Consider the experiment of tossing a coin 2 times: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Ω</m:t>
                      </m:r>
                      <m:r>
                        <m:t>=</m:t>
                      </m:r>
                      <m:r>
                        <m:t>{</m:t>
                      </m:r>
                      <m:r>
                        <m:t>(</m:t>
                      </m:r>
                      <m:r>
                        <m:t>H</m:t>
                      </m:r>
                      <m:r>
                        <m:t>,</m:t>
                      </m:r>
                      <m:r>
                        <m:t>H</m:t>
                      </m:r>
                      <m:r>
                        <m:t>)</m:t>
                      </m:r>
                      <m:r>
                        <m:t>,</m:t>
                      </m:r>
                      <m:r>
                        <m:t>(</m:t>
                      </m:r>
                      <m:r>
                        <m:t>H</m:t>
                      </m:r>
                      <m:r>
                        <m:t>,</m:t>
                      </m:r>
                      <m:r>
                        <m:t>T</m:t>
                      </m:r>
                      <m:r>
                        <m:t>)</m:t>
                      </m:r>
                      <m:r>
                        <m:t>,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,</m:t>
                      </m:r>
                      <m:r>
                        <m:t>H</m:t>
                      </m:r>
                      <m:r>
                        <m:t>)</m:t>
                      </m:r>
                      <m:r>
                        <m:t>,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,</m:t>
                      </m:r>
                      <m:r>
                        <m:t>T</m:t>
                      </m:r>
                      <m:r>
                        <m:t>)</m:t>
                      </m:r>
                      <m:r>
                        <m:t>}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number of heads turning up is a random variable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(</m:t>
                      </m:r>
                      <m:r>
                        <m:t>(</m:t>
                      </m:r>
                      <m:r>
                        <m:t>H</m:t>
                      </m:r>
                      <m:r>
                        <m:t>,</m:t>
                      </m:r>
                      <m:r>
                        <m:t>H</m:t>
                      </m:r>
                      <m:r>
                        <m:t>)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2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(</m:t>
                      </m:r>
                      <m:r>
                        <m:t>(</m:t>
                      </m:r>
                      <m:r>
                        <m:t>H</m:t>
                      </m:r>
                      <m:r>
                        <m:t>,</m:t>
                      </m:r>
                      <m:r>
                        <m:t>T</m:t>
                      </m:r>
                      <m:r>
                        <m:t>)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(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,</m:t>
                      </m:r>
                      <m:r>
                        <m:t>H</m:t>
                      </m:r>
                      <m:r>
                        <m:t>)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(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,</m:t>
                      </m:r>
                      <m:r>
                        <m:t>T</m:t>
                      </m:r>
                      <m:r>
                        <m:t>)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</a:t>
                </a:r>
                <a:r>
                  <a:rPr b="1"/>
                  <a:t>probability mass function</a:t>
                </a:r>
                <a:r>
                  <a:rPr/>
                  <a:t> (pmf)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assigns to each realisation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of a </a:t>
                </a:r>
                <a:r>
                  <a:rPr i="1"/>
                  <a:t>discrete</a:t>
                </a:r>
                <a:r>
                  <a:rPr/>
                  <a:t> random variable X the probability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X</m:t>
                    </m:r>
                    <m:r>
                      <m:t>=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It follows from the axioms of probability that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x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r>
                          <m:t>p</m:t>
                        </m:r>
                        <m:r>
                          <m:t>(</m:t>
                        </m:r>
                        <m:r>
                          <m:t>x</m:t>
                        </m:r>
                        <m:r>
                          <m:t>)</m:t>
                        </m:r>
                      </m:e>
                    </m:nary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co_STA6206_BDA_2019_Henrion_Session1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What about continuous random variables?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a continuous random variable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X</m:t>
                    </m:r>
                    <m:r>
                      <m:t>=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for all values of x (the probability of </a:t>
                </a:r>
                <a:r>
                  <a:rPr i="1"/>
                  <a:t>exactly</a:t>
                </a:r>
                <a:r>
                  <a:rPr/>
                  <a:t> realising one value among an infinity of possible values is 0). Hence it makes little sense to define a pmf.</a:t>
                </a:r>
              </a:p>
              <a:p>
                <a:pPr lvl="0" marL="0" indent="0">
                  <a:buNone/>
                </a:pPr>
                <a:r>
                  <a:rPr/>
                  <a:t>Instead, we will define probabilities as areas under a curve. A </a:t>
                </a:r>
                <a:r>
                  <a:rPr b="1"/>
                  <a:t>probability density function</a:t>
                </a:r>
                <a:r>
                  <a:rPr/>
                  <a:t> (pdf) is a function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:</m:t>
                    </m:r>
                    <m:r>
                      <m:rPr>
                        <m:sty m:val="p"/>
                        <m:scr m:val="double-struck"/>
                      </m:rPr>
                      <m:t>R</m:t>
                    </m:r>
                    <m:r>
                      <m:t>→</m:t>
                    </m:r>
                    <m:sSup>
                      <m:e>
                        <m:r>
                          <m:rPr>
                            <m:sty m:val="p"/>
                            <m:scr m:val="double-struck"/>
                          </m:rPr>
                          <m:t>R</m:t>
                        </m:r>
                      </m:e>
                      <m:sup>
                        <m:r>
                          <m:t>+</m:t>
                        </m:r>
                      </m:sup>
                    </m:sSup>
                  </m:oMath>
                </a14:m>
                <a:r>
                  <a:rPr/>
                  <a:t> so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&lt;</m:t>
                      </m:r>
                      <m:r>
                        <m:t>X</m:t>
                      </m:r>
                      <m:r>
                        <m:t>≤</m:t>
                      </m:r>
                      <m:r>
                        <m:t>b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a</m:t>
                          </m:r>
                        </m:sub>
                        <m:sup>
                          <m:r>
                            <m:t>b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x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It follows from the axioms of probability that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r>
                          <m:t>−</m:t>
                        </m:r>
                        <m:r>
                          <m:t>∞</m:t>
                        </m:r>
                      </m:sub>
                      <m:sup>
                        <m:r>
                          <m:t>∞</m:t>
                        </m:r>
                      </m:sup>
                      <m:e>
                        <m:r>
                          <m:t>p</m:t>
                        </m:r>
                        <m:r>
                          <m:t>(</m:t>
                        </m:r>
                        <m:r>
                          <m:t>x</m:t>
                        </m:r>
                        <m:r>
                          <m:t>)</m:t>
                        </m:r>
                        <m:r>
                          <m:t>d</m:t>
                        </m:r>
                        <m:r>
                          <m:t>x</m:t>
                        </m:r>
                      </m:e>
                    </m:nary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 that while the axioms of probability imply that in the discrete case, a pmf satisfies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≤</m:t>
                    </m:r>
                    <m:r>
                      <m:t>1</m:t>
                    </m:r>
                  </m:oMath>
                </a14:m>
                <a:r>
                  <a:rPr/>
                  <a:t>, in the continuous case, a pdf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  <a:r>
                  <a:rPr/>
                  <a:t> does not have to be bounded above by 1.</a:t>
                </a:r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co_STA6206_BDA_2019_Henrion_Session1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estimators for X, Y, Z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estimates of X, Y, Z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- probability of an event A occuring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  <m: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etc. rather than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p(.) - used as a shorthand notation for pmfs / pdfs if the use of this is unambiguous (i.e. it is clear which is the random variable)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X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Y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Z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T</m:t>
                    </m:r>
                    <m:r>
                      <m:t>]</m:t>
                    </m:r>
                  </m:oMath>
                </a14:m>
                <a:r>
                  <a:rPr/>
                  <a:t> - the expectation of X, Y, Z, T respectively</a:t>
                </a:r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Example:</a:t>
                </a:r>
              </a:p>
              <a:p>
                <a:pPr lvl="0" marL="0" indent="0">
                  <a:buNone/>
                </a:pPr>
                <a:r>
                  <a:rPr/>
                  <a:t>If we have the pdf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for </m:t>
                                </m:r>
                                <m:r>
                                  <m:t>0</m:t>
                                </m:r>
                                <m:r>
                                  <m:t>≤</m:t>
                                </m:r>
                                <m:r>
                                  <m:t>x</m:t>
                                </m:r>
                                <m:r>
                                  <m:t>≤</m:t>
                                </m:r>
                                <m: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Then it follows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0.1</m:t>
                      </m:r>
                      <m:r>
                        <m:t>&lt;</m:t>
                      </m:r>
                      <m:r>
                        <m:t>X</m:t>
                      </m:r>
                      <m:r>
                        <m:t>≤</m:t>
                      </m:r>
                      <m:r>
                        <m:t>0.3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0.1</m:t>
                          </m:r>
                        </m:sub>
                        <m:sup>
                          <m:r>
                            <m:t>0.3</m:t>
                          </m:r>
                        </m:sup>
                        <m:e>
                          <m:r>
                            <m:t>2</m:t>
                          </m:r>
                        </m:e>
                      </m:nary>
                      <m:r>
                        <m:t>d</m:t>
                      </m:r>
                      <m:r>
                        <m:t>x</m:t>
                      </m:r>
                      <m:r>
                        <m:t>=</m:t>
                      </m:r>
                      <m:r>
                        <m:t>[</m:t>
                      </m:r>
                      <m:r>
                        <m:t>2</m:t>
                      </m:r>
                      <m:r>
                        <m:t>x</m:t>
                      </m:r>
                      <m:sSubSup>
                        <m:e>
                          <m:r>
                            <m:t>]</m:t>
                          </m:r>
                        </m:e>
                        <m:sub>
                          <m:r>
                            <m:t>0.1</m:t>
                          </m:r>
                        </m:sub>
                        <m:sup>
                          <m:r>
                            <m:t>0.3</m:t>
                          </m:r>
                        </m:sup>
                      </m:sSubSup>
                      <m:r>
                        <m:t>=</m:t>
                      </m:r>
                      <m:r>
                        <m:t>0.6</m:t>
                      </m:r>
                      <m:r>
                        <m:t>−</m:t>
                      </m:r>
                      <m:r>
                        <m:t>0.2</m:t>
                      </m:r>
                      <m:r>
                        <m:t>=</m:t>
                      </m:r>
                      <m:r>
                        <m:t>0.4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co_STA6206_BDA_2019_Henrion_Session1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What is the expected or average / mean value for a given distribution? Let us define the </a:t>
                </a:r>
                <a:r>
                  <a:rPr b="1"/>
                  <a:t>expectation</a:t>
                </a:r>
                <a:r>
                  <a:rPr/>
                  <a:t> or the </a:t>
                </a:r>
                <a:r>
                  <a:rPr b="1"/>
                  <a:t>mean</a:t>
                </a:r>
                <a:r>
                  <a:rPr/>
                  <a:t> of a random value.</a:t>
                </a:r>
              </a:p>
              <a:p>
                <a:pPr lvl="0" marL="0" indent="0">
                  <a:buNone/>
                </a:pPr>
                <a:r>
                  <a:rPr/>
                  <a:t>Discrete random variables: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x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x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x</m:t>
                          </m:r>
                          <m:r>
                            <m:t>)</m:t>
                          </m:r>
                        </m:e>
                      </m:nary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Continuous random variables: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−</m:t>
                          </m:r>
                          <m:r>
                            <m:t>∞</m:t>
                          </m:r>
                        </m:sub>
                        <m:sup>
                          <m:r>
                            <m:t>∞</m:t>
                          </m:r>
                        </m:sup>
                        <m:e>
                          <m:r>
                            <m:t>x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x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x</m:t>
                          </m:r>
                        </m:e>
                      </m:nary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Notation: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μ</m:t>
                      </m:r>
                      <m:r>
                        <m:t>=</m:t>
                      </m:r>
                      <m:r>
                        <m:t>E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can also compute expectations for arbitrary functions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t>:</m:t>
                    </m:r>
                    <m:r>
                      <m:rPr>
                        <m:sty m:val="p"/>
                        <m:scr m:val="double-struck"/>
                      </m:rPr>
                      <m:t>R</m:t>
                    </m:r>
                    <m:r>
                      <m:t>→</m:t>
                    </m:r>
                    <m:r>
                      <m:rPr>
                        <m:sty m:val="p"/>
                        <m:scr m:val="double-struck"/>
                      </m:rPr>
                      <m:t>R</m:t>
                    </m:r>
                  </m:oMath>
                </a14:m>
                <a:r>
                  <a:rPr/>
                  <a:t> of a random variable: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(</m:t>
                      </m:r>
                      <m:r>
                        <m:t>h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1"/>
                                  </m:naryPr>
                                  <m:sub>
                                    <m:r>
                                      <m:t>x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h</m:t>
                                    </m:r>
                                    <m:r>
                                      <m:t>(</m:t>
                                    </m:r>
                                    <m:r>
                                      <m:t>x</m:t>
                                    </m:r>
                                    <m:r>
                                      <m:t>)</m:t>
                                    </m:r>
                                    <m:r>
                                      <m:t> </m:t>
                                    </m:r>
                                    <m:r>
                                      <m:t>p</m:t>
                                    </m:r>
                                    <m:r>
                                      <m:t>(</m:t>
                                    </m:r>
                                    <m:r>
                                      <m:t>x</m:t>
                                    </m:r>
                                    <m:r>
                                      <m:t>)</m:t>
                                    </m:r>
                                  </m:e>
                                </m:nary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if 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 is discrete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−</m:t>
                                    </m:r>
                                    <m:r>
                                      <m:t>∞</m:t>
                                    </m:r>
                                  </m:sub>
                                  <m:sup>
                                    <m:r>
                                      <m:t>∞</m:t>
                                    </m:r>
                                  </m:sup>
                                  <m:e>
                                    <m:r>
                                      <m:t>h</m:t>
                                    </m:r>
                                    <m:r>
                                      <m:t>(</m:t>
                                    </m:r>
                                    <m:r>
                                      <m:t>x</m:t>
                                    </m:r>
                                    <m:r>
                                      <m:t>)</m:t>
                                    </m:r>
                                    <m:r>
                                      <m:t> </m:t>
                                    </m:r>
                                    <m:r>
                                      <m:t>p</m:t>
                                    </m:r>
                                    <m:r>
                                      <m:t>(</m:t>
                                    </m:r>
                                    <m:r>
                                      <m:t>x</m:t>
                                    </m:r>
                                    <m:r>
                                      <m:t>)</m:t>
                                    </m:r>
                                    <m:r>
                                      <m:t> </m:t>
                                    </m:r>
                                    <m:r>
                                      <m:t>d</m:t>
                                    </m:r>
                                    <m:r>
                                      <m:t>x</m:t>
                                    </m:r>
                                  </m:e>
                                </m:nary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if 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 is continuous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One special case of such a function </a:t>
                </a:r>
                <a14:m>
                  <m:oMath xmlns:m="http://schemas.openxmlformats.org/officeDocument/2006/math">
                    <m:r>
                      <m:t>h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r>
                      <m:t>(</m:t>
                    </m:r>
                    <m:r>
                      <m:t>x</m:t>
                    </m:r>
                    <m:r>
                      <m:t>−</m:t>
                    </m:r>
                    <m:r>
                      <m:t>μ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and is used to define the variance of a random variable.</a:t>
                </a:r>
              </a:p>
              <a:p>
                <a:pPr lvl="0" marL="0" indent="0">
                  <a:buNone/>
                </a:pPr>
                <a:r>
                  <a:rPr/>
                  <a:t>The </a:t>
                </a:r>
                <a:r>
                  <a:rPr b="1"/>
                  <a:t>variance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of a random variable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is defined as spread around the mean and obtained by averaging the squared differences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x</m:t>
                    </m:r>
                    <m:r>
                      <m:t>−</m:t>
                    </m:r>
                    <m:r>
                      <m:t>μ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E</m:t>
                            </m:r>
                            <m:r>
                              <m:t>[</m:t>
                            </m:r>
                            <m:r>
                              <m:t>(</m:t>
                            </m:r>
                            <m:r>
                              <m:t>X</m:t>
                            </m:r>
                            <m:r>
                              <m:t>−</m:t>
                            </m:r>
                            <m:r>
                              <m:t>μ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t>]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E</m:t>
                            </m:r>
                            <m:r>
                              <m:t>[</m:t>
                            </m:r>
                            <m:r>
                              <m:t>(</m:t>
                            </m:r>
                            <m:r>
                              <m:t>X</m:t>
                            </m:r>
                            <m:r>
                              <m:t>−</m:t>
                            </m:r>
                            <m:r>
                              <m:t>E</m:t>
                            </m:r>
                            <m:r>
                              <m:t>(</m:t>
                            </m:r>
                            <m:r>
                              <m:t>X</m:t>
                            </m:r>
                            <m:r>
                              <m:t>)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t>]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</a:t>
                </a:r>
                <a:r>
                  <a:rPr b="1"/>
                  <a:t>standard deviation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/>
                  <a:t> has the advantage of being on the same scale as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Discrete case: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|</m:t>
                      </m:r>
                      <m:r>
                        <m:t>C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=</m:t>
                      </m:r>
                      <m:r>
                        <m:t>x</m:t>
                      </m:r>
                      <m:r>
                        <m:t>|</m:t>
                      </m:r>
                      <m:r>
                        <m:t>C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t>{</m:t>
                          </m:r>
                          <m:r>
                            <m:t>X</m:t>
                          </m:r>
                          <m:r>
                            <m:t>=</m:t>
                          </m:r>
                          <m:r>
                            <m:t>x</m:t>
                          </m:r>
                          <m:r>
                            <m:t>}</m:t>
                          </m:r>
                          <m:r>
                            <m:t>∩</m:t>
                          </m:r>
                          <m:r>
                            <m:t>C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r>
                            <m:t>C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Continuous case: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|</m:t>
                      </m:r>
                      <m:r>
                        <m:t>C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x</m:t>
                                </m:r>
                                <m:r>
                                  <m:t>)</m:t>
                                </m:r>
                                <m:r>
                                  <m:t>/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C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for </m:t>
                                </m:r>
                                <m:r>
                                  <m:t>x</m:t>
                                </m:r>
                                <m:r>
                                  <m:t>∈</m:t>
                                </m:r>
                                <m:r>
                                  <m:t>C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joint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pair of random variables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 will have a joint distribution and this is uniquely determined by their </a:t>
                </a:r>
                <a:r>
                  <a:rPr b="1"/>
                  <a:t>joint probability function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:</m:t>
                    </m:r>
                    <m:sSup>
                      <m:e>
                        <m:r>
                          <m:rPr>
                            <m:sty m:val="p"/>
                            <m:scr m:val="double-struck"/>
                          </m:rP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→</m:t>
                    </m:r>
                    <m:sSub>
                      <m:e>
                        <m:r>
                          <m:rPr>
                            <m:sty m:val="p"/>
                            <m:scr m:val="double-struck"/>
                          </m:rPr>
                          <m:t>R</m:t>
                        </m:r>
                      </m:e>
                      <m:sub>
                        <m:r>
                          <m:t>+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Discrete case (in this case: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:</m:t>
                    </m:r>
                    <m:sSup>
                      <m:e>
                        <m:r>
                          <m:rPr>
                            <m:sty m:val="p"/>
                            <m:scr m:val="double-struck"/>
                          </m:rP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→</m:t>
                    </m:r>
                    <m:r>
                      <m:t>[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]</m:t>
                    </m:r>
                  </m:oMath>
                </a14:m>
                <a:r>
                  <a:rPr/>
                  <a:t>):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,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,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,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=</m:t>
                      </m:r>
                      <m:r>
                        <m:t>x</m:t>
                      </m:r>
                      <m:r>
                        <m:t>,</m:t>
                      </m:r>
                      <m:r>
                        <m:t>Y</m:t>
                      </m:r>
                      <m:r>
                        <m:t>=</m:t>
                      </m:r>
                      <m:r>
                        <m:t>y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From the axioms of probability: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)</m:t>
                    </m:r>
                    <m: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x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1"/>
                          </m:naryPr>
                          <m:sub>
                            <m:r>
                              <m:t>y</m:t>
                            </m:r>
                          </m:sub>
                          <m:sup>
                            <m:r>
                              <m:t>​</m:t>
                            </m:r>
                          </m:sup>
                          <m:e>
                            <m:r>
                              <m:t>p</m:t>
                            </m:r>
                          </m:e>
                        </m:nary>
                      </m:e>
                    </m:nary>
                    <m:r>
                      <m:t>(</m:t>
                    </m:r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)</m:t>
                    </m:r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Continuous case: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&lt;</m:t>
                      </m:r>
                      <m:r>
                        <m:t>X</m:t>
                      </m:r>
                      <m:r>
                        <m:t>≤</m:t>
                      </m:r>
                      <m:r>
                        <m:t>b</m:t>
                      </m:r>
                      <m:r>
                        <m:t>,</m:t>
                      </m:r>
                      <m:r>
                        <m:t>c</m:t>
                      </m:r>
                      <m:r>
                        <m:t>&lt;</m:t>
                      </m:r>
                      <m:r>
                        <m:t>Y</m:t>
                      </m:r>
                      <m:r>
                        <m:t>≤</m:t>
                      </m:r>
                      <m:r>
                        <m:t>d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a</m:t>
                          </m:r>
                        </m:sub>
                        <m:sup>
                          <m:r>
                            <m:t>b</m:t>
                          </m:r>
                        </m:sup>
                        <m:e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0"/>
                            </m:naryPr>
                            <m:sub>
                              <m:r>
                                <m:t>c</m:t>
                              </m:r>
                            </m:sub>
                            <m:sup>
                              <m:r>
                                <m:t>d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</m:e>
                      </m:nary>
                      <m:r>
                        <m:t>(</m:t>
                      </m:r>
                      <m:r>
                        <m:t>x</m:t>
                      </m:r>
                      <m:r>
                        <m:t>,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x</m:t>
                      </m:r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From the axioms of probability: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)</m:t>
                    </m:r>
                    <m: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r>
                          <m:t>−</m:t>
                        </m:r>
                        <m:r>
                          <m:t>∞</m:t>
                        </m:r>
                      </m:sub>
                      <m:sup>
                        <m:r>
                          <m:t>∞</m:t>
                        </m:r>
                      </m:sup>
                      <m:e>
                        <m:nary>
                          <m:naryPr>
                            <m:chr m:val="∫"/>
                            <m:limLoc m:val="subSup"/>
                            <m:subHide m:val="0"/>
                            <m:supHide m:val="0"/>
                          </m:naryPr>
                          <m:sub>
                            <m:r>
                              <m:t>−</m:t>
                            </m:r>
                            <m:r>
                              <m:t>∞</m:t>
                            </m:r>
                          </m:sub>
                          <m:sup>
                            <m:r>
                              <m:t>∞</m:t>
                            </m:r>
                          </m:sup>
                          <m:e>
                            <m:r>
                              <m:t>p</m:t>
                            </m:r>
                          </m:e>
                        </m:nary>
                      </m:e>
                    </m:nary>
                    <m:r>
                      <m:t>(</m:t>
                    </m:r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)</m:t>
                    </m:r>
                    <m:r>
                      <m:t> </m:t>
                    </m:r>
                    <m:r>
                      <m:t>d</m:t>
                    </m:r>
                    <m:r>
                      <m:t>x</m:t>
                    </m:r>
                    <m:r>
                      <m:t>d</m:t>
                    </m:r>
                    <m:r>
                      <m:t>y</m:t>
                    </m:r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</a:t>
                </a:r>
                <a:r>
                  <a:rPr b="1"/>
                  <a:t>marginal distribution function</a:t>
                </a:r>
                <a:r>
                  <a:rPr/>
                  <a:t> of X can be obtained from the joint distribution function by summing (discrete case) or integrating (continuous case) over Y.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Discrete case: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=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y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r>
                        <m:t>(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,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,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y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r>
                        <m:t>(</m:t>
                      </m:r>
                      <m:r>
                        <m:t>x</m:t>
                      </m:r>
                      <m:r>
                        <m:t>,</m:t>
                      </m:r>
                      <m:r>
                        <m:t>y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Continuous case: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−</m:t>
                          </m:r>
                          <m:r>
                            <m:t>∞</m:t>
                          </m:r>
                        </m:sub>
                        <m:sup>
                          <m:r>
                            <m:t>∞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r>
                        <m:t>(</m:t>
                      </m:r>
                      <m:r>
                        <m:t>x</m:t>
                      </m:r>
                      <m:r>
                        <m:t>,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 </m:t>
                      </m:r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can define the </a:t>
                </a:r>
                <a:r>
                  <a:rPr b="1"/>
                  <a:t>conditional</a:t>
                </a:r>
                <a:r>
                  <a:rPr/>
                  <a:t> distribution function of X given Y.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t>x</m:t>
                          </m:r>
                          <m:r>
                            <m:t>,</m:t>
                          </m:r>
                          <m:r>
                            <m:t>y</m:t>
                          </m:r>
                          <m:r>
                            <m:t>)</m:t>
                          </m:r>
                        </m:num>
                        <m:den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t>y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As before for events, we define random variables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</m:oMath>
                </a14:m>
                <a:r>
                  <a:rPr/>
                  <a:t> to be </a:t>
                </a:r>
                <a:r>
                  <a:rPr b="1"/>
                  <a:t>independent</a:t>
                </a:r>
                <a:r>
                  <a:rPr/>
                  <a:t> if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,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t>(</m:t>
                      </m:r>
                      <m:r>
                        <m:t>y</m:t>
                      </m:r>
                      <m:r>
                        <m:t>)</m:t>
                      </m:r>
                      <m:r>
                        <m:rPr>
                          <m:sty m:val="p"/>
                        </m:rPr>
                        <m:t> for all 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,</m:t>
                      </m:r>
                      <m:r>
                        <m:t>y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 the previous definitions and theorems also apply to probability mass and density functions.</a:t>
            </a:r>
          </a:p>
          <a:p>
            <a:pPr lvl="0" marL="0" indent="0">
              <a:buNone/>
            </a:pPr>
            <a:r>
              <a:rPr/>
              <a:t>For discrete random variables, this is obvious as the probability mass function simply specifies probabilities.</a:t>
            </a:r>
          </a:p>
          <a:p>
            <a:pPr lvl="0" marL="0" indent="0">
              <a:buNone/>
            </a:pPr>
            <a:r>
              <a:rPr/>
              <a:t>For continuous random variables, these follow from the definitions of joint, conditional and marginal distribution functions.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INTRODUCTION</a:t>
                </a:r>
              </a:p>
            </p:txBody>
          </p:sp>
        </mc:Choice>
      </mc:AlternateContent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</m:oMath>
                </a14:m>
                <a:r>
                  <a:rPr/>
                  <a:t> be 2 random variables. Then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  <m:r>
                          <m:t>|</m:t>
                        </m:r>
                        <m:r>
                          <m:t>Y</m:t>
                        </m:r>
                        <m:r>
                          <m:t>=</m:t>
                        </m:r>
                        <m:r>
                          <m:t>y</m:t>
                        </m:r>
                      </m:sub>
                    </m:sSub>
                    <m:r>
                      <m:t>(</m:t>
                    </m:r>
                    <m:r>
                      <m:t>x</m:t>
                    </m:r>
                    <m:r>
                      <m:t>|</m:t>
                    </m:r>
                    <m:r>
                      <m:t>y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Y</m:t>
                            </m:r>
                            <m:r>
                              <m:t>|</m:t>
                            </m:r>
                            <m:r>
                              <m:t>X</m:t>
                            </m:r>
                            <m:r>
                              <m:t>=</m:t>
                            </m:r>
                            <m:r>
                              <m:t>x</m:t>
                            </m:r>
                          </m:sub>
                        </m:sSub>
                        <m:r>
                          <m:t>(</m:t>
                        </m:r>
                        <m:r>
                          <m:t>y</m:t>
                        </m:r>
                        <m:r>
                          <m:t>|</m:t>
                        </m:r>
                        <m:r>
                          <m:t>x</m:t>
                        </m:r>
                        <m:r>
                          <m:t>)</m:t>
                        </m:r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X</m:t>
                            </m:r>
                          </m:sub>
                        </m:sSub>
                        <m:r>
                          <m:t>(</m:t>
                        </m:r>
                        <m:r>
                          <m:t>x</m:t>
                        </m:r>
                        <m:r>
                          <m:t>)</m:t>
                        </m:r>
                      </m:num>
                      <m:den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Y</m:t>
                            </m:r>
                          </m:sub>
                        </m:sSub>
                        <m:r>
                          <m:t>(</m:t>
                        </m:r>
                        <m:r>
                          <m:t>y</m:t>
                        </m:r>
                        <m:r>
                          <m:t>)</m:t>
                        </m:r>
                      </m:den>
                    </m:f>
                  </m:oMath>
                </a14:m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exchangability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Given a dataset </a:t>
                </a:r>
                <a14:m>
                  <m:oMath xmlns:m="http://schemas.openxmlformats.org/officeDocument/2006/math">
                    <m:r>
                      <m:t>{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}</m:t>
                    </m:r>
                  </m:oMath>
                </a14:m>
                <a:r>
                  <a:rPr/>
                  <a:t>, let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be the joint probability density or mass function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sSub>
                          <m:e>
                            <m:r>
                              <m:t>π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sSub>
                          <m:e>
                            <m:r>
                              <m:t>π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sub>
                    </m:sSub>
                    <m:r>
                      <m:t>)</m:t>
                    </m:r>
                  </m:oMath>
                </a14:m>
                <a:r>
                  <a:rPr/>
                  <a:t> for all permutations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r>
                      <m:t>n</m:t>
                    </m:r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are </a:t>
                </a:r>
                <a:r>
                  <a:rPr b="1"/>
                  <a:t>exchangeable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subscript contains no information about the outcomes.</a:t>
                </a:r>
              </a:p>
            </p:txBody>
          </p:sp>
        </mc:Choice>
      </mc:AlternateContent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exchangability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 important result is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 are exchangeable for all </m:t>
                      </m:r>
                      <m:r>
                        <m:t>n</m:t>
                      </m:r>
                      <m:r>
                        <m:t>⇔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/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t>,</m:t>
                                </m:r>
                                <m:r>
                                  <m:t>…</m:t>
                                </m:r>
                                <m: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 are i.i.d.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m:t>θ</m:t>
                                </m:r>
                                <m:r>
                                  <m:t>∼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θ</m:t>
                                </m:r>
                                <m: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Unless specified otherwise we will always assume exchangeability.</a:t>
                </a:r>
              </a:p>
            </p:txBody>
          </p:sp>
        </mc:Choice>
      </mc:AlternateContent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[end of STA6206 Bayesian Data analysis Session 1]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Probabilities can be used informally to express information and our beliefs about unknown quanities.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can be made formal.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Probabilities can be used to express rational beliefs and there is a relationship between probability and information.</a:t>
                </a:r>
              </a:p>
              <a:p>
                <a:pPr lvl="0" marL="0" indent="0">
                  <a:buNone/>
                </a:pPr>
                <a:r>
                  <a:rPr/>
                  <a:t>Bayes’ rule provides a rational way of updating beliefs in the light of new information.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process of </a:t>
                </a:r>
                <a:r>
                  <a:rPr i="1"/>
                  <a:t>inductive learning</a:t>
                </a:r>
                <a:r>
                  <a:rPr/>
                  <a:t> is referred to as </a:t>
                </a:r>
                <a:r>
                  <a:rPr i="1"/>
                  <a:t>Bayesian inference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Bayesian methods provide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Statistical estimators with desirable properties.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Parsimonious descriptions of data.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A computational framework for model estimation, selection and validation.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There are 2 main paradigms for statistical inference: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Frequentist paradigm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Bayesian paradigm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Frequentist paradigm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Parameters are fixed but unknown.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Probabilities are always interpreted as long run relative frequency.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Procedure is judged by how well they perform in the long run over an infinite number of hypothetical repetitions of the experiment.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STA6206 - Bayesian Data Analysis - Session 1</dc:title>
  <dc:creator>Marc Henrion</dc:creator>
  <cp:keywords/>
  <dcterms:created xsi:type="dcterms:W3CDTF">2019-09-09T10:08:43Z</dcterms:created>
  <dcterms:modified xsi:type="dcterms:W3CDTF">2019-09-09T10:08:43Z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 September 2019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