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6" Type="http://schemas.openxmlformats.org/officeDocument/2006/relationships/viewProps" Target="viewProps.xml" /><Relationship Id="rId5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oodsj.youcanbook.me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all2019ec201.slack.com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woodsjam/Course-Intro-Microeconomics/blob/master/SyllabusEC201Woods.pdf" TargetMode="External" /><Relationship Id="rId3" Type="http://schemas.openxmlformats.org/officeDocument/2006/relationships/hyperlink" Target="https://github.com/woodsjam/Course-Intro-Microeconomics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lagiarism.org/article/plagiarism-facts-and-stats" TargetMode="External" /><Relationship Id="rId3" Type="http://schemas.openxmlformats.org/officeDocument/2006/relationships/hyperlink" Target="https://www.google.com/search?q=take+my+online+class+for+me&amp;rlz=1C1GGRV_enUS751US753&amp;oq=take+my+online+class+for+me&amp;aqs=chrome" TargetMode="Externa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uccess.oregonstate.edu/learning/stop-procrastinating" TargetMode="Externa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office is in CH 241-O.</a:t>
            </a:r>
          </a:p>
          <a:p>
            <a:pPr lvl="1"/>
            <a:r>
              <a:rPr/>
              <a:t>Drop in office hours are Monday 3:00 PM - 4:00 through the last week of class. There is no need to make an appointment for these hours – just come.</a:t>
            </a:r>
          </a:p>
          <a:p>
            <a:pPr lvl="1"/>
            <a:r>
              <a:rPr/>
              <a:t>If you can’t attend regular office hours, please check my calendar </a:t>
            </a:r>
            <a:r>
              <a:rPr>
                <a:hlinkClick r:id="rId2"/>
              </a:rPr>
              <a:t>https://woodsj.youcanbook.me/</a:t>
            </a:r>
            <a:r>
              <a:rPr/>
              <a:t>. I will make a limited number of 20 minute slots available each week. If you make an appointment and fail to show up without first canceling, I will penalize your final exam score two points.</a:t>
            </a:r>
          </a:p>
          <a:p>
            <a:pPr lvl="0" marL="0" indent="0">
              <a:buNone/>
            </a:pPr>
            <a:r>
              <a:rPr/>
              <a:t>Meetings can be via phone or even the hangout/meet function in your pdx.edu email.</a:t>
            </a:r>
          </a:p>
          <a:p>
            <a:pPr lvl="0" marL="0" indent="0">
              <a:buNone/>
            </a:pPr>
            <a:r>
              <a:rPr/>
              <a:t>I will also keep Slack up during office hours to answer questions.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avoid email since it is a trash heap and a constant distraction.</a:t>
            </a:r>
          </a:p>
          <a:p>
            <a:pPr lvl="1"/>
            <a:r>
              <a:rPr/>
              <a:t>The class will use slack </a:t>
            </a:r>
            <a:r>
              <a:rPr>
                <a:hlinkClick r:id="rId2"/>
              </a:rPr>
              <a:t>https://fall2019ec201.slack.com</a:t>
            </a:r>
          </a:p>
          <a:p>
            <a:pPr lvl="1"/>
            <a:r>
              <a:rPr/>
              <a:t>Handles direct messages, forum style responses.</a:t>
            </a:r>
          </a:p>
          <a:p>
            <a:pPr lvl="1"/>
            <a:r>
              <a:rPr/>
              <a:t>You should be able to sign up with your pdx.edu account</a:t>
            </a:r>
          </a:p>
          <a:p>
            <a:pPr lvl="1"/>
            <a:r>
              <a:rPr/>
              <a:t>Can access via webpage, apps in Android and iOS.</a:t>
            </a:r>
          </a:p>
          <a:p>
            <a:pPr lvl="1"/>
            <a:r>
              <a:rPr/>
              <a:t>Linked in d2l.</a:t>
            </a:r>
          </a:p>
          <a:p>
            <a:pPr lvl="1"/>
            <a:r>
              <a:rPr/>
              <a:t>Officially supported PSU software</a:t>
            </a:r>
          </a:p>
          <a:p>
            <a:pPr lvl="1"/>
            <a:r>
              <a:rPr/>
              <a:t>Common in industry</a:t>
            </a:r>
          </a:p>
          <a:p>
            <a:pPr lvl="1"/>
            <a:r>
              <a:rPr/>
              <a:t>Many of you already use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Prefer #general to direct messaging me.</a:t>
            </a:r>
          </a:p>
          <a:p>
            <a:pPr lvl="2"/>
            <a:r>
              <a:rPr/>
              <a:t>Questions about course material is for #general</a:t>
            </a:r>
          </a:p>
          <a:p>
            <a:pPr lvl="2"/>
            <a:r>
              <a:rPr/>
              <a:t>Questions about your grade or anything private is for @woodsj</a:t>
            </a:r>
          </a:p>
          <a:p>
            <a:pPr lvl="1"/>
            <a:r>
              <a:rPr/>
              <a:t>“I can’t find it anywhere” is usually answered with:</a:t>
            </a:r>
          </a:p>
          <a:p>
            <a:pPr lvl="2"/>
            <a:r>
              <a:rPr/>
              <a:t>A link to a google search.</a:t>
            </a:r>
          </a:p>
          <a:p>
            <a:pPr lvl="1"/>
            <a:r>
              <a:rPr/>
              <a:t>Don’t start and end with, “I got 7 but the key shows 245. What did I do wrong?”</a:t>
            </a:r>
          </a:p>
          <a:p>
            <a:pPr lvl="2"/>
            <a:r>
              <a:rPr/>
              <a:t>Show your work. The fix is often a single parameter.</a:t>
            </a:r>
          </a:p>
          <a:p>
            <a:pPr lvl="1"/>
            <a:r>
              <a:rPr/>
              <a:t>Provide full text of the question you are working on.</a:t>
            </a:r>
          </a:p>
          <a:p>
            <a:pPr lvl="0" marL="0" indent="0">
              <a:buNone/>
            </a:pPr>
            <a:r>
              <a:rPr/>
              <a:t>In short, make it easy for someone to help you.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Slack</a:t>
            </a:r>
            <a:r>
              <a:rPr/>
              <a:t> </a:t>
            </a:r>
            <a:r>
              <a:rPr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Rants and bellyaching put you at the bottom of the queue or off the queue.</a:t>
            </a:r>
          </a:p>
          <a:p>
            <a:pPr lvl="1"/>
            <a:r>
              <a:rPr/>
              <a:t>Night before the exam? You are on your own.</a:t>
            </a:r>
          </a:p>
          <a:p>
            <a:pPr lvl="1"/>
            <a:r>
              <a:rPr/>
              <a:t>Set personal Do Not Disturb times. It it defaults to 10pm -8am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Krugman, Paul R., and Robin Wells. Microeconomics ed. 5., Worth Publishers, 2018.(ISBN-10: 1-319-09878-9).</a:t>
            </a:r>
          </a:p>
          <a:p>
            <a:pPr lvl="1"/>
            <a:r>
              <a:rPr/>
              <a:t>This textbook is amazingly overpriced.</a:t>
            </a:r>
          </a:p>
          <a:p>
            <a:pPr lvl="1"/>
            <a:r>
              <a:rPr/>
              <a:t>Will not be assigning questions out of the book.</a:t>
            </a:r>
          </a:p>
          <a:p>
            <a:pPr lvl="1"/>
            <a:r>
              <a:rPr/>
              <a:t>Hint: You can rent an earlier edition for under $20 just make it line up with the 5th edition readings.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Closed book, notes, internet, friend, etc.</a:t>
            </a:r>
          </a:p>
          <a:p>
            <a:pPr lvl="1"/>
            <a:r>
              <a:rPr/>
              <a:t>Multiple choice but not, “what is the definition of ..” style.</a:t>
            </a:r>
          </a:p>
          <a:p>
            <a:pPr lvl="1"/>
            <a:r>
              <a:rPr/>
              <a:t>ID check</a:t>
            </a:r>
          </a:p>
          <a:p>
            <a:pPr lvl="1"/>
            <a:r>
              <a:rPr/>
              <a:t>Bags, phones, smart watches at the side or front of room.</a:t>
            </a:r>
          </a:p>
          <a:p>
            <a:pPr lvl="1"/>
            <a:r>
              <a:rPr/>
              <a:t>Many versions of the exam.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In-class</a:t>
            </a:r>
            <a:r>
              <a:rPr/>
              <a:t> </a:t>
            </a:r>
            <a:r>
              <a:rPr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be one each class</a:t>
            </a:r>
          </a:p>
          <a:p>
            <a:pPr lvl="1"/>
            <a:r>
              <a:rPr/>
              <a:t>Check if you completed the reading</a:t>
            </a:r>
          </a:p>
          <a:p>
            <a:pPr lvl="1"/>
            <a:r>
              <a:rPr/>
              <a:t>Check if you reviewed earlier classes.</a:t>
            </a:r>
          </a:p>
          <a:p>
            <a:pPr lvl="1"/>
            <a:r>
              <a:rPr/>
              <a:t>Key provided via email to your @pdx.edu account.</a:t>
            </a:r>
          </a:p>
          <a:p>
            <a:pPr lvl="0" marL="0" indent="0">
              <a:buNone/>
            </a:pPr>
            <a:r>
              <a:rPr/>
              <a:t>Do yourself a favor and review these questions during exam prep.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At most weekly.</a:t>
            </a:r>
          </a:p>
          <a:p>
            <a:pPr lvl="1"/>
            <a:r>
              <a:rPr/>
              <a:t>Turned in via D2L either as a D2L “quiz”, or as a pdf or word document through D2L “assignment” function.</a:t>
            </a:r>
          </a:p>
          <a:p>
            <a:pPr lvl="1"/>
            <a:r>
              <a:rPr/>
              <a:t>Do not write the assignments out by hand and then turn in a photo in pdf form.</a:t>
            </a:r>
          </a:p>
          <a:p>
            <a:pPr lvl="0" marL="0" indent="0">
              <a:buNone/>
            </a:pPr>
            <a:r>
              <a:rPr/>
              <a:t>These tend to be harder questions that combine two or more ideas from lecture. Except for the first one, don’t expect to knock them out in 30min.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D2L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will assume you know how to work D2L.</a:t>
            </a:r>
          </a:p>
          <a:p>
            <a:pPr lvl="1"/>
            <a:r>
              <a:rPr/>
              <a:t>Calendar on left</a:t>
            </a:r>
          </a:p>
          <a:p>
            <a:pPr lvl="1"/>
            <a:r>
              <a:rPr/>
              <a:t>Links in the middle</a:t>
            </a:r>
          </a:p>
          <a:p>
            <a:pPr lvl="1"/>
            <a:r>
              <a:rPr/>
              <a:t>Content, Quizzes and Grades up top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D2L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Homework is either an “assignment” or a “quiz” depending on if the homework is written or multiple choice.</a:t>
            </a:r>
          </a:p>
          <a:p>
            <a:pPr lvl="1"/>
            <a:r>
              <a:rPr/>
              <a:t>Both show in the calendar</a:t>
            </a:r>
          </a:p>
          <a:p>
            <a:pPr lvl="1"/>
            <a:r>
              <a:rPr/>
              <a:t>Due Friday at 11:59AM.</a:t>
            </a:r>
          </a:p>
          <a:p>
            <a:pPr lvl="1"/>
            <a:r>
              <a:rPr/>
              <a:t>At least a week notice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Walk through the syllabus</a:t>
            </a:r>
          </a:p>
          <a:p>
            <a:pPr lvl="1"/>
            <a:r>
              <a:rPr/>
              <a:t>Walk through tools and resources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Assessments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Final Exam (30%)</a:t>
            </a:r>
          </a:p>
          <a:p>
            <a:pPr lvl="1"/>
            <a:r>
              <a:rPr/>
              <a:t>Midterm 1 (20%)</a:t>
            </a:r>
          </a:p>
          <a:p>
            <a:pPr lvl="1"/>
            <a:r>
              <a:rPr/>
              <a:t>Midterm 2 (20%)</a:t>
            </a:r>
          </a:p>
          <a:p>
            <a:pPr lvl="1"/>
            <a:r>
              <a:rPr/>
              <a:t>In-class quizzes (20%)</a:t>
            </a:r>
          </a:p>
          <a:p>
            <a:pPr lvl="2"/>
            <a:r>
              <a:rPr/>
              <a:t>Math Pre-Test, Second Day of Class Only</a:t>
            </a:r>
          </a:p>
          <a:p>
            <a:pPr lvl="2"/>
            <a:r>
              <a:rPr/>
              <a:t>Micro Post-Test, Last Day of Class Only</a:t>
            </a:r>
          </a:p>
          <a:p>
            <a:pPr lvl="1"/>
            <a:r>
              <a:rPr/>
              <a:t>Homework (10%)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Grade Distribution: ~25% As, ~25% Bs, ~12% Cs</a:t>
            </a:r>
          </a:p>
          <a:p>
            <a:pPr lvl="1"/>
            <a:r>
              <a:rPr/>
              <a:t>Based on class rank</a:t>
            </a:r>
          </a:p>
          <a:p>
            <a:pPr lvl="2"/>
            <a:r>
              <a:rPr/>
              <a:t>Not 90% and above is an A…</a:t>
            </a:r>
          </a:p>
          <a:p>
            <a:pPr lvl="2"/>
            <a:r>
              <a:rPr/>
              <a:t>Expect exams to use the full range.</a:t>
            </a:r>
          </a:p>
          <a:p>
            <a:pPr lvl="0" marL="0" indent="0">
              <a:buNone/>
            </a:pPr>
            <a:r>
              <a:rPr/>
              <a:t>Example: .84, .82, .77, .76, </a:t>
            </a:r>
            <a:r>
              <a:rPr b="1"/>
              <a:t>.75</a:t>
            </a:r>
            <a:r>
              <a:rPr/>
              <a:t>, .65, .64, .50, .44, .2, .1</a:t>
            </a:r>
          </a:p>
          <a:p>
            <a:pPr lvl="1"/>
            <a:r>
              <a:rPr/>
              <a:t>Grade breaks are in the gaps.</a:t>
            </a:r>
          </a:p>
          <a:p>
            <a:pPr lvl="1"/>
            <a:r>
              <a:rPr/>
              <a:t>The median, i.e., middle, student will earn a B.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don’t pay much attention to teaching evaluations. They self-select the bottom of the class.</a:t>
            </a:r>
          </a:p>
          <a:p>
            <a:pPr lvl="1"/>
            <a:r>
              <a:rPr/>
              <a:t>I do an end of term debrief with the class.</a:t>
            </a:r>
          </a:p>
          <a:p>
            <a:pPr lvl="2"/>
            <a:r>
              <a:rPr/>
              <a:t>I implemented many ideas from my end of term debrief relating to course mechanics.</a:t>
            </a:r>
          </a:p>
          <a:p>
            <a:pPr lvl="2"/>
            <a:r>
              <a:rPr/>
              <a:t>How the exam questions work.</a:t>
            </a:r>
          </a:p>
          <a:p>
            <a:pPr lvl="2"/>
            <a:r>
              <a:rPr/>
              <a:t>The sticks and carrots of the class.</a:t>
            </a:r>
          </a:p>
          <a:p>
            <a:pPr lvl="0" marL="0" indent="0">
              <a:buNone/>
            </a:pPr>
            <a:r>
              <a:rPr/>
              <a:t>But, I am powerless in the face of your indifference.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Homework is weekly at due at a fixed time.</a:t>
            </a:r>
          </a:p>
          <a:p>
            <a:pPr lvl="2"/>
            <a:r>
              <a:rPr/>
              <a:t>Encourages regular engagement with material and notes review.</a:t>
            </a:r>
          </a:p>
          <a:p>
            <a:pPr lvl="2"/>
            <a:r>
              <a:rPr/>
              <a:t>No confusion</a:t>
            </a:r>
          </a:p>
          <a:p>
            <a:pPr lvl="1"/>
            <a:r>
              <a:rPr/>
              <a:t>Daily Quizzes</a:t>
            </a:r>
          </a:p>
          <a:p>
            <a:pPr lvl="2"/>
            <a:r>
              <a:rPr/>
              <a:t>Small grade cost of non-attendance</a:t>
            </a:r>
          </a:p>
          <a:p>
            <a:pPr lvl="2"/>
            <a:r>
              <a:rPr/>
              <a:t>Commonly returned same day via email</a:t>
            </a:r>
          </a:p>
          <a:p>
            <a:pPr lvl="2"/>
            <a:r>
              <a:rPr/>
              <a:t>Big hit for missing more than four classes, i.e., ~30% of non-exam days.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Big improvement in midterm scores.</a:t>
            </a:r>
          </a:p>
          <a:p>
            <a:pPr lvl="2"/>
            <a:r>
              <a:rPr/>
              <a:t>Primary effect was very low scoring students moved into the C/B range.</a:t>
            </a:r>
          </a:p>
          <a:p>
            <a:pPr lvl="2"/>
            <a:r>
              <a:rPr/>
              <a:t>No change in top end of class, they showed up already.</a:t>
            </a:r>
          </a:p>
          <a:p>
            <a:pPr lvl="2"/>
            <a:r>
              <a:rPr/>
              <a:t>No increase in students dropping class.</a:t>
            </a:r>
          </a:p>
          <a:p>
            <a:pPr lvl="1"/>
            <a:r>
              <a:rPr/>
              <a:t>Yes, there were some complaints</a:t>
            </a:r>
          </a:p>
          <a:p>
            <a:pPr lvl="2"/>
            <a:r>
              <a:rPr/>
              <a:t>Within a class, higher grades result in higher SET.</a:t>
            </a:r>
          </a:p>
          <a:p>
            <a:pPr lvl="2"/>
            <a:r>
              <a:rPr/>
              <a:t>Between classes, better student performance results in lower SET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can give you exercises that use the tools discussed in class – but if you don’t do them …</a:t>
            </a:r>
          </a:p>
          <a:p>
            <a:pPr lvl="1"/>
            <a:r>
              <a:rPr/>
              <a:t>I can give you feedback and answer keys – but if you don’t look at them …</a:t>
            </a:r>
          </a:p>
          <a:p>
            <a:pPr lvl="1"/>
            <a:r>
              <a:rPr/>
              <a:t>I give guidance on what to read – but if you don’t read …</a:t>
            </a:r>
          </a:p>
          <a:p>
            <a:pPr lvl="0" marL="0" indent="0">
              <a:buNone/>
            </a:pPr>
            <a:r>
              <a:rPr/>
              <a:t>You paid a “small” dollar amount to take this class, but the biggest cost is your motivation, effort and time.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school of business has been concerned with students not learning in EC201/202 and gave a knowledge test to their students.</a:t>
            </a:r>
          </a:p>
          <a:p>
            <a:pPr lvl="2"/>
            <a:r>
              <a:rPr/>
              <a:t>Students missed anything mathematical.</a:t>
            </a:r>
          </a:p>
          <a:p>
            <a:pPr lvl="2"/>
            <a:r>
              <a:rPr/>
              <a:t>Students only were able to answer Costa’s Level 1 questions but little else. For example, students could recognize a definition but could not an example that satisfies the definition.</a:t>
            </a:r>
          </a:p>
          <a:p>
            <a:pPr lvl="0" marL="0" indent="0">
              <a:buNone/>
            </a:pPr>
            <a:r>
              <a:rPr/>
              <a:t>Which is why we are taking a math test the next class.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Econ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will look at these in greater detail later.</a:t>
            </a:r>
          </a:p>
          <a:p>
            <a:pPr lvl="1"/>
            <a:r>
              <a:rPr/>
              <a:t>Principle #1: Choices are necessary because resources are scarce.</a:t>
            </a:r>
          </a:p>
          <a:p>
            <a:pPr lvl="1"/>
            <a:r>
              <a:rPr/>
              <a:t>Principle #2: The true cost of something is its opportunity cost.</a:t>
            </a:r>
          </a:p>
          <a:p>
            <a:pPr lvl="1"/>
            <a:r>
              <a:rPr/>
              <a:t>Principle #3: How much is a decision at the margin.</a:t>
            </a:r>
          </a:p>
          <a:p>
            <a:pPr lvl="1"/>
            <a:r>
              <a:rPr/>
              <a:t>Principle #4: People usually respond to incentives, exploiting opportunities to make themselves better off.</a:t>
            </a:r>
          </a:p>
          <a:p>
            <a:pPr lvl="0" marL="0" indent="0">
              <a:buNone/>
            </a:pPr>
            <a:r>
              <a:rPr/>
              <a:t>Why did I allocate grades the way I did?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POV?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Principle #1: Choices are necessary because resources are scarce.</a:t>
            </a:r>
          </a:p>
          <a:p>
            <a:pPr lvl="2"/>
            <a:r>
              <a:rPr/>
              <a:t>Had to add up to 100%</a:t>
            </a:r>
          </a:p>
          <a:p>
            <a:pPr lvl="2"/>
            <a:r>
              <a:rPr/>
              <a:t>Only so much time I can grade.</a:t>
            </a:r>
          </a:p>
          <a:p>
            <a:pPr lvl="1"/>
            <a:r>
              <a:rPr/>
              <a:t>Principle #2: The true cost of something is its opportunity cost.</a:t>
            </a:r>
          </a:p>
          <a:p>
            <a:pPr lvl="2"/>
            <a:r>
              <a:rPr/>
              <a:t>Focus on higher quality, in-class, information.</a:t>
            </a:r>
          </a:p>
          <a:p>
            <a:pPr lvl="2"/>
            <a:r>
              <a:rPr/>
              <a:t>Making sure I am giving </a:t>
            </a:r>
            <a:r>
              <a:rPr b="1"/>
              <a:t>you</a:t>
            </a:r>
            <a:r>
              <a:rPr/>
              <a:t> the grade and not someone else.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POV?</a:t>
            </a:r>
            <a:r>
              <a:rPr/>
              <a:t> </a:t>
            </a:r>
            <a:r>
              <a:rPr/>
              <a:t>(Con’t)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Principle #3: How much is a decision at the margin.</a:t>
            </a:r>
          </a:p>
          <a:p>
            <a:pPr lvl="2"/>
            <a:r>
              <a:rPr/>
              <a:t>More on homework would mean less on exams or quizzes.</a:t>
            </a:r>
          </a:p>
          <a:p>
            <a:pPr lvl="2"/>
            <a:r>
              <a:rPr/>
              <a:t>Balanced to achieve my objective – you knowing things and being able to do things.</a:t>
            </a:r>
          </a:p>
          <a:p>
            <a:pPr lvl="1"/>
            <a:r>
              <a:rPr/>
              <a:t>Principle #4: People usually respond to incentives, exploiting opportunities to make themselves better off.</a:t>
            </a:r>
          </a:p>
          <a:p>
            <a:pPr lvl="2"/>
            <a:r>
              <a:rPr/>
              <a:t>I am manipulating you.</a:t>
            </a:r>
          </a:p>
          <a:p>
            <a:pPr lvl="2"/>
            <a:r>
              <a:rPr/>
              <a:t>What am I trying to get you to do?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here. (</a:t>
            </a:r>
            <a:r>
              <a:rPr>
                <a:hlinkClick r:id="rId2"/>
              </a:rPr>
              <a:t>https://github.com/woodsjam/Course-Intro-Microeconomics/blob/master/SyllabusEC201Woods.pdf</a:t>
            </a:r>
            <a:r>
              <a:rPr/>
              <a:t>)</a:t>
            </a:r>
          </a:p>
          <a:p>
            <a:pPr lvl="0" marL="0" indent="0">
              <a:buNone/>
            </a:pPr>
            <a:r>
              <a:rPr b="1"/>
              <a:t>Some</a:t>
            </a:r>
            <a:r>
              <a:rPr/>
              <a:t> slides will also be on github. (</a:t>
            </a:r>
            <a:r>
              <a:rPr>
                <a:hlinkClick r:id="rId3"/>
              </a:rPr>
              <a:t>https://github.com/woodsjam/Course-Intro-Microeconomics</a:t>
            </a:r>
            <a:r>
              <a:rPr/>
              <a:t>)</a:t>
            </a:r>
          </a:p>
          <a:p>
            <a:pPr lvl="1"/>
            <a:r>
              <a:rPr/>
              <a:t>Download them before each class if you like, but they are not a substitute for coming to class.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Duh!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few facts on scale. </a:t>
            </a:r>
            <a:r>
              <a:rPr>
                <a:hlinkClick r:id="rId2"/>
              </a:rPr>
              <a:t>https://www.plagiarism.org/article/plagiarism-facts-and-stats</a:t>
            </a:r>
          </a:p>
          <a:p>
            <a:pPr lvl="1"/>
            <a:r>
              <a:rPr/>
              <a:t>How easy is it to outsource your class? </a:t>
            </a:r>
            <a:r>
              <a:rPr>
                <a:hlinkClick r:id="rId3"/>
              </a:rPr>
              <a:t>https://www.google.com/search?q=take+my+online+class+for+me&amp;rlz=1C1GGRV_enUS751US753&amp;oq=take+my+online+class+for+me&amp;aqs=chrome</a:t>
            </a:r>
            <a:r>
              <a:rPr/>
              <a:t>..69i57.4986j0j4&amp;sourceid=chrome&amp;ie=UTF-8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Procrastinating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Plenty of studies show that at least 2/3rds of you procrastinate.</a:t>
            </a:r>
          </a:p>
          <a:p>
            <a:pPr lvl="1"/>
            <a:r>
              <a:rPr/>
              <a:t>Regular interaction, to create habit, is supposed to help.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http://success.oregonstate.edu/learning/stop-procrastinating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Come to class.</a:t>
            </a:r>
          </a:p>
          <a:p>
            <a:pPr lvl="1"/>
            <a:r>
              <a:rPr/>
              <a:t>Do your own work.</a:t>
            </a:r>
          </a:p>
          <a:p>
            <a:pPr lvl="1"/>
            <a:r>
              <a:rPr/>
              <a:t>Work with the material regularly – several times a week – so you don’t procrastinate.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Bonus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Principle #2: The true cost of something is its opportunity cost.</a:t>
            </a:r>
          </a:p>
          <a:p>
            <a:pPr lvl="1"/>
            <a:r>
              <a:rPr/>
              <a:t>Final Exam (30%)</a:t>
            </a:r>
          </a:p>
          <a:p>
            <a:pPr lvl="1"/>
            <a:r>
              <a:rPr/>
              <a:t>Midterm 1 (20%)</a:t>
            </a:r>
          </a:p>
          <a:p>
            <a:pPr lvl="1"/>
            <a:r>
              <a:rPr/>
              <a:t>Midterm 2 (20%)</a:t>
            </a:r>
          </a:p>
          <a:p>
            <a:pPr lvl="1"/>
            <a:r>
              <a:rPr/>
              <a:t>In-class quizzes (20%)</a:t>
            </a:r>
          </a:p>
          <a:p>
            <a:pPr lvl="1"/>
            <a:r>
              <a:rPr/>
              <a:t>Homework (10%)</a:t>
            </a:r>
          </a:p>
          <a:p>
            <a:pPr lvl="0" marL="0" indent="0">
              <a:buNone/>
            </a:pPr>
            <a:r>
              <a:rPr/>
              <a:t>So …</a:t>
            </a:r>
          </a:p>
          <a:p>
            <a:pPr lvl="1"/>
            <a:r>
              <a:rPr/>
              <a:t>What is most important?</a:t>
            </a:r>
          </a:p>
          <a:p>
            <a:pPr lvl="1"/>
            <a:r>
              <a:rPr/>
              <a:t>Do the ‘points’ fully describe the opportunity cost?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opportunity cost of not coming to class?</a:t>
            </a:r>
          </a:p>
          <a:p>
            <a:pPr lvl="2"/>
            <a:r>
              <a:rPr/>
              <a:t>Can’t take the quiz</a:t>
            </a:r>
          </a:p>
          <a:p>
            <a:pPr lvl="2"/>
            <a:r>
              <a:rPr/>
              <a:t>You only get the slide version of the lecture, not the full version.</a:t>
            </a:r>
          </a:p>
          <a:p>
            <a:pPr lvl="2"/>
            <a:r>
              <a:rPr/>
              <a:t>Do you think you can do well on the homework and exams without attending class?</a:t>
            </a:r>
          </a:p>
          <a:p>
            <a:pPr lvl="0" marL="0" indent="0">
              <a:buNone/>
            </a:pPr>
            <a:r>
              <a:rPr/>
              <a:t>The most expensive part of a meal is not always the best part. Price, the financial part, does not always indicate quality or importance.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“With a five-year 31% underemployment rate according to Burning Glass, and a massive 601,092 degrees passed out in 2016, business and related majors produced a staggering 186,339 people with a degree and no corresponding college-level job. Counting the initial underemployment rate for business and related majors of 47%, a whopping 282,513 were underemployed in 2016.”</a:t>
            </a:r>
          </a:p>
          <a:p>
            <a:pPr lvl="0" marL="0" indent="0">
              <a:buNone/>
            </a:pPr>
            <a:r>
              <a:rPr/>
              <a:t>– Strada Institute for the Future of Work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economists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Randy Bluffstone: Ethiopia and Nepal stoves.</a:t>
            </a:r>
          </a:p>
          <a:p>
            <a:pPr lvl="1"/>
            <a:r>
              <a:rPr/>
              <a:t>Sahan Dissanayake: How to preserve forests REDD+</a:t>
            </a:r>
          </a:p>
          <a:p>
            <a:pPr lvl="1"/>
            <a:r>
              <a:rPr/>
              <a:t>John Gallup: Estimating income inequality when data is not great</a:t>
            </a:r>
          </a:p>
          <a:p>
            <a:pPr lvl="1"/>
            <a:r>
              <a:rPr/>
              <a:t>John Hall: Heterodox</a:t>
            </a:r>
          </a:p>
          <a:p>
            <a:pPr lvl="1"/>
            <a:r>
              <a:rPr/>
              <a:t>Hiro Ito: Trade imbalances and key currencies, and resiliency after natural disasters.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economists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Arnab Mitra: Lab experiments on dishonesty.</a:t>
            </a:r>
          </a:p>
          <a:p>
            <a:pPr lvl="1"/>
            <a:r>
              <a:rPr/>
              <a:t>Cesar Rodriguez: Effects of financial openness on exchange rates</a:t>
            </a:r>
          </a:p>
          <a:p>
            <a:pPr lvl="1"/>
            <a:r>
              <a:rPr/>
              <a:t>Rajiv Sharma: Did Obama-care increase discrimination</a:t>
            </a:r>
          </a:p>
          <a:p>
            <a:pPr lvl="1"/>
            <a:r>
              <a:rPr/>
              <a:t>Sarah Tinkler: Rajiv and her are coauthors on many papers.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Forrest Williams: How you get people to donate more</a:t>
            </a:r>
          </a:p>
          <a:p>
            <a:pPr lvl="1"/>
            <a:r>
              <a:rPr/>
              <a:t>ME: How do you get more energy efficiency and what else do you get with it.</a:t>
            </a:r>
          </a:p>
          <a:p>
            <a:pPr lvl="1"/>
            <a:r>
              <a:rPr/>
              <a:t>Grade Arnold: Last paper was on effects of state abortion restrictions</a:t>
            </a:r>
          </a:p>
          <a:p>
            <a:pPr lvl="1"/>
            <a:r>
              <a:rPr/>
              <a:t>Riju Joshi: The econometrician!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Micro</a:t>
            </a:r>
            <a:r>
              <a:rPr/>
              <a:t> </a:t>
            </a:r>
            <a:r>
              <a:rPr/>
              <a:t>(Official)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study of the choices individuals face as participants in the markets for goods, services and factors of production like labor; behavior of profit-maximizing firms operating in markets with varying degrees of competitive pressure; potential role of government in intervening to influence market outcomes using taxes and subsidies; reasons for international trade and economic inequality.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to Study: Hints from a successful student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you only write down what I write or what is on the slides – you are not taking notes.</a:t>
            </a:r>
          </a:p>
          <a:p>
            <a:pPr lvl="1"/>
            <a:r>
              <a:rPr/>
              <a:t>The things I say are important too</a:t>
            </a:r>
          </a:p>
          <a:p>
            <a:pPr lvl="2"/>
            <a:r>
              <a:rPr/>
              <a:t>If it wasn’t, why come to class?</a:t>
            </a:r>
          </a:p>
          <a:p>
            <a:pPr lvl="2"/>
            <a:r>
              <a:rPr/>
              <a:t>I could post the slides</a:t>
            </a:r>
          </a:p>
          <a:p>
            <a:pPr lvl="2"/>
            <a:r>
              <a:rPr/>
              <a:t>Better, put them up and set a 1 min slide advance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usual, facts, diagrams, definitions, quotes</a:t>
            </a:r>
          </a:p>
          <a:p>
            <a:pPr lvl="1"/>
            <a:r>
              <a:rPr/>
              <a:t>Questions as they occur to you.</a:t>
            </a:r>
          </a:p>
          <a:p>
            <a:pPr lvl="2"/>
            <a:r>
              <a:rPr/>
              <a:t>My notes have a lot of questions</a:t>
            </a:r>
          </a:p>
          <a:p>
            <a:pPr lvl="2"/>
            <a:r>
              <a:rPr/>
              <a:t>Cross them off as they get answered</a:t>
            </a:r>
          </a:p>
          <a:p>
            <a:pPr lvl="2"/>
            <a:r>
              <a:rPr/>
              <a:t>If one lingers too long – ask.</a:t>
            </a:r>
          </a:p>
          <a:p>
            <a:pPr lvl="1"/>
            <a:r>
              <a:rPr/>
              <a:t>Criticism</a:t>
            </a:r>
          </a:p>
          <a:p>
            <a:pPr lvl="2"/>
            <a:r>
              <a:rPr/>
              <a:t>If something doesn’t sound right, note it.</a:t>
            </a:r>
          </a:p>
          <a:p>
            <a:pPr lvl="2"/>
            <a:r>
              <a:rPr/>
              <a:t>All models are limited and can handle everything.</a:t>
            </a:r>
          </a:p>
          <a:p>
            <a:pPr lvl="1"/>
            <a:r>
              <a:rPr/>
              <a:t>Emotional reaction</a:t>
            </a:r>
          </a:p>
          <a:p>
            <a:pPr lvl="2"/>
            <a:r>
              <a:rPr/>
              <a:t>My notes have a lot of swearing in them.</a:t>
            </a:r>
          </a:p>
          <a:p>
            <a:pPr lvl="2"/>
            <a:r>
              <a:rPr/>
              <a:t>It’s like Morse code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Strange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Volume of notes matters.</a:t>
            </a:r>
            <a:br/>
          </a:p>
          <a:p>
            <a:pPr lvl="1"/>
            <a:r>
              <a:rPr/>
              <a:t>The pen is greater than the keyboard.</a:t>
            </a:r>
          </a:p>
          <a:p>
            <a:pPr lvl="1"/>
            <a:r>
              <a:rPr/>
              <a:t>You have to review the notes if they are going to help.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notes you take in class to build notes for the course</a:t>
            </a:r>
          </a:p>
          <a:p>
            <a:pPr lvl="1"/>
            <a:r>
              <a:rPr/>
              <a:t>I often took notes on the paper towels from the bathroom.</a:t>
            </a:r>
          </a:p>
          <a:p>
            <a:pPr lvl="1"/>
            <a:r>
              <a:rPr/>
              <a:t>Notes should be recopied and reorganized before you go to bed, or at least when you get up the next morning.</a:t>
            </a:r>
          </a:p>
          <a:p>
            <a:pPr lvl="0" marL="0" indent="0">
              <a:buNone/>
            </a:pPr>
            <a:r>
              <a:rPr/>
              <a:t>They should include:</a:t>
            </a:r>
          </a:p>
          <a:p>
            <a:pPr lvl="1"/>
            <a:r>
              <a:rPr/>
              <a:t>Clarifications from the text</a:t>
            </a:r>
          </a:p>
          <a:p>
            <a:pPr lvl="1"/>
            <a:r>
              <a:rPr/>
              <a:t>Worked examples</a:t>
            </a:r>
          </a:p>
          <a:p>
            <a:pPr lvl="1"/>
            <a:r>
              <a:rPr/>
              <a:t>Organized how you think of them. It could be different than mine.</a:t>
            </a:r>
          </a:p>
          <a:p>
            <a:pPr lvl="1"/>
            <a:r>
              <a:rPr/>
              <a:t>Highlights of key concepts, equations, figure</a:t>
            </a:r>
          </a:p>
          <a:p>
            <a:pPr lvl="1"/>
            <a:r>
              <a:rPr/>
              <a:t>References to earlier notes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can, and do still do, read mine more than 25 years latter.</a:t>
            </a:r>
          </a:p>
          <a:p>
            <a:pPr lvl="0" marL="0" indent="0">
              <a:buNone/>
            </a:pPr>
            <a:r>
              <a:rPr/>
              <a:t>Can your read yours from last term?</a:t>
            </a:r>
          </a:p>
          <a:p>
            <a:pPr lvl="0" marL="0" indent="0">
              <a:buNone/>
            </a:pPr>
            <a:r>
              <a:rPr/>
              <a:t>Hint: Everyone in my graduate cohort created course notes from class notes.</a:t>
            </a:r>
          </a:p>
          <a:p>
            <a:pPr lvl="1"/>
            <a:r>
              <a:rPr/>
              <a:t>Those are, by definition, very successful students</a:t>
            </a:r>
          </a:p>
          <a:p>
            <a:pPr lvl="1"/>
            <a:r>
              <a:rPr/>
              <a:t>Was done even when the weekly homework for a single class takes 20 hrs.</a:t>
            </a:r>
          </a:p>
          <a:p>
            <a:pPr lvl="1"/>
            <a:r>
              <a:rPr/>
              <a:t>You always have time to save time.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study by turning pages.</a:t>
            </a:r>
          </a:p>
          <a:p>
            <a:pPr lvl="1"/>
            <a:r>
              <a:rPr/>
              <a:t>Start early.</a:t>
            </a:r>
          </a:p>
          <a:p>
            <a:pPr lvl="2"/>
            <a:r>
              <a:rPr/>
              <a:t>The weekend before the exam is not early, that is late</a:t>
            </a:r>
          </a:p>
          <a:p>
            <a:pPr lvl="2"/>
            <a:r>
              <a:rPr/>
              <a:t>Review for exam is continuous.</a:t>
            </a:r>
          </a:p>
          <a:p>
            <a:pPr lvl="1"/>
            <a:r>
              <a:rPr/>
              <a:t>Study notes contain:</a:t>
            </a:r>
          </a:p>
          <a:p>
            <a:pPr lvl="2"/>
            <a:r>
              <a:rPr/>
              <a:t>What you don’t understand yet</a:t>
            </a:r>
          </a:p>
          <a:p>
            <a:pPr lvl="2"/>
            <a:r>
              <a:rPr/>
              <a:t>What you definitely need to know</a:t>
            </a:r>
          </a:p>
          <a:p>
            <a:pPr lvl="1"/>
            <a:r>
              <a:rPr/>
              <a:t>You revise them down as you learn things</a:t>
            </a:r>
          </a:p>
          <a:p>
            <a:pPr lvl="2"/>
            <a:r>
              <a:rPr/>
              <a:t>My goal was always to get them down to one side of a note card the day of the exam.</a:t>
            </a:r>
          </a:p>
          <a:p>
            <a:pPr lvl="2"/>
            <a:r>
              <a:rPr/>
              <a:t>One good exam I had, “Nachos”, on the card. Nothing to do with the class, but I was well prepared.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Early 90s I had two classes of 20</a:t>
            </a:r>
          </a:p>
          <a:p>
            <a:pPr lvl="1"/>
            <a:r>
              <a:rPr/>
              <a:t>At </a:t>
            </a:r>
            <a:r>
              <a:rPr i="1"/>
              <a:t>least</a:t>
            </a:r>
            <a:r>
              <a:rPr/>
              <a:t> 30 would come to each office hour.</a:t>
            </a:r>
          </a:p>
          <a:p>
            <a:pPr lvl="1"/>
            <a:r>
              <a:rPr/>
              <a:t>Two hours a week, Ten weeks</a:t>
            </a:r>
          </a:p>
          <a:p>
            <a:pPr lvl="1"/>
            <a:r>
              <a:rPr/>
              <a:t>30 * 2 * 10 = 600 student contacts</a:t>
            </a:r>
          </a:p>
          <a:p>
            <a:pPr lvl="0" marL="0" indent="0">
              <a:buNone/>
            </a:pPr>
            <a:r>
              <a:rPr/>
              <a:t>NOW</a:t>
            </a:r>
          </a:p>
          <a:p>
            <a:pPr lvl="1"/>
            <a:r>
              <a:rPr/>
              <a:t>Two or three students two or three times</a:t>
            </a:r>
          </a:p>
          <a:p>
            <a:pPr lvl="1"/>
            <a:r>
              <a:rPr/>
              <a:t>10 student contacts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give pre-tests in my other courses to see how much students remember about prerequisites.</a:t>
            </a:r>
          </a:p>
          <a:p>
            <a:pPr lvl="1"/>
            <a:r>
              <a:rPr/>
              <a:t>Younger student that took prerequisites a year ago, remember almost nothing.</a:t>
            </a:r>
          </a:p>
          <a:p>
            <a:pPr lvl="1"/>
            <a:r>
              <a:rPr/>
              <a:t>Older students that took prerequisites more than 30 years ago, remember a lot more.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Clarification: Get a </a:t>
            </a:r>
            <a:r>
              <a:rPr i="1"/>
              <a:t>good</a:t>
            </a:r>
            <a:r>
              <a:rPr/>
              <a:t> group</a:t>
            </a:r>
          </a:p>
          <a:p>
            <a:pPr lvl="0" marL="0" indent="0">
              <a:buNone/>
            </a:pPr>
            <a:r>
              <a:rPr/>
              <a:t>How to tell that you have a good group:</a:t>
            </a:r>
          </a:p>
          <a:p>
            <a:pPr lvl="1"/>
            <a:r>
              <a:rPr/>
              <a:t>Everyone is sure they are the idiot of the group.</a:t>
            </a:r>
          </a:p>
          <a:p>
            <a:pPr lvl="1"/>
            <a:r>
              <a:rPr/>
              <a:t>They call you out when you are not doing your work</a:t>
            </a:r>
          </a:p>
          <a:p>
            <a:pPr lvl="1"/>
            <a:r>
              <a:rPr/>
              <a:t>Someone can explain everything, but it isn’t the same someone every time.</a:t>
            </a:r>
          </a:p>
          <a:p>
            <a:pPr lvl="1"/>
            <a:r>
              <a:rPr/>
              <a:t>Those pose course questions that you didn’t think of – and can explain the answers.</a:t>
            </a:r>
          </a:p>
          <a:p>
            <a:pPr lvl="1"/>
            <a:r>
              <a:rPr/>
              <a:t>When you fall, and you will, the group will pick you up.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Micro</a:t>
            </a:r>
            <a:r>
              <a:rPr/>
              <a:t> </a:t>
            </a:r>
            <a:r>
              <a:rPr/>
              <a:t>(Unofficial)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many of you out of a business degree.</a:t>
            </a:r>
          </a:p>
          <a:p>
            <a:pPr lvl="1"/>
            <a:r>
              <a:rPr/>
              <a:t>Convince you that economics is not </a:t>
            </a:r>
            <a:r>
              <a:rPr b="1"/>
              <a:t>just</a:t>
            </a:r>
            <a:r>
              <a:rPr/>
              <a:t> about money or markets</a:t>
            </a:r>
          </a:p>
          <a:p>
            <a:pPr lvl="1"/>
            <a:r>
              <a:rPr/>
              <a:t>Make the news and politicians funnier.</a:t>
            </a:r>
          </a:p>
          <a:p>
            <a:pPr lvl="1"/>
            <a:r>
              <a:rPr/>
              <a:t>Talk some of you into being econ majors.</a:t>
            </a:r>
          </a:p>
          <a:p>
            <a:pPr lvl="0" marL="0" indent="0">
              <a:buNone/>
            </a:pPr>
            <a:r>
              <a:rPr/>
              <a:t>“Every man should have a built-in automatic crap detector operating inside him. It also should have a manual drill and a crank handle in case the machine breaks down.” – Hemingway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the 21st century, you don’t have to gather in the library.</a:t>
            </a:r>
          </a:p>
          <a:p>
            <a:pPr lvl="1"/>
            <a:r>
              <a:rPr/>
              <a:t>If people can study together for the Master Sommelier exam through Skype, you can study econ.</a:t>
            </a:r>
          </a:p>
          <a:p>
            <a:pPr lvl="1"/>
            <a:r>
              <a:rPr/>
              <a:t>If someone is not pulling their weight – ditch them.</a:t>
            </a:r>
          </a:p>
          <a:p>
            <a:pPr lvl="1"/>
            <a:r>
              <a:rPr/>
              <a:t>Groups are for mutual benefit.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have a marathon in March. How do you train?</a:t>
            </a:r>
          </a:p>
          <a:p>
            <a:pPr lvl="1"/>
            <a:r>
              <a:rPr/>
              <a:t>Run for 60 hrs straight in the four days before</a:t>
            </a:r>
          </a:p>
          <a:p>
            <a:pPr lvl="1"/>
            <a:r>
              <a:rPr/>
              <a:t>Run every day, with break days, building up to a good performance.</a:t>
            </a:r>
          </a:p>
          <a:p>
            <a:pPr lvl="0" marL="0" indent="0">
              <a:buNone/>
            </a:pPr>
            <a:r>
              <a:rPr/>
              <a:t>Just schedule an hour a day for this class. Make it a habit.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is a multipass system.</a:t>
            </a:r>
          </a:p>
          <a:p>
            <a:pPr lvl="1"/>
            <a:r>
              <a:rPr/>
              <a:t>Read the Title and abstract (Papers)</a:t>
            </a:r>
          </a:p>
          <a:p>
            <a:pPr lvl="1"/>
            <a:r>
              <a:rPr/>
              <a:t>Read the section headings</a:t>
            </a:r>
          </a:p>
          <a:p>
            <a:pPr lvl="1"/>
            <a:r>
              <a:rPr/>
              <a:t>Read the introduction</a:t>
            </a:r>
          </a:p>
          <a:p>
            <a:pPr lvl="1"/>
            <a:r>
              <a:rPr/>
              <a:t>Read the conclusion</a:t>
            </a:r>
          </a:p>
          <a:p>
            <a:pPr lvl="1"/>
            <a:r>
              <a:rPr/>
              <a:t>Look at the figures</a:t>
            </a:r>
          </a:p>
          <a:p>
            <a:pPr lvl="1"/>
            <a:r>
              <a:rPr/>
              <a:t>Look at the equations</a:t>
            </a:r>
          </a:p>
          <a:p>
            <a:pPr lvl="1"/>
            <a:r>
              <a:rPr/>
              <a:t>Skim the whole thing</a:t>
            </a:r>
          </a:p>
          <a:p>
            <a:pPr lvl="1"/>
            <a:r>
              <a:rPr/>
              <a:t>Read it but don’t freak out if you don’t get everything.</a:t>
            </a:r>
          </a:p>
          <a:p>
            <a:pPr lvl="2"/>
            <a:r>
              <a:rPr/>
              <a:t>Keep notes on your reactions, how the topic connects back and questions</a:t>
            </a:r>
          </a:p>
          <a:p>
            <a:pPr lvl="2"/>
            <a:r>
              <a:rPr/>
              <a:t>Repeat as time allows.</a:t>
            </a:r>
          </a:p>
          <a:p>
            <a:pPr lvl="0" marL="0" indent="0">
              <a:buNone/>
            </a:pPr>
            <a:r>
              <a:rPr/>
              <a:t>You, and the author, will never fully understand the paper/chapter.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Class notes should be way more than what is on the board or slides.</a:t>
            </a:r>
          </a:p>
          <a:p>
            <a:pPr lvl="1"/>
            <a:r>
              <a:rPr/>
              <a:t>High volume with a pen, not a keyboard.</a:t>
            </a:r>
          </a:p>
          <a:p>
            <a:pPr lvl="1"/>
            <a:r>
              <a:rPr/>
              <a:t>Class notes are not course notes.</a:t>
            </a:r>
          </a:p>
          <a:p>
            <a:pPr lvl="1"/>
            <a:r>
              <a:rPr/>
              <a:t>Make course notes THAT day.</a:t>
            </a:r>
          </a:p>
          <a:p>
            <a:pPr lvl="1"/>
            <a:r>
              <a:rPr/>
              <a:t>Make study notes from course notes.</a:t>
            </a:r>
            <a:br/>
          </a:p>
          <a:p>
            <a:pPr lvl="1"/>
            <a:r>
              <a:rPr/>
              <a:t>Study notes get shorter the closer you get to the exam.</a:t>
            </a:r>
          </a:p>
          <a:p>
            <a:pPr lvl="1"/>
            <a:r>
              <a:rPr/>
              <a:t>EVERY DAY and don’t skip leg day.</a:t>
            </a:r>
          </a:p>
          <a:p>
            <a:pPr lvl="1"/>
            <a:r>
              <a:rPr/>
              <a:t>Come to office hours, but come with purpose. Don’t show up and say you came because I told you.</a:t>
            </a:r>
          </a:p>
          <a:p>
            <a:pPr lvl="1"/>
            <a:r>
              <a:rPr/>
              <a:t>Get a </a:t>
            </a:r>
            <a:r>
              <a:rPr i="1"/>
              <a:t>good</a:t>
            </a:r>
            <a:r>
              <a:rPr/>
              <a:t> group</a:t>
            </a:r>
          </a:p>
          <a:p>
            <a:pPr lvl="1"/>
            <a:r>
              <a:rPr/>
              <a:t>Learn to multipass read and read a lot.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Ph.D. Economist, UC Davis</a:t>
            </a:r>
          </a:p>
          <a:p>
            <a:pPr lvl="1"/>
            <a:r>
              <a:rPr/>
              <a:t>First generation college, like many of you.</a:t>
            </a:r>
          </a:p>
          <a:p>
            <a:pPr lvl="1"/>
            <a:r>
              <a:rPr/>
              <a:t>Background in energy conservation and program evaluation consulting going back to the early 90s.</a:t>
            </a:r>
          </a:p>
          <a:p>
            <a:pPr lvl="2"/>
            <a:r>
              <a:rPr/>
              <a:t>Projects were multidisciplinary. Rarely did a project not involve, economists, engineers and others.</a:t>
            </a:r>
          </a:p>
          <a:p>
            <a:pPr lvl="2"/>
            <a:r>
              <a:rPr/>
              <a:t>I have steel toed boots.</a:t>
            </a:r>
          </a:p>
          <a:p>
            <a:pPr lvl="1"/>
            <a:r>
              <a:rPr/>
              <a:t>Former:</a:t>
            </a:r>
          </a:p>
          <a:p>
            <a:pPr lvl="2"/>
            <a:r>
              <a:rPr/>
              <a:t>Oregon HECC commissioner</a:t>
            </a:r>
          </a:p>
          <a:p>
            <a:pPr lvl="2"/>
            <a:r>
              <a:rPr/>
              <a:t>Parkrose School Board Chair</a:t>
            </a:r>
          </a:p>
          <a:p>
            <a:pPr lvl="2"/>
            <a:r>
              <a:rPr/>
              <a:t>Multiple non-profit boards</a:t>
            </a:r>
          </a:p>
          <a:p>
            <a:pPr lvl="2"/>
            <a:r>
              <a:rPr/>
              <a:t>County Budget Committees</a:t>
            </a:r>
          </a:p>
          <a:p>
            <a:pPr lvl="2"/>
            <a:r>
              <a:rPr/>
              <a:t>Legislative Candidate.</a:t>
            </a:r>
          </a:p>
          <a:p>
            <a:pPr lvl="1"/>
            <a:r>
              <a:rPr/>
              <a:t>Hobbies: Painfully Stereotypical Portlander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I’m Dyslexic. If you see a slide without a typo – be amazed.</a:t>
            </a:r>
          </a:p>
          <a:p>
            <a:pPr lvl="1"/>
            <a:r>
              <a:rPr/>
              <a:t>Don’t think that you have to understand everything</a:t>
            </a:r>
          </a:p>
          <a:p>
            <a:pPr lvl="2"/>
            <a:r>
              <a:rPr/>
              <a:t>You should read everything.</a:t>
            </a:r>
          </a:p>
          <a:p>
            <a:pPr lvl="2"/>
            <a:r>
              <a:rPr/>
              <a:t>I usually read things over and over again and learn new things every time.</a:t>
            </a:r>
          </a:p>
          <a:p>
            <a:pPr lvl="2"/>
            <a:r>
              <a:rPr/>
              <a:t>If you understand half – amazing.</a:t>
            </a:r>
          </a:p>
          <a:p>
            <a:pPr lvl="2"/>
            <a:r>
              <a:rPr/>
              <a:t>The more you read, the easier it is to learn more. It really builds on itself.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  <a:r>
              <a:rPr/>
              <a:t> </a:t>
            </a:r>
            <a:r>
              <a:rPr/>
              <a:t>(Con’t)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be afraid to Google a picture or an article to help you understand something in class.</a:t>
            </a:r>
          </a:p>
          <a:p>
            <a:pPr lvl="2"/>
            <a:r>
              <a:rPr/>
              <a:t>You need to learn how to help yourself.</a:t>
            </a:r>
          </a:p>
          <a:p>
            <a:pPr lvl="2"/>
            <a:r>
              <a:rPr/>
              <a:t>Learned helplessness is a pet peeve of mine.</a:t>
            </a:r>
          </a:p>
          <a:p>
            <a:pPr lvl="1"/>
            <a:r>
              <a:rPr/>
              <a:t>Do not wait till the last minute</a:t>
            </a:r>
          </a:p>
          <a:p>
            <a:pPr lvl="2"/>
            <a:r>
              <a:rPr/>
              <a:t>Don’t make an optimistic, tightly scheduled plans.</a:t>
            </a:r>
          </a:p>
          <a:p>
            <a:pPr lvl="2"/>
            <a:r>
              <a:rPr/>
              <a:t>No plan survives contact with reality</a:t>
            </a:r>
          </a:p>
          <a:p>
            <a:pPr lvl="2"/>
            <a:r>
              <a:rPr/>
              <a:t>Start everything as early as possible.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Final Exam: December 10th, 8:00 AM - 9:50</a:t>
            </a:r>
          </a:p>
          <a:p>
            <a:pPr lvl="1"/>
            <a:r>
              <a:rPr/>
              <a:t>Midterm 1: October 23rd</a:t>
            </a:r>
          </a:p>
          <a:p>
            <a:pPr lvl="1"/>
            <a:r>
              <a:rPr/>
              <a:t>Midterm 2: November 20th</a:t>
            </a:r>
          </a:p>
          <a:p>
            <a:pPr lvl="1"/>
            <a:r>
              <a:rPr/>
              <a:t>Last Day to Withdraw or Change Grade Option: November 17th.</a:t>
            </a:r>
          </a:p>
          <a:p>
            <a:pPr lvl="1"/>
            <a:r>
              <a:rPr/>
              <a:t>Holiday: November 11th</a:t>
            </a:r>
          </a:p>
          <a:p>
            <a:pPr lvl="0" marL="0" indent="0">
              <a:buNone/>
            </a:pPr>
            <a:r>
              <a:rPr/>
              <a:t>Exams will be given on those days and at those times only. I do not give make up, early or late exams. Get those on your calendars. Make sure you are not scheduled to work or deciding to fly somewhere.</a:t>
            </a:r>
          </a:p>
          <a:p>
            <a:pPr lvl="0" marL="0" indent="0">
              <a:buNone/>
            </a:pPr>
            <a:r>
              <a:rPr/>
              <a:t>DRC People: Schedule time slots in testing center so that you start at the same time as the rest of class.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and The Class</dc:title>
  <dc:creator/>
  <cp:keywords/>
  <dcterms:created xsi:type="dcterms:W3CDTF">2019-12-11T13:44:20Z</dcterms:created>
  <dcterms:modified xsi:type="dcterms:W3CDTF">2019-12-11T13:44:20Z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theme">
    <vt:lpwstr>Berlin</vt:lpwstr>
  </property>
</Properties>
</file>