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76" r:id="rId3"/>
    <p:sldId id="277" r:id="rId4"/>
    <p:sldId id="278" r:id="rId5"/>
    <p:sldId id="260" r:id="rId6"/>
    <p:sldId id="271" r:id="rId7"/>
    <p:sldId id="274" r:id="rId8"/>
    <p:sldId id="272" r:id="rId9"/>
    <p:sldId id="267" r:id="rId10"/>
    <p:sldId id="273" r:id="rId11"/>
    <p:sldId id="268" r:id="rId12"/>
    <p:sldId id="269" r:id="rId13"/>
    <p:sldId id="270" r:id="rId14"/>
    <p:sldId id="261" r:id="rId15"/>
    <p:sldId id="257" r:id="rId16"/>
    <p:sldId id="258" r:id="rId17"/>
    <p:sldId id="263" r:id="rId18"/>
    <p:sldId id="259" r:id="rId19"/>
    <p:sldId id="264" r:id="rId20"/>
    <p:sldId id="265" r:id="rId21"/>
    <p:sldId id="266" r:id="rId22"/>
    <p:sldId id="26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2" d="100"/>
          <a:sy n="152" d="100"/>
        </p:scale>
        <p:origin x="-219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F545EF-B890-40F7-8ECD-995866E3BFEF}" type="datetimeFigureOut">
              <a:rPr lang="en-US" smtClean="0"/>
              <a:t>8/12/2016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AD29BA-62F6-4E76-B2F3-EEAF259373AC}" type="slidenum">
              <a:rPr lang="en-US" smtClean="0"/>
              <a:t>‹#›</a:t>
            </a:fld>
            <a:endParaRPr lang="en-US"/>
          </a:p>
        </p:txBody>
      </p:sp>
    </p:spTree>
    <p:extLst>
      <p:ext uri="{BB962C8B-B14F-4D97-AF65-F5344CB8AC3E}">
        <p14:creationId xmlns:p14="http://schemas.microsoft.com/office/powerpoint/2010/main" val="1923392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Everything that makes text really nice for humans to reads, makes it very difficult for computers to read. So, when collecting or formatting data with an eye toward computational</a:t>
            </a:r>
            <a:r>
              <a:rPr lang="en-US" baseline="0" dirty="0" smtClean="0"/>
              <a:t> analysis, avoid these formats. </a:t>
            </a:r>
            <a:endParaRPr lang="en-US" dirty="0"/>
          </a:p>
        </p:txBody>
      </p:sp>
      <p:sp>
        <p:nvSpPr>
          <p:cNvPr id="4" name="Slide Number Placeholder 3"/>
          <p:cNvSpPr>
            <a:spLocks noGrp="1"/>
          </p:cNvSpPr>
          <p:nvPr>
            <p:ph type="sldNum" sz="quarter" idx="10"/>
          </p:nvPr>
        </p:nvSpPr>
        <p:spPr/>
        <p:txBody>
          <a:bodyPr/>
          <a:lstStyle/>
          <a:p>
            <a:fld id="{82AD29BA-62F6-4E76-B2F3-EEAF259373AC}" type="slidenum">
              <a:rPr lang="en-US" smtClean="0"/>
              <a:t>5</a:t>
            </a:fld>
            <a:endParaRPr lang="en-US"/>
          </a:p>
        </p:txBody>
      </p:sp>
    </p:spTree>
    <p:extLst>
      <p:ext uri="{BB962C8B-B14F-4D97-AF65-F5344CB8AC3E}">
        <p14:creationId xmlns:p14="http://schemas.microsoft.com/office/powerpoint/2010/main" val="2364162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not just hear to teach technical </a:t>
            </a:r>
            <a:r>
              <a:rPr lang="en-US" dirty="0" err="1" smtClean="0"/>
              <a:t>skils</a:t>
            </a:r>
            <a:r>
              <a:rPr lang="en-US" dirty="0" smtClean="0"/>
              <a:t>,</a:t>
            </a:r>
            <a:r>
              <a:rPr lang="en-US" baseline="0" dirty="0" smtClean="0"/>
              <a:t> although we will do that. But it takes a paradigm shift in how to think about questions, types of evidence, types of answers, and what you’re looking for, how you read.</a:t>
            </a:r>
            <a:endParaRPr lang="en-US" dirty="0"/>
          </a:p>
        </p:txBody>
      </p:sp>
      <p:sp>
        <p:nvSpPr>
          <p:cNvPr id="4" name="Slide Number Placeholder 3"/>
          <p:cNvSpPr>
            <a:spLocks noGrp="1"/>
          </p:cNvSpPr>
          <p:nvPr>
            <p:ph type="sldNum" sz="quarter" idx="10"/>
          </p:nvPr>
        </p:nvSpPr>
        <p:spPr/>
        <p:txBody>
          <a:bodyPr/>
          <a:lstStyle/>
          <a:p>
            <a:fld id="{82AD29BA-62F6-4E76-B2F3-EEAF259373AC}" type="slidenum">
              <a:rPr lang="en-US" smtClean="0"/>
              <a:t>15</a:t>
            </a:fld>
            <a:endParaRPr lang="en-US"/>
          </a:p>
        </p:txBody>
      </p:sp>
    </p:spTree>
    <p:extLst>
      <p:ext uri="{BB962C8B-B14F-4D97-AF65-F5344CB8AC3E}">
        <p14:creationId xmlns:p14="http://schemas.microsoft.com/office/powerpoint/2010/main" val="2778181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I mean whatever problem</a:t>
            </a:r>
            <a:r>
              <a:rPr lang="en-US" baseline="0" dirty="0" smtClean="0"/>
              <a:t> you have. You saved a file on your computer and can’t get to the folder you saved it in. You don’t know the admin password on your computer (or don’t even know there is an admin password)</a:t>
            </a:r>
            <a:endParaRPr lang="en-US" dirty="0" smtClean="0"/>
          </a:p>
          <a:p>
            <a:r>
              <a:rPr lang="en-US" dirty="0" smtClean="0"/>
              <a:t>You will work for hours, find that you have</a:t>
            </a:r>
            <a:r>
              <a:rPr lang="en-US" baseline="0" dirty="0" smtClean="0"/>
              <a:t> a stray semi colon where it’s not supposed to be, but when it works those frustrations melt away and you move on in a flurry of glory.</a:t>
            </a:r>
            <a:endParaRPr lang="en-US" dirty="0"/>
          </a:p>
        </p:txBody>
      </p:sp>
      <p:sp>
        <p:nvSpPr>
          <p:cNvPr id="4" name="Slide Number Placeholder 3"/>
          <p:cNvSpPr>
            <a:spLocks noGrp="1"/>
          </p:cNvSpPr>
          <p:nvPr>
            <p:ph type="sldNum" sz="quarter" idx="10"/>
          </p:nvPr>
        </p:nvSpPr>
        <p:spPr/>
        <p:txBody>
          <a:bodyPr/>
          <a:lstStyle/>
          <a:p>
            <a:fld id="{82AD29BA-62F6-4E76-B2F3-EEAF259373AC}" type="slidenum">
              <a:rPr lang="en-US" smtClean="0"/>
              <a:t>20</a:t>
            </a:fld>
            <a:endParaRPr lang="en-US"/>
          </a:p>
        </p:txBody>
      </p:sp>
    </p:spTree>
    <p:extLst>
      <p:ext uri="{BB962C8B-B14F-4D97-AF65-F5344CB8AC3E}">
        <p14:creationId xmlns:p14="http://schemas.microsoft.com/office/powerpoint/2010/main" val="3963650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679872B-099B-4F41-AD9C-EA99F2F79F4D}" type="datetimeFigureOut">
              <a:rPr lang="en-US" smtClean="0"/>
              <a:t>8/12/2016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823CA11-2A62-4757-A0CE-0827320BAE23}"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79872B-099B-4F41-AD9C-EA99F2F79F4D}"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3CA11-2A62-4757-A0CE-0827320BAE2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9823CA11-2A62-4757-A0CE-0827320BAE23}"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79872B-099B-4F41-AD9C-EA99F2F79F4D}"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679872B-099B-4F41-AD9C-EA99F2F79F4D}"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9823CA11-2A62-4757-A0CE-0827320BAE23}"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679872B-099B-4F41-AD9C-EA99F2F79F4D}" type="datetimeFigureOut">
              <a:rPr lang="en-US" smtClean="0"/>
              <a:t>8/12/2016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823CA11-2A62-4757-A0CE-0827320BAE23}"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679872B-099B-4F41-AD9C-EA99F2F79F4D}" type="datetimeFigureOut">
              <a:rPr lang="en-US" smtClean="0"/>
              <a:t>8/12/2016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3CA11-2A62-4757-A0CE-0827320BAE23}"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679872B-099B-4F41-AD9C-EA99F2F79F4D}" type="datetimeFigureOut">
              <a:rPr lang="en-US" smtClean="0"/>
              <a:t>8/12/2016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823CA11-2A62-4757-A0CE-0827320BAE23}"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679872B-099B-4F41-AD9C-EA99F2F79F4D}" type="datetimeFigureOut">
              <a:rPr lang="en-US" smtClean="0"/>
              <a:t>8/12/2016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9823CA11-2A62-4757-A0CE-0827320BAE2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C679872B-099B-4F41-AD9C-EA99F2F79F4D}" type="datetimeFigureOut">
              <a:rPr lang="en-US" smtClean="0"/>
              <a:t>8/12/2016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823CA11-2A62-4757-A0CE-0827320BAE2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823CA11-2A62-4757-A0CE-0827320BAE23}"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679872B-099B-4F41-AD9C-EA99F2F79F4D}" type="datetimeFigureOut">
              <a:rPr lang="en-US" smtClean="0"/>
              <a:t>8/12/2016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9823CA11-2A62-4757-A0CE-0827320BAE23}"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C679872B-099B-4F41-AD9C-EA99F2F79F4D}" type="datetimeFigureOut">
              <a:rPr lang="en-US" smtClean="0"/>
              <a:t>8/12/2016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679872B-099B-4F41-AD9C-EA99F2F79F4D}" type="datetimeFigureOut">
              <a:rPr lang="en-US" smtClean="0"/>
              <a:t>8/12/2016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823CA11-2A62-4757-A0CE-0827320BAE23}"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Workshop Overview</a:t>
            </a:r>
            <a:endParaRPr lang="en-US"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819400"/>
            <a:ext cx="501015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7719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a:t>
            </a:r>
            <a:r>
              <a:rPr lang="en-US" dirty="0"/>
              <a:t> </a:t>
            </a:r>
            <a:r>
              <a:rPr lang="en-US" dirty="0" smtClean="0"/>
              <a:t>(Processed) File</a:t>
            </a:r>
            <a:endParaRPr lang="en-US" dirty="0"/>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506426" y="1527175"/>
            <a:ext cx="8094635" cy="4572000"/>
          </a:xfrm>
        </p:spPr>
      </p:pic>
    </p:spTree>
    <p:extLst>
      <p:ext uri="{BB962C8B-B14F-4D97-AF65-F5344CB8AC3E}">
        <p14:creationId xmlns:p14="http://schemas.microsoft.com/office/powerpoint/2010/main" val="1529921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csv</a:t>
            </a:r>
            <a:endParaRPr lang="en-US" dirty="0"/>
          </a:p>
        </p:txBody>
      </p:sp>
      <p:sp>
        <p:nvSpPr>
          <p:cNvPr id="3" name="Content Placeholder 2"/>
          <p:cNvSpPr>
            <a:spLocks noGrp="1"/>
          </p:cNvSpPr>
          <p:nvPr>
            <p:ph sz="quarter" idx="1"/>
          </p:nvPr>
        </p:nvSpPr>
        <p:spPr/>
        <p:txBody>
          <a:bodyPr>
            <a:normAutofit fontScale="40000" lnSpcReduction="20000"/>
          </a:bodyPr>
          <a:lstStyle/>
          <a:p>
            <a:pPr marL="0" indent="0">
              <a:buNone/>
            </a:pPr>
            <a:r>
              <a:rPr lang="en-US" dirty="0"/>
              <a:t>doc     city    publication     date    text    </a:t>
            </a:r>
            <a:r>
              <a:rPr lang="en-US" dirty="0" err="1"/>
              <a:t>word_count</a:t>
            </a:r>
            <a:r>
              <a:rPr lang="en-US" dirty="0"/>
              <a:t>      org     identifier      wave</a:t>
            </a:r>
          </a:p>
          <a:p>
            <a:pPr marL="0" indent="0">
              <a:buNone/>
            </a:pPr>
            <a:r>
              <a:rPr lang="en-US" dirty="0"/>
              <a:t>notessecondyear_70.txt  </a:t>
            </a:r>
            <a:r>
              <a:rPr lang="en-US" dirty="0" err="1"/>
              <a:t>nyc</a:t>
            </a:r>
            <a:r>
              <a:rPr lang="en-US" dirty="0"/>
              <a:t>     </a:t>
            </a:r>
            <a:r>
              <a:rPr lang="en-US" dirty="0" err="1"/>
              <a:t>notessecondyear</a:t>
            </a:r>
            <a:r>
              <a:rPr lang="en-US" dirty="0"/>
              <a:t> 1969    "This is a consciousness-raising program for those of us who are feeling more and more that women are about the most exciting people around, at this stage of time, anyway, and that the seeds of a new and beautiful world' society lie buried in the consciousness of this very class which has been abused and oppressed since the beginning of human history.  It is a program planned on the assumption that a mass liberation movement will develop as more and more women begin to perceive their situation correctly and that, therefore, our primary task right now is to awaken '.class"" consciousness in ourselves and others on a mass scale.  The following outline is just one hunch of what a theory of mass consciousness-raising would look like in skeleton form.   I.     The ""bitch session"" cell group  A.    Ongoing consciousness expansion  1. Personal   recognition and testimony  a.     Recalling and sharing our bitter experiences  b.    Expressing our feelings about our experiences both at the time they occurred and at present  c.     Expressing our feelings about ourselves, men, other women  d.    Evaluating our feelings  2. Personal   testimony - methods of group practice  a.     Going around the room with key questions on key topics  b.    Speaking our experience - at random  c.     Cross examination  3. Relating   and generalizing individual testimony  a.     Finding the common root when different women have opposite feelings and experiences  b.    Examining the negative and positive aspects of each woman's feelings and her way of dealing with her situation as a woman  B.    Classic forms of resisting consciousness, or: How to avoid facing the awful truth  1.    Anti-</a:t>
            </a:r>
            <a:r>
              <a:rPr lang="en-US" dirty="0" err="1"/>
              <a:t>womanism</a:t>
            </a:r>
            <a:r>
              <a:rPr lang="en-US" dirty="0"/>
              <a:t>  2.    Glorification of the oppressor  3.    Excusing the oppressor (and feeling sorry for him)  4.    False identification with the oppressor and other socially privileged groups  5.    Shunning identification with one's own oppressed group and other oppressed groups  6.        Romantic fantasies, utopian thinking and other </a:t>
            </a:r>
            <a:r>
              <a:rPr lang="en-US" dirty="0" err="1"/>
              <a:t>forrns</a:t>
            </a:r>
            <a:r>
              <a:rPr lang="en-US" dirty="0"/>
              <a:t> of confusing present reality             with what one wishes reality to be                          7.     Thinking one has power in the traditional role-can ""get what one wants,""                                  has power behind the throne. etc.              8.     Belief that one has found an adequate personal solution or will be able to                      find one without large social changes              9.     Self-cultivation, rugged individualism, seclusion, and other forms of go-it-</a:t>
            </a:r>
            <a:r>
              <a:rPr lang="en-US" dirty="0" err="1"/>
              <a:t>alonism</a:t>
            </a:r>
            <a:r>
              <a:rPr lang="en-US" dirty="0"/>
              <a:t>                         10.     Self-blame!!             11.     Ultra-militancy; and others??              C.     Recognizing the survival reasons for resisting consciousness              D.     ""Starting to Stop"" - overcoming repressions and delusions              1.      Daring to see, or: Taking off the rose-colored glasses           a.. Reasons for repressing one's own consciousness                                             1)  Fear of feeling the full weight of one's painful situation         2)  Fear of feeling one's past wasted and meaningless (plus wanting others to go through the same obstacles)         3)  Fear of despair for the future                                   b.              Analyzing which fears are valid and which invalid         1)  Examining the objective conditions in one's own past and in the lives of most women throughout History         2)  Examining objective conditions for </a:t>
            </a:r>
            <a:r>
              <a:rPr lang="en-US" dirty="0" err="1"/>
              <a:t>thepresent</a:t>
            </a:r>
            <a:r>
              <a:rPr lang="en-US" dirty="0"/>
              <a:t>                                      "  553     </a:t>
            </a:r>
            <a:r>
              <a:rPr lang="en-US" dirty="0" err="1"/>
              <a:t>redstockings</a:t>
            </a:r>
            <a:r>
              <a:rPr lang="en-US" dirty="0"/>
              <a:t>    1       2</a:t>
            </a:r>
          </a:p>
          <a:p>
            <a:pPr marL="0" indent="0">
              <a:buNone/>
            </a:pPr>
            <a:endParaRPr lang="en-US" dirty="0"/>
          </a:p>
        </p:txBody>
      </p:sp>
    </p:spTree>
    <p:extLst>
      <p:ext uri="{BB962C8B-B14F-4D97-AF65-F5344CB8AC3E}">
        <p14:creationId xmlns:p14="http://schemas.microsoft.com/office/powerpoint/2010/main" val="3771698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formats (we won’t cover)</a:t>
            </a:r>
            <a:endParaRPr lang="en-US" dirty="0"/>
          </a:p>
        </p:txBody>
      </p:sp>
      <p:sp>
        <p:nvSpPr>
          <p:cNvPr id="5" name="Content Placeholder 4"/>
          <p:cNvSpPr>
            <a:spLocks noGrp="1"/>
          </p:cNvSpPr>
          <p:nvPr>
            <p:ph sz="quarter" idx="1"/>
          </p:nvPr>
        </p:nvSpPr>
        <p:spPr/>
        <p:txBody>
          <a:bodyPr/>
          <a:lstStyle/>
          <a:p>
            <a:r>
              <a:rPr lang="en-US" dirty="0"/>
              <a:t>h</a:t>
            </a:r>
            <a:r>
              <a:rPr lang="en-US" dirty="0" smtClean="0"/>
              <a:t>tml, </a:t>
            </a:r>
            <a:r>
              <a:rPr lang="en-US" dirty="0" err="1" smtClean="0"/>
              <a:t>json</a:t>
            </a:r>
            <a:r>
              <a:rPr lang="en-US" dirty="0" smtClean="0"/>
              <a:t>, xml, </a:t>
            </a:r>
            <a:r>
              <a:rPr lang="en-US" dirty="0" err="1" smtClean="0"/>
              <a:t>pickel</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743200"/>
            <a:ext cx="2819400"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743200"/>
            <a:ext cx="3505200" cy="2405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53278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a:t>
            </a:r>
            <a:endParaRPr lang="en-US" dirty="0"/>
          </a:p>
        </p:txBody>
      </p:sp>
      <p:sp>
        <p:nvSpPr>
          <p:cNvPr id="3" name="Content Placeholder 2"/>
          <p:cNvSpPr>
            <a:spLocks noGrp="1"/>
          </p:cNvSpPr>
          <p:nvPr>
            <p:ph sz="quarter" idx="1"/>
          </p:nvPr>
        </p:nvSpPr>
        <p:spPr>
          <a:xfrm>
            <a:off x="301752" y="1527048"/>
            <a:ext cx="8503920" cy="911352"/>
          </a:xfrm>
        </p:spPr>
        <p:txBody>
          <a:bodyPr>
            <a:normAutofit/>
          </a:bodyPr>
          <a:lstStyle/>
          <a:p>
            <a:pPr marL="274320" lvl="1" indent="0" algn="ctr">
              <a:buNone/>
            </a:pPr>
            <a:r>
              <a:rPr lang="en-US" dirty="0" smtClean="0"/>
              <a:t>When creating your own corpus:</a:t>
            </a:r>
          </a:p>
          <a:p>
            <a:pPr marL="274320" lvl="1" indent="0" algn="ctr">
              <a:buNone/>
            </a:pPr>
            <a:r>
              <a:rPr lang="en-US" b="1" dirty="0" smtClean="0"/>
              <a:t>D</a:t>
            </a:r>
            <a:r>
              <a:rPr lang="en-US" b="1" dirty="0" smtClean="0"/>
              <a:t>o </a:t>
            </a:r>
            <a:r>
              <a:rPr lang="en-US" b="1" dirty="0"/>
              <a:t>not save text in .doc, .</a:t>
            </a:r>
            <a:r>
              <a:rPr lang="en-US" b="1" dirty="0" err="1"/>
              <a:t>docx</a:t>
            </a:r>
            <a:r>
              <a:rPr lang="en-US" b="1" dirty="0"/>
              <a:t>, .rtf, .</a:t>
            </a:r>
            <a:r>
              <a:rPr lang="en-US" b="1" dirty="0" err="1"/>
              <a:t>xls</a:t>
            </a:r>
            <a:r>
              <a:rPr lang="en-US" b="1" dirty="0"/>
              <a:t>, or </a:t>
            </a:r>
            <a:r>
              <a:rPr lang="en-US" b="1" dirty="0" err="1"/>
              <a:t>pdf</a:t>
            </a:r>
            <a:r>
              <a:rPr lang="en-US" b="1" dirty="0"/>
              <a:t> formats</a:t>
            </a:r>
          </a:p>
          <a:p>
            <a:pPr marL="0" indent="0">
              <a:buNone/>
            </a:pPr>
            <a:endParaRPr lang="en-US"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800350"/>
            <a:ext cx="2656114"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800350"/>
            <a:ext cx="2324100"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23768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Provided Corpuses (aka: Corpora)</a:t>
            </a:r>
            <a:endParaRPr lang="en-US" dirty="0"/>
          </a:p>
        </p:txBody>
      </p:sp>
      <p:sp>
        <p:nvSpPr>
          <p:cNvPr id="3" name="Content Placeholder 2"/>
          <p:cNvSpPr>
            <a:spLocks noGrp="1"/>
          </p:cNvSpPr>
          <p:nvPr>
            <p:ph sz="quarter" idx="1"/>
          </p:nvPr>
        </p:nvSpPr>
        <p:spPr/>
        <p:txBody>
          <a:bodyPr>
            <a:normAutofit fontScale="92500"/>
          </a:bodyPr>
          <a:lstStyle/>
          <a:p>
            <a:r>
              <a:rPr lang="en-US" dirty="0" smtClean="0"/>
              <a:t>Literary:</a:t>
            </a:r>
          </a:p>
          <a:p>
            <a:pPr lvl="1"/>
            <a:r>
              <a:rPr lang="en-US" dirty="0" err="1" smtClean="0"/>
              <a:t>txtLab</a:t>
            </a:r>
            <a:r>
              <a:rPr lang="en-US" dirty="0" smtClean="0"/>
              <a:t> 450: a novel per year for 150 years in 3 languages</a:t>
            </a:r>
          </a:p>
          <a:p>
            <a:pPr lvl="1"/>
            <a:r>
              <a:rPr lang="en-US" dirty="0" smtClean="0"/>
              <a:t>Underwood/Sellers: 750 volumes of C19 poetry, canon/archive</a:t>
            </a:r>
          </a:p>
          <a:p>
            <a:r>
              <a:rPr lang="en-US" dirty="0" smtClean="0"/>
              <a:t>Music Reviews:</a:t>
            </a:r>
          </a:p>
          <a:p>
            <a:pPr lvl="1"/>
            <a:r>
              <a:rPr lang="en-US" dirty="0" smtClean="0"/>
              <a:t>From metacritic.com, 1990-2015</a:t>
            </a:r>
          </a:p>
          <a:p>
            <a:pPr lvl="1"/>
            <a:r>
              <a:rPr lang="en-US" dirty="0" smtClean="0"/>
              <a:t>First paragraph from professional reviews (versus user reviews)</a:t>
            </a:r>
          </a:p>
          <a:p>
            <a:pPr lvl="1"/>
            <a:r>
              <a:rPr lang="en-US" dirty="0" smtClean="0"/>
              <a:t>Random sample of 5000 reviews from ~171,000 reviews</a:t>
            </a:r>
            <a:endParaRPr lang="en-US" dirty="0" smtClean="0"/>
          </a:p>
          <a:p>
            <a:pPr lvl="1"/>
            <a:r>
              <a:rPr lang="en-US" dirty="0" smtClean="0"/>
              <a:t>Includes metadata on </a:t>
            </a:r>
            <a:r>
              <a:rPr lang="en-US" dirty="0" smtClean="0"/>
              <a:t>release date</a:t>
            </a:r>
            <a:r>
              <a:rPr lang="en-US" dirty="0" smtClean="0"/>
              <a:t>, artist, album, reviewer, and genre</a:t>
            </a:r>
          </a:p>
          <a:p>
            <a:pPr lvl="1"/>
            <a:r>
              <a:rPr lang="en-US" dirty="0" smtClean="0"/>
              <a:t>Stored in .</a:t>
            </a:r>
            <a:r>
              <a:rPr lang="en-US" dirty="0" err="1" smtClean="0"/>
              <a:t>csv</a:t>
            </a:r>
            <a:r>
              <a:rPr lang="en-US" dirty="0" smtClean="0"/>
              <a:t> format</a:t>
            </a:r>
          </a:p>
          <a:p>
            <a:r>
              <a:rPr lang="en-US" dirty="0" smtClean="0"/>
              <a:t>If you have one, we hope you can try these lessons on your own corpus!</a:t>
            </a:r>
          </a:p>
        </p:txBody>
      </p:sp>
    </p:spTree>
    <p:extLst>
      <p:ext uri="{BB962C8B-B14F-4D97-AF65-F5344CB8AC3E}">
        <p14:creationId xmlns:p14="http://schemas.microsoft.com/office/powerpoint/2010/main" val="67908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Schedule</a:t>
            </a:r>
            <a:endParaRPr lang="en-US" dirty="0"/>
          </a:p>
        </p:txBody>
      </p:sp>
      <p:sp>
        <p:nvSpPr>
          <p:cNvPr id="3" name="Content Placeholder 2"/>
          <p:cNvSpPr>
            <a:spLocks noGrp="1"/>
          </p:cNvSpPr>
          <p:nvPr>
            <p:ph sz="quarter" idx="1"/>
          </p:nvPr>
        </p:nvSpPr>
        <p:spPr/>
        <p:txBody>
          <a:bodyPr>
            <a:normAutofit/>
          </a:bodyPr>
          <a:lstStyle/>
          <a:p>
            <a:r>
              <a:rPr lang="en-US" dirty="0" smtClean="0"/>
              <a:t>Monday Afternoon: Jump Right In with an introduction to NLTK</a:t>
            </a:r>
          </a:p>
          <a:p>
            <a:pPr lvl="1"/>
            <a:r>
              <a:rPr lang="en-US" dirty="0" smtClean="0"/>
              <a:t>Introduction to the way computers “read” text</a:t>
            </a:r>
          </a:p>
          <a:p>
            <a:pPr lvl="2"/>
            <a:r>
              <a:rPr lang="en-US" dirty="0" smtClean="0"/>
              <a:t>Text tokens and counting words (bag of words)</a:t>
            </a:r>
          </a:p>
          <a:p>
            <a:pPr lvl="2"/>
            <a:r>
              <a:rPr lang="en-US" dirty="0" smtClean="0"/>
              <a:t>Part-of-Speech tagging and counting tagged words</a:t>
            </a:r>
            <a:endParaRPr lang="en-US" dirty="0" smtClean="0"/>
          </a:p>
          <a:p>
            <a:pPr lvl="1"/>
            <a:r>
              <a:rPr lang="en-US" dirty="0" smtClean="0"/>
              <a:t>What you’ll learn:</a:t>
            </a:r>
          </a:p>
          <a:p>
            <a:pPr lvl="2"/>
            <a:r>
              <a:rPr lang="en-US" dirty="0" smtClean="0"/>
              <a:t>Basic things you can do with Natural Language Processing</a:t>
            </a:r>
          </a:p>
          <a:p>
            <a:pPr lvl="2"/>
            <a:r>
              <a:rPr lang="en-US" dirty="0"/>
              <a:t>Starting thinking in a computational/ distance reading </a:t>
            </a:r>
            <a:r>
              <a:rPr lang="en-US" dirty="0" smtClean="0"/>
              <a:t>framework</a:t>
            </a:r>
          </a:p>
          <a:p>
            <a:pPr lvl="2"/>
            <a:r>
              <a:rPr lang="en-US" dirty="0"/>
              <a:t>Illustration: Can you identify a novel from only the most frequent nouns and verbs</a:t>
            </a:r>
            <a:r>
              <a:rPr lang="en-US" dirty="0" smtClean="0"/>
              <a:t>?</a:t>
            </a:r>
          </a:p>
          <a:p>
            <a:pPr lvl="1"/>
            <a:r>
              <a:rPr lang="en-US" dirty="0" smtClean="0"/>
              <a:t>Corpus: Two mystery novels</a:t>
            </a:r>
            <a:endParaRPr lang="en-US" dirty="0"/>
          </a:p>
          <a:p>
            <a:pPr lvl="2"/>
            <a:endParaRPr lang="en-US" dirty="0" smtClean="0"/>
          </a:p>
          <a:p>
            <a:pPr lvl="2"/>
            <a:endParaRPr lang="en-US" dirty="0" smtClean="0"/>
          </a:p>
          <a:p>
            <a:pPr lvl="2"/>
            <a:endParaRPr lang="en-US" dirty="0" smtClean="0"/>
          </a:p>
          <a:p>
            <a:pPr lvl="1"/>
            <a:endParaRPr lang="en-US" dirty="0" smtClean="0"/>
          </a:p>
          <a:p>
            <a:pPr lvl="2"/>
            <a:endParaRPr lang="en-US" dirty="0"/>
          </a:p>
        </p:txBody>
      </p:sp>
    </p:spTree>
    <p:extLst>
      <p:ext uri="{BB962C8B-B14F-4D97-AF65-F5344CB8AC3E}">
        <p14:creationId xmlns:p14="http://schemas.microsoft.com/office/powerpoint/2010/main" val="361936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Schedule</a:t>
            </a:r>
            <a:endParaRPr lang="en-US" dirty="0"/>
          </a:p>
        </p:txBody>
      </p:sp>
      <p:sp>
        <p:nvSpPr>
          <p:cNvPr id="3" name="Content Placeholder 2"/>
          <p:cNvSpPr>
            <a:spLocks noGrp="1"/>
          </p:cNvSpPr>
          <p:nvPr>
            <p:ph sz="quarter" idx="1"/>
          </p:nvPr>
        </p:nvSpPr>
        <p:spPr/>
        <p:txBody>
          <a:bodyPr>
            <a:normAutofit/>
          </a:bodyPr>
          <a:lstStyle/>
          <a:p>
            <a:r>
              <a:rPr lang="en-US" dirty="0" smtClean="0"/>
              <a:t>Tuesday: Back to Basics – Working with Texts in Python</a:t>
            </a:r>
          </a:p>
          <a:p>
            <a:pPr lvl="1"/>
            <a:r>
              <a:rPr lang="en-US" dirty="0" smtClean="0"/>
              <a:t>Morning: Python basics – lists, strings, and all the important things</a:t>
            </a:r>
          </a:p>
          <a:p>
            <a:pPr lvl="1"/>
            <a:r>
              <a:rPr lang="en-US" dirty="0" smtClean="0"/>
              <a:t>Afternoon: The Pandas </a:t>
            </a:r>
            <a:r>
              <a:rPr lang="en-US" dirty="0" err="1" smtClean="0"/>
              <a:t>Dataframe</a:t>
            </a:r>
            <a:endParaRPr lang="en-US" dirty="0" smtClean="0"/>
          </a:p>
          <a:p>
            <a:pPr lvl="1"/>
            <a:r>
              <a:rPr lang="en-US" dirty="0" smtClean="0"/>
              <a:t>What you’ll learn:</a:t>
            </a:r>
          </a:p>
          <a:p>
            <a:pPr lvl="2"/>
            <a:r>
              <a:rPr lang="en-US" dirty="0" smtClean="0"/>
              <a:t>How to use python to do what you already do, but faster</a:t>
            </a:r>
          </a:p>
          <a:p>
            <a:pPr lvl="2"/>
            <a:r>
              <a:rPr lang="en-US" dirty="0" smtClean="0"/>
              <a:t>Understand the Python version of </a:t>
            </a:r>
            <a:r>
              <a:rPr lang="en-US" dirty="0" smtClean="0"/>
              <a:t>Excel (called Pandas), </a:t>
            </a:r>
            <a:r>
              <a:rPr lang="en-US" dirty="0" smtClean="0"/>
              <a:t>and learn why it’s 1000x better than Excel </a:t>
            </a:r>
          </a:p>
          <a:p>
            <a:pPr lvl="2"/>
            <a:r>
              <a:rPr lang="en-US" dirty="0" smtClean="0"/>
              <a:t>Illustration: graphing the character space using Pandas</a:t>
            </a:r>
          </a:p>
          <a:p>
            <a:pPr lvl="1"/>
            <a:r>
              <a:rPr lang="en-US" dirty="0" smtClean="0"/>
              <a:t>Corpus: </a:t>
            </a:r>
            <a:r>
              <a:rPr lang="en-US" dirty="0" smtClean="0"/>
              <a:t>Literary novels</a:t>
            </a:r>
            <a:endParaRPr lang="en-US" dirty="0" smtClean="0"/>
          </a:p>
          <a:p>
            <a:pPr marL="274320" lvl="1" indent="0">
              <a:buNone/>
            </a:pPr>
            <a:endParaRPr lang="en-US" dirty="0"/>
          </a:p>
        </p:txBody>
      </p:sp>
    </p:spTree>
    <p:extLst>
      <p:ext uri="{BB962C8B-B14F-4D97-AF65-F5344CB8AC3E}">
        <p14:creationId xmlns:p14="http://schemas.microsoft.com/office/powerpoint/2010/main" val="255873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Schedule</a:t>
            </a:r>
            <a:endParaRPr lang="en-US" dirty="0"/>
          </a:p>
        </p:txBody>
      </p:sp>
      <p:sp>
        <p:nvSpPr>
          <p:cNvPr id="3" name="Content Placeholder 2"/>
          <p:cNvSpPr>
            <a:spLocks noGrp="1"/>
          </p:cNvSpPr>
          <p:nvPr>
            <p:ph sz="quarter" idx="1"/>
          </p:nvPr>
        </p:nvSpPr>
        <p:spPr/>
        <p:txBody>
          <a:bodyPr>
            <a:normAutofit lnSpcReduction="10000"/>
          </a:bodyPr>
          <a:lstStyle/>
          <a:p>
            <a:r>
              <a:rPr lang="en-US" dirty="0"/>
              <a:t>Wednesday: Document Term </a:t>
            </a:r>
            <a:r>
              <a:rPr lang="en-US" dirty="0" smtClean="0"/>
              <a:t>Matrix (DTM) </a:t>
            </a:r>
            <a:r>
              <a:rPr lang="en-US" dirty="0"/>
              <a:t>and Word Scores</a:t>
            </a:r>
          </a:p>
          <a:p>
            <a:pPr lvl="1"/>
            <a:r>
              <a:rPr lang="en-US" dirty="0"/>
              <a:t>Morning: </a:t>
            </a:r>
            <a:r>
              <a:rPr lang="en-US" dirty="0" err="1"/>
              <a:t>scikit</a:t>
            </a:r>
            <a:r>
              <a:rPr lang="en-US" dirty="0"/>
              <a:t>-learn and word scores</a:t>
            </a:r>
          </a:p>
          <a:p>
            <a:pPr lvl="1"/>
            <a:r>
              <a:rPr lang="en-US" dirty="0" smtClean="0"/>
              <a:t>What </a:t>
            </a:r>
            <a:r>
              <a:rPr lang="en-US" dirty="0"/>
              <a:t>you’ll learn:</a:t>
            </a:r>
          </a:p>
          <a:p>
            <a:pPr lvl="2"/>
            <a:r>
              <a:rPr lang="en-US" dirty="0"/>
              <a:t>What is a Document Term Matrix and why do we </a:t>
            </a:r>
            <a:r>
              <a:rPr lang="en-US" dirty="0" smtClean="0"/>
              <a:t>&lt;3 </a:t>
            </a:r>
            <a:r>
              <a:rPr lang="en-US" dirty="0"/>
              <a:t>it</a:t>
            </a:r>
          </a:p>
          <a:p>
            <a:pPr lvl="2"/>
            <a:r>
              <a:rPr lang="en-US" dirty="0"/>
              <a:t>How to identify important or interesting words, not just frequent words</a:t>
            </a:r>
          </a:p>
          <a:p>
            <a:pPr lvl="2"/>
            <a:r>
              <a:rPr lang="en-US" dirty="0" smtClean="0"/>
              <a:t>Illustration</a:t>
            </a:r>
            <a:r>
              <a:rPr lang="en-US" dirty="0" smtClean="0"/>
              <a:t>: What </a:t>
            </a:r>
            <a:r>
              <a:rPr lang="en-US" dirty="0" smtClean="0"/>
              <a:t>words </a:t>
            </a:r>
            <a:r>
              <a:rPr lang="en-US" dirty="0" err="1" smtClean="0"/>
              <a:t>distinguishe</a:t>
            </a:r>
            <a:r>
              <a:rPr lang="en-US" dirty="0" smtClean="0"/>
              <a:t> reviews from different genres</a:t>
            </a:r>
            <a:endParaRPr lang="en-US" dirty="0" smtClean="0"/>
          </a:p>
          <a:p>
            <a:pPr lvl="1"/>
            <a:r>
              <a:rPr lang="en-US" dirty="0" smtClean="0"/>
              <a:t>Corpus: Music </a:t>
            </a:r>
            <a:r>
              <a:rPr lang="en-US" dirty="0" smtClean="0"/>
              <a:t>Reviews</a:t>
            </a:r>
          </a:p>
          <a:p>
            <a:pPr lvl="1"/>
            <a:r>
              <a:rPr lang="en-US" dirty="0"/>
              <a:t>Afternoon: Sandbox!</a:t>
            </a:r>
          </a:p>
          <a:p>
            <a:pPr lvl="2"/>
            <a:r>
              <a:rPr lang="en-US" dirty="0"/>
              <a:t>You do you</a:t>
            </a:r>
          </a:p>
          <a:p>
            <a:pPr lvl="1"/>
            <a:endParaRPr lang="en-US" dirty="0"/>
          </a:p>
        </p:txBody>
      </p:sp>
    </p:spTree>
    <p:extLst>
      <p:ext uri="{BB962C8B-B14F-4D97-AF65-F5344CB8AC3E}">
        <p14:creationId xmlns:p14="http://schemas.microsoft.com/office/powerpoint/2010/main" val="956092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Schedule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Thursday: Thematic Frequencies, or the Frequency of Themes</a:t>
            </a:r>
          </a:p>
          <a:p>
            <a:pPr lvl="1"/>
            <a:r>
              <a:rPr lang="en-US" dirty="0" smtClean="0"/>
              <a:t>Morning: Dictionary Method</a:t>
            </a:r>
          </a:p>
          <a:p>
            <a:pPr lvl="2"/>
            <a:r>
              <a:rPr lang="en-US" dirty="0" smtClean="0"/>
              <a:t>Counting groups of words to measure presence of themes</a:t>
            </a:r>
          </a:p>
          <a:p>
            <a:pPr lvl="2"/>
            <a:r>
              <a:rPr lang="en-US" dirty="0" smtClean="0"/>
              <a:t>Corpus: Music Reviews</a:t>
            </a:r>
          </a:p>
          <a:p>
            <a:pPr lvl="1"/>
            <a:r>
              <a:rPr lang="en-US" dirty="0" smtClean="0"/>
              <a:t>Afternoon: Text Classification</a:t>
            </a:r>
          </a:p>
          <a:p>
            <a:pPr lvl="2"/>
            <a:r>
              <a:rPr lang="en-US" dirty="0"/>
              <a:t>C</a:t>
            </a:r>
            <a:r>
              <a:rPr lang="en-US" dirty="0" smtClean="0"/>
              <a:t>lassify text into different categories to measure presence of themes</a:t>
            </a:r>
          </a:p>
          <a:p>
            <a:pPr lvl="2"/>
            <a:r>
              <a:rPr lang="en-US" dirty="0" smtClean="0"/>
              <a:t>Corpus: </a:t>
            </a:r>
            <a:r>
              <a:rPr lang="en-US" dirty="0" smtClean="0"/>
              <a:t>Literary texts</a:t>
            </a:r>
          </a:p>
          <a:p>
            <a:pPr lvl="2"/>
            <a:r>
              <a:rPr lang="en-US" dirty="0" smtClean="0"/>
              <a:t>Sandbox!</a:t>
            </a:r>
          </a:p>
          <a:p>
            <a:pPr lvl="3"/>
            <a:r>
              <a:rPr lang="en-US" dirty="0" smtClean="0"/>
              <a:t>You do you</a:t>
            </a:r>
            <a:endParaRPr lang="en-US" dirty="0" smtClean="0"/>
          </a:p>
          <a:p>
            <a:pPr lvl="1"/>
            <a:r>
              <a:rPr lang="en-US" dirty="0" smtClean="0"/>
              <a:t>What you’ll learn:</a:t>
            </a:r>
          </a:p>
          <a:p>
            <a:pPr lvl="2"/>
            <a:r>
              <a:rPr lang="en-US" dirty="0" smtClean="0"/>
              <a:t>Two different methods to use computers to “code” or “categorize” text into pre-determined themes. </a:t>
            </a:r>
            <a:r>
              <a:rPr lang="en-US" dirty="0" smtClean="0"/>
              <a:t>Can it </a:t>
            </a:r>
            <a:r>
              <a:rPr lang="en-US" dirty="0" smtClean="0"/>
              <a:t>replace human coding?</a:t>
            </a:r>
          </a:p>
          <a:p>
            <a:pPr lvl="2"/>
            <a:endParaRPr lang="en-US" dirty="0"/>
          </a:p>
        </p:txBody>
      </p:sp>
    </p:spTree>
    <p:extLst>
      <p:ext uri="{BB962C8B-B14F-4D97-AF65-F5344CB8AC3E}">
        <p14:creationId xmlns:p14="http://schemas.microsoft.com/office/powerpoint/2010/main" val="321590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Schedule</a:t>
            </a:r>
            <a:endParaRPr lang="en-US" dirty="0"/>
          </a:p>
        </p:txBody>
      </p:sp>
      <p:sp>
        <p:nvSpPr>
          <p:cNvPr id="3" name="Content Placeholder 2"/>
          <p:cNvSpPr>
            <a:spLocks noGrp="1"/>
          </p:cNvSpPr>
          <p:nvPr>
            <p:ph sz="quarter" idx="1"/>
          </p:nvPr>
        </p:nvSpPr>
        <p:spPr/>
        <p:txBody>
          <a:bodyPr>
            <a:normAutofit lnSpcReduction="10000"/>
          </a:bodyPr>
          <a:lstStyle/>
          <a:p>
            <a:r>
              <a:rPr lang="en-US" dirty="0"/>
              <a:t>Friday: Computational Inductive Analysis</a:t>
            </a:r>
          </a:p>
          <a:p>
            <a:pPr lvl="1"/>
            <a:r>
              <a:rPr lang="en-US" dirty="0"/>
              <a:t>Morning: </a:t>
            </a:r>
            <a:endParaRPr lang="en-US" dirty="0" smtClean="0"/>
          </a:p>
          <a:p>
            <a:pPr lvl="2"/>
            <a:r>
              <a:rPr lang="en-US" dirty="0" smtClean="0"/>
              <a:t>Topic </a:t>
            </a:r>
            <a:r>
              <a:rPr lang="en-US" dirty="0"/>
              <a:t>Modeling (users, beware</a:t>
            </a:r>
            <a:r>
              <a:rPr lang="en-US" dirty="0" smtClean="0"/>
              <a:t>!)</a:t>
            </a:r>
          </a:p>
          <a:p>
            <a:pPr lvl="2"/>
            <a:r>
              <a:rPr lang="en-US" dirty="0" smtClean="0"/>
              <a:t>Unsupervised machine learning</a:t>
            </a:r>
          </a:p>
          <a:p>
            <a:pPr lvl="2"/>
            <a:r>
              <a:rPr lang="en-US" dirty="0" smtClean="0"/>
              <a:t>Corpus: </a:t>
            </a:r>
            <a:r>
              <a:rPr lang="en-US" dirty="0" smtClean="0"/>
              <a:t>Literary texts</a:t>
            </a:r>
          </a:p>
          <a:p>
            <a:pPr lvl="2"/>
            <a:r>
              <a:rPr lang="en-US" dirty="0" smtClean="0"/>
              <a:t>Wrap-Up</a:t>
            </a:r>
            <a:endParaRPr lang="en-US" dirty="0"/>
          </a:p>
          <a:p>
            <a:pPr lvl="1"/>
            <a:r>
              <a:rPr lang="en-US" dirty="0"/>
              <a:t>What you’ll learn:</a:t>
            </a:r>
          </a:p>
          <a:p>
            <a:pPr lvl="2"/>
            <a:r>
              <a:rPr lang="en-US" dirty="0"/>
              <a:t>How to use computational methods to inductively identify themes in your text</a:t>
            </a:r>
          </a:p>
          <a:p>
            <a:pPr lvl="2"/>
            <a:r>
              <a:rPr lang="en-US" dirty="0"/>
              <a:t>A look back at how far you’ve come in a week</a:t>
            </a:r>
          </a:p>
          <a:p>
            <a:pPr lvl="2"/>
            <a:r>
              <a:rPr lang="en-US" dirty="0"/>
              <a:t>A look toward the </a:t>
            </a:r>
            <a:r>
              <a:rPr lang="en-US" dirty="0" smtClean="0"/>
              <a:t>future</a:t>
            </a:r>
          </a:p>
          <a:p>
            <a:pPr lvl="1"/>
            <a:r>
              <a:rPr lang="en-US" dirty="0" smtClean="0"/>
              <a:t>Afternoon:</a:t>
            </a:r>
          </a:p>
          <a:p>
            <a:pPr lvl="2"/>
            <a:r>
              <a:rPr lang="en-US" dirty="0" smtClean="0"/>
              <a:t>Lightening Talks (all workshops together)</a:t>
            </a:r>
            <a:endParaRPr lang="en-US" dirty="0"/>
          </a:p>
        </p:txBody>
      </p:sp>
    </p:spTree>
    <p:extLst>
      <p:ext uri="{BB962C8B-B14F-4D97-AF65-F5344CB8AC3E}">
        <p14:creationId xmlns:p14="http://schemas.microsoft.com/office/powerpoint/2010/main" val="103577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This course will introduce students to cutting edge ways of structuring and analyzing digitized text-as-data, and will do so by exploring questions fundamental to the humanities</a:t>
            </a:r>
            <a:r>
              <a:rPr lang="en-US" dirty="0" smtClean="0"/>
              <a:t>.</a:t>
            </a:r>
          </a:p>
          <a:p>
            <a:r>
              <a:rPr lang="en-US" dirty="0" smtClean="0"/>
              <a:t>Topics Covered</a:t>
            </a:r>
            <a:endParaRPr lang="en-US" dirty="0"/>
          </a:p>
          <a:p>
            <a:pPr lvl="1"/>
            <a:r>
              <a:rPr lang="en-US" dirty="0"/>
              <a:t>Principles of Natural Language Processing</a:t>
            </a:r>
          </a:p>
          <a:p>
            <a:pPr lvl="1"/>
            <a:r>
              <a:rPr lang="en-US" dirty="0"/>
              <a:t>Introduction to Python for NLP</a:t>
            </a:r>
          </a:p>
          <a:p>
            <a:pPr lvl="1"/>
            <a:r>
              <a:rPr lang="en-US" dirty="0"/>
              <a:t>Discriminating Words</a:t>
            </a:r>
          </a:p>
          <a:p>
            <a:pPr lvl="1"/>
            <a:r>
              <a:rPr lang="en-US" dirty="0"/>
              <a:t>Dictionary Methods</a:t>
            </a:r>
          </a:p>
          <a:p>
            <a:pPr lvl="1"/>
            <a:r>
              <a:rPr lang="en-US" dirty="0"/>
              <a:t>Textual Classification</a:t>
            </a:r>
          </a:p>
          <a:p>
            <a:pPr lvl="1"/>
            <a:r>
              <a:rPr lang="en-US" dirty="0"/>
              <a:t>Topic </a:t>
            </a:r>
            <a:r>
              <a:rPr lang="en-US" dirty="0" smtClean="0"/>
              <a:t>Modeling</a:t>
            </a:r>
          </a:p>
          <a:p>
            <a:r>
              <a:rPr lang="en-US" dirty="0" smtClean="0"/>
              <a:t>Give time for you to apply what your learn to your own corpus.</a:t>
            </a:r>
          </a:p>
        </p:txBody>
      </p:sp>
    </p:spTree>
    <p:extLst>
      <p:ext uri="{BB962C8B-B14F-4D97-AF65-F5344CB8AC3E}">
        <p14:creationId xmlns:p14="http://schemas.microsoft.com/office/powerpoint/2010/main" val="269752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Cheesy (but genuine) Thoughts</a:t>
            </a:r>
            <a:endParaRPr lang="en-US" dirty="0"/>
          </a:p>
        </p:txBody>
      </p:sp>
      <p:sp>
        <p:nvSpPr>
          <p:cNvPr id="3" name="Content Placeholder 2"/>
          <p:cNvSpPr>
            <a:spLocks noGrp="1"/>
          </p:cNvSpPr>
          <p:nvPr>
            <p:ph sz="quarter" idx="1"/>
          </p:nvPr>
        </p:nvSpPr>
        <p:spPr>
          <a:xfrm>
            <a:off x="457200" y="1524000"/>
            <a:ext cx="8229600" cy="5029200"/>
          </a:xfrm>
        </p:spPr>
        <p:txBody>
          <a:bodyPr>
            <a:normAutofit fontScale="85000" lnSpcReduction="20000"/>
          </a:bodyPr>
          <a:lstStyle/>
          <a:p>
            <a:r>
              <a:rPr lang="en-US" sz="3200" dirty="0" smtClean="0"/>
              <a:t>You </a:t>
            </a:r>
            <a:r>
              <a:rPr lang="en-US" sz="3200" i="1" dirty="0" smtClean="0"/>
              <a:t>can</a:t>
            </a:r>
            <a:r>
              <a:rPr lang="en-US" sz="3200" dirty="0" smtClean="0"/>
              <a:t> learn to program!</a:t>
            </a:r>
          </a:p>
          <a:p>
            <a:pPr lvl="1"/>
            <a:r>
              <a:rPr lang="en-US" sz="2800" dirty="0" smtClean="0"/>
              <a:t>Programming is a </a:t>
            </a:r>
            <a:r>
              <a:rPr lang="en-US" sz="2800" i="1" dirty="0" smtClean="0"/>
              <a:t>creative</a:t>
            </a:r>
            <a:r>
              <a:rPr lang="en-US" sz="2800" dirty="0" smtClean="0"/>
              <a:t> endeavor</a:t>
            </a:r>
          </a:p>
          <a:p>
            <a:pPr lvl="1"/>
            <a:r>
              <a:rPr lang="en-US" sz="2800" dirty="0"/>
              <a:t>There is no one right solution, </a:t>
            </a:r>
            <a:r>
              <a:rPr lang="en-US" sz="2800" dirty="0" smtClean="0"/>
              <a:t>no one </a:t>
            </a:r>
            <a:r>
              <a:rPr lang="en-US" sz="2800" dirty="0"/>
              <a:t>way to code</a:t>
            </a:r>
          </a:p>
          <a:p>
            <a:pPr lvl="1"/>
            <a:r>
              <a:rPr lang="en-US" sz="2800" dirty="0" smtClean="0"/>
              <a:t>Requires problems solving skills, artistic thinking</a:t>
            </a:r>
          </a:p>
          <a:p>
            <a:r>
              <a:rPr lang="en-US" sz="3200" dirty="0" smtClean="0"/>
              <a:t>You </a:t>
            </a:r>
            <a:r>
              <a:rPr lang="en-US" sz="3200" i="1" dirty="0" smtClean="0"/>
              <a:t>will</a:t>
            </a:r>
            <a:r>
              <a:rPr lang="en-US" sz="3200" dirty="0" smtClean="0"/>
              <a:t> get frustrated, you </a:t>
            </a:r>
            <a:r>
              <a:rPr lang="en-US" sz="3200" i="1" dirty="0" smtClean="0"/>
              <a:t>will</a:t>
            </a:r>
            <a:r>
              <a:rPr lang="en-US" sz="3200" dirty="0" smtClean="0"/>
              <a:t> hate your computer, and you </a:t>
            </a:r>
            <a:r>
              <a:rPr lang="en-US" sz="3200" i="1" dirty="0" smtClean="0"/>
              <a:t>will</a:t>
            </a:r>
            <a:r>
              <a:rPr lang="en-US" sz="3200" dirty="0" smtClean="0"/>
              <a:t> want to give up</a:t>
            </a:r>
          </a:p>
          <a:p>
            <a:pPr lvl="1"/>
            <a:r>
              <a:rPr lang="en-US" sz="2800" dirty="0" smtClean="0"/>
              <a:t>Nothing will work the first time you try. Doesn’t matter, try again</a:t>
            </a:r>
          </a:p>
          <a:p>
            <a:pPr lvl="1"/>
            <a:r>
              <a:rPr lang="en-US" sz="2800" dirty="0" smtClean="0"/>
              <a:t>No matter what problem you have, 100 other people have had the same problem, 100 others have the answer (check </a:t>
            </a:r>
            <a:r>
              <a:rPr lang="en-US" sz="2800" dirty="0" err="1" smtClean="0"/>
              <a:t>StackOverflow</a:t>
            </a:r>
            <a:r>
              <a:rPr lang="en-US" sz="2800" dirty="0" smtClean="0"/>
              <a:t>, Google)</a:t>
            </a:r>
          </a:p>
          <a:p>
            <a:pPr lvl="1"/>
            <a:r>
              <a:rPr lang="en-US" sz="2800" dirty="0" smtClean="0"/>
              <a:t>Look to each other (and </a:t>
            </a:r>
            <a:r>
              <a:rPr lang="en-US" sz="2800" dirty="0" err="1" smtClean="0"/>
              <a:t>StackOverflow</a:t>
            </a:r>
            <a:r>
              <a:rPr lang="en-US" sz="2800" dirty="0" smtClean="0"/>
              <a:t>) for help</a:t>
            </a:r>
          </a:p>
          <a:p>
            <a:r>
              <a:rPr lang="en-US" sz="3200" dirty="0" smtClean="0"/>
              <a:t>Once it works, it is </a:t>
            </a:r>
            <a:r>
              <a:rPr lang="en-US" sz="3200" i="1" dirty="0" smtClean="0"/>
              <a:t>beautiful</a:t>
            </a:r>
          </a:p>
        </p:txBody>
      </p:sp>
    </p:spTree>
    <p:extLst>
      <p:ext uri="{BB962C8B-B14F-4D97-AF65-F5344CB8AC3E}">
        <p14:creationId xmlns:p14="http://schemas.microsoft.com/office/powerpoint/2010/main" val="294974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Cheesy (but genuine) Thoughts</a:t>
            </a:r>
          </a:p>
        </p:txBody>
      </p:sp>
      <p:sp>
        <p:nvSpPr>
          <p:cNvPr id="3" name="Content Placeholder 2"/>
          <p:cNvSpPr>
            <a:spLocks noGrp="1"/>
          </p:cNvSpPr>
          <p:nvPr>
            <p:ph sz="quarter" idx="1"/>
          </p:nvPr>
        </p:nvSpPr>
        <p:spPr/>
        <p:txBody>
          <a:bodyPr>
            <a:normAutofit lnSpcReduction="10000"/>
          </a:bodyPr>
          <a:lstStyle/>
          <a:p>
            <a:r>
              <a:rPr lang="en-US" sz="3200" dirty="0" smtClean="0"/>
              <a:t>This </a:t>
            </a:r>
            <a:r>
              <a:rPr lang="en-US" sz="3200" dirty="0"/>
              <a:t>Workshop only works if it is active, not passive</a:t>
            </a:r>
          </a:p>
          <a:p>
            <a:pPr lvl="1"/>
            <a:r>
              <a:rPr lang="en-US" sz="2800" dirty="0" smtClean="0"/>
              <a:t>We know the scripts work on our computer. </a:t>
            </a:r>
            <a:r>
              <a:rPr lang="en-US" sz="2800" i="1" dirty="0" smtClean="0"/>
              <a:t>Get them </a:t>
            </a:r>
            <a:r>
              <a:rPr lang="en-US" sz="2800" i="1" dirty="0"/>
              <a:t>working on your </a:t>
            </a:r>
            <a:r>
              <a:rPr lang="en-US" sz="2800" i="1" dirty="0" smtClean="0"/>
              <a:t>computer</a:t>
            </a:r>
            <a:endParaRPr lang="en-US" sz="2800" dirty="0"/>
          </a:p>
          <a:p>
            <a:pPr lvl="1"/>
            <a:r>
              <a:rPr lang="en-US" sz="2800" dirty="0" smtClean="0"/>
              <a:t>Modify them, tie </a:t>
            </a:r>
            <a:r>
              <a:rPr lang="en-US" sz="2800" dirty="0" smtClean="0"/>
              <a:t>them up with a bow, and take them home </a:t>
            </a:r>
            <a:r>
              <a:rPr lang="en-US" sz="2800" dirty="0"/>
              <a:t>with you</a:t>
            </a:r>
          </a:p>
          <a:p>
            <a:r>
              <a:rPr lang="en-US" sz="3200" dirty="0" smtClean="0"/>
              <a:t>This </a:t>
            </a:r>
            <a:r>
              <a:rPr lang="en-US" sz="3200" dirty="0"/>
              <a:t>is a new and developing field, so now more than ever: </a:t>
            </a:r>
            <a:r>
              <a:rPr lang="en-US" sz="3200" b="1" dirty="0"/>
              <a:t>question everything and push boundaries</a:t>
            </a:r>
            <a:r>
              <a:rPr lang="en-US" sz="3200" dirty="0"/>
              <a:t>. You are the future of this field.</a:t>
            </a:r>
          </a:p>
          <a:p>
            <a:endParaRPr lang="en-US" dirty="0"/>
          </a:p>
        </p:txBody>
      </p:sp>
    </p:spTree>
    <p:extLst>
      <p:ext uri="{BB962C8B-B14F-4D97-AF65-F5344CB8AC3E}">
        <p14:creationId xmlns:p14="http://schemas.microsoft.com/office/powerpoint/2010/main" val="603269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Goals</a:t>
            </a:r>
            <a:endParaRPr lang="en-US" dirty="0"/>
          </a:p>
        </p:txBody>
      </p:sp>
      <p:sp>
        <p:nvSpPr>
          <p:cNvPr id="3" name="Content Placeholder 2"/>
          <p:cNvSpPr>
            <a:spLocks noGrp="1"/>
          </p:cNvSpPr>
          <p:nvPr>
            <p:ph sz="quarter" idx="1"/>
          </p:nvPr>
        </p:nvSpPr>
        <p:spPr>
          <a:xfrm>
            <a:off x="301752" y="1527048"/>
            <a:ext cx="8503920" cy="4873752"/>
          </a:xfrm>
        </p:spPr>
        <p:txBody>
          <a:bodyPr>
            <a:normAutofit fontScale="85000" lnSpcReduction="20000"/>
          </a:bodyPr>
          <a:lstStyle/>
          <a:p>
            <a:r>
              <a:rPr lang="en-US" dirty="0" smtClean="0"/>
              <a:t>Theoretical</a:t>
            </a:r>
            <a:endParaRPr lang="en-US" dirty="0" smtClean="0"/>
          </a:p>
          <a:p>
            <a:pPr lvl="1"/>
            <a:r>
              <a:rPr lang="en-US" dirty="0" smtClean="0"/>
              <a:t>General understanding of the past, present, future of text analysis</a:t>
            </a:r>
          </a:p>
          <a:p>
            <a:pPr lvl="1"/>
            <a:r>
              <a:rPr lang="en-US" dirty="0" smtClean="0"/>
              <a:t>Overview of computational text-analysis, how it fits into traditional, or close reading</a:t>
            </a:r>
          </a:p>
          <a:p>
            <a:pPr lvl="1"/>
            <a:r>
              <a:rPr lang="en-US" dirty="0" smtClean="0"/>
              <a:t>Intuition about programming/scripting and how computers read text</a:t>
            </a:r>
          </a:p>
          <a:p>
            <a:r>
              <a:rPr lang="en-US" dirty="0" smtClean="0"/>
              <a:t>Technical</a:t>
            </a:r>
          </a:p>
          <a:p>
            <a:pPr lvl="1"/>
            <a:r>
              <a:rPr lang="en-US" dirty="0" smtClean="0"/>
              <a:t>Basic technical understanding of programming/scripting in Python</a:t>
            </a:r>
          </a:p>
          <a:p>
            <a:pPr lvl="1"/>
            <a:r>
              <a:rPr lang="en-US" dirty="0" smtClean="0"/>
              <a:t>Deeper understanding of some key techniques</a:t>
            </a:r>
          </a:p>
          <a:p>
            <a:pPr lvl="1"/>
            <a:r>
              <a:rPr lang="en-US" dirty="0" smtClean="0"/>
              <a:t>Knowledge of how to learn on your </a:t>
            </a:r>
            <a:r>
              <a:rPr lang="en-US" dirty="0" smtClean="0"/>
              <a:t>own</a:t>
            </a:r>
          </a:p>
          <a:p>
            <a:pPr lvl="2"/>
            <a:r>
              <a:rPr lang="en-US" dirty="0" smtClean="0"/>
              <a:t>First </a:t>
            </a:r>
            <a:r>
              <a:rPr lang="en-US" dirty="0" smtClean="0"/>
              <a:t>reproduce, then </a:t>
            </a:r>
            <a:r>
              <a:rPr lang="en-US" dirty="0" smtClean="0"/>
              <a:t>modify</a:t>
            </a:r>
          </a:p>
          <a:p>
            <a:pPr lvl="2"/>
            <a:r>
              <a:rPr lang="en-US" dirty="0" smtClean="0"/>
              <a:t>Use </a:t>
            </a:r>
            <a:r>
              <a:rPr lang="en-US" dirty="0" smtClean="0"/>
              <a:t>Stack </a:t>
            </a:r>
            <a:r>
              <a:rPr lang="en-US" dirty="0" smtClean="0"/>
              <a:t>Overflow</a:t>
            </a:r>
            <a:endParaRPr lang="en-US" dirty="0" smtClean="0"/>
          </a:p>
          <a:p>
            <a:r>
              <a:rPr lang="en-US" dirty="0" smtClean="0"/>
              <a:t>Practical</a:t>
            </a:r>
          </a:p>
          <a:p>
            <a:pPr lvl="1"/>
            <a:r>
              <a:rPr lang="en-US" dirty="0" smtClean="0"/>
              <a:t>How to translate these techniques to your own corpus/research</a:t>
            </a:r>
          </a:p>
          <a:p>
            <a:pPr lvl="2"/>
            <a:r>
              <a:rPr lang="en-US" dirty="0" smtClean="0"/>
              <a:t>Go home with completed </a:t>
            </a:r>
            <a:r>
              <a:rPr lang="en-US" dirty="0"/>
              <a:t>scripts you can modify/use in your own research</a:t>
            </a:r>
          </a:p>
          <a:p>
            <a:pPr lvl="1"/>
            <a:r>
              <a:rPr lang="en-US" dirty="0" smtClean="0"/>
              <a:t>Ideas and a plan of action for how to advance your own research, contribute to this field</a:t>
            </a:r>
          </a:p>
        </p:txBody>
      </p:sp>
    </p:spTree>
    <p:extLst>
      <p:ext uri="{BB962C8B-B14F-4D97-AF65-F5344CB8AC3E}">
        <p14:creationId xmlns:p14="http://schemas.microsoft.com/office/powerpoint/2010/main" val="99601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Goals</a:t>
            </a:r>
            <a:endParaRPr lang="en-US" dirty="0"/>
          </a:p>
        </p:txBody>
      </p:sp>
      <p:sp>
        <p:nvSpPr>
          <p:cNvPr id="3" name="Content Placeholder 2"/>
          <p:cNvSpPr>
            <a:spLocks noGrp="1"/>
          </p:cNvSpPr>
          <p:nvPr>
            <p:ph sz="quarter" idx="1"/>
          </p:nvPr>
        </p:nvSpPr>
        <p:spPr/>
        <p:txBody>
          <a:bodyPr/>
          <a:lstStyle/>
          <a:p>
            <a:r>
              <a:rPr lang="en-US" dirty="0" smtClean="0"/>
              <a:t>Intuition about what computational text analysis entails</a:t>
            </a:r>
          </a:p>
          <a:p>
            <a:pPr lvl="1"/>
            <a:r>
              <a:rPr lang="en-US" dirty="0" smtClean="0"/>
              <a:t>What types of questions can you answer?</a:t>
            </a:r>
          </a:p>
          <a:p>
            <a:pPr lvl="1"/>
            <a:r>
              <a:rPr lang="en-US" dirty="0" smtClean="0"/>
              <a:t>What types of evidence does it produce?</a:t>
            </a:r>
          </a:p>
          <a:p>
            <a:pPr lvl="1"/>
            <a:r>
              <a:rPr lang="en-US" dirty="0" smtClean="0"/>
              <a:t>Range of techniques available</a:t>
            </a:r>
          </a:p>
          <a:p>
            <a:r>
              <a:rPr lang="en-US" dirty="0" smtClean="0"/>
              <a:t>Practical tools for implementing techniques</a:t>
            </a:r>
          </a:p>
          <a:p>
            <a:pPr lvl="1"/>
            <a:r>
              <a:rPr lang="en-US" dirty="0" smtClean="0"/>
              <a:t>Understanding Python</a:t>
            </a:r>
          </a:p>
          <a:p>
            <a:pPr lvl="1"/>
            <a:r>
              <a:rPr lang="en-US" dirty="0" smtClean="0"/>
              <a:t>Working scripts for specific techniques</a:t>
            </a:r>
          </a:p>
          <a:p>
            <a:pPr lvl="1"/>
            <a:r>
              <a:rPr lang="en-US" dirty="0" smtClean="0"/>
              <a:t>How to learn on your own</a:t>
            </a:r>
            <a:endParaRPr lang="en-US" dirty="0"/>
          </a:p>
        </p:txBody>
      </p:sp>
    </p:spTree>
    <p:extLst>
      <p:ext uri="{BB962C8B-B14F-4D97-AF65-F5344CB8AC3E}">
        <p14:creationId xmlns:p14="http://schemas.microsoft.com/office/powerpoint/2010/main" val="67759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Text Formats</a:t>
            </a:r>
            <a:endParaRPr lang="en-US" dirty="0"/>
          </a:p>
        </p:txBody>
      </p:sp>
      <p:sp>
        <p:nvSpPr>
          <p:cNvPr id="3" name="Content Placeholder 2"/>
          <p:cNvSpPr>
            <a:spLocks noGrp="1"/>
          </p:cNvSpPr>
          <p:nvPr>
            <p:ph sz="quarter" idx="1"/>
          </p:nvPr>
        </p:nvSpPr>
        <p:spPr/>
        <p:txBody>
          <a:bodyPr/>
          <a:lstStyle/>
          <a:p>
            <a:endParaRPr lang="en-US" dirty="0" smtClean="0"/>
          </a:p>
          <a:p>
            <a:pPr marL="0" indent="0" algn="ctr">
              <a:buNone/>
            </a:pPr>
            <a:r>
              <a:rPr lang="en-US" dirty="0" smtClean="0"/>
              <a:t>To analyze text, we need to move away from word processing and </a:t>
            </a:r>
            <a:r>
              <a:rPr lang="en-US" dirty="0" err="1" smtClean="0"/>
              <a:t>pdfs</a:t>
            </a:r>
            <a:r>
              <a:rPr lang="en-US" dirty="0" smtClean="0"/>
              <a:t>. What does this mean?</a:t>
            </a:r>
            <a:endParaRPr lang="en-US" dirty="0"/>
          </a:p>
        </p:txBody>
      </p:sp>
    </p:spTree>
    <p:extLst>
      <p:ext uri="{BB962C8B-B14F-4D97-AF65-F5344CB8AC3E}">
        <p14:creationId xmlns:p14="http://schemas.microsoft.com/office/powerpoint/2010/main" val="1478625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Formats</a:t>
            </a:r>
            <a:endParaRPr lang="en-US" dirty="0"/>
          </a:p>
        </p:txBody>
      </p:sp>
      <p:sp>
        <p:nvSpPr>
          <p:cNvPr id="3" name="Content Placeholder 2"/>
          <p:cNvSpPr>
            <a:spLocks noGrp="1"/>
          </p:cNvSpPr>
          <p:nvPr>
            <p:ph sz="quarter" idx="1"/>
          </p:nvPr>
        </p:nvSpPr>
        <p:spPr/>
        <p:txBody>
          <a:bodyPr>
            <a:normAutofit/>
          </a:bodyPr>
          <a:lstStyle/>
          <a:p>
            <a:r>
              <a:rPr lang="en-US" dirty="0" smtClean="0"/>
              <a:t>The way we read text: easy on the eyes</a:t>
            </a:r>
          </a:p>
          <a:p>
            <a:pPr marL="274320" lvl="1" indent="0">
              <a:buNone/>
            </a:pP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2057400"/>
            <a:ext cx="7391400" cy="4174799"/>
          </a:xfrm>
          <a:prstGeom prst="rect">
            <a:avLst/>
          </a:prstGeom>
        </p:spPr>
      </p:pic>
    </p:spTree>
    <p:extLst>
      <p:ext uri="{BB962C8B-B14F-4D97-AF65-F5344CB8AC3E}">
        <p14:creationId xmlns:p14="http://schemas.microsoft.com/office/powerpoint/2010/main" val="171348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Formats</a:t>
            </a:r>
            <a:endParaRPr lang="en-US" dirty="0"/>
          </a:p>
        </p:txBody>
      </p:sp>
      <p:sp>
        <p:nvSpPr>
          <p:cNvPr id="3" name="Content Placeholder 2"/>
          <p:cNvSpPr>
            <a:spLocks noGrp="1"/>
          </p:cNvSpPr>
          <p:nvPr>
            <p:ph sz="quarter" idx="1"/>
          </p:nvPr>
        </p:nvSpPr>
        <p:spPr/>
        <p:txBody>
          <a:bodyPr/>
          <a:lstStyle/>
          <a:p>
            <a:r>
              <a:rPr lang="en-US" dirty="0"/>
              <a:t>The way computers read text: everything must be uniquely </a:t>
            </a:r>
            <a:r>
              <a:rPr lang="en-US" dirty="0" smtClean="0"/>
              <a:t>identified (e.g. html).</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2438400"/>
            <a:ext cx="7000391" cy="3953950"/>
          </a:xfrm>
          <a:prstGeom prst="rect">
            <a:avLst/>
          </a:prstGeom>
        </p:spPr>
      </p:pic>
    </p:spTree>
    <p:extLst>
      <p:ext uri="{BB962C8B-B14F-4D97-AF65-F5344CB8AC3E}">
        <p14:creationId xmlns:p14="http://schemas.microsoft.com/office/powerpoint/2010/main" val="398051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Formats</a:t>
            </a:r>
            <a:endParaRPr lang="en-US" dirty="0"/>
          </a:p>
        </p:txBody>
      </p:sp>
      <p:sp>
        <p:nvSpPr>
          <p:cNvPr id="3" name="Content Placeholder 2"/>
          <p:cNvSpPr>
            <a:spLocks noGrp="1"/>
          </p:cNvSpPr>
          <p:nvPr>
            <p:ph sz="quarter" idx="1"/>
          </p:nvPr>
        </p:nvSpPr>
        <p:spPr/>
        <p:txBody>
          <a:bodyPr/>
          <a:lstStyle/>
          <a:p>
            <a:r>
              <a:rPr lang="en-US" dirty="0" smtClean="0"/>
              <a:t>This week we’ll cover two text formats:</a:t>
            </a:r>
          </a:p>
          <a:p>
            <a:pPr lvl="1"/>
            <a:r>
              <a:rPr lang="en-US" dirty="0" smtClean="0"/>
              <a:t>Raw text, or .txt</a:t>
            </a:r>
          </a:p>
          <a:p>
            <a:pPr lvl="1"/>
            <a:r>
              <a:rPr lang="en-US" dirty="0" smtClean="0"/>
              <a:t>Delimiter-separated files, or .</a:t>
            </a:r>
            <a:r>
              <a:rPr lang="en-US" dirty="0" err="1" smtClean="0"/>
              <a:t>csv</a:t>
            </a:r>
            <a:endParaRPr lang="en-US" dirty="0"/>
          </a:p>
        </p:txBody>
      </p:sp>
    </p:spTree>
    <p:extLst>
      <p:ext uri="{BB962C8B-B14F-4D97-AF65-F5344CB8AC3E}">
        <p14:creationId xmlns:p14="http://schemas.microsoft.com/office/powerpoint/2010/main" val="30866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(Processed) Text</a:t>
            </a:r>
            <a:endParaRPr lang="en-US" dirty="0"/>
          </a:p>
        </p:txBody>
      </p:sp>
      <p:sp>
        <p:nvSpPr>
          <p:cNvPr id="3" name="Content Placeholder 2"/>
          <p:cNvSpPr>
            <a:spLocks noGrp="1"/>
          </p:cNvSpPr>
          <p:nvPr>
            <p:ph sz="quarter" idx="1"/>
          </p:nvPr>
        </p:nvSpPr>
        <p:spPr/>
        <p:txBody>
          <a:bodyPr>
            <a:normAutofit fontScale="62500" lnSpcReduction="20000"/>
          </a:bodyPr>
          <a:lstStyle/>
          <a:p>
            <a:pPr marL="0" indent="0" algn="ctr">
              <a:buNone/>
            </a:pPr>
            <a:r>
              <a:rPr lang="en-US" dirty="0"/>
              <a:t>A Highbrow Essay on Woman: </a:t>
            </a:r>
          </a:p>
          <a:p>
            <a:pPr marL="0" indent="0" algn="ctr">
              <a:buNone/>
            </a:pPr>
            <a:r>
              <a:rPr lang="en-US" dirty="0"/>
              <a:t>A Dissertation on the Economic Function of Woman with the part played therein by scientific bulletins and deep thinkers. </a:t>
            </a:r>
          </a:p>
          <a:p>
            <a:pPr marL="0" indent="0" algn="ctr">
              <a:buNone/>
            </a:pPr>
            <a:endParaRPr lang="en-US" dirty="0"/>
          </a:p>
          <a:p>
            <a:pPr marL="0" indent="0" algn="ctr">
              <a:buNone/>
            </a:pPr>
            <a:r>
              <a:rPr lang="en-US" dirty="0"/>
              <a:t>By Eugene Wood</a:t>
            </a:r>
          </a:p>
          <a:p>
            <a:pPr marL="0" indent="0">
              <a:buNone/>
            </a:pPr>
            <a:endParaRPr lang="en-US" dirty="0"/>
          </a:p>
          <a:p>
            <a:pPr marL="0" indent="0">
              <a:buNone/>
            </a:pPr>
            <a:r>
              <a:rPr lang="en-US" dirty="0" smtClean="0"/>
              <a:t>If </a:t>
            </a:r>
            <a:r>
              <a:rPr lang="en-US" dirty="0"/>
              <a:t>there is any one thing in the reading line that I dote upon more than another, it is a bulletin, a real scientific bulletin, whether it be on the Stomach Contents of </a:t>
            </a:r>
            <a:r>
              <a:rPr lang="en-US" dirty="0" err="1"/>
              <a:t>Arctomys</a:t>
            </a:r>
            <a:r>
              <a:rPr lang="en-US" dirty="0"/>
              <a:t> </a:t>
            </a:r>
            <a:r>
              <a:rPr lang="en-US" dirty="0" err="1"/>
              <a:t>Miurus</a:t>
            </a:r>
            <a:r>
              <a:rPr lang="en-US" dirty="0"/>
              <a:t> or The Method of Procedure in Making Salt-rising Bread. Those fellows go at it so thoroughly. Right up to the handle. They don't have to worry whether the editor will like it or not. They don't care whether it will hit the public or not. If anything, they'd a little rather it didn't. It can't be very scientific if people read it and enjoy it. They aren't like literary folks, who when they take hold of a subject must not do more than pull out a few of the prettiest tail-feathers. </a:t>
            </a:r>
            <a:endParaRPr lang="en-US" dirty="0" smtClean="0"/>
          </a:p>
          <a:p>
            <a:pPr marL="0" indent="0">
              <a:buNone/>
            </a:pPr>
            <a:r>
              <a:rPr lang="en-US" dirty="0"/>
              <a:t>	</a:t>
            </a:r>
            <a:r>
              <a:rPr lang="en-US" dirty="0" smtClean="0"/>
              <a:t>They </a:t>
            </a:r>
            <a:r>
              <a:rPr lang="en-US" dirty="0"/>
              <a:t>pluck the subject as bare as a teacup. And then they take the hide off it. And then they cut it open and have a look at its insides, and dissect away every muscle from every  bone, so that when they get all through, and washed up, that subject hasn't one secret left. They know it backwards and forwards, lengthwise and crosswise, up and down, and outside and inside. </a:t>
            </a:r>
          </a:p>
        </p:txBody>
      </p:sp>
    </p:spTree>
    <p:extLst>
      <p:ext uri="{BB962C8B-B14F-4D97-AF65-F5344CB8AC3E}">
        <p14:creationId xmlns:p14="http://schemas.microsoft.com/office/powerpoint/2010/main" val="1501463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Raw </a:t>
            </a:r>
            <a:r>
              <a:rPr lang="en-US" dirty="0" smtClean="0"/>
              <a:t>Text (.txt)</a:t>
            </a:r>
            <a:endParaRPr lang="en-US" dirty="0"/>
          </a:p>
        </p:txBody>
      </p:sp>
      <p:sp>
        <p:nvSpPr>
          <p:cNvPr id="3" name="Content Placeholder 2"/>
          <p:cNvSpPr>
            <a:spLocks noGrp="1"/>
          </p:cNvSpPr>
          <p:nvPr>
            <p:ph sz="quarter" idx="1"/>
          </p:nvPr>
        </p:nvSpPr>
        <p:spPr/>
        <p:txBody>
          <a:bodyPr>
            <a:normAutofit fontScale="47500" lnSpcReduction="20000"/>
          </a:bodyPr>
          <a:lstStyle/>
          <a:p>
            <a:r>
              <a:rPr lang="en-US" dirty="0"/>
              <a:t>A Highbrow Essay on Woman</a:t>
            </a:r>
            <a:r>
              <a:rPr lang="en-US" dirty="0" smtClean="0"/>
              <a:t>:\n </a:t>
            </a:r>
            <a:r>
              <a:rPr lang="en-US" dirty="0"/>
              <a:t>A Dissertation on the Economic Function of Woman with the part played therein by scientific bulletins and deep thinkers. </a:t>
            </a:r>
            <a:r>
              <a:rPr lang="en-US" dirty="0" smtClean="0"/>
              <a:t>\</a:t>
            </a:r>
            <a:r>
              <a:rPr lang="en-US" dirty="0" err="1" smtClean="0"/>
              <a:t>nIf</a:t>
            </a:r>
            <a:r>
              <a:rPr lang="en-US" dirty="0" smtClean="0"/>
              <a:t> </a:t>
            </a:r>
            <a:r>
              <a:rPr lang="en-US" dirty="0"/>
              <a:t>there is any one thing in the reading line that I dote upon more than another, it is a bulletin, a real scientific bulletin, whether it be on the Stomach Contents of </a:t>
            </a:r>
            <a:r>
              <a:rPr lang="en-US" dirty="0" err="1"/>
              <a:t>Arctomys</a:t>
            </a:r>
            <a:r>
              <a:rPr lang="en-US" dirty="0"/>
              <a:t> </a:t>
            </a:r>
            <a:r>
              <a:rPr lang="en-US" dirty="0" err="1"/>
              <a:t>Miurus</a:t>
            </a:r>
            <a:r>
              <a:rPr lang="en-US" dirty="0"/>
              <a:t> or The Method of Procedure in Making Salt-rising Bread. Those fellows go at it so thoroughly. Right up to the handle. They don't have to worry whether the editor will like it or not. They don't care whether it will hit the public or not. If anything, they'd a little rather it didn't. It can't be very scientific if people read it and enjoy it. They aren't like literary folks, who when they take hold of a subject must not do more than pull out a few of the prettiest </a:t>
            </a:r>
            <a:r>
              <a:rPr lang="en-US" dirty="0" smtClean="0"/>
              <a:t>tail-feathers.\n\</a:t>
            </a:r>
            <a:r>
              <a:rPr lang="en-US" dirty="0" err="1" smtClean="0"/>
              <a:t>tThey</a:t>
            </a:r>
            <a:r>
              <a:rPr lang="en-US" dirty="0" smtClean="0"/>
              <a:t> </a:t>
            </a:r>
            <a:r>
              <a:rPr lang="en-US" dirty="0"/>
              <a:t>pluck the subject as bare as a teacup. And then they take the hide off it. And then they cut it open and have a look at its insides, and dissect away every muscle from every  bone, so that when they get all through, and washed up, that subject hasn't one secret left. They know it backwards and forwards, lengthwise and crosswise, up and down, and outside and </a:t>
            </a:r>
            <a:r>
              <a:rPr lang="en-US" dirty="0" smtClean="0"/>
              <a:t>inside.\</a:t>
            </a:r>
            <a:r>
              <a:rPr lang="en-US" dirty="0" err="1" smtClean="0"/>
              <a:t>nSo</a:t>
            </a:r>
            <a:r>
              <a:rPr lang="en-US" dirty="0" smtClean="0"/>
              <a:t> </a:t>
            </a:r>
            <a:r>
              <a:rPr lang="en-US" dirty="0"/>
              <a:t>when I received a few days ago a Teachers' College Bulletin on "The Economic Function of Woman," by Edward T. Devine, PhD, Professor of Social Economy of Columbia University, I just knocked off work on that hurry job I had, part of the pay for which is going to reward the insurance company for my not dying this year, and settled myself to a really enjoyable intellectual </a:t>
            </a:r>
            <a:r>
              <a:rPr lang="en-US" dirty="0" err="1"/>
              <a:t>sozzle</a:t>
            </a:r>
            <a:r>
              <a:rPr lang="en-US" dirty="0"/>
              <a:t>. Here was something that nobody else could ever read clear through unless he was paid for it or had to read it in order to get a term-standing. And I'm interested in Woman. Most men are, if you'll notice. More or less. It is a subject that is brought to the male attention so often, so very often when you consider the whole period from the cradle to the grave. And then, again, this seemed a particularly promising viewpoint from which to consider Woman, what, if any account, is </a:t>
            </a:r>
            <a:r>
              <a:rPr lang="en-US" dirty="0" smtClean="0"/>
              <a:t>she?\</a:t>
            </a:r>
            <a:r>
              <a:rPr lang="en-US" dirty="0" err="1" smtClean="0"/>
              <a:t>nThere</a:t>
            </a:r>
            <a:r>
              <a:rPr lang="en-US" dirty="0" smtClean="0"/>
              <a:t> </a:t>
            </a:r>
            <a:r>
              <a:rPr lang="en-US" dirty="0"/>
              <a:t>is not an extended piece of writing, however foolish it may seem, from which it is entirely impossible to get one good idea. And I will say for Dr. Devine that he sets forth some very sound and sensible things. I am sure of this because they're exactly what I think. When he says that students of the economic processes haven't paid as much attention to Consuming as they have to Producing, I think he's quite right. (I want the printer and the editor to let these capital letters stand as they are because I want to give the impression that I am a Deep Thinker. Nobody can be a Deep Thinker without capital letters sticking up through his copy like bristles on a cucumber. If I can't have any other symptoms of a Deep Thinker than Capital Letters, I must have them.)</a:t>
            </a:r>
          </a:p>
          <a:p>
            <a:pPr marL="0" indent="0">
              <a:buNone/>
            </a:pPr>
            <a:endParaRPr lang="en-US" dirty="0"/>
          </a:p>
        </p:txBody>
      </p:sp>
    </p:spTree>
    <p:extLst>
      <p:ext uri="{BB962C8B-B14F-4D97-AF65-F5344CB8AC3E}">
        <p14:creationId xmlns:p14="http://schemas.microsoft.com/office/powerpoint/2010/main" val="14763664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4667</TotalTime>
  <Words>2508</Words>
  <Application>Microsoft Office PowerPoint</Application>
  <PresentationFormat>On-screen Show (4:3)</PresentationFormat>
  <Paragraphs>155</Paragraphs>
  <Slides>22</Slides>
  <Notes>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Civic</vt:lpstr>
      <vt:lpstr>Workshop Overview</vt:lpstr>
      <vt:lpstr>Goals</vt:lpstr>
      <vt:lpstr>Two Goals</vt:lpstr>
      <vt:lpstr>Introduction: Text Formats</vt:lpstr>
      <vt:lpstr>Text Formats</vt:lpstr>
      <vt:lpstr>Text Formats</vt:lpstr>
      <vt:lpstr>Text Formats</vt:lpstr>
      <vt:lpstr>Word (Processed) Text</vt:lpstr>
      <vt:lpstr>Raw Text (.txt)</vt:lpstr>
      <vt:lpstr>Excel (Processed) File</vt:lpstr>
      <vt:lpstr>.csv</vt:lpstr>
      <vt:lpstr>Other formats (we won’t cover)</vt:lpstr>
      <vt:lpstr>Warning!</vt:lpstr>
      <vt:lpstr>Provided Corpuses (aka: Corpora)</vt:lpstr>
      <vt:lpstr>Workshop Schedule</vt:lpstr>
      <vt:lpstr>Workshop Schedule</vt:lpstr>
      <vt:lpstr>Workshop Schedule</vt:lpstr>
      <vt:lpstr>Workshop Schedule</vt:lpstr>
      <vt:lpstr>Workshop Schedule</vt:lpstr>
      <vt:lpstr>Cheesy (but genuine) Thoughts</vt:lpstr>
      <vt:lpstr>Cheesy (but genuine) Thoughts</vt:lpstr>
      <vt:lpstr>Our Goals</vt:lpstr>
    </vt:vector>
  </TitlesOfParts>
  <Company>Kellogg School of Management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Overview</dc:title>
  <dc:creator>Laura Nelson</dc:creator>
  <cp:lastModifiedBy>Laura Nelson</cp:lastModifiedBy>
  <cp:revision>42</cp:revision>
  <dcterms:created xsi:type="dcterms:W3CDTF">2016-08-10T00:19:31Z</dcterms:created>
  <dcterms:modified xsi:type="dcterms:W3CDTF">2016-08-15T01:31:59Z</dcterms:modified>
</cp:coreProperties>
</file>