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0" r:id="rId4"/>
    <p:sldId id="258" r:id="rId5"/>
    <p:sldId id="259" r:id="rId6"/>
    <p:sldId id="261" r:id="rId7"/>
    <p:sldId id="262" r:id="rId8"/>
    <p:sldId id="264" r:id="rId9"/>
    <p:sldId id="268" r:id="rId10"/>
    <p:sldId id="265" r:id="rId11"/>
    <p:sldId id="274" r:id="rId12"/>
    <p:sldId id="278" r:id="rId13"/>
    <p:sldId id="294" r:id="rId14"/>
    <p:sldId id="269" r:id="rId15"/>
    <p:sldId id="295" r:id="rId16"/>
    <p:sldId id="271" r:id="rId17"/>
    <p:sldId id="267" r:id="rId18"/>
    <p:sldId id="290" r:id="rId19"/>
    <p:sldId id="291" r:id="rId20"/>
    <p:sldId id="292" r:id="rId21"/>
    <p:sldId id="293" r:id="rId22"/>
    <p:sldId id="275" r:id="rId23"/>
    <p:sldId id="280" r:id="rId24"/>
    <p:sldId id="287" r:id="rId25"/>
    <p:sldId id="288" r:id="rId26"/>
    <p:sldId id="281" r:id="rId27"/>
    <p:sldId id="279" r:id="rId28"/>
    <p:sldId id="282" r:id="rId29"/>
    <p:sldId id="283" r:id="rId30"/>
    <p:sldId id="284" r:id="rId31"/>
    <p:sldId id="285" r:id="rId32"/>
    <p:sldId id="286" r:id="rId33"/>
    <p:sldId id="276" r:id="rId34"/>
    <p:sldId id="277" r:id="rId35"/>
    <p:sldId id="29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ori Cross" initials="DAC" lastIdx="1" clrIdx="0"/>
  <p:cmAuthor id="1" name="Omari, Amel" initials="OA" lastIdx="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916" autoAdjust="0"/>
  </p:normalViewPr>
  <p:slideViewPr>
    <p:cSldViewPr>
      <p:cViewPr varScale="1">
        <p:scale>
          <a:sx n="77" d="100"/>
          <a:sy n="77" d="100"/>
        </p:scale>
        <p:origin x="98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8DC1B-CACF-4FAF-ABB6-AF56CBA604B3}" type="datetimeFigureOut">
              <a:rPr lang="en-US" smtClean="0"/>
              <a:t>4/16/2015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BEE4A-35D3-43AF-B509-8900B0E78B9E}" type="slidenum">
              <a:rPr lang="en-US" smtClean="0"/>
              <a:t>‹#›</a:t>
            </a:fld>
            <a:endParaRPr lang="en-US"/>
          </a:p>
        </p:txBody>
      </p:sp>
    </p:spTree>
    <p:extLst>
      <p:ext uri="{BB962C8B-B14F-4D97-AF65-F5344CB8AC3E}">
        <p14:creationId xmlns:p14="http://schemas.microsoft.com/office/powerpoint/2010/main" val="3990717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Yichi</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a:t>
            </a:fld>
            <a:endParaRPr lang="en-US"/>
          </a:p>
        </p:txBody>
      </p:sp>
    </p:spTree>
    <p:extLst>
      <p:ext uri="{BB962C8B-B14F-4D97-AF65-F5344CB8AC3E}">
        <p14:creationId xmlns:p14="http://schemas.microsoft.com/office/powerpoint/2010/main" val="1031562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Amel</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10</a:t>
            </a:fld>
            <a:endParaRPr lang="en-US"/>
          </a:p>
        </p:txBody>
      </p:sp>
    </p:spTree>
    <p:extLst>
      <p:ext uri="{BB962C8B-B14F-4D97-AF65-F5344CB8AC3E}">
        <p14:creationId xmlns:p14="http://schemas.microsoft.com/office/powerpoint/2010/main" val="1861922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Amel</a:t>
            </a:r>
          </a:p>
          <a:p>
            <a:r>
              <a:rPr lang="en-US" dirty="0" smtClean="0"/>
              <a:t>Alcohol</a:t>
            </a:r>
            <a:r>
              <a:rPr lang="en-US" baseline="0" dirty="0" smtClean="0"/>
              <a:t> – not significant and the variable seems unspecific</a:t>
            </a:r>
            <a:endParaRPr lang="en-US" dirty="0" smtClean="0"/>
          </a:p>
          <a:p>
            <a:r>
              <a:rPr lang="en-US" dirty="0" smtClean="0"/>
              <a:t>Decided</a:t>
            </a:r>
            <a:r>
              <a:rPr lang="en-US" baseline="0" dirty="0" smtClean="0"/>
              <a:t> to keep exercise as a binary variable.</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11</a:t>
            </a:fld>
            <a:endParaRPr lang="en-US"/>
          </a:p>
        </p:txBody>
      </p:sp>
    </p:spTree>
    <p:extLst>
      <p:ext uri="{BB962C8B-B14F-4D97-AF65-F5344CB8AC3E}">
        <p14:creationId xmlns:p14="http://schemas.microsoft.com/office/powerpoint/2010/main" val="2059207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Amel</a:t>
            </a:r>
            <a:endParaRPr lang="en-US" dirty="0"/>
          </a:p>
          <a:p>
            <a:r>
              <a:rPr lang="en-US" dirty="0" err="1" smtClean="0"/>
              <a:t>intraclass</a:t>
            </a:r>
            <a:r>
              <a:rPr lang="en-US" dirty="0" smtClean="0"/>
              <a:t> </a:t>
            </a:r>
            <a:r>
              <a:rPr lang="en-US" dirty="0" smtClean="0"/>
              <a:t>correlation (ICC) based on the null model (with only random and fixed intercepts). The between-clusters variance is estimated to be 3.44. The within-clusters variance is estimated to be 2.94.</a:t>
            </a:r>
          </a:p>
          <a:p>
            <a:r>
              <a:rPr lang="en-US" dirty="0" smtClean="0"/>
              <a:t>The ICC of the null model is </a:t>
            </a:r>
            <a:r>
              <a:rPr lang="en-US" dirty="0" smtClean="0"/>
              <a:t>high, indicating that the between-subjects</a:t>
            </a:r>
            <a:r>
              <a:rPr lang="en-US" baseline="0" dirty="0" smtClean="0"/>
              <a:t> </a:t>
            </a:r>
            <a:r>
              <a:rPr lang="en-US" dirty="0" smtClean="0"/>
              <a:t>variance </a:t>
            </a:r>
            <a:r>
              <a:rPr lang="en-US" dirty="0" smtClean="0"/>
              <a:t>is large relative to the </a:t>
            </a:r>
            <a:r>
              <a:rPr lang="en-US" dirty="0" smtClean="0"/>
              <a:t>within-subjects </a:t>
            </a:r>
            <a:r>
              <a:rPr lang="en-US" dirty="0" smtClean="0"/>
              <a:t>variance; observations within a subject are similar. The similarity of responses within clusters </a:t>
            </a:r>
            <a:r>
              <a:rPr lang="en-US" dirty="0" smtClean="0"/>
              <a:t>is </a:t>
            </a:r>
            <a:r>
              <a:rPr lang="en-US" dirty="0" smtClean="0"/>
              <a:t>high</a:t>
            </a:r>
            <a:r>
              <a:rPr lang="en-US" dirty="0" smtClean="0"/>
              <a:t>. This indicated a need to include random effects.</a:t>
            </a:r>
            <a:endParaRPr lang="en-US" dirty="0" smtClean="0"/>
          </a:p>
          <a:p>
            <a:r>
              <a:rPr lang="en-US" dirty="0" smtClean="0"/>
              <a:t>By definition, ICC is the ratio of within sample variance and the sum of within sample and between sample variance. In the “</a:t>
            </a:r>
            <a:r>
              <a:rPr lang="en-US" dirty="0" smtClean="0"/>
              <a:t>adjusted” </a:t>
            </a:r>
            <a:r>
              <a:rPr lang="en-US" dirty="0" smtClean="0"/>
              <a:t>ICC calculation, more variance is explained by the between sample variance. Therefore, the ICC in the full model is smaller than that in the null model.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R-squared</a:t>
            </a:r>
            <a:r>
              <a:rPr lang="en-US" baseline="0" dirty="0" smtClean="0"/>
              <a:t> represents additional variance explained with the addition of level 2 variables</a:t>
            </a:r>
          </a:p>
          <a:p>
            <a:endParaRPr lang="en-US" dirty="0" smtClean="0"/>
          </a:p>
        </p:txBody>
      </p:sp>
      <p:sp>
        <p:nvSpPr>
          <p:cNvPr id="4" name="Slide Number Placeholder 3"/>
          <p:cNvSpPr>
            <a:spLocks noGrp="1"/>
          </p:cNvSpPr>
          <p:nvPr>
            <p:ph type="sldNum" sz="quarter" idx="10"/>
          </p:nvPr>
        </p:nvSpPr>
        <p:spPr/>
        <p:txBody>
          <a:bodyPr/>
          <a:lstStyle/>
          <a:p>
            <a:fld id="{6A6BEE4A-35D3-43AF-B509-8900B0E78B9E}" type="slidenum">
              <a:rPr lang="en-US" smtClean="0"/>
              <a:t>12</a:t>
            </a:fld>
            <a:endParaRPr lang="en-US"/>
          </a:p>
        </p:txBody>
      </p:sp>
    </p:spTree>
    <p:extLst>
      <p:ext uri="{BB962C8B-B14F-4D97-AF65-F5344CB8AC3E}">
        <p14:creationId xmlns:p14="http://schemas.microsoft.com/office/powerpoint/2010/main" val="326816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Babak</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14</a:t>
            </a:fld>
            <a:endParaRPr lang="en-US"/>
          </a:p>
        </p:txBody>
      </p:sp>
    </p:spTree>
    <p:extLst>
      <p:ext uri="{BB962C8B-B14F-4D97-AF65-F5344CB8AC3E}">
        <p14:creationId xmlns:p14="http://schemas.microsoft.com/office/powerpoint/2010/main" val="127979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Dori</a:t>
            </a:r>
            <a:endParaRPr lang="en-US" dirty="0" smtClean="0"/>
          </a:p>
          <a:p>
            <a:r>
              <a:rPr lang="en-US" dirty="0" smtClean="0"/>
              <a:t>Green = self-rated</a:t>
            </a:r>
            <a:r>
              <a:rPr lang="en-US" baseline="0" dirty="0" smtClean="0"/>
              <a:t> health dummy variables</a:t>
            </a:r>
          </a:p>
          <a:p>
            <a:r>
              <a:rPr lang="en-US" baseline="0" dirty="0" smtClean="0"/>
              <a:t>Black = continuous and binary variables</a:t>
            </a:r>
          </a:p>
          <a:p>
            <a:r>
              <a:rPr lang="en-US" dirty="0" smtClean="0"/>
              <a:t>Blue = racial identity dummy variables</a:t>
            </a:r>
          </a:p>
          <a:p>
            <a:r>
              <a:rPr lang="en-US" dirty="0" smtClean="0"/>
              <a:t>Orange = BMI category dummy variables</a:t>
            </a:r>
          </a:p>
          <a:p>
            <a:r>
              <a:rPr lang="en-US" dirty="0" smtClean="0"/>
              <a:t>Red = time-related</a:t>
            </a:r>
            <a:r>
              <a:rPr lang="en-US" baseline="0" dirty="0" smtClean="0"/>
              <a:t> variables (even though baseline age does not vary over time)</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16</a:t>
            </a:fld>
            <a:endParaRPr lang="en-US"/>
          </a:p>
        </p:txBody>
      </p:sp>
    </p:spTree>
    <p:extLst>
      <p:ext uri="{BB962C8B-B14F-4D97-AF65-F5344CB8AC3E}">
        <p14:creationId xmlns:p14="http://schemas.microsoft.com/office/powerpoint/2010/main" val="101278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Dori</a:t>
            </a:r>
            <a:endParaRPr lang="en-US" dirty="0" smtClean="0"/>
          </a:p>
          <a:p>
            <a:r>
              <a:rPr lang="en-US" dirty="0" smtClean="0"/>
              <a:t>In general all the variable</a:t>
            </a:r>
            <a:r>
              <a:rPr lang="en-US" baseline="0" dirty="0" smtClean="0"/>
              <a:t>s are significant except for </a:t>
            </a:r>
            <a:r>
              <a:rPr lang="en-US" baseline="0" dirty="0" err="1" smtClean="0"/>
              <a:t>exercise_binary</a:t>
            </a:r>
            <a:r>
              <a:rPr lang="en-US" baseline="0" dirty="0" smtClean="0"/>
              <a:t>, black, BMI category, and </a:t>
            </a:r>
            <a:r>
              <a:rPr lang="en-US" baseline="0" dirty="0" err="1" smtClean="0"/>
              <a:t>centbaseage</a:t>
            </a:r>
            <a:r>
              <a:rPr lang="en-US" baseline="0" dirty="0" smtClean="0"/>
              <a:t>.</a:t>
            </a:r>
          </a:p>
          <a:p>
            <a:r>
              <a:rPr lang="en-US" baseline="0" dirty="0" smtClean="0"/>
              <a:t>In general all the variables have a direct relationship with wellbeing, with the exception of smoking, exercise, and non-white race which have an inverse relationship with wellbeing. </a:t>
            </a:r>
          </a:p>
          <a:p>
            <a:r>
              <a:rPr lang="en-US" baseline="0" dirty="0" smtClean="0"/>
              <a:t>The largest effect sizes are self-rated health, spirituality, and smoking.</a:t>
            </a:r>
          </a:p>
          <a:p>
            <a:r>
              <a:rPr lang="en-US" baseline="0" dirty="0" smtClean="0"/>
              <a:t>Intercept is 10.76, meaning a person who does not volunteer, has poor health, is not spiritual, does not smoke, does not use the internet, does not exercise, is male, is white, is underweight, is 17, and had their interview in 2005.</a:t>
            </a:r>
          </a:p>
          <a:p>
            <a:endParaRPr lang="en-US" baseline="0" dirty="0" smtClean="0"/>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Random-effects Parameters  |   Estimate   Std. Err.     [95% Conf. Interval]</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id: Identity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(_cons) |   2.712048   .1312675      2.466595    2.981926</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(Residual) |   2.911722    .073967      2.770299    3.060364</a:t>
            </a:r>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17</a:t>
            </a:fld>
            <a:endParaRPr lang="en-US"/>
          </a:p>
        </p:txBody>
      </p:sp>
    </p:spTree>
    <p:extLst>
      <p:ext uri="{BB962C8B-B14F-4D97-AF65-F5344CB8AC3E}">
        <p14:creationId xmlns:p14="http://schemas.microsoft.com/office/powerpoint/2010/main" val="3211838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Dori</a:t>
            </a:r>
            <a:endParaRPr lang="en-US" dirty="0" smtClean="0"/>
          </a:p>
          <a:p>
            <a:r>
              <a:rPr lang="en-US" dirty="0" smtClean="0"/>
              <a:t>In general all the variable</a:t>
            </a:r>
            <a:r>
              <a:rPr lang="en-US" baseline="0" dirty="0" smtClean="0"/>
              <a:t>s are significant except for </a:t>
            </a:r>
            <a:r>
              <a:rPr lang="en-US" baseline="0" dirty="0" err="1" smtClean="0"/>
              <a:t>exercise_binary</a:t>
            </a:r>
            <a:r>
              <a:rPr lang="en-US" baseline="0" dirty="0" smtClean="0"/>
              <a:t>, black, BMI category, and </a:t>
            </a:r>
            <a:r>
              <a:rPr lang="en-US" baseline="0" dirty="0" err="1" smtClean="0"/>
              <a:t>centbaseage</a:t>
            </a:r>
            <a:r>
              <a:rPr lang="en-US" baseline="0" dirty="0" smtClean="0"/>
              <a:t>.</a:t>
            </a:r>
          </a:p>
          <a:p>
            <a:r>
              <a:rPr lang="en-US" baseline="0" dirty="0" smtClean="0"/>
              <a:t>In general all the variables have a direct relationship with wellbeing, with the exception of smoking, exercise, and non-white race which have an inverse relationship with wellbeing. </a:t>
            </a:r>
          </a:p>
          <a:p>
            <a:r>
              <a:rPr lang="en-US" baseline="0" dirty="0" smtClean="0"/>
              <a:t>The largest effect sizes are self-rated health, spirituality, and smoking.</a:t>
            </a:r>
          </a:p>
          <a:p>
            <a:r>
              <a:rPr lang="en-US" baseline="0" dirty="0" smtClean="0"/>
              <a:t>Intercept is 10.76, meaning a person who does not volunteer, has poor health, is not spiritual, does not smoke, does not use the internet, does not exercise, is male, is white, is underweight, is 17, and had their interview in 2005.</a:t>
            </a:r>
          </a:p>
          <a:p>
            <a:endParaRPr lang="en-US" baseline="0" dirty="0" smtClean="0"/>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Random-effects Parameters  |   Estimate   Std. Err.     [95% Conf. Interval]</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id: Identity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(_cons) |   2.712048   .1312675      2.466595    2.981926</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(Residual) |   2.911722    .073967      2.770299    3.060364</a:t>
            </a:r>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18</a:t>
            </a:fld>
            <a:endParaRPr lang="en-US"/>
          </a:p>
        </p:txBody>
      </p:sp>
    </p:spTree>
    <p:extLst>
      <p:ext uri="{BB962C8B-B14F-4D97-AF65-F5344CB8AC3E}">
        <p14:creationId xmlns:p14="http://schemas.microsoft.com/office/powerpoint/2010/main" val="3211838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Dori</a:t>
            </a:r>
            <a:endParaRPr lang="en-US" dirty="0" smtClean="0"/>
          </a:p>
          <a:p>
            <a:r>
              <a:rPr lang="en-US" dirty="0" smtClean="0"/>
              <a:t>In general all the variable</a:t>
            </a:r>
            <a:r>
              <a:rPr lang="en-US" baseline="0" dirty="0" smtClean="0"/>
              <a:t>s are significant except for </a:t>
            </a:r>
            <a:r>
              <a:rPr lang="en-US" baseline="0" dirty="0" err="1" smtClean="0"/>
              <a:t>exercise_binary</a:t>
            </a:r>
            <a:r>
              <a:rPr lang="en-US" baseline="0" dirty="0" smtClean="0"/>
              <a:t>, black, BMI category, and </a:t>
            </a:r>
            <a:r>
              <a:rPr lang="en-US" baseline="0" dirty="0" err="1" smtClean="0"/>
              <a:t>centbaseage</a:t>
            </a:r>
            <a:r>
              <a:rPr lang="en-US" baseline="0" dirty="0" smtClean="0"/>
              <a:t>.</a:t>
            </a:r>
          </a:p>
          <a:p>
            <a:r>
              <a:rPr lang="en-US" baseline="0" dirty="0" smtClean="0"/>
              <a:t>In general all the variables have a direct relationship with wellbeing, with the exception of smoking, exercise, and non-white race which have an inverse relationship with wellbeing. </a:t>
            </a:r>
          </a:p>
          <a:p>
            <a:r>
              <a:rPr lang="en-US" baseline="0" dirty="0" smtClean="0"/>
              <a:t>The largest effect sizes are self-rated health, spirituality, and smoking.</a:t>
            </a:r>
          </a:p>
          <a:p>
            <a:r>
              <a:rPr lang="en-US" baseline="0" dirty="0" smtClean="0"/>
              <a:t>Intercept is 10.76, meaning a person who does not volunteer, has poor health, is not spiritual, does not smoke, does not use the internet, does not exercise, is male, is white, is underweight, is 17, and had their interview in 2005.</a:t>
            </a:r>
          </a:p>
          <a:p>
            <a:endParaRPr lang="en-US" baseline="0" dirty="0" smtClean="0"/>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Random-effects Parameters  |   Estimate   Std. Err.     [95% Conf. Interval]</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id: Identity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(_cons) |   2.712048   .1312675      2.466595    2.981926</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(Residual) |   2.911722    .073967      2.770299    3.060364</a:t>
            </a:r>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19</a:t>
            </a:fld>
            <a:endParaRPr lang="en-US"/>
          </a:p>
        </p:txBody>
      </p:sp>
    </p:spTree>
    <p:extLst>
      <p:ext uri="{BB962C8B-B14F-4D97-AF65-F5344CB8AC3E}">
        <p14:creationId xmlns:p14="http://schemas.microsoft.com/office/powerpoint/2010/main" val="3211838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Dori</a:t>
            </a:r>
            <a:endParaRPr lang="en-US" dirty="0" smtClean="0"/>
          </a:p>
          <a:p>
            <a:r>
              <a:rPr lang="en-US" dirty="0" smtClean="0"/>
              <a:t>In general all the variable</a:t>
            </a:r>
            <a:r>
              <a:rPr lang="en-US" baseline="0" dirty="0" smtClean="0"/>
              <a:t>s are significant except for </a:t>
            </a:r>
            <a:r>
              <a:rPr lang="en-US" baseline="0" dirty="0" err="1" smtClean="0"/>
              <a:t>exercise_binary</a:t>
            </a:r>
            <a:r>
              <a:rPr lang="en-US" baseline="0" dirty="0" smtClean="0"/>
              <a:t>, black, BMI category, and </a:t>
            </a:r>
            <a:r>
              <a:rPr lang="en-US" baseline="0" dirty="0" err="1" smtClean="0"/>
              <a:t>centbaseage</a:t>
            </a:r>
            <a:r>
              <a:rPr lang="en-US" baseline="0" dirty="0" smtClean="0"/>
              <a:t>.</a:t>
            </a:r>
          </a:p>
          <a:p>
            <a:r>
              <a:rPr lang="en-US" baseline="0" dirty="0" smtClean="0"/>
              <a:t>In general all the variables have a direct relationship with wellbeing, with the exception of smoking, exercise, and non-white race which have an inverse relationship with wellbeing. </a:t>
            </a:r>
          </a:p>
          <a:p>
            <a:r>
              <a:rPr lang="en-US" baseline="0" dirty="0" smtClean="0"/>
              <a:t>The largest effect sizes are self-rated health, spirituality, and smoking.</a:t>
            </a:r>
          </a:p>
          <a:p>
            <a:r>
              <a:rPr lang="en-US" baseline="0" dirty="0" smtClean="0"/>
              <a:t>Intercept is 10.76, meaning a person who does not volunteer, has poor health, is not spiritual, does not smoke, does not use the internet, does not exercise, is male, is white, is underweight, is 17, and had their interview in 2005.</a:t>
            </a:r>
          </a:p>
          <a:p>
            <a:endParaRPr lang="en-US" baseline="0" dirty="0" smtClean="0"/>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Random-effects Parameters  |   Estimate   Std. Err.     [95% Conf. Interval]</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id: Identity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(_cons) |   2.712048   .1312675      2.466595    2.981926</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(Residual) |   2.911722    .073967      2.770299    3.060364</a:t>
            </a:r>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20</a:t>
            </a:fld>
            <a:endParaRPr lang="en-US"/>
          </a:p>
        </p:txBody>
      </p:sp>
    </p:spTree>
    <p:extLst>
      <p:ext uri="{BB962C8B-B14F-4D97-AF65-F5344CB8AC3E}">
        <p14:creationId xmlns:p14="http://schemas.microsoft.com/office/powerpoint/2010/main" val="3211838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Dori</a:t>
            </a:r>
            <a:endParaRPr lang="en-US" dirty="0" smtClean="0"/>
          </a:p>
          <a:p>
            <a:r>
              <a:rPr lang="en-US" dirty="0" smtClean="0"/>
              <a:t>In general all the variable</a:t>
            </a:r>
            <a:r>
              <a:rPr lang="en-US" baseline="0" dirty="0" smtClean="0"/>
              <a:t>s are significant except for </a:t>
            </a:r>
            <a:r>
              <a:rPr lang="en-US" baseline="0" dirty="0" err="1" smtClean="0"/>
              <a:t>exercise_binary</a:t>
            </a:r>
            <a:r>
              <a:rPr lang="en-US" baseline="0" dirty="0" smtClean="0"/>
              <a:t>, black, BMI category, and </a:t>
            </a:r>
            <a:r>
              <a:rPr lang="en-US" baseline="0" dirty="0" err="1" smtClean="0"/>
              <a:t>centbaseage</a:t>
            </a:r>
            <a:r>
              <a:rPr lang="en-US" baseline="0" dirty="0" smtClean="0"/>
              <a:t>.</a:t>
            </a:r>
          </a:p>
          <a:p>
            <a:r>
              <a:rPr lang="en-US" baseline="0" dirty="0" smtClean="0"/>
              <a:t>In general all the variables have a direct relationship with wellbeing, with the exception of smoking, exercise, and non-white race which have an inverse relationship with wellbeing. </a:t>
            </a:r>
          </a:p>
          <a:p>
            <a:r>
              <a:rPr lang="en-US" baseline="0" dirty="0" smtClean="0"/>
              <a:t>The largest effect sizes are self-rated health, spirituality, and smoking.</a:t>
            </a:r>
          </a:p>
          <a:p>
            <a:r>
              <a:rPr lang="en-US" baseline="0" dirty="0" smtClean="0"/>
              <a:t>Intercept is 10.76, meaning a person who does not volunteer, has poor health, is not spiritual, does not smoke, does not use the internet, does not exercise, is male, is white, is underweight, is 17, and had their interview in 2005.</a:t>
            </a:r>
          </a:p>
          <a:p>
            <a:endParaRPr lang="en-US" baseline="0" dirty="0" smtClean="0"/>
          </a:p>
          <a:p>
            <a:pPr marL="0" indent="0">
              <a:buNone/>
            </a:pPr>
            <a:endParaRPr lang="en-US" sz="1200" dirty="0" smtClean="0">
              <a:latin typeface="Courier New" panose="02070309020205020404" pitchFamily="49" charset="0"/>
              <a:cs typeface="Courier New" panose="02070309020205020404" pitchFamily="49" charset="0"/>
            </a:endParaRP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Random-effects Parameters  |   Estimate   Std. Err.     [95% Conf. Interval]</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id: Identity                 |</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(_cons) |   2.712048   .1312675      2.466595    2.981926</a:t>
            </a:r>
          </a:p>
          <a:p>
            <a:pPr marL="0" indent="0">
              <a:buNone/>
            </a:pPr>
            <a:r>
              <a:rPr lang="en-US" sz="1200" dirty="0" smtClean="0">
                <a:latin typeface="Courier New" panose="02070309020205020404" pitchFamily="49" charset="0"/>
                <a:cs typeface="Courier New" panose="02070309020205020404" pitchFamily="49" charset="0"/>
              </a:rPr>
              <a:t>-----------------------------+------------------------------------------------</a:t>
            </a:r>
          </a:p>
          <a:p>
            <a:pPr marL="0" indent="0">
              <a:buNone/>
            </a:pP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var</a:t>
            </a:r>
            <a:r>
              <a:rPr lang="en-US" sz="1200" dirty="0" smtClean="0">
                <a:latin typeface="Courier New" panose="02070309020205020404" pitchFamily="49" charset="0"/>
                <a:cs typeface="Courier New" panose="02070309020205020404" pitchFamily="49" charset="0"/>
              </a:rPr>
              <a:t>(Residual) |   2.911722    .073967      2.770299    3.060364</a:t>
            </a:r>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21</a:t>
            </a:fld>
            <a:endParaRPr lang="en-US"/>
          </a:p>
        </p:txBody>
      </p:sp>
    </p:spTree>
    <p:extLst>
      <p:ext uri="{BB962C8B-B14F-4D97-AF65-F5344CB8AC3E}">
        <p14:creationId xmlns:p14="http://schemas.microsoft.com/office/powerpoint/2010/main" val="321183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Yichi</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2</a:t>
            </a:fld>
            <a:endParaRPr lang="en-US"/>
          </a:p>
        </p:txBody>
      </p:sp>
    </p:spTree>
    <p:extLst>
      <p:ext uri="{BB962C8B-B14F-4D97-AF65-F5344CB8AC3E}">
        <p14:creationId xmlns:p14="http://schemas.microsoft.com/office/powerpoint/2010/main" val="119708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Dori</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22</a:t>
            </a:fld>
            <a:endParaRPr lang="en-US"/>
          </a:p>
        </p:txBody>
      </p:sp>
    </p:spTree>
    <p:extLst>
      <p:ext uri="{BB962C8B-B14F-4D97-AF65-F5344CB8AC3E}">
        <p14:creationId xmlns:p14="http://schemas.microsoft.com/office/powerpoint/2010/main" val="445962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Amel</a:t>
            </a:r>
          </a:p>
          <a:p>
            <a:r>
              <a:rPr lang="en-US" dirty="0" smtClean="0"/>
              <a:t>ICC difference</a:t>
            </a:r>
            <a:r>
              <a:rPr lang="en-US" baseline="0" dirty="0" smtClean="0"/>
              <a:t> between Level 1 &amp; Level 2</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27</a:t>
            </a:fld>
            <a:endParaRPr lang="en-US"/>
          </a:p>
        </p:txBody>
      </p:sp>
    </p:spTree>
    <p:extLst>
      <p:ext uri="{BB962C8B-B14F-4D97-AF65-F5344CB8AC3E}">
        <p14:creationId xmlns:p14="http://schemas.microsoft.com/office/powerpoint/2010/main" val="1787079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sz="1200" kern="1200" dirty="0" err="1" smtClean="0">
                <a:solidFill>
                  <a:schemeClr val="tx1"/>
                </a:solidFill>
                <a:effectLst/>
                <a:latin typeface="+mn-lt"/>
                <a:ea typeface="+mn-ea"/>
                <a:cs typeface="+mn-cs"/>
              </a:rPr>
              <a:t>Level</a:t>
            </a:r>
            <a:r>
              <a:rPr lang="es-MX" sz="1200" kern="1200" dirty="0" smtClean="0">
                <a:solidFill>
                  <a:schemeClr val="tx1"/>
                </a:solidFill>
                <a:effectLst/>
                <a:latin typeface="+mn-lt"/>
                <a:ea typeface="+mn-ea"/>
                <a:cs typeface="+mn-cs"/>
              </a:rPr>
              <a:t> 1:</a:t>
            </a:r>
            <a:endParaRPr lang="en-US"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R^2_level1=(o^2_model1-o^2_model2)/o^2_model1=(2.9438-2.9207)/2.9438=0.00784</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0.78% of level 1 (residual) variance from model1 has been explained by the inclusion of these level 1 predictors.</a:t>
            </a:r>
          </a:p>
          <a:p>
            <a:r>
              <a:rPr lang="en-US" sz="1200" kern="1200" dirty="0" smtClean="0">
                <a:solidFill>
                  <a:schemeClr val="tx1"/>
                </a:solidFill>
                <a:effectLst/>
                <a:latin typeface="+mn-lt"/>
                <a:ea typeface="+mn-ea"/>
                <a:cs typeface="+mn-cs"/>
              </a:rPr>
              <a:t> </a:t>
            </a:r>
          </a:p>
          <a:p>
            <a:r>
              <a:rPr lang="es-MX" sz="1200" kern="1200" dirty="0" err="1" smtClean="0">
                <a:solidFill>
                  <a:schemeClr val="tx1"/>
                </a:solidFill>
                <a:effectLst/>
                <a:latin typeface="+mn-lt"/>
                <a:ea typeface="+mn-ea"/>
                <a:cs typeface="+mn-cs"/>
              </a:rPr>
              <a:t>Level</a:t>
            </a:r>
            <a:r>
              <a:rPr lang="es-MX" sz="1200" kern="1200" dirty="0" smtClean="0">
                <a:solidFill>
                  <a:schemeClr val="tx1"/>
                </a:solidFill>
                <a:effectLst/>
                <a:latin typeface="+mn-lt"/>
                <a:ea typeface="+mn-ea"/>
                <a:cs typeface="+mn-cs"/>
              </a:rPr>
              <a:t> 2:</a:t>
            </a:r>
            <a:endParaRPr lang="en-US" sz="1200" kern="1200" dirty="0" smtClean="0">
              <a:solidFill>
                <a:schemeClr val="tx1"/>
              </a:solidFill>
              <a:effectLst/>
              <a:latin typeface="+mn-lt"/>
              <a:ea typeface="+mn-ea"/>
              <a:cs typeface="+mn-cs"/>
            </a:endParaRPr>
          </a:p>
          <a:p>
            <a:r>
              <a:rPr lang="es-MX" sz="1200" kern="1200" dirty="0" smtClean="0">
                <a:solidFill>
                  <a:schemeClr val="tx1"/>
                </a:solidFill>
                <a:effectLst/>
                <a:latin typeface="+mn-lt"/>
                <a:ea typeface="+mn-ea"/>
                <a:cs typeface="+mn-cs"/>
              </a:rPr>
              <a:t>R^2_level1=(o^2_model1-o^2_model2)/o^2_model1=(2.7275-2.7120)/2.7275=0.00568</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0.61% of level 2 (intercept) variance from model3 has been explained by the inclusion of these level 1 predictors.</a:t>
            </a:r>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28</a:t>
            </a:fld>
            <a:endParaRPr lang="en-US"/>
          </a:p>
        </p:txBody>
      </p:sp>
    </p:spTree>
    <p:extLst>
      <p:ext uri="{BB962C8B-B14F-4D97-AF65-F5344CB8AC3E}">
        <p14:creationId xmlns:p14="http://schemas.microsoft.com/office/powerpoint/2010/main" val="2113577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Yichi</a:t>
            </a:r>
            <a:endParaRPr lang="en-US" dirty="0" smtClean="0"/>
          </a:p>
          <a:p>
            <a:r>
              <a:rPr lang="en-US" dirty="0" smtClean="0"/>
              <a:t>There are missing data points</a:t>
            </a:r>
            <a:r>
              <a:rPr lang="en-US" baseline="0" dirty="0" smtClean="0"/>
              <a:t> – some people are missing data points at some time points, and additionally missing data for specific variables.</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3</a:t>
            </a:fld>
            <a:endParaRPr lang="en-US"/>
          </a:p>
        </p:txBody>
      </p:sp>
    </p:spTree>
    <p:extLst>
      <p:ext uri="{BB962C8B-B14F-4D97-AF65-F5344CB8AC3E}">
        <p14:creationId xmlns:p14="http://schemas.microsoft.com/office/powerpoint/2010/main" val="308029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Yichi</a:t>
            </a:r>
            <a:endParaRPr lang="en-US" dirty="0" smtClean="0"/>
          </a:p>
          <a:p>
            <a:r>
              <a:rPr lang="en-US" dirty="0" smtClean="0"/>
              <a:t>Some of these variables</a:t>
            </a:r>
            <a:r>
              <a:rPr lang="en-US" baseline="0" dirty="0" smtClean="0"/>
              <a:t> were manipulated during data management, such as exercise, which was skewed and had a lot of missing data.</a:t>
            </a:r>
          </a:p>
          <a:p>
            <a:r>
              <a:rPr lang="en-US" baseline="0" dirty="0" smtClean="0"/>
              <a:t>Used </a:t>
            </a:r>
            <a:r>
              <a:rPr lang="en-US" baseline="0" dirty="0" err="1" smtClean="0"/>
              <a:t>BMICat</a:t>
            </a:r>
            <a:r>
              <a:rPr lang="en-US" baseline="0" dirty="0" smtClean="0"/>
              <a:t> rather than continuous, though we checked both.</a:t>
            </a:r>
          </a:p>
          <a:p>
            <a:r>
              <a:rPr lang="en-US" baseline="0" dirty="0" smtClean="0"/>
              <a:t>Used only whether someone had volunteered, not dose, since this data was very skewed.</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4</a:t>
            </a:fld>
            <a:endParaRPr lang="en-US"/>
          </a:p>
        </p:txBody>
      </p:sp>
    </p:spTree>
    <p:extLst>
      <p:ext uri="{BB962C8B-B14F-4D97-AF65-F5344CB8AC3E}">
        <p14:creationId xmlns:p14="http://schemas.microsoft.com/office/powerpoint/2010/main" val="30458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Yichi</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5</a:t>
            </a:fld>
            <a:endParaRPr lang="en-US"/>
          </a:p>
        </p:txBody>
      </p:sp>
    </p:spTree>
    <p:extLst>
      <p:ext uri="{BB962C8B-B14F-4D97-AF65-F5344CB8AC3E}">
        <p14:creationId xmlns:p14="http://schemas.microsoft.com/office/powerpoint/2010/main" val="840576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Babak</a:t>
            </a:r>
            <a:endParaRPr lang="en-US" dirty="0" smtClean="0"/>
          </a:p>
          <a:p>
            <a:r>
              <a:rPr lang="en-US" dirty="0" smtClean="0"/>
              <a:t>There</a:t>
            </a:r>
            <a:r>
              <a:rPr lang="en-US" baseline="0" dirty="0" smtClean="0"/>
              <a:t> isn’t a lot of variability by sex</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6</a:t>
            </a:fld>
            <a:endParaRPr lang="en-US"/>
          </a:p>
        </p:txBody>
      </p:sp>
    </p:spTree>
    <p:extLst>
      <p:ext uri="{BB962C8B-B14F-4D97-AF65-F5344CB8AC3E}">
        <p14:creationId xmlns:p14="http://schemas.microsoft.com/office/powerpoint/2010/main" val="1382693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Babak</a:t>
            </a:r>
            <a:endParaRPr lang="en-US" dirty="0" smtClean="0"/>
          </a:p>
          <a:p>
            <a:r>
              <a:rPr lang="en-US" dirty="0" smtClean="0"/>
              <a:t>Also not a lot of variability</a:t>
            </a:r>
            <a:r>
              <a:rPr lang="en-US" baseline="0" dirty="0" smtClean="0"/>
              <a:t> in well being by race or BMI category</a:t>
            </a:r>
          </a:p>
          <a:p>
            <a:r>
              <a:rPr lang="en-US" baseline="0" dirty="0" smtClean="0"/>
              <a:t>Did not observe very much variability in several other descriptive charts.</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7</a:t>
            </a:fld>
            <a:endParaRPr lang="en-US"/>
          </a:p>
        </p:txBody>
      </p:sp>
    </p:spTree>
    <p:extLst>
      <p:ext uri="{BB962C8B-B14F-4D97-AF65-F5344CB8AC3E}">
        <p14:creationId xmlns:p14="http://schemas.microsoft.com/office/powerpoint/2010/main" val="65969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8</a:t>
            </a:fld>
            <a:endParaRPr lang="en-US"/>
          </a:p>
        </p:txBody>
      </p:sp>
    </p:spTree>
    <p:extLst>
      <p:ext uri="{BB962C8B-B14F-4D97-AF65-F5344CB8AC3E}">
        <p14:creationId xmlns:p14="http://schemas.microsoft.com/office/powerpoint/2010/main" val="339989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Amel</a:t>
            </a:r>
          </a:p>
          <a:p>
            <a:r>
              <a:rPr lang="en-US" dirty="0" smtClean="0"/>
              <a:t>Ran a linear</a:t>
            </a:r>
            <a:r>
              <a:rPr lang="en-US" baseline="0" dirty="0" smtClean="0"/>
              <a:t> mixed model with a single fixed effect for year or age, results shown here</a:t>
            </a:r>
            <a:endParaRPr lang="en-US" dirty="0" smtClean="0"/>
          </a:p>
          <a:p>
            <a:r>
              <a:rPr lang="en-US" dirty="0" smtClean="0"/>
              <a:t>Year was significant in the full sample (p=0.001), but the coefficient was still small (0.04122</a:t>
            </a:r>
            <a:r>
              <a:rPr lang="en-US" dirty="0" smtClean="0"/>
              <a:t>)</a:t>
            </a:r>
          </a:p>
          <a:p>
            <a:r>
              <a:rPr lang="en-US" dirty="0" smtClean="0"/>
              <a:t>Age significance</a:t>
            </a:r>
            <a:endParaRPr lang="en-US" dirty="0" smtClean="0"/>
          </a:p>
          <a:p>
            <a:r>
              <a:rPr lang="en-US" dirty="0" smtClean="0"/>
              <a:t>Controlling</a:t>
            </a:r>
            <a:r>
              <a:rPr lang="en-US" baseline="0" dirty="0" smtClean="0"/>
              <a:t> for year but not considering it as a major impact on well-being</a:t>
            </a:r>
          </a:p>
          <a:p>
            <a:r>
              <a:rPr lang="en-US" baseline="0" dirty="0" smtClean="0"/>
              <a:t>When both year and age are included in the full model, they are both insignificant.</a:t>
            </a:r>
            <a:endParaRPr lang="en-US" dirty="0"/>
          </a:p>
        </p:txBody>
      </p:sp>
      <p:sp>
        <p:nvSpPr>
          <p:cNvPr id="4" name="Slide Number Placeholder 3"/>
          <p:cNvSpPr>
            <a:spLocks noGrp="1"/>
          </p:cNvSpPr>
          <p:nvPr>
            <p:ph type="sldNum" sz="quarter" idx="10"/>
          </p:nvPr>
        </p:nvSpPr>
        <p:spPr/>
        <p:txBody>
          <a:bodyPr/>
          <a:lstStyle/>
          <a:p>
            <a:fld id="{6A6BEE4A-35D3-43AF-B509-8900B0E78B9E}" type="slidenum">
              <a:rPr lang="en-US" smtClean="0"/>
              <a:t>9</a:t>
            </a:fld>
            <a:endParaRPr lang="en-US"/>
          </a:p>
        </p:txBody>
      </p:sp>
    </p:spTree>
    <p:extLst>
      <p:ext uri="{BB962C8B-B14F-4D97-AF65-F5344CB8AC3E}">
        <p14:creationId xmlns:p14="http://schemas.microsoft.com/office/powerpoint/2010/main" val="2048168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5C3D0-78DD-42B8-82A6-E37C9EC296C6}" type="datetimeFigureOut">
              <a:rPr lang="en-US" smtClean="0"/>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2197609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5C3D0-78DD-42B8-82A6-E37C9EC296C6}" type="datetimeFigureOut">
              <a:rPr lang="en-US" smtClean="0"/>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426655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5C3D0-78DD-42B8-82A6-E37C9EC296C6}" type="datetimeFigureOut">
              <a:rPr lang="en-US" smtClean="0"/>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811178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5C3D0-78DD-42B8-82A6-E37C9EC296C6}" type="datetimeFigureOut">
              <a:rPr lang="en-US" smtClean="0"/>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1205432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5C3D0-78DD-42B8-82A6-E37C9EC296C6}" type="datetimeFigureOut">
              <a:rPr lang="en-US" smtClean="0"/>
              <a:t>4/16/2015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4152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5C3D0-78DD-42B8-82A6-E37C9EC296C6}" type="datetimeFigureOut">
              <a:rPr lang="en-US" smtClean="0"/>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307197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5C3D0-78DD-42B8-82A6-E37C9EC296C6}" type="datetimeFigureOut">
              <a:rPr lang="en-US" smtClean="0"/>
              <a:t>4/16/2015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172492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5C3D0-78DD-42B8-82A6-E37C9EC296C6}" type="datetimeFigureOut">
              <a:rPr lang="en-US" smtClean="0"/>
              <a:t>4/16/2015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365521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5C3D0-78DD-42B8-82A6-E37C9EC296C6}" type="datetimeFigureOut">
              <a:rPr lang="en-US" smtClean="0"/>
              <a:t>4/16/2015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1109095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5C3D0-78DD-42B8-82A6-E37C9EC296C6}" type="datetimeFigureOut">
              <a:rPr lang="en-US" smtClean="0"/>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419627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5C3D0-78DD-42B8-82A6-E37C9EC296C6}" type="datetimeFigureOut">
              <a:rPr lang="en-US" smtClean="0"/>
              <a:t>4/16/2015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66582D-7654-46EC-BA81-2D72CFF3FFCC}" type="slidenum">
              <a:rPr lang="en-US" smtClean="0"/>
              <a:t>‹#›</a:t>
            </a:fld>
            <a:endParaRPr lang="en-US"/>
          </a:p>
        </p:txBody>
      </p:sp>
    </p:spTree>
    <p:extLst>
      <p:ext uri="{BB962C8B-B14F-4D97-AF65-F5344CB8AC3E}">
        <p14:creationId xmlns:p14="http://schemas.microsoft.com/office/powerpoint/2010/main" val="3658952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5C3D0-78DD-42B8-82A6-E37C9EC296C6}" type="datetimeFigureOut">
              <a:rPr lang="en-US" smtClean="0"/>
              <a:t>4/16/2015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6582D-7654-46EC-BA81-2D72CFF3FFCC}" type="slidenum">
              <a:rPr lang="en-US" smtClean="0"/>
              <a:t>‹#›</a:t>
            </a:fld>
            <a:endParaRPr lang="en-US"/>
          </a:p>
        </p:txBody>
      </p:sp>
    </p:spTree>
    <p:extLst>
      <p:ext uri="{BB962C8B-B14F-4D97-AF65-F5344CB8AC3E}">
        <p14:creationId xmlns:p14="http://schemas.microsoft.com/office/powerpoint/2010/main" val="276139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Factors Affecting Well-being: </a:t>
            </a:r>
            <a:br>
              <a:rPr lang="en-US" dirty="0" smtClean="0"/>
            </a:br>
            <a:r>
              <a:rPr lang="en-US" dirty="0" smtClean="0"/>
              <a:t>An analysis using the Panel Study of Income Dynamics</a:t>
            </a:r>
            <a:endParaRPr lang="en-US" dirty="0"/>
          </a:p>
        </p:txBody>
      </p:sp>
      <p:sp>
        <p:nvSpPr>
          <p:cNvPr id="3" name="Subtitle 2"/>
          <p:cNvSpPr>
            <a:spLocks noGrp="1"/>
          </p:cNvSpPr>
          <p:nvPr>
            <p:ph type="subTitle" idx="1"/>
          </p:nvPr>
        </p:nvSpPr>
        <p:spPr>
          <a:xfrm>
            <a:off x="914400" y="4343400"/>
            <a:ext cx="7315200" cy="1752600"/>
          </a:xfrm>
        </p:spPr>
        <p:txBody>
          <a:bodyPr anchor="b">
            <a:normAutofit/>
          </a:bodyPr>
          <a:lstStyle/>
          <a:p>
            <a:r>
              <a:rPr lang="en-US" sz="2400" dirty="0" err="1" smtClean="0">
                <a:solidFill>
                  <a:schemeClr val="tx1"/>
                </a:solidFill>
              </a:rPr>
              <a:t>Amel</a:t>
            </a:r>
            <a:r>
              <a:rPr lang="en-US" sz="2400" dirty="0" smtClean="0">
                <a:solidFill>
                  <a:schemeClr val="tx1"/>
                </a:solidFill>
              </a:rPr>
              <a:t> Omari, </a:t>
            </a:r>
            <a:r>
              <a:rPr lang="en-US" sz="2400" dirty="0" err="1" smtClean="0">
                <a:solidFill>
                  <a:schemeClr val="tx1"/>
                </a:solidFill>
              </a:rPr>
              <a:t>Babak</a:t>
            </a:r>
            <a:r>
              <a:rPr lang="en-US" sz="2400" dirty="0" smtClean="0">
                <a:solidFill>
                  <a:schemeClr val="tx1"/>
                </a:solidFill>
              </a:rPr>
              <a:t> </a:t>
            </a:r>
            <a:r>
              <a:rPr lang="en-US" sz="2400" dirty="0" err="1" smtClean="0">
                <a:solidFill>
                  <a:schemeClr val="tx1"/>
                </a:solidFill>
              </a:rPr>
              <a:t>Khamsehi</a:t>
            </a:r>
            <a:r>
              <a:rPr lang="en-US" sz="2400" dirty="0" smtClean="0">
                <a:solidFill>
                  <a:schemeClr val="tx1"/>
                </a:solidFill>
              </a:rPr>
              <a:t>, </a:t>
            </a:r>
            <a:r>
              <a:rPr lang="en-US" sz="2400" dirty="0" err="1" smtClean="0">
                <a:solidFill>
                  <a:schemeClr val="tx1"/>
                </a:solidFill>
              </a:rPr>
              <a:t>Dori</a:t>
            </a:r>
            <a:r>
              <a:rPr lang="en-US" sz="2400" dirty="0" smtClean="0">
                <a:solidFill>
                  <a:schemeClr val="tx1"/>
                </a:solidFill>
              </a:rPr>
              <a:t> Cross, </a:t>
            </a:r>
            <a:r>
              <a:rPr lang="en-US" sz="2400" dirty="0" err="1" smtClean="0">
                <a:solidFill>
                  <a:schemeClr val="tx1"/>
                </a:solidFill>
              </a:rPr>
              <a:t>Yichi</a:t>
            </a:r>
            <a:r>
              <a:rPr lang="en-US" sz="2400" dirty="0" smtClean="0">
                <a:solidFill>
                  <a:schemeClr val="tx1"/>
                </a:solidFill>
              </a:rPr>
              <a:t> Zhang</a:t>
            </a:r>
          </a:p>
          <a:p>
            <a:r>
              <a:rPr lang="en-US" sz="2400" dirty="0" smtClean="0">
                <a:solidFill>
                  <a:schemeClr val="tx1"/>
                </a:solidFill>
              </a:rPr>
              <a:t>BIOS 512 Final Project</a:t>
            </a:r>
          </a:p>
          <a:p>
            <a:r>
              <a:rPr lang="en-US" sz="2400" dirty="0" smtClean="0">
                <a:solidFill>
                  <a:schemeClr val="tx1"/>
                </a:solidFill>
              </a:rPr>
              <a:t>4/16/15</a:t>
            </a:r>
            <a:endParaRPr lang="en-US" sz="2400" dirty="0">
              <a:solidFill>
                <a:schemeClr val="tx1"/>
              </a:solidFill>
            </a:endParaRPr>
          </a:p>
        </p:txBody>
      </p:sp>
    </p:spTree>
    <p:extLst>
      <p:ext uri="{BB962C8B-B14F-4D97-AF65-F5344CB8AC3E}">
        <p14:creationId xmlns:p14="http://schemas.microsoft.com/office/powerpoint/2010/main" val="491766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Model Fitting Approach</a:t>
            </a:r>
            <a:endParaRPr lang="en-US" dirty="0"/>
          </a:p>
        </p:txBody>
      </p:sp>
    </p:spTree>
    <p:extLst>
      <p:ext uri="{BB962C8B-B14F-4D97-AF65-F5344CB8AC3E}">
        <p14:creationId xmlns:p14="http://schemas.microsoft.com/office/powerpoint/2010/main" val="732634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228600"/>
            <a:ext cx="8229600" cy="4525963"/>
          </a:xfrm>
        </p:spPr>
        <p:txBody>
          <a:bodyPr>
            <a:noAutofit/>
          </a:bodyPr>
          <a:lstStyle/>
          <a:p>
            <a:pPr marL="0" indent="0">
              <a:buNone/>
            </a:pP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wb</a:t>
            </a:r>
            <a:r>
              <a:rPr lang="en-US" sz="1000" dirty="0" smtClean="0">
                <a:latin typeface="Courier New" panose="02070309020205020404" pitchFamily="49" charset="0"/>
                <a:cs typeface="Courier New" panose="02070309020205020404" pitchFamily="49" charset="0"/>
              </a:rPr>
              <a:t> |      </a:t>
            </a:r>
            <a:r>
              <a:rPr lang="en-US" sz="1000" dirty="0" err="1" smtClean="0">
                <a:latin typeface="Courier New" panose="02070309020205020404" pitchFamily="49" charset="0"/>
                <a:cs typeface="Courier New" panose="02070309020205020404" pitchFamily="49" charset="0"/>
              </a:rPr>
              <a:t>Coef</a:t>
            </a:r>
            <a:r>
              <a:rPr lang="en-US" sz="1000" dirty="0" smtClean="0">
                <a:latin typeface="Courier New" panose="02070309020205020404" pitchFamily="49" charset="0"/>
                <a:cs typeface="Courier New" panose="02070309020205020404" pitchFamily="49" charset="0"/>
              </a:rPr>
              <a:t>.   Std. Err.      z    P&gt;|z|     [95% Conf. Interval]</a:t>
            </a:r>
          </a:p>
          <a:p>
            <a:pPr marL="0" indent="0">
              <a:buNone/>
            </a:pPr>
            <a:r>
              <a:rPr lang="en-US" sz="1000" dirty="0" smtClean="0">
                <a:latin typeface="Courier New" panose="02070309020205020404" pitchFamily="49" charset="0"/>
                <a:cs typeface="Courier New" panose="02070309020205020404" pitchFamily="49" charset="0"/>
              </a:rPr>
              <a:t>-------------------------+----------------------------------------------------------------</a:t>
            </a:r>
          </a:p>
          <a:p>
            <a:pPr marL="0" indent="0">
              <a:buNone/>
            </a:pP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vol</a:t>
            </a:r>
            <a:r>
              <a:rPr lang="en-US" sz="1000" dirty="0" smtClean="0">
                <a:latin typeface="Courier New" panose="02070309020205020404" pitchFamily="49" charset="0"/>
                <a:cs typeface="Courier New" panose="02070309020205020404" pitchFamily="49" charset="0"/>
              </a:rPr>
              <a:t> |   .2417476   .0798385     3.03   0.002      .085267    .3982282</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health |</a:t>
            </a:r>
          </a:p>
          <a:p>
            <a:pPr marL="0" indent="0">
              <a:buNone/>
            </a:pPr>
            <a:r>
              <a:rPr lang="en-US" sz="1000" dirty="0" smtClean="0">
                <a:latin typeface="Courier New" panose="02070309020205020404" pitchFamily="49" charset="0"/>
                <a:cs typeface="Courier New" panose="02070309020205020404" pitchFamily="49" charset="0"/>
              </a:rPr>
              <a:t>              Excellent  |   2.274034   .4290645     5.30   0.000     1.433083    3.114985</a:t>
            </a:r>
          </a:p>
          <a:p>
            <a:pPr marL="0" indent="0">
              <a:buNone/>
            </a:pPr>
            <a:r>
              <a:rPr lang="en-US" sz="1000" dirty="0" smtClean="0">
                <a:latin typeface="Courier New" panose="02070309020205020404" pitchFamily="49" charset="0"/>
                <a:cs typeface="Courier New" panose="02070309020205020404" pitchFamily="49" charset="0"/>
              </a:rPr>
              <a:t>              Very Good  |   1.915622   .4251971     4.51   0.000     1.082251    2.748993</a:t>
            </a:r>
          </a:p>
          <a:p>
            <a:pPr marL="0" indent="0">
              <a:buNone/>
            </a:pPr>
            <a:r>
              <a:rPr lang="en-US" sz="1000" dirty="0" smtClean="0">
                <a:latin typeface="Courier New" panose="02070309020205020404" pitchFamily="49" charset="0"/>
                <a:cs typeface="Courier New" panose="02070309020205020404" pitchFamily="49" charset="0"/>
              </a:rPr>
              <a:t>                   Good  |   1.382367   .4266634     3.24   0.001     .5461225    2.218612</a:t>
            </a:r>
          </a:p>
          <a:p>
            <a:pPr marL="0" indent="0">
              <a:buNone/>
            </a:pPr>
            <a:r>
              <a:rPr lang="en-US" sz="1000" dirty="0" smtClean="0">
                <a:latin typeface="Courier New" panose="02070309020205020404" pitchFamily="49" charset="0"/>
                <a:cs typeface="Courier New" panose="02070309020205020404" pitchFamily="49" charset="0"/>
              </a:rPr>
              <a:t>                   Fair  |   .8186175   .4330127     1.89   0.059    -.0300719    1.667307</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spirit |   .5983863   .0813799     7.35   0.000     .4388845     .757888</a:t>
            </a:r>
          </a:p>
          <a:p>
            <a:pPr marL="0" indent="0">
              <a:buNone/>
            </a:pPr>
            <a:r>
              <a:rPr lang="en-US" sz="1000" dirty="0" smtClean="0">
                <a:latin typeface="Courier New" panose="02070309020205020404" pitchFamily="49" charset="0"/>
                <a:cs typeface="Courier New" panose="02070309020205020404" pitchFamily="49" charset="0"/>
              </a:rPr>
              <a:t>                   smoke |  -.5180348   .1075342    -4.82   0.000     -.728798   -.3072716</a:t>
            </a:r>
          </a:p>
          <a:p>
            <a:pPr marL="0" indent="0">
              <a:buNone/>
            </a:pPr>
            <a:r>
              <a:rPr lang="en-US" sz="1000" dirty="0" smtClean="0">
                <a:solidFill>
                  <a:srgbClr val="FF0000"/>
                </a:solidFill>
                <a:latin typeface="Courier New" panose="02070309020205020404" pitchFamily="49" charset="0"/>
                <a:cs typeface="Courier New" panose="02070309020205020404" pitchFamily="49" charset="0"/>
              </a:rPr>
              <a:t>                 alcohol |   -.070909   .0819648    -0.87   0.387     -.231557    .0897389</a:t>
            </a:r>
          </a:p>
          <a:p>
            <a:pPr marL="0" indent="0">
              <a:buNone/>
            </a:pP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intuse</a:t>
            </a:r>
            <a:r>
              <a:rPr lang="en-US" sz="1000" dirty="0" smtClean="0">
                <a:latin typeface="Courier New" panose="02070309020205020404" pitchFamily="49" charset="0"/>
                <a:cs typeface="Courier New" panose="02070309020205020404" pitchFamily="49" charset="0"/>
              </a:rPr>
              <a:t> |   .0742208   .0104606     7.10   0.000     .0537185    .0947232</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a:t>
            </a:r>
            <a:r>
              <a:rPr lang="en-US" sz="1000" dirty="0" smtClean="0">
                <a:solidFill>
                  <a:srgbClr val="FF0000"/>
                </a:solidFill>
                <a:latin typeface="Courier New" panose="02070309020205020404" pitchFamily="49" charset="0"/>
                <a:cs typeface="Courier New" panose="02070309020205020404" pitchFamily="49" charset="0"/>
              </a:rPr>
              <a:t>exercise |</a:t>
            </a:r>
          </a:p>
          <a:p>
            <a:pPr marL="0" indent="0">
              <a:buNone/>
            </a:pPr>
            <a:r>
              <a:rPr lang="en-US" sz="1000" dirty="0" smtClean="0">
                <a:solidFill>
                  <a:srgbClr val="FF0000"/>
                </a:solidFill>
                <a:latin typeface="Courier New" panose="02070309020205020404" pitchFamily="49" charset="0"/>
                <a:cs typeface="Courier New" panose="02070309020205020404" pitchFamily="49" charset="0"/>
              </a:rPr>
              <a:t>         light exercise  |  -.2680714   .2323816    -1.15   0.249     -.723531    .1873883</a:t>
            </a:r>
          </a:p>
          <a:p>
            <a:pPr marL="0" indent="0">
              <a:buNone/>
            </a:pPr>
            <a:r>
              <a:rPr lang="en-US" sz="1000" dirty="0" smtClean="0">
                <a:solidFill>
                  <a:srgbClr val="FF0000"/>
                </a:solidFill>
                <a:latin typeface="Courier New" panose="02070309020205020404" pitchFamily="49" charset="0"/>
                <a:cs typeface="Courier New" panose="02070309020205020404" pitchFamily="49" charset="0"/>
              </a:rPr>
              <a:t>      vigorous exercise  |  -.1499956   .2972821    -0.50   0.614    -.7326578    .4326666</a:t>
            </a:r>
          </a:p>
          <a:p>
            <a:pPr marL="0" indent="0">
              <a:buNone/>
            </a:pPr>
            <a:r>
              <a:rPr lang="en-US" sz="1000" dirty="0" err="1" smtClean="0">
                <a:solidFill>
                  <a:srgbClr val="FF0000"/>
                </a:solidFill>
                <a:latin typeface="Courier New" panose="02070309020205020404" pitchFamily="49" charset="0"/>
                <a:cs typeface="Courier New" panose="02070309020205020404" pitchFamily="49" charset="0"/>
              </a:rPr>
              <a:t>light&amp;vigorous</a:t>
            </a:r>
            <a:r>
              <a:rPr lang="en-US" sz="1000" dirty="0" smtClean="0">
                <a:solidFill>
                  <a:srgbClr val="FF0000"/>
                </a:solidFill>
                <a:latin typeface="Courier New" panose="02070309020205020404" pitchFamily="49" charset="0"/>
                <a:cs typeface="Courier New" panose="02070309020205020404" pitchFamily="49" charset="0"/>
              </a:rPr>
              <a:t> exercise  |  -.1526725   .1784377    -0.86   0.392     -.502404    .1970591</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year |   .0348463   .0161423     2.16   0.031     .0032079    .0664847</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sex |</a:t>
            </a:r>
          </a:p>
          <a:p>
            <a:pPr marL="0" indent="0">
              <a:buNone/>
            </a:pPr>
            <a:r>
              <a:rPr lang="en-US" sz="1000" dirty="0" smtClean="0">
                <a:latin typeface="Courier New" panose="02070309020205020404" pitchFamily="49" charset="0"/>
                <a:cs typeface="Courier New" panose="02070309020205020404" pitchFamily="49" charset="0"/>
              </a:rPr>
              <a:t>                 Female  |   .1714925   .0985712     1.74   0.082    -.0217036    .3646885</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race |</a:t>
            </a:r>
          </a:p>
          <a:p>
            <a:pPr marL="0" indent="0">
              <a:buNone/>
            </a:pPr>
            <a:r>
              <a:rPr lang="en-US" sz="1000" dirty="0" smtClean="0">
                <a:latin typeface="Courier New" panose="02070309020205020404" pitchFamily="49" charset="0"/>
                <a:cs typeface="Courier New" panose="02070309020205020404" pitchFamily="49" charset="0"/>
              </a:rPr>
              <a:t>                  black  |  -.0096109   .1063096    -0.09   0.928    -.2179738     .198752</a:t>
            </a:r>
          </a:p>
          <a:p>
            <a:pPr marL="0" indent="0">
              <a:buNone/>
            </a:pPr>
            <a:r>
              <a:rPr lang="en-US" sz="1000" dirty="0" smtClean="0">
                <a:latin typeface="Courier New" panose="02070309020205020404" pitchFamily="49" charset="0"/>
                <a:cs typeface="Courier New" panose="02070309020205020404" pitchFamily="49" charset="0"/>
              </a:rPr>
              <a:t>                  other  |  -.4156497   .1897003    -2.19   0.028    -.7874554    -.043844</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BMICat</a:t>
            </a: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a:t>
            </a:r>
            <a:r>
              <a:rPr lang="en-US" sz="1000" dirty="0" err="1" smtClean="0">
                <a:latin typeface="Courier New" panose="02070309020205020404" pitchFamily="49" charset="0"/>
                <a:cs typeface="Courier New" panose="02070309020205020404" pitchFamily="49" charset="0"/>
              </a:rPr>
              <a:t>normalweight</a:t>
            </a:r>
            <a:r>
              <a:rPr lang="en-US" sz="1000" dirty="0" smtClean="0">
                <a:latin typeface="Courier New" panose="02070309020205020404" pitchFamily="49" charset="0"/>
                <a:cs typeface="Courier New" panose="02070309020205020404" pitchFamily="49" charset="0"/>
              </a:rPr>
              <a:t>  |   .1737495   .1926648     0.90   0.367    -.2038665    .5513655</a:t>
            </a:r>
          </a:p>
          <a:p>
            <a:pPr marL="0" indent="0">
              <a:buNone/>
            </a:pPr>
            <a:r>
              <a:rPr lang="en-US" sz="1000" dirty="0" smtClean="0">
                <a:latin typeface="Courier New" panose="02070309020205020404" pitchFamily="49" charset="0"/>
                <a:cs typeface="Courier New" panose="02070309020205020404" pitchFamily="49" charset="0"/>
              </a:rPr>
              <a:t>             overweight  |   .3639268   .1981846     1.84   0.066    -.0245078    .7523614</a:t>
            </a:r>
          </a:p>
          <a:p>
            <a:pPr marL="0" indent="0">
              <a:buNone/>
            </a:pPr>
            <a:r>
              <a:rPr lang="en-US" sz="1000" dirty="0" smtClean="0">
                <a:latin typeface="Courier New" panose="02070309020205020404" pitchFamily="49" charset="0"/>
                <a:cs typeface="Courier New" panose="02070309020205020404" pitchFamily="49" charset="0"/>
              </a:rPr>
              <a:t>                         |</a:t>
            </a:r>
          </a:p>
          <a:p>
            <a:pPr marL="0" indent="0">
              <a:buNone/>
            </a:pPr>
            <a:r>
              <a:rPr lang="en-US" sz="1000" dirty="0" smtClean="0">
                <a:latin typeface="Courier New" panose="02070309020205020404" pitchFamily="49" charset="0"/>
                <a:cs typeface="Courier New" panose="02070309020205020404" pitchFamily="49" charset="0"/>
              </a:rPr>
              <a:t>                   _cons |  -59.24208   32.41018    -1.83   0.068    -122.7649    4.280714</a:t>
            </a:r>
          </a:p>
          <a:p>
            <a:pPr marL="0" indent="0">
              <a:buNone/>
            </a:pPr>
            <a:r>
              <a:rPr lang="en-US" sz="1000" dirty="0" smtClean="0">
                <a:latin typeface="Courier New" panose="02070309020205020404" pitchFamily="49" charset="0"/>
                <a:cs typeface="Courier New" panose="02070309020205020404" pitchFamily="49" charset="0"/>
              </a:rPr>
              <a:t>------------------------------------------------------------------------------------------</a:t>
            </a:r>
            <a:endParaRPr lang="en-US" sz="1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2168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ICC and R</a:t>
            </a:r>
            <a:r>
              <a:rPr lang="en-US" baseline="30000" dirty="0" smtClean="0"/>
              <a:t>2 </a:t>
            </a:r>
            <a:r>
              <a:rPr lang="en-US" dirty="0" smtClean="0"/>
              <a:t>Values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90115178"/>
              </p:ext>
            </p:extLst>
          </p:nvPr>
        </p:nvGraphicFramePr>
        <p:xfrm>
          <a:off x="2514600" y="1524000"/>
          <a:ext cx="4064000" cy="1188720"/>
        </p:xfrm>
        <a:graphic>
          <a:graphicData uri="http://schemas.openxmlformats.org/drawingml/2006/table">
            <a:tbl>
              <a:tblPr firstRow="1" bandRow="1">
                <a:tableStyleId>{9D7B26C5-4107-4FEC-AEDC-1716B250A1EF}</a:tableStyleId>
              </a:tblPr>
              <a:tblGrid>
                <a:gridCol w="2032000"/>
                <a:gridCol w="2032000"/>
              </a:tblGrid>
              <a:tr h="243840">
                <a:tc gridSpan="2">
                  <a:txBody>
                    <a:bodyPr/>
                    <a:lstStyle/>
                    <a:p>
                      <a:pPr algn="ctr"/>
                      <a:r>
                        <a:rPr lang="en-US" sz="2000" dirty="0" smtClean="0"/>
                        <a:t>ICC Values</a:t>
                      </a:r>
                      <a:endParaRPr lang="en-US" sz="2000" dirty="0"/>
                    </a:p>
                  </a:txBody>
                  <a:tcPr anchor="ctr"/>
                </a:tc>
                <a:tc hMerge="1">
                  <a:txBody>
                    <a:bodyPr/>
                    <a:lstStyle/>
                    <a:p>
                      <a:endParaRPr lang="en-US" dirty="0"/>
                    </a:p>
                  </a:txBody>
                  <a:tcPr/>
                </a:tc>
              </a:tr>
              <a:tr h="370840">
                <a:tc>
                  <a:txBody>
                    <a:bodyPr/>
                    <a:lstStyle/>
                    <a:p>
                      <a:pPr algn="ctr"/>
                      <a:r>
                        <a:rPr lang="en-US" sz="2000" dirty="0" smtClean="0"/>
                        <a:t>Null Model</a:t>
                      </a:r>
                      <a:endParaRPr lang="en-US" sz="2000" dirty="0"/>
                    </a:p>
                  </a:txBody>
                  <a:tcPr/>
                </a:tc>
                <a:tc>
                  <a:txBody>
                    <a:bodyPr/>
                    <a:lstStyle/>
                    <a:p>
                      <a:pPr algn="ctr"/>
                      <a:r>
                        <a:rPr lang="en-US" sz="2000" dirty="0" smtClean="0"/>
                        <a:t>0.53887</a:t>
                      </a:r>
                      <a:endParaRPr lang="en-US" sz="2000" dirty="0"/>
                    </a:p>
                  </a:txBody>
                  <a:tcPr/>
                </a:tc>
              </a:tr>
              <a:tr h="370840">
                <a:tc>
                  <a:txBody>
                    <a:bodyPr/>
                    <a:lstStyle/>
                    <a:p>
                      <a:pPr algn="ctr"/>
                      <a:r>
                        <a:rPr lang="en-US" sz="2000" dirty="0" smtClean="0"/>
                        <a:t>Final Model </a:t>
                      </a:r>
                      <a:endParaRPr lang="en-US" sz="2000" dirty="0"/>
                    </a:p>
                  </a:txBody>
                  <a:tcPr/>
                </a:tc>
                <a:tc>
                  <a:txBody>
                    <a:bodyPr/>
                    <a:lstStyle/>
                    <a:p>
                      <a:pPr algn="ctr"/>
                      <a:r>
                        <a:rPr lang="en-US" sz="2000" dirty="0" smtClean="0"/>
                        <a:t>0.48224</a:t>
                      </a:r>
                      <a:endParaRPr lang="en-US" sz="20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64212304"/>
              </p:ext>
            </p:extLst>
          </p:nvPr>
        </p:nvGraphicFramePr>
        <p:xfrm>
          <a:off x="2514600" y="3429000"/>
          <a:ext cx="4064000" cy="2407920"/>
        </p:xfrm>
        <a:graphic>
          <a:graphicData uri="http://schemas.openxmlformats.org/drawingml/2006/table">
            <a:tbl>
              <a:tblPr firstRow="1" bandRow="1">
                <a:tableStyleId>{9D7B26C5-4107-4FEC-AEDC-1716B250A1EF}</a:tableStyleId>
              </a:tblPr>
              <a:tblGrid>
                <a:gridCol w="2032000"/>
                <a:gridCol w="2032000"/>
              </a:tblGrid>
              <a:tr h="243840">
                <a:tc gridSpan="2">
                  <a:txBody>
                    <a:bodyPr/>
                    <a:lstStyle/>
                    <a:p>
                      <a:pPr algn="ctr"/>
                      <a:r>
                        <a:rPr lang="en-US" sz="2000" dirty="0" smtClean="0"/>
                        <a:t>R</a:t>
                      </a:r>
                      <a:r>
                        <a:rPr lang="en-US" sz="2000" baseline="30000" dirty="0" smtClean="0"/>
                        <a:t>2</a:t>
                      </a:r>
                      <a:r>
                        <a:rPr lang="en-US" sz="2000" baseline="0" dirty="0" smtClean="0"/>
                        <a:t> Values</a:t>
                      </a:r>
                      <a:endParaRPr lang="en-US" sz="2000" dirty="0"/>
                    </a:p>
                  </a:txBody>
                  <a:tcPr anchor="ctr"/>
                </a:tc>
                <a:tc hMerge="1">
                  <a:txBody>
                    <a:bodyPr/>
                    <a:lstStyle/>
                    <a:p>
                      <a:endParaRPr lang="en-US" dirty="0"/>
                    </a:p>
                  </a:txBody>
                  <a:tcPr/>
                </a:tc>
              </a:tr>
              <a:tr h="370840">
                <a:tc>
                  <a:txBody>
                    <a:bodyPr/>
                    <a:lstStyle/>
                    <a:p>
                      <a:pPr algn="ctr"/>
                      <a:r>
                        <a:rPr lang="en-US" sz="2000" dirty="0" smtClean="0"/>
                        <a:t>Addition of level 1</a:t>
                      </a:r>
                      <a:r>
                        <a:rPr lang="en-US" sz="2000" baseline="0" dirty="0" smtClean="0"/>
                        <a:t> compared to null</a:t>
                      </a:r>
                      <a:endParaRPr lang="en-US" sz="2000" dirty="0"/>
                    </a:p>
                  </a:txBody>
                  <a:tcPr/>
                </a:tc>
                <a:tc>
                  <a:txBody>
                    <a:bodyPr/>
                    <a:lstStyle/>
                    <a:p>
                      <a:pPr algn="ctr"/>
                      <a:r>
                        <a:rPr lang="en-US" sz="2000" dirty="0" smtClean="0"/>
                        <a:t>+ </a:t>
                      </a:r>
                      <a:r>
                        <a:rPr lang="en-US" sz="2000" dirty="0" smtClean="0"/>
                        <a:t>0.78%</a:t>
                      </a:r>
                      <a:endParaRPr lang="en-US" sz="2000" dirty="0"/>
                    </a:p>
                  </a:txBody>
                  <a:tcPr/>
                </a:tc>
              </a:tr>
              <a:tr h="370840">
                <a:tc>
                  <a:txBody>
                    <a:bodyPr/>
                    <a:lstStyle/>
                    <a:p>
                      <a:pPr algn="ctr"/>
                      <a:r>
                        <a:rPr lang="en-US" sz="2000" dirty="0" smtClean="0"/>
                        <a:t>Addition</a:t>
                      </a:r>
                      <a:r>
                        <a:rPr lang="en-US" sz="2000" baseline="0" dirty="0" smtClean="0"/>
                        <a:t> of level 2 compared to level 1</a:t>
                      </a:r>
                      <a:endParaRPr lang="en-US" sz="2000" dirty="0"/>
                    </a:p>
                  </a:txBody>
                  <a:tcPr/>
                </a:tc>
                <a:tc>
                  <a:txBody>
                    <a:bodyPr/>
                    <a:lstStyle/>
                    <a:p>
                      <a:pPr algn="ctr"/>
                      <a:r>
                        <a:rPr lang="en-US" sz="2000" dirty="0" smtClean="0"/>
                        <a:t>+0.57</a:t>
                      </a:r>
                      <a:r>
                        <a:rPr lang="en-US" sz="2000" dirty="0" smtClean="0"/>
                        <a:t>%</a:t>
                      </a:r>
                      <a:endParaRPr lang="en-US" sz="2000" dirty="0"/>
                    </a:p>
                  </a:txBody>
                  <a:tcPr/>
                </a:tc>
              </a:tr>
            </a:tbl>
          </a:graphicData>
        </a:graphic>
      </p:graphicFrame>
    </p:spTree>
    <p:extLst>
      <p:ext uri="{BB962C8B-B14F-4D97-AF65-F5344CB8AC3E}">
        <p14:creationId xmlns:p14="http://schemas.microsoft.com/office/powerpoint/2010/main" val="180502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LMM vs. Marginal model</a:t>
            </a:r>
            <a:endParaRPr lang="en-US" dirty="0"/>
          </a:p>
        </p:txBody>
      </p:sp>
    </p:spTree>
    <p:extLst>
      <p:ext uri="{BB962C8B-B14F-4D97-AF65-F5344CB8AC3E}">
        <p14:creationId xmlns:p14="http://schemas.microsoft.com/office/powerpoint/2010/main" val="1467635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Model vs. LMM</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19614545"/>
              </p:ext>
            </p:extLst>
          </p:nvPr>
        </p:nvGraphicFramePr>
        <p:xfrm>
          <a:off x="457200" y="2032000"/>
          <a:ext cx="7772400" cy="1854200"/>
        </p:xfrm>
        <a:graphic>
          <a:graphicData uri="http://schemas.openxmlformats.org/drawingml/2006/table">
            <a:tbl>
              <a:tblPr firstRow="1" bandRow="1">
                <a:tableStyleId>{9D7B26C5-4107-4FEC-AEDC-1716B250A1EF}</a:tableStyleId>
              </a:tblPr>
              <a:tblGrid>
                <a:gridCol w="3429000"/>
                <a:gridCol w="2209800"/>
                <a:gridCol w="2133600"/>
              </a:tblGrid>
              <a:tr h="370840">
                <a:tc>
                  <a:txBody>
                    <a:bodyPr/>
                    <a:lstStyle/>
                    <a:p>
                      <a:r>
                        <a:rPr lang="en-US" dirty="0" smtClean="0"/>
                        <a:t>Covariance</a:t>
                      </a:r>
                      <a:r>
                        <a:rPr lang="en-US" baseline="0" dirty="0" smtClean="0"/>
                        <a:t> Matrix Structure</a:t>
                      </a:r>
                      <a:endParaRPr lang="en-US" dirty="0"/>
                    </a:p>
                  </a:txBody>
                  <a:tcPr/>
                </a:tc>
                <a:tc>
                  <a:txBody>
                    <a:bodyPr/>
                    <a:lstStyle/>
                    <a:p>
                      <a:r>
                        <a:rPr lang="en-US" dirty="0" smtClean="0"/>
                        <a:t>AIC</a:t>
                      </a:r>
                      <a:endParaRPr lang="en-US" dirty="0"/>
                    </a:p>
                  </a:txBody>
                  <a:tcPr/>
                </a:tc>
                <a:tc>
                  <a:txBody>
                    <a:bodyPr/>
                    <a:lstStyle/>
                    <a:p>
                      <a:r>
                        <a:rPr lang="en-US" dirty="0" smtClean="0"/>
                        <a:t>BIC</a:t>
                      </a:r>
                      <a:endParaRPr lang="en-US" dirty="0"/>
                    </a:p>
                  </a:txBody>
                  <a:tcPr/>
                </a:tc>
              </a:tr>
              <a:tr h="370840">
                <a:tc>
                  <a:txBody>
                    <a:bodyPr/>
                    <a:lstStyle/>
                    <a:p>
                      <a:r>
                        <a:rPr lang="en-US" dirty="0" smtClean="0"/>
                        <a:t>Unstructured</a:t>
                      </a:r>
                      <a:endParaRPr lang="en-US" dirty="0"/>
                    </a:p>
                  </a:txBody>
                  <a:tcPr/>
                </a:tc>
                <a:tc>
                  <a:txBody>
                    <a:bodyPr/>
                    <a:lstStyle/>
                    <a:p>
                      <a:r>
                        <a:rPr lang="en-US" dirty="0" smtClean="0"/>
                        <a:t>23040.89</a:t>
                      </a:r>
                      <a:endParaRPr lang="en-US" dirty="0"/>
                    </a:p>
                  </a:txBody>
                  <a:tcPr/>
                </a:tc>
                <a:tc>
                  <a:txBody>
                    <a:bodyPr/>
                    <a:lstStyle/>
                    <a:p>
                      <a:r>
                        <a:rPr lang="en-US" dirty="0" smtClean="0"/>
                        <a:t>23218.2</a:t>
                      </a:r>
                      <a:endParaRPr lang="en-US" dirty="0"/>
                    </a:p>
                  </a:txBody>
                  <a:tcPr/>
                </a:tc>
              </a:tr>
              <a:tr h="370840">
                <a:tc>
                  <a:txBody>
                    <a:bodyPr/>
                    <a:lstStyle/>
                    <a:p>
                      <a:r>
                        <a:rPr lang="en-US" dirty="0" smtClean="0"/>
                        <a:t>Compound Symmetric</a:t>
                      </a:r>
                      <a:endParaRPr lang="en-US" dirty="0"/>
                    </a:p>
                  </a:txBody>
                  <a:tcPr/>
                </a:tc>
                <a:tc>
                  <a:txBody>
                    <a:bodyPr/>
                    <a:lstStyle/>
                    <a:p>
                      <a:r>
                        <a:rPr lang="en-US" dirty="0" smtClean="0"/>
                        <a:t>23041.65</a:t>
                      </a:r>
                      <a:endParaRPr lang="en-US" dirty="0"/>
                    </a:p>
                  </a:txBody>
                  <a:tcPr/>
                </a:tc>
                <a:tc>
                  <a:txBody>
                    <a:bodyPr/>
                    <a:lstStyle/>
                    <a:p>
                      <a:r>
                        <a:rPr lang="en-US" dirty="0" smtClean="0"/>
                        <a:t>23166.42</a:t>
                      </a:r>
                      <a:endParaRPr lang="en-US" dirty="0"/>
                    </a:p>
                  </a:txBody>
                  <a:tcPr/>
                </a:tc>
              </a:tr>
              <a:tr h="370840">
                <a:tc>
                  <a:txBody>
                    <a:bodyPr/>
                    <a:lstStyle/>
                    <a:p>
                      <a:r>
                        <a:rPr lang="en-US" dirty="0" err="1" smtClean="0"/>
                        <a:t>Toeplitz</a:t>
                      </a:r>
                      <a:r>
                        <a:rPr lang="en-US" dirty="0" smtClean="0"/>
                        <a:t>, 1,</a:t>
                      </a:r>
                      <a:r>
                        <a:rPr lang="en-US" baseline="0" dirty="0" smtClean="0"/>
                        <a:t> 2, </a:t>
                      </a:r>
                      <a:r>
                        <a:rPr lang="en-US" dirty="0" smtClean="0"/>
                        <a:t>3</a:t>
                      </a:r>
                      <a:endParaRPr lang="en-US" dirty="0"/>
                    </a:p>
                  </a:txBody>
                  <a:tcPr/>
                </a:tc>
                <a:tc>
                  <a:txBody>
                    <a:bodyPr/>
                    <a:lstStyle/>
                    <a:p>
                      <a:r>
                        <a:rPr lang="en-US" dirty="0" smtClean="0"/>
                        <a:t>-no</a:t>
                      </a:r>
                      <a:r>
                        <a:rPr lang="en-US" baseline="0" dirty="0" smtClean="0"/>
                        <a:t> convergence</a:t>
                      </a:r>
                      <a:endParaRPr lang="en-US" dirty="0"/>
                    </a:p>
                  </a:txBody>
                  <a:tcPr/>
                </a:tc>
                <a:tc>
                  <a:txBody>
                    <a:bodyPr/>
                    <a:lstStyle/>
                    <a:p>
                      <a:r>
                        <a:rPr lang="en-US" dirty="0" smtClean="0"/>
                        <a:t>-</a:t>
                      </a:r>
                      <a:endParaRPr lang="en-US" dirty="0"/>
                    </a:p>
                  </a:txBody>
                  <a:tcPr/>
                </a:tc>
              </a:tr>
              <a:tr h="370840">
                <a:tc>
                  <a:txBody>
                    <a:bodyPr/>
                    <a:lstStyle/>
                    <a:p>
                      <a:r>
                        <a:rPr lang="en-US" dirty="0" smtClean="0"/>
                        <a:t>AR-1</a:t>
                      </a:r>
                      <a:endParaRPr lang="en-US" dirty="0"/>
                    </a:p>
                  </a:txBody>
                  <a:tcPr/>
                </a:tc>
                <a:tc>
                  <a:txBody>
                    <a:bodyPr/>
                    <a:lstStyle/>
                    <a:p>
                      <a:r>
                        <a:rPr lang="en-US" dirty="0" smtClean="0"/>
                        <a:t>-no convergence</a:t>
                      </a:r>
                      <a:endParaRPr lang="en-US" dirty="0"/>
                    </a:p>
                  </a:txBody>
                  <a:tcPr/>
                </a:tc>
                <a:tc>
                  <a:txBody>
                    <a:bodyPr/>
                    <a:lstStyle/>
                    <a:p>
                      <a:r>
                        <a:rPr lang="en-US" dirty="0" smtClean="0"/>
                        <a:t>-</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41976061"/>
              </p:ext>
            </p:extLst>
          </p:nvPr>
        </p:nvGraphicFramePr>
        <p:xfrm>
          <a:off x="457200" y="4953000"/>
          <a:ext cx="7772400" cy="1112520"/>
        </p:xfrm>
        <a:graphic>
          <a:graphicData uri="http://schemas.openxmlformats.org/drawingml/2006/table">
            <a:tbl>
              <a:tblPr firstRow="1" bandRow="1">
                <a:tableStyleId>{9D7B26C5-4107-4FEC-AEDC-1716B250A1EF}</a:tableStyleId>
              </a:tblPr>
              <a:tblGrid>
                <a:gridCol w="3429000"/>
                <a:gridCol w="2209800"/>
                <a:gridCol w="2133600"/>
              </a:tblGrid>
              <a:tr h="370840">
                <a:tc>
                  <a:txBody>
                    <a:bodyPr/>
                    <a:lstStyle/>
                    <a:p>
                      <a:r>
                        <a:rPr lang="en-US" dirty="0" smtClean="0"/>
                        <a:t>Model</a:t>
                      </a:r>
                      <a:endParaRPr lang="en-US" dirty="0"/>
                    </a:p>
                  </a:txBody>
                  <a:tcPr/>
                </a:tc>
                <a:tc>
                  <a:txBody>
                    <a:bodyPr/>
                    <a:lstStyle/>
                    <a:p>
                      <a:r>
                        <a:rPr lang="en-US" dirty="0" smtClean="0"/>
                        <a:t>AIC</a:t>
                      </a:r>
                      <a:endParaRPr lang="en-US" dirty="0"/>
                    </a:p>
                  </a:txBody>
                  <a:tcPr/>
                </a:tc>
                <a:tc>
                  <a:txBody>
                    <a:bodyPr/>
                    <a:lstStyle/>
                    <a:p>
                      <a:r>
                        <a:rPr lang="en-US" dirty="0" smtClean="0"/>
                        <a:t>BIC</a:t>
                      </a:r>
                      <a:endParaRPr lang="en-US" dirty="0"/>
                    </a:p>
                  </a:txBody>
                  <a:tcPr/>
                </a:tc>
              </a:tr>
              <a:tr h="370840">
                <a:tc>
                  <a:txBody>
                    <a:bodyPr/>
                    <a:lstStyle/>
                    <a:p>
                      <a:r>
                        <a:rPr lang="en-US" dirty="0" smtClean="0"/>
                        <a:t>Marginal</a:t>
                      </a:r>
                      <a:r>
                        <a:rPr lang="en-US" baseline="0" dirty="0" smtClean="0"/>
                        <a:t> Model (unstructured)</a:t>
                      </a:r>
                    </a:p>
                  </a:txBody>
                  <a:tcPr/>
                </a:tc>
                <a:tc>
                  <a:txBody>
                    <a:bodyPr/>
                    <a:lstStyle/>
                    <a:p>
                      <a:r>
                        <a:rPr lang="en-US" dirty="0" smtClean="0"/>
                        <a:t>23041.65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23166.42</a:t>
                      </a:r>
                    </a:p>
                  </a:txBody>
                  <a:tcPr/>
                </a:tc>
              </a:tr>
              <a:tr h="370840">
                <a:tc>
                  <a:txBody>
                    <a:bodyPr/>
                    <a:lstStyle/>
                    <a:p>
                      <a:r>
                        <a:rPr lang="en-US" dirty="0" smtClean="0"/>
                        <a:t>Linear Mixed Model</a:t>
                      </a:r>
                      <a:endParaRPr lang="en-US" dirty="0"/>
                    </a:p>
                  </a:txBody>
                  <a:tcPr/>
                </a:tc>
                <a:tc>
                  <a:txBody>
                    <a:bodyPr/>
                    <a:lstStyle/>
                    <a:p>
                      <a:r>
                        <a:rPr lang="en-US" dirty="0" smtClean="0"/>
                        <a:t>23034.14</a:t>
                      </a:r>
                      <a:endParaRPr lang="en-US" dirty="0"/>
                    </a:p>
                  </a:txBody>
                  <a:tcPr/>
                </a:tc>
                <a:tc>
                  <a:txBody>
                    <a:bodyPr/>
                    <a:lstStyle/>
                    <a:p>
                      <a:r>
                        <a:rPr lang="en-US" dirty="0" smtClean="0"/>
                        <a:t>23152.34</a:t>
                      </a:r>
                      <a:endParaRPr lang="en-US" dirty="0"/>
                    </a:p>
                  </a:txBody>
                  <a:tcPr/>
                </a:tc>
              </a:tr>
            </a:tbl>
          </a:graphicData>
        </a:graphic>
      </p:graphicFrame>
      <p:sp>
        <p:nvSpPr>
          <p:cNvPr id="9" name="TextBox 8"/>
          <p:cNvSpPr txBox="1"/>
          <p:nvPr/>
        </p:nvSpPr>
        <p:spPr>
          <a:xfrm>
            <a:off x="457200" y="1600200"/>
            <a:ext cx="7010400" cy="369332"/>
          </a:xfrm>
          <a:prstGeom prst="rect">
            <a:avLst/>
          </a:prstGeom>
          <a:noFill/>
        </p:spPr>
        <p:txBody>
          <a:bodyPr wrap="square" rtlCol="0">
            <a:spAutoFit/>
          </a:bodyPr>
          <a:lstStyle/>
          <a:p>
            <a:r>
              <a:rPr lang="en-US" dirty="0" smtClean="0"/>
              <a:t>Comparing covariance matrix structures in the marginal model:</a:t>
            </a:r>
            <a:endParaRPr lang="en-US" dirty="0"/>
          </a:p>
        </p:txBody>
      </p:sp>
      <p:sp>
        <p:nvSpPr>
          <p:cNvPr id="10" name="TextBox 9"/>
          <p:cNvSpPr txBox="1"/>
          <p:nvPr/>
        </p:nvSpPr>
        <p:spPr>
          <a:xfrm>
            <a:off x="457200" y="4495800"/>
            <a:ext cx="7010400" cy="369332"/>
          </a:xfrm>
          <a:prstGeom prst="rect">
            <a:avLst/>
          </a:prstGeom>
          <a:noFill/>
        </p:spPr>
        <p:txBody>
          <a:bodyPr wrap="square" rtlCol="0">
            <a:spAutoFit/>
          </a:bodyPr>
          <a:lstStyle/>
          <a:p>
            <a:r>
              <a:rPr lang="en-US" dirty="0" smtClean="0"/>
              <a:t>Comparing the marginal model with linear matrix model fit:</a:t>
            </a:r>
            <a:endParaRPr lang="en-US" dirty="0"/>
          </a:p>
        </p:txBody>
      </p:sp>
    </p:spTree>
    <p:extLst>
      <p:ext uri="{BB962C8B-B14F-4D97-AF65-F5344CB8AC3E}">
        <p14:creationId xmlns:p14="http://schemas.microsoft.com/office/powerpoint/2010/main" val="2242335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Final Model</a:t>
            </a:r>
            <a:endParaRPr lang="en-US" dirty="0"/>
          </a:p>
        </p:txBody>
      </p:sp>
    </p:spTree>
    <p:extLst>
      <p:ext uri="{BB962C8B-B14F-4D97-AF65-F5344CB8AC3E}">
        <p14:creationId xmlns:p14="http://schemas.microsoft.com/office/powerpoint/2010/main" val="4135014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Model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Wb</a:t>
            </a:r>
            <a:r>
              <a:rPr lang="en-US" baseline="-25000" dirty="0" err="1" smtClean="0"/>
              <a:t>t</a:t>
            </a:r>
            <a:r>
              <a:rPr lang="en-US" baseline="-25000" dirty="0" smtClean="0"/>
              <a:t>, id</a:t>
            </a:r>
            <a:r>
              <a:rPr lang="en-US" dirty="0" smtClean="0"/>
              <a:t> = </a:t>
            </a:r>
            <a:r>
              <a:rPr lang="el-GR" dirty="0" smtClean="0"/>
              <a:t>β</a:t>
            </a:r>
            <a:r>
              <a:rPr lang="en-US" baseline="-25000" dirty="0" smtClean="0"/>
              <a:t>0</a:t>
            </a:r>
            <a:r>
              <a:rPr lang="en-US" dirty="0" smtClean="0"/>
              <a:t> + </a:t>
            </a:r>
            <a:r>
              <a:rPr lang="el-GR" dirty="0" smtClean="0">
                <a:solidFill>
                  <a:schemeClr val="accent3">
                    <a:lumMod val="50000"/>
                  </a:schemeClr>
                </a:solidFill>
              </a:rPr>
              <a:t>β</a:t>
            </a:r>
            <a:r>
              <a:rPr lang="en-US" baseline="-25000" dirty="0" smtClean="0">
                <a:solidFill>
                  <a:schemeClr val="accent3">
                    <a:lumMod val="50000"/>
                  </a:schemeClr>
                </a:solidFill>
              </a:rPr>
              <a:t>1</a:t>
            </a:r>
            <a:r>
              <a:rPr lang="en-US" dirty="0" smtClean="0">
                <a:solidFill>
                  <a:schemeClr val="accent3">
                    <a:lumMod val="50000"/>
                  </a:schemeClr>
                </a:solidFill>
              </a:rPr>
              <a:t>(excellent) + </a:t>
            </a:r>
            <a:r>
              <a:rPr lang="el-GR" dirty="0" smtClean="0">
                <a:solidFill>
                  <a:schemeClr val="accent3">
                    <a:lumMod val="50000"/>
                  </a:schemeClr>
                </a:solidFill>
              </a:rPr>
              <a:t>β</a:t>
            </a:r>
            <a:r>
              <a:rPr lang="en-US" baseline="-25000" dirty="0" smtClean="0">
                <a:solidFill>
                  <a:schemeClr val="accent3">
                    <a:lumMod val="50000"/>
                  </a:schemeClr>
                </a:solidFill>
              </a:rPr>
              <a:t>2</a:t>
            </a:r>
            <a:r>
              <a:rPr lang="en-US" dirty="0" smtClean="0">
                <a:solidFill>
                  <a:schemeClr val="accent3">
                    <a:lumMod val="50000"/>
                  </a:schemeClr>
                </a:solidFill>
              </a:rPr>
              <a:t>(</a:t>
            </a:r>
            <a:r>
              <a:rPr lang="en-US" dirty="0" err="1" smtClean="0">
                <a:solidFill>
                  <a:schemeClr val="accent3">
                    <a:lumMod val="50000"/>
                  </a:schemeClr>
                </a:solidFill>
              </a:rPr>
              <a:t>verygood</a:t>
            </a:r>
            <a:r>
              <a:rPr lang="en-US" dirty="0" smtClean="0">
                <a:solidFill>
                  <a:schemeClr val="accent3">
                    <a:lumMod val="50000"/>
                  </a:schemeClr>
                </a:solidFill>
              </a:rPr>
              <a:t>) + </a:t>
            </a:r>
            <a:r>
              <a:rPr lang="el-GR" dirty="0" smtClean="0">
                <a:solidFill>
                  <a:schemeClr val="accent3">
                    <a:lumMod val="50000"/>
                  </a:schemeClr>
                </a:solidFill>
              </a:rPr>
              <a:t>β</a:t>
            </a:r>
            <a:r>
              <a:rPr lang="en-US" baseline="-25000" dirty="0" smtClean="0">
                <a:solidFill>
                  <a:schemeClr val="accent3">
                    <a:lumMod val="50000"/>
                  </a:schemeClr>
                </a:solidFill>
              </a:rPr>
              <a:t>3</a:t>
            </a:r>
            <a:r>
              <a:rPr lang="en-US" dirty="0" smtClean="0">
                <a:solidFill>
                  <a:schemeClr val="accent3">
                    <a:lumMod val="50000"/>
                  </a:schemeClr>
                </a:solidFill>
              </a:rPr>
              <a:t>(good) + </a:t>
            </a:r>
            <a:r>
              <a:rPr lang="el-GR" dirty="0" smtClean="0">
                <a:solidFill>
                  <a:schemeClr val="accent3">
                    <a:lumMod val="50000"/>
                  </a:schemeClr>
                </a:solidFill>
              </a:rPr>
              <a:t>β</a:t>
            </a:r>
            <a:r>
              <a:rPr lang="en-US" baseline="-25000" dirty="0" smtClean="0">
                <a:solidFill>
                  <a:schemeClr val="accent3">
                    <a:lumMod val="50000"/>
                  </a:schemeClr>
                </a:solidFill>
              </a:rPr>
              <a:t>4</a:t>
            </a:r>
            <a:r>
              <a:rPr lang="en-US" dirty="0" smtClean="0">
                <a:solidFill>
                  <a:schemeClr val="accent3">
                    <a:lumMod val="50000"/>
                  </a:schemeClr>
                </a:solidFill>
              </a:rPr>
              <a:t>(fair) </a:t>
            </a:r>
            <a:r>
              <a:rPr lang="en-US" dirty="0" smtClean="0"/>
              <a:t>+ </a:t>
            </a:r>
            <a:r>
              <a:rPr lang="el-GR" dirty="0" smtClean="0"/>
              <a:t>β</a:t>
            </a:r>
            <a:r>
              <a:rPr lang="en-US" baseline="-25000" dirty="0" smtClean="0"/>
              <a:t>5</a:t>
            </a:r>
            <a:r>
              <a:rPr lang="en-US" dirty="0" smtClean="0"/>
              <a:t>(spirit) + </a:t>
            </a:r>
            <a:r>
              <a:rPr lang="el-GR" dirty="0" smtClean="0"/>
              <a:t>β</a:t>
            </a:r>
            <a:r>
              <a:rPr lang="en-US" baseline="-25000" dirty="0" smtClean="0"/>
              <a:t>6</a:t>
            </a:r>
            <a:r>
              <a:rPr lang="en-US" dirty="0" smtClean="0"/>
              <a:t>(smoke) + </a:t>
            </a:r>
            <a:r>
              <a:rPr lang="el-GR" dirty="0" smtClean="0"/>
              <a:t>β</a:t>
            </a:r>
            <a:r>
              <a:rPr lang="en-US" baseline="-25000" dirty="0" smtClean="0"/>
              <a:t>7</a:t>
            </a:r>
            <a:r>
              <a:rPr lang="en-US" dirty="0" smtClean="0"/>
              <a:t>(</a:t>
            </a:r>
            <a:r>
              <a:rPr lang="en-US" dirty="0" err="1" smtClean="0"/>
              <a:t>intuse</a:t>
            </a:r>
            <a:r>
              <a:rPr lang="en-US" dirty="0" smtClean="0"/>
              <a:t>) + </a:t>
            </a:r>
            <a:r>
              <a:rPr lang="el-GR" dirty="0" smtClean="0"/>
              <a:t>β</a:t>
            </a:r>
            <a:r>
              <a:rPr lang="en-US" baseline="-25000" dirty="0" smtClean="0"/>
              <a:t>8</a:t>
            </a:r>
            <a:r>
              <a:rPr lang="en-US" dirty="0" smtClean="0"/>
              <a:t>(</a:t>
            </a:r>
            <a:r>
              <a:rPr lang="en-US" dirty="0" err="1" smtClean="0"/>
              <a:t>exercise_binary</a:t>
            </a:r>
            <a:r>
              <a:rPr lang="en-US" dirty="0" smtClean="0"/>
              <a:t>) + </a:t>
            </a:r>
            <a:r>
              <a:rPr lang="el-GR" dirty="0" smtClean="0"/>
              <a:t>β</a:t>
            </a:r>
            <a:r>
              <a:rPr lang="en-US" baseline="-25000" dirty="0" smtClean="0"/>
              <a:t>9</a:t>
            </a:r>
            <a:r>
              <a:rPr lang="en-US" dirty="0" smtClean="0"/>
              <a:t>(sex) + </a:t>
            </a:r>
            <a:r>
              <a:rPr lang="el-GR" dirty="0" smtClean="0">
                <a:solidFill>
                  <a:schemeClr val="tx2">
                    <a:lumMod val="75000"/>
                  </a:schemeClr>
                </a:solidFill>
              </a:rPr>
              <a:t>β</a:t>
            </a:r>
            <a:r>
              <a:rPr lang="en-US" baseline="-25000" dirty="0" smtClean="0">
                <a:solidFill>
                  <a:schemeClr val="tx2">
                    <a:lumMod val="75000"/>
                  </a:schemeClr>
                </a:solidFill>
              </a:rPr>
              <a:t>10</a:t>
            </a:r>
            <a:r>
              <a:rPr lang="en-US" dirty="0" smtClean="0">
                <a:solidFill>
                  <a:schemeClr val="tx2">
                    <a:lumMod val="75000"/>
                  </a:schemeClr>
                </a:solidFill>
              </a:rPr>
              <a:t>(black) + </a:t>
            </a:r>
            <a:r>
              <a:rPr lang="el-GR" dirty="0" smtClean="0">
                <a:solidFill>
                  <a:schemeClr val="tx2">
                    <a:lumMod val="75000"/>
                  </a:schemeClr>
                </a:solidFill>
              </a:rPr>
              <a:t>β</a:t>
            </a:r>
            <a:r>
              <a:rPr lang="en-US" baseline="-25000" dirty="0" smtClean="0">
                <a:solidFill>
                  <a:schemeClr val="tx2">
                    <a:lumMod val="75000"/>
                  </a:schemeClr>
                </a:solidFill>
              </a:rPr>
              <a:t>11</a:t>
            </a:r>
            <a:r>
              <a:rPr lang="en-US" dirty="0" smtClean="0">
                <a:solidFill>
                  <a:schemeClr val="tx2">
                    <a:lumMod val="75000"/>
                  </a:schemeClr>
                </a:solidFill>
              </a:rPr>
              <a:t>(other) </a:t>
            </a:r>
            <a:r>
              <a:rPr lang="en-US" dirty="0" smtClean="0"/>
              <a:t>+ </a:t>
            </a:r>
            <a:r>
              <a:rPr lang="el-GR" dirty="0" smtClean="0">
                <a:solidFill>
                  <a:schemeClr val="accent6">
                    <a:lumMod val="75000"/>
                  </a:schemeClr>
                </a:solidFill>
              </a:rPr>
              <a:t>β</a:t>
            </a:r>
            <a:r>
              <a:rPr lang="en-US" baseline="-25000" dirty="0" smtClean="0">
                <a:solidFill>
                  <a:schemeClr val="accent6">
                    <a:lumMod val="75000"/>
                  </a:schemeClr>
                </a:solidFill>
              </a:rPr>
              <a:t>12</a:t>
            </a:r>
            <a:r>
              <a:rPr lang="en-US" dirty="0" smtClean="0">
                <a:solidFill>
                  <a:schemeClr val="accent6">
                    <a:lumMod val="75000"/>
                  </a:schemeClr>
                </a:solidFill>
              </a:rPr>
              <a:t>(</a:t>
            </a:r>
            <a:r>
              <a:rPr lang="en-US" dirty="0" err="1" smtClean="0">
                <a:solidFill>
                  <a:schemeClr val="accent6">
                    <a:lumMod val="75000"/>
                  </a:schemeClr>
                </a:solidFill>
              </a:rPr>
              <a:t>normalweight</a:t>
            </a:r>
            <a:r>
              <a:rPr lang="en-US" dirty="0" smtClean="0">
                <a:solidFill>
                  <a:schemeClr val="accent6">
                    <a:lumMod val="75000"/>
                  </a:schemeClr>
                </a:solidFill>
              </a:rPr>
              <a:t>) + </a:t>
            </a:r>
            <a:r>
              <a:rPr lang="el-GR" dirty="0" smtClean="0">
                <a:solidFill>
                  <a:schemeClr val="accent6">
                    <a:lumMod val="75000"/>
                  </a:schemeClr>
                </a:solidFill>
              </a:rPr>
              <a:t>β</a:t>
            </a:r>
            <a:r>
              <a:rPr lang="en-US" baseline="-25000" dirty="0" smtClean="0">
                <a:solidFill>
                  <a:schemeClr val="accent6">
                    <a:lumMod val="75000"/>
                  </a:schemeClr>
                </a:solidFill>
              </a:rPr>
              <a:t>13</a:t>
            </a:r>
            <a:r>
              <a:rPr lang="en-US" dirty="0" smtClean="0">
                <a:solidFill>
                  <a:schemeClr val="accent6">
                    <a:lumMod val="75000"/>
                  </a:schemeClr>
                </a:solidFill>
              </a:rPr>
              <a:t>(overweight)</a:t>
            </a:r>
            <a:r>
              <a:rPr lang="en-US" dirty="0" smtClean="0"/>
              <a:t> + </a:t>
            </a:r>
            <a:r>
              <a:rPr lang="el-GR" dirty="0" smtClean="0">
                <a:solidFill>
                  <a:schemeClr val="accent2">
                    <a:lumMod val="75000"/>
                  </a:schemeClr>
                </a:solidFill>
              </a:rPr>
              <a:t>β</a:t>
            </a:r>
            <a:r>
              <a:rPr lang="en-US" baseline="-25000" dirty="0" smtClean="0">
                <a:solidFill>
                  <a:schemeClr val="accent2">
                    <a:lumMod val="75000"/>
                  </a:schemeClr>
                </a:solidFill>
              </a:rPr>
              <a:t>14</a:t>
            </a:r>
            <a:r>
              <a:rPr lang="en-US" dirty="0" smtClean="0">
                <a:solidFill>
                  <a:schemeClr val="accent2">
                    <a:lumMod val="75000"/>
                  </a:schemeClr>
                </a:solidFill>
              </a:rPr>
              <a:t>(</a:t>
            </a:r>
            <a:r>
              <a:rPr lang="en-US" dirty="0" err="1" smtClean="0">
                <a:solidFill>
                  <a:schemeClr val="accent2">
                    <a:lumMod val="75000"/>
                  </a:schemeClr>
                </a:solidFill>
              </a:rPr>
              <a:t>centbaseage</a:t>
            </a:r>
            <a:r>
              <a:rPr lang="en-US" dirty="0" smtClean="0">
                <a:solidFill>
                  <a:schemeClr val="accent2">
                    <a:lumMod val="75000"/>
                  </a:schemeClr>
                </a:solidFill>
              </a:rPr>
              <a:t>) + </a:t>
            </a:r>
            <a:r>
              <a:rPr lang="el-GR" dirty="0" smtClean="0">
                <a:solidFill>
                  <a:schemeClr val="accent2">
                    <a:lumMod val="75000"/>
                  </a:schemeClr>
                </a:solidFill>
              </a:rPr>
              <a:t>β</a:t>
            </a:r>
            <a:r>
              <a:rPr lang="en-US" baseline="-25000" dirty="0" smtClean="0">
                <a:solidFill>
                  <a:schemeClr val="accent2">
                    <a:lumMod val="75000"/>
                  </a:schemeClr>
                </a:solidFill>
              </a:rPr>
              <a:t>15</a:t>
            </a:r>
            <a:r>
              <a:rPr lang="en-US" dirty="0" smtClean="0">
                <a:solidFill>
                  <a:schemeClr val="accent2">
                    <a:lumMod val="75000"/>
                  </a:schemeClr>
                </a:solidFill>
              </a:rPr>
              <a:t>(</a:t>
            </a:r>
            <a:r>
              <a:rPr lang="en-US" dirty="0" err="1" smtClean="0">
                <a:solidFill>
                  <a:schemeClr val="accent2">
                    <a:lumMod val="75000"/>
                  </a:schemeClr>
                </a:solidFill>
              </a:rPr>
              <a:t>centyear</a:t>
            </a:r>
            <a:r>
              <a:rPr lang="en-US" dirty="0" smtClean="0">
                <a:solidFill>
                  <a:schemeClr val="accent2">
                    <a:lumMod val="75000"/>
                  </a:schemeClr>
                </a:solidFill>
              </a:rPr>
              <a:t>) </a:t>
            </a:r>
            <a:r>
              <a:rPr lang="en-US" dirty="0" smtClean="0"/>
              <a:t>+ b</a:t>
            </a:r>
            <a:r>
              <a:rPr lang="en-US" baseline="-25000" dirty="0" smtClean="0"/>
              <a:t>0id</a:t>
            </a:r>
            <a:r>
              <a:rPr lang="en-US" dirty="0" smtClean="0"/>
              <a:t> + </a:t>
            </a:r>
            <a:r>
              <a:rPr lang="el-GR" dirty="0" smtClean="0"/>
              <a:t>ε</a:t>
            </a:r>
            <a:r>
              <a:rPr lang="en-US" baseline="-25000" dirty="0" err="1" smtClean="0"/>
              <a:t>t,id</a:t>
            </a:r>
            <a:endParaRPr lang="en-US" baseline="-25000" dirty="0" smtClean="0"/>
          </a:p>
          <a:p>
            <a:pPr marL="0" indent="0">
              <a:buNone/>
            </a:pPr>
            <a:endParaRPr lang="en-US" baseline="-25000" dirty="0"/>
          </a:p>
          <a:p>
            <a:pPr marL="0" indent="0">
              <a:buNone/>
            </a:pPr>
            <a:r>
              <a:rPr lang="es-MX" dirty="0" smtClean="0"/>
              <a:t>b</a:t>
            </a:r>
            <a:r>
              <a:rPr lang="es-MX" baseline="-25000" dirty="0" smtClean="0"/>
              <a:t>0id</a:t>
            </a:r>
            <a:r>
              <a:rPr lang="es-MX" dirty="0" smtClean="0"/>
              <a:t> </a:t>
            </a:r>
            <a:r>
              <a:rPr lang="es-MX" dirty="0"/>
              <a:t>~ N(0, </a:t>
            </a:r>
            <a:r>
              <a:rPr lang="en-US" dirty="0"/>
              <a:t>σ</a:t>
            </a:r>
            <a:r>
              <a:rPr lang="es-MX" baseline="30000" dirty="0"/>
              <a:t>2</a:t>
            </a:r>
            <a:r>
              <a:rPr lang="es-MX" baseline="-25000" dirty="0"/>
              <a:t>intercepts</a:t>
            </a:r>
            <a:r>
              <a:rPr lang="es-MX" dirty="0"/>
              <a:t>), </a:t>
            </a:r>
            <a:r>
              <a:rPr lang="en-US" dirty="0" smtClean="0"/>
              <a:t>ε</a:t>
            </a:r>
            <a:r>
              <a:rPr lang="es-MX" baseline="-25000" dirty="0" err="1"/>
              <a:t>t</a:t>
            </a:r>
            <a:r>
              <a:rPr lang="es-MX" baseline="-25000" dirty="0" err="1" smtClean="0"/>
              <a:t>,id</a:t>
            </a:r>
            <a:r>
              <a:rPr lang="es-MX" dirty="0" smtClean="0"/>
              <a:t> </a:t>
            </a:r>
            <a:r>
              <a:rPr lang="es-MX" dirty="0"/>
              <a:t>~ N(0, </a:t>
            </a:r>
            <a:r>
              <a:rPr lang="en-US" dirty="0"/>
              <a:t>σ</a:t>
            </a:r>
            <a:r>
              <a:rPr lang="es-MX" baseline="30000" dirty="0"/>
              <a:t>2</a:t>
            </a:r>
            <a:r>
              <a:rPr lang="es-MX" baseline="-25000" dirty="0"/>
              <a:t>error</a:t>
            </a:r>
            <a:r>
              <a:rPr lang="es-MX" dirty="0"/>
              <a:t>)</a:t>
            </a:r>
            <a:endParaRPr lang="en-US" dirty="0"/>
          </a:p>
          <a:p>
            <a:pPr marL="0" indent="0">
              <a:buNone/>
            </a:pPr>
            <a:r>
              <a:rPr lang="en-US" dirty="0" err="1" smtClean="0"/>
              <a:t>ε</a:t>
            </a:r>
            <a:r>
              <a:rPr lang="en-US" baseline="-25000" dirty="0" err="1" smtClean="0"/>
              <a:t>t,id</a:t>
            </a:r>
            <a:r>
              <a:rPr lang="en-US" dirty="0" smtClean="0"/>
              <a:t> </a:t>
            </a:r>
            <a:r>
              <a:rPr lang="en-US" dirty="0"/>
              <a:t>and </a:t>
            </a:r>
            <a:r>
              <a:rPr lang="en-US" dirty="0" smtClean="0"/>
              <a:t>b</a:t>
            </a:r>
            <a:r>
              <a:rPr lang="en-US" baseline="-25000" dirty="0" smtClean="0"/>
              <a:t>0id</a:t>
            </a:r>
            <a:r>
              <a:rPr lang="en-US" dirty="0" smtClean="0"/>
              <a:t> </a:t>
            </a:r>
            <a:r>
              <a:rPr lang="en-US" dirty="0"/>
              <a:t>are independent</a:t>
            </a:r>
          </a:p>
          <a:p>
            <a:pPr marL="0" indent="0">
              <a:buNone/>
            </a:pPr>
            <a:endParaRPr lang="en-US" baseline="-25000" dirty="0"/>
          </a:p>
        </p:txBody>
      </p:sp>
    </p:spTree>
    <p:extLst>
      <p:ext uri="{BB962C8B-B14F-4D97-AF65-F5344CB8AC3E}">
        <p14:creationId xmlns:p14="http://schemas.microsoft.com/office/powerpoint/2010/main" val="2125428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smtClean="0"/>
              <a:t>Final Model: Regression Output</a:t>
            </a:r>
            <a:endParaRPr lang="en-US" sz="3200" dirty="0"/>
          </a:p>
        </p:txBody>
      </p:sp>
      <p:sp>
        <p:nvSpPr>
          <p:cNvPr id="3" name="Content Placeholder 2"/>
          <p:cNvSpPr>
            <a:spLocks noGrp="1"/>
          </p:cNvSpPr>
          <p:nvPr>
            <p:ph idx="1"/>
          </p:nvPr>
        </p:nvSpPr>
        <p:spPr>
          <a:xfrm>
            <a:off x="457200" y="685800"/>
            <a:ext cx="9067800" cy="6629400"/>
          </a:xfrm>
        </p:spPr>
        <p:txBody>
          <a:bodyPr>
            <a:noAutofit/>
          </a:bodyPr>
          <a:lstStyle/>
          <a:p>
            <a:pPr marL="0" indent="0">
              <a:buNone/>
            </a:pPr>
            <a:r>
              <a:rPr lang="en-US" sz="900" dirty="0" smtClean="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wb</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Coef</a:t>
            </a:r>
            <a:r>
              <a:rPr lang="en-US" sz="1100" dirty="0">
                <a:latin typeface="Courier New" panose="02070309020205020404" pitchFamily="49" charset="0"/>
                <a:cs typeface="Courier New" panose="02070309020205020404" pitchFamily="49" charset="0"/>
              </a:rPr>
              <a:t>.   Std. Err.      z    P&gt;|z|     [95% Conf. Interval]</a:t>
            </a:r>
          </a:p>
          <a:p>
            <a:pPr marL="0" indent="0">
              <a:buNone/>
            </a:pP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vol</a:t>
            </a:r>
            <a:r>
              <a:rPr lang="en-US" sz="1100" dirty="0">
                <a:latin typeface="Courier New" panose="02070309020205020404" pitchFamily="49" charset="0"/>
                <a:cs typeface="Courier New" panose="02070309020205020404" pitchFamily="49" charset="0"/>
              </a:rPr>
              <a:t> |   .2690381   .0687574     3.91   0.000     .1342762    .4038001</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health |</a:t>
            </a:r>
          </a:p>
          <a:p>
            <a:pPr marL="0" indent="0">
              <a:buNone/>
            </a:pPr>
            <a:r>
              <a:rPr lang="en-US" sz="1100" dirty="0">
                <a:latin typeface="Courier New" panose="02070309020205020404" pitchFamily="49" charset="0"/>
                <a:cs typeface="Courier New" panose="02070309020205020404" pitchFamily="49" charset="0"/>
              </a:rPr>
              <a:t>       Excellent  |   2.087576   .3499693     5.97   0.000     1.401649    2.773503</a:t>
            </a:r>
          </a:p>
          <a:p>
            <a:pPr marL="0" indent="0">
              <a:buNone/>
            </a:pPr>
            <a:r>
              <a:rPr lang="en-US" sz="1100" dirty="0">
                <a:latin typeface="Courier New" panose="02070309020205020404" pitchFamily="49" charset="0"/>
                <a:cs typeface="Courier New" panose="02070309020205020404" pitchFamily="49" charset="0"/>
              </a:rPr>
              <a:t>       Very Good  |   1.758287   .3465477     5.07   0.000     1.079066    2.437508</a:t>
            </a:r>
          </a:p>
          <a:p>
            <a:pPr marL="0" indent="0">
              <a:buNone/>
            </a:pPr>
            <a:r>
              <a:rPr lang="en-US" sz="1100" dirty="0">
                <a:latin typeface="Courier New" panose="02070309020205020404" pitchFamily="49" charset="0"/>
                <a:cs typeface="Courier New" panose="02070309020205020404" pitchFamily="49" charset="0"/>
              </a:rPr>
              <a:t>            Good  |   1.336157   .3467464     3.85   0.000     .6565471    2.015768</a:t>
            </a:r>
          </a:p>
          <a:p>
            <a:pPr marL="0" indent="0">
              <a:buNone/>
            </a:pPr>
            <a:r>
              <a:rPr lang="en-US" sz="1100" dirty="0">
                <a:latin typeface="Courier New" panose="02070309020205020404" pitchFamily="49" charset="0"/>
                <a:cs typeface="Courier New" panose="02070309020205020404" pitchFamily="49" charset="0"/>
              </a:rPr>
              <a:t>            Fair  |   .8861372   .3519783     2.52   0.012     .1962725    1.576002</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spirit |   .5666083   .0676984     8.37   0.000     .4339219    .6992947</a:t>
            </a:r>
          </a:p>
          <a:p>
            <a:pPr marL="0" indent="0">
              <a:buNone/>
            </a:pPr>
            <a:r>
              <a:rPr lang="en-US" sz="1100" dirty="0">
                <a:latin typeface="Courier New" panose="02070309020205020404" pitchFamily="49" charset="0"/>
                <a:cs typeface="Courier New" panose="02070309020205020404" pitchFamily="49" charset="0"/>
              </a:rPr>
              <a:t>            smoke |  -.5450757   .0860225    -6.34   0.000    -.7136767   -.3764747</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intuse</a:t>
            </a:r>
            <a:r>
              <a:rPr lang="en-US" sz="1100" dirty="0">
                <a:latin typeface="Courier New" panose="02070309020205020404" pitchFamily="49" charset="0"/>
                <a:cs typeface="Courier New" panose="02070309020205020404" pitchFamily="49" charset="0"/>
              </a:rPr>
              <a:t> |   .0674678   .0082594     8.17   0.000     .0512797     .083656</a:t>
            </a:r>
          </a:p>
          <a:p>
            <a:pPr marL="0" indent="0">
              <a:buNone/>
            </a:pPr>
            <a:r>
              <a:rPr lang="en-US" sz="1100" dirty="0">
                <a:latin typeface="Courier New" panose="02070309020205020404" pitchFamily="49" charset="0"/>
                <a:cs typeface="Courier New" panose="02070309020205020404" pitchFamily="49" charset="0"/>
              </a:rPr>
              <a:t>1.exercise_binary |  -.1495332   .1721561    -0.87   0.385    -.4869531    .1878866</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sex |</a:t>
            </a:r>
          </a:p>
          <a:p>
            <a:pPr marL="0" indent="0">
              <a:buNone/>
            </a:pPr>
            <a:r>
              <a:rPr lang="en-US" sz="1100" dirty="0">
                <a:latin typeface="Courier New" panose="02070309020205020404" pitchFamily="49" charset="0"/>
                <a:cs typeface="Courier New" panose="02070309020205020404" pitchFamily="49" charset="0"/>
              </a:rPr>
              <a:t>          Female  |   .2375147   .0887758     2.68   0.007     .0635174     .411512</a:t>
            </a:r>
          </a:p>
          <a:p>
            <a:pPr marL="0" indent="0">
              <a:buNone/>
            </a:pPr>
            <a:r>
              <a:rPr lang="en-US" sz="1100" dirty="0" smtClean="0">
                <a:latin typeface="Courier New" panose="02070309020205020404" pitchFamily="49" charset="0"/>
                <a:cs typeface="Courier New" panose="02070309020205020404" pitchFamily="49" charset="0"/>
              </a:rPr>
              <a:t>	  race </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black  |  -.0057229   .0942832    -0.06   0.952    -.1905145    .1790688</a:t>
            </a:r>
          </a:p>
          <a:p>
            <a:pPr marL="0" indent="0">
              <a:buNone/>
            </a:pPr>
            <a:r>
              <a:rPr lang="en-US" sz="1100" dirty="0">
                <a:latin typeface="Courier New" panose="02070309020205020404" pitchFamily="49" charset="0"/>
                <a:cs typeface="Courier New" panose="02070309020205020404" pitchFamily="49" charset="0"/>
              </a:rPr>
              <a:t>           other  |  -.3608464   .1765968    -2.04   0.041    -.7069698   -.0147229</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BMICat</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normalweight</a:t>
            </a:r>
            <a:r>
              <a:rPr lang="en-US" sz="1100" dirty="0">
                <a:latin typeface="Courier New" panose="02070309020205020404" pitchFamily="49" charset="0"/>
                <a:cs typeface="Courier New" panose="02070309020205020404" pitchFamily="49" charset="0"/>
              </a:rPr>
              <a:t>  |   .1403612   .1740851     0.81   0.420    -.2008392    .4815617</a:t>
            </a:r>
          </a:p>
          <a:p>
            <a:pPr marL="0" indent="0">
              <a:buNone/>
            </a:pPr>
            <a:r>
              <a:rPr lang="en-US" sz="1100" dirty="0">
                <a:latin typeface="Courier New" panose="02070309020205020404" pitchFamily="49" charset="0"/>
                <a:cs typeface="Courier New" panose="02070309020205020404" pitchFamily="49" charset="0"/>
              </a:rPr>
              <a:t>      overweight  |   .2796972   .1791765     1.56   0.119    -.0714822    .6308767</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centbaseage</a:t>
            </a:r>
            <a:r>
              <a:rPr lang="en-US" sz="1100" dirty="0">
                <a:latin typeface="Courier New" panose="02070309020205020404" pitchFamily="49" charset="0"/>
                <a:cs typeface="Courier New" panose="02070309020205020404" pitchFamily="49" charset="0"/>
              </a:rPr>
              <a:t> |   .0012582    .035174     0.04   0.971    -.0676815    .0701979</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centyear</a:t>
            </a:r>
            <a:r>
              <a:rPr lang="en-US" sz="1100" dirty="0">
                <a:latin typeface="Courier New" panose="02070309020205020404" pitchFamily="49" charset="0"/>
                <a:cs typeface="Courier New" panose="02070309020205020404" pitchFamily="49" charset="0"/>
              </a:rPr>
              <a:t> |   .0358163   .0125052     2.86   0.004     .0113066     .060326</a:t>
            </a:r>
          </a:p>
          <a:p>
            <a:pPr marL="0" indent="0">
              <a:buNone/>
            </a:pPr>
            <a:r>
              <a:rPr lang="en-US" sz="1100" dirty="0">
                <a:latin typeface="Courier New" panose="02070309020205020404" pitchFamily="49" charset="0"/>
                <a:cs typeface="Courier New" panose="02070309020205020404" pitchFamily="49" charset="0"/>
              </a:rPr>
              <a:t>            _cons |   10.75806   .4262369    25.24   0.000     9.922653    11.59347</a:t>
            </a:r>
          </a:p>
          <a:p>
            <a:pPr marL="0" indent="0">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6670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smtClean="0"/>
              <a:t>Final Model: Interpretation(1)</a:t>
            </a:r>
            <a:endParaRPr lang="en-US" sz="3200" dirty="0"/>
          </a:p>
        </p:txBody>
      </p:sp>
      <p:sp>
        <p:nvSpPr>
          <p:cNvPr id="3" name="Content Placeholder 2"/>
          <p:cNvSpPr>
            <a:spLocks noGrp="1"/>
          </p:cNvSpPr>
          <p:nvPr>
            <p:ph idx="1"/>
          </p:nvPr>
        </p:nvSpPr>
        <p:spPr>
          <a:xfrm>
            <a:off x="457200" y="685800"/>
            <a:ext cx="9067800" cy="6629400"/>
          </a:xfrm>
        </p:spPr>
        <p:txBody>
          <a:bodyPr>
            <a:noAutofit/>
          </a:bodyPr>
          <a:lstStyle/>
          <a:p>
            <a:pPr marL="0" indent="0">
              <a:buNone/>
            </a:pPr>
            <a:r>
              <a:rPr lang="en-US" sz="900" dirty="0" smtClean="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wb</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Coef</a:t>
            </a:r>
            <a:r>
              <a:rPr lang="en-US" sz="1100" dirty="0">
                <a:latin typeface="Courier New" panose="02070309020205020404" pitchFamily="49" charset="0"/>
                <a:cs typeface="Courier New" panose="02070309020205020404" pitchFamily="49" charset="0"/>
              </a:rPr>
              <a:t>.   Std. Err.      z    P&gt;|z|     [95% Conf. Interval]</a:t>
            </a:r>
          </a:p>
          <a:p>
            <a:pPr marL="0" indent="0">
              <a:buNone/>
            </a:pP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vol</a:t>
            </a:r>
            <a:r>
              <a:rPr lang="en-US" sz="1100" dirty="0">
                <a:latin typeface="Courier New" panose="02070309020205020404" pitchFamily="49" charset="0"/>
                <a:cs typeface="Courier New" panose="02070309020205020404" pitchFamily="49" charset="0"/>
              </a:rPr>
              <a:t> |   .2690381   .0687574     3.91   0.000     .1342762    .4038001</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health |</a:t>
            </a:r>
          </a:p>
          <a:p>
            <a:pPr marL="0" indent="0">
              <a:buNone/>
            </a:pPr>
            <a:r>
              <a:rPr lang="en-US" sz="1100" dirty="0">
                <a:latin typeface="Courier New" panose="02070309020205020404" pitchFamily="49" charset="0"/>
                <a:cs typeface="Courier New" panose="02070309020205020404" pitchFamily="49" charset="0"/>
              </a:rPr>
              <a:t>       Excellent  |   2.087576   .3499693     5.97   0.000     1.401649    2.773503</a:t>
            </a:r>
          </a:p>
          <a:p>
            <a:pPr marL="0" indent="0">
              <a:buNone/>
            </a:pPr>
            <a:r>
              <a:rPr lang="en-US" sz="1100" dirty="0">
                <a:latin typeface="Courier New" panose="02070309020205020404" pitchFamily="49" charset="0"/>
                <a:cs typeface="Courier New" panose="02070309020205020404" pitchFamily="49" charset="0"/>
              </a:rPr>
              <a:t>       Very Good  |   1.758287   .3465477     5.07   0.000     1.079066    2.437508</a:t>
            </a:r>
          </a:p>
          <a:p>
            <a:pPr marL="0" indent="0">
              <a:buNone/>
            </a:pPr>
            <a:r>
              <a:rPr lang="en-US" sz="1100" dirty="0">
                <a:latin typeface="Courier New" panose="02070309020205020404" pitchFamily="49" charset="0"/>
                <a:cs typeface="Courier New" panose="02070309020205020404" pitchFamily="49" charset="0"/>
              </a:rPr>
              <a:t>            Good  |   1.336157   .3467464     3.85   0.000     .6565471    2.015768</a:t>
            </a:r>
          </a:p>
          <a:p>
            <a:pPr marL="0" indent="0">
              <a:buNone/>
            </a:pPr>
            <a:r>
              <a:rPr lang="en-US" sz="1100" dirty="0">
                <a:latin typeface="Courier New" panose="02070309020205020404" pitchFamily="49" charset="0"/>
                <a:cs typeface="Courier New" panose="02070309020205020404" pitchFamily="49" charset="0"/>
              </a:rPr>
              <a:t>            Fair  |   .8861372   .3519783     2.52   0.012     .1962725    1.576002</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spirit |   .5666083   .0676984     8.37   0.000     .4339219    .6992947</a:t>
            </a:r>
          </a:p>
          <a:p>
            <a:pPr marL="0" indent="0">
              <a:buNone/>
            </a:pPr>
            <a:r>
              <a:rPr lang="en-US" sz="1100" dirty="0">
                <a:latin typeface="Courier New" panose="02070309020205020404" pitchFamily="49" charset="0"/>
                <a:cs typeface="Courier New" panose="02070309020205020404" pitchFamily="49" charset="0"/>
              </a:rPr>
              <a:t>            smoke |  -.5450757   .0860225    -6.34   0.000    -.7136767   -.3764747</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intuse</a:t>
            </a:r>
            <a:r>
              <a:rPr lang="en-US" sz="1100" dirty="0">
                <a:latin typeface="Courier New" panose="02070309020205020404" pitchFamily="49" charset="0"/>
                <a:cs typeface="Courier New" panose="02070309020205020404" pitchFamily="49" charset="0"/>
              </a:rPr>
              <a:t> |   .0674678   .0082594     8.17   0.000     .0512797     .083656</a:t>
            </a:r>
          </a:p>
          <a:p>
            <a:pPr marL="0" indent="0">
              <a:buNone/>
            </a:pPr>
            <a:r>
              <a:rPr lang="en-US" sz="1100" dirty="0">
                <a:latin typeface="Courier New" panose="02070309020205020404" pitchFamily="49" charset="0"/>
                <a:cs typeface="Courier New" panose="02070309020205020404" pitchFamily="49" charset="0"/>
              </a:rPr>
              <a:t>1.exercise_binary |  -.1495332   .1721561    -0.87   0.385    -.4869531    .1878866</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sex |</a:t>
            </a:r>
          </a:p>
          <a:p>
            <a:pPr marL="0" indent="0">
              <a:buNone/>
            </a:pPr>
            <a:r>
              <a:rPr lang="en-US" sz="1100" dirty="0">
                <a:latin typeface="Courier New" panose="02070309020205020404" pitchFamily="49" charset="0"/>
                <a:cs typeface="Courier New" panose="02070309020205020404" pitchFamily="49" charset="0"/>
              </a:rPr>
              <a:t>          Female  |   .2375147   .0887758     2.68   0.007     .0635174     .411512</a:t>
            </a:r>
          </a:p>
          <a:p>
            <a:pPr marL="0" indent="0">
              <a:buNone/>
            </a:pPr>
            <a:r>
              <a:rPr lang="en-US" sz="1100" dirty="0" smtClean="0">
                <a:latin typeface="Courier New" panose="02070309020205020404" pitchFamily="49" charset="0"/>
                <a:cs typeface="Courier New" panose="02070309020205020404" pitchFamily="49" charset="0"/>
              </a:rPr>
              <a:t>	  race </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black  |  -.0057229   .0942832    -0.06   0.952    -.1905145    .1790688</a:t>
            </a:r>
          </a:p>
          <a:p>
            <a:pPr marL="0" indent="0">
              <a:buNone/>
            </a:pPr>
            <a:r>
              <a:rPr lang="en-US" sz="1100" dirty="0">
                <a:latin typeface="Courier New" panose="02070309020205020404" pitchFamily="49" charset="0"/>
                <a:cs typeface="Courier New" panose="02070309020205020404" pitchFamily="49" charset="0"/>
              </a:rPr>
              <a:t>           other  |  -.3608464   .1765968    -2.04   0.041    -.7069698   -.0147229</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BMICat</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normalweight</a:t>
            </a:r>
            <a:r>
              <a:rPr lang="en-US" sz="1100" dirty="0">
                <a:latin typeface="Courier New" panose="02070309020205020404" pitchFamily="49" charset="0"/>
                <a:cs typeface="Courier New" panose="02070309020205020404" pitchFamily="49" charset="0"/>
              </a:rPr>
              <a:t>  |   .1403612   .1740851     0.81   0.420    -.2008392    .4815617</a:t>
            </a:r>
          </a:p>
          <a:p>
            <a:pPr marL="0" indent="0">
              <a:buNone/>
            </a:pPr>
            <a:r>
              <a:rPr lang="en-US" sz="1100" dirty="0">
                <a:latin typeface="Courier New" panose="02070309020205020404" pitchFamily="49" charset="0"/>
                <a:cs typeface="Courier New" panose="02070309020205020404" pitchFamily="49" charset="0"/>
              </a:rPr>
              <a:t>      overweight  |   .2796972   .1791765     1.56   0.119    -.0714822    .6308767</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centbaseage</a:t>
            </a:r>
            <a:r>
              <a:rPr lang="en-US" sz="1100" dirty="0">
                <a:latin typeface="Courier New" panose="02070309020205020404" pitchFamily="49" charset="0"/>
                <a:cs typeface="Courier New" panose="02070309020205020404" pitchFamily="49" charset="0"/>
              </a:rPr>
              <a:t> |   .0012582    .035174     0.04   0.971    -.0676815    .0701979</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centyear</a:t>
            </a:r>
            <a:r>
              <a:rPr lang="en-US" sz="1100" dirty="0">
                <a:latin typeface="Courier New" panose="02070309020205020404" pitchFamily="49" charset="0"/>
                <a:cs typeface="Courier New" panose="02070309020205020404" pitchFamily="49" charset="0"/>
              </a:rPr>
              <a:t> |   .0358163   .0125052     2.86   0.004     .0113066     .060326</a:t>
            </a:r>
          </a:p>
          <a:p>
            <a:pPr marL="0" indent="0">
              <a:buNone/>
            </a:pPr>
            <a:r>
              <a:rPr lang="en-US" sz="1100" b="1" dirty="0">
                <a:solidFill>
                  <a:srgbClr val="FF0000"/>
                </a:solidFill>
                <a:latin typeface="Courier New" panose="02070309020205020404" pitchFamily="49" charset="0"/>
                <a:cs typeface="Courier New" panose="02070309020205020404" pitchFamily="49" charset="0"/>
              </a:rPr>
              <a:t>            _cons |   10.75806   .4262369    25.24   0.000     9.922653    11.59347</a:t>
            </a:r>
          </a:p>
          <a:p>
            <a:pPr marL="0" indent="0">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4" name="Rectangle 3"/>
          <p:cNvSpPr/>
          <p:nvPr/>
        </p:nvSpPr>
        <p:spPr>
          <a:xfrm>
            <a:off x="838200" y="6324600"/>
            <a:ext cx="6934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9125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smtClean="0"/>
              <a:t>Final Model: Interpretation (2)</a:t>
            </a:r>
            <a:endParaRPr lang="en-US" sz="3200" dirty="0"/>
          </a:p>
        </p:txBody>
      </p:sp>
      <p:sp>
        <p:nvSpPr>
          <p:cNvPr id="3" name="Content Placeholder 2"/>
          <p:cNvSpPr>
            <a:spLocks noGrp="1"/>
          </p:cNvSpPr>
          <p:nvPr>
            <p:ph idx="1"/>
          </p:nvPr>
        </p:nvSpPr>
        <p:spPr>
          <a:xfrm>
            <a:off x="457200" y="685800"/>
            <a:ext cx="9067800" cy="6629400"/>
          </a:xfrm>
        </p:spPr>
        <p:txBody>
          <a:bodyPr>
            <a:noAutofit/>
          </a:bodyPr>
          <a:lstStyle/>
          <a:p>
            <a:pPr marL="0" indent="0">
              <a:buNone/>
            </a:pPr>
            <a:r>
              <a:rPr lang="en-US" sz="900" dirty="0" smtClean="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wb</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Coef</a:t>
            </a:r>
            <a:r>
              <a:rPr lang="en-US" sz="1100" dirty="0">
                <a:latin typeface="Courier New" panose="02070309020205020404" pitchFamily="49" charset="0"/>
                <a:cs typeface="Courier New" panose="02070309020205020404" pitchFamily="49" charset="0"/>
              </a:rPr>
              <a:t>.   Std. Err.      z    P&gt;|z|     [95% Conf. Interval]</a:t>
            </a:r>
          </a:p>
          <a:p>
            <a:pPr marL="0" indent="0">
              <a:buNone/>
            </a:pP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vol</a:t>
            </a:r>
            <a:r>
              <a:rPr lang="en-US" sz="1100" dirty="0">
                <a:latin typeface="Courier New" panose="02070309020205020404" pitchFamily="49" charset="0"/>
                <a:cs typeface="Courier New" panose="02070309020205020404" pitchFamily="49" charset="0"/>
              </a:rPr>
              <a:t> |   .2690381   .0687574     3.91   0.000     .1342762    .4038001</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a:solidFill>
                  <a:srgbClr val="FF0000"/>
                </a:solidFill>
                <a:latin typeface="Courier New" panose="02070309020205020404" pitchFamily="49" charset="0"/>
                <a:cs typeface="Courier New" panose="02070309020205020404" pitchFamily="49" charset="0"/>
              </a:rPr>
              <a:t>health |</a:t>
            </a:r>
          </a:p>
          <a:p>
            <a:pPr marL="0" indent="0">
              <a:buNone/>
            </a:pPr>
            <a:r>
              <a:rPr lang="en-US" sz="1100" dirty="0">
                <a:solidFill>
                  <a:srgbClr val="FF0000"/>
                </a:solidFill>
                <a:latin typeface="Courier New" panose="02070309020205020404" pitchFamily="49" charset="0"/>
                <a:cs typeface="Courier New" panose="02070309020205020404" pitchFamily="49" charset="0"/>
              </a:rPr>
              <a:t>       Excellent  |   2.087576   .3499693     5.97   0.000     1.401649    2.773503</a:t>
            </a:r>
          </a:p>
          <a:p>
            <a:pPr marL="0" indent="0">
              <a:buNone/>
            </a:pPr>
            <a:r>
              <a:rPr lang="en-US" sz="1100" dirty="0">
                <a:solidFill>
                  <a:srgbClr val="FF0000"/>
                </a:solidFill>
                <a:latin typeface="Courier New" panose="02070309020205020404" pitchFamily="49" charset="0"/>
                <a:cs typeface="Courier New" panose="02070309020205020404" pitchFamily="49" charset="0"/>
              </a:rPr>
              <a:t>       Very Good  |   1.758287   .3465477     5.07   0.000     1.079066    2.437508</a:t>
            </a:r>
          </a:p>
          <a:p>
            <a:pPr marL="0" indent="0">
              <a:buNone/>
            </a:pPr>
            <a:r>
              <a:rPr lang="en-US" sz="1100" dirty="0">
                <a:solidFill>
                  <a:srgbClr val="FF0000"/>
                </a:solidFill>
                <a:latin typeface="Courier New" panose="02070309020205020404" pitchFamily="49" charset="0"/>
                <a:cs typeface="Courier New" panose="02070309020205020404" pitchFamily="49" charset="0"/>
              </a:rPr>
              <a:t>            Good  |   1.336157   .3467464     3.85   0.000     .6565471    2.015768</a:t>
            </a:r>
          </a:p>
          <a:p>
            <a:pPr marL="0" indent="0">
              <a:buNone/>
            </a:pPr>
            <a:r>
              <a:rPr lang="en-US" sz="1100" dirty="0">
                <a:solidFill>
                  <a:srgbClr val="FF0000"/>
                </a:solidFill>
                <a:latin typeface="Courier New" panose="02070309020205020404" pitchFamily="49" charset="0"/>
                <a:cs typeface="Courier New" panose="02070309020205020404" pitchFamily="49" charset="0"/>
              </a:rPr>
              <a:t>            Fair  |   .8861372   .3519783     2.52   0.012     .1962725    1.576002</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spirit |   .5666083   .0676984     8.37   0.000     .4339219    .6992947</a:t>
            </a:r>
          </a:p>
          <a:p>
            <a:pPr marL="0" indent="0">
              <a:buNone/>
            </a:pPr>
            <a:r>
              <a:rPr lang="en-US" sz="1100" dirty="0">
                <a:latin typeface="Courier New" panose="02070309020205020404" pitchFamily="49" charset="0"/>
                <a:cs typeface="Courier New" panose="02070309020205020404" pitchFamily="49" charset="0"/>
              </a:rPr>
              <a:t>            smoke |  -.5450757   .0860225    -6.34   0.000    -.7136767   -.3764747</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intuse</a:t>
            </a:r>
            <a:r>
              <a:rPr lang="en-US" sz="1100" dirty="0">
                <a:latin typeface="Courier New" panose="02070309020205020404" pitchFamily="49" charset="0"/>
                <a:cs typeface="Courier New" panose="02070309020205020404" pitchFamily="49" charset="0"/>
              </a:rPr>
              <a:t> |   .0674678   .0082594     8.17   0.000     .0512797     .083656</a:t>
            </a:r>
          </a:p>
          <a:p>
            <a:pPr marL="0" indent="0">
              <a:buNone/>
            </a:pPr>
            <a:r>
              <a:rPr lang="en-US" sz="1100" dirty="0">
                <a:latin typeface="Courier New" panose="02070309020205020404" pitchFamily="49" charset="0"/>
                <a:cs typeface="Courier New" panose="02070309020205020404" pitchFamily="49" charset="0"/>
              </a:rPr>
              <a:t>1.exercise_binary |  -.1495332   .1721561    -0.87   0.385    -.4869531    .1878866</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sex |</a:t>
            </a:r>
          </a:p>
          <a:p>
            <a:pPr marL="0" indent="0">
              <a:buNone/>
            </a:pPr>
            <a:r>
              <a:rPr lang="en-US" sz="1100" dirty="0">
                <a:latin typeface="Courier New" panose="02070309020205020404" pitchFamily="49" charset="0"/>
                <a:cs typeface="Courier New" panose="02070309020205020404" pitchFamily="49" charset="0"/>
              </a:rPr>
              <a:t>          Female  |   .2375147   .0887758     2.68   0.007     .0635174     .411512</a:t>
            </a:r>
          </a:p>
          <a:p>
            <a:pPr marL="0" indent="0">
              <a:buNone/>
            </a:pPr>
            <a:r>
              <a:rPr lang="en-US" sz="1100" dirty="0" smtClean="0">
                <a:latin typeface="Courier New" panose="02070309020205020404" pitchFamily="49" charset="0"/>
                <a:cs typeface="Courier New" panose="02070309020205020404" pitchFamily="49" charset="0"/>
              </a:rPr>
              <a:t>	  race </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black  |  -.0057229   .0942832    -0.06   0.952    -.1905145    .1790688</a:t>
            </a:r>
          </a:p>
          <a:p>
            <a:pPr marL="0" indent="0">
              <a:buNone/>
            </a:pPr>
            <a:r>
              <a:rPr lang="en-US" sz="1100" dirty="0">
                <a:latin typeface="Courier New" panose="02070309020205020404" pitchFamily="49" charset="0"/>
                <a:cs typeface="Courier New" panose="02070309020205020404" pitchFamily="49" charset="0"/>
              </a:rPr>
              <a:t>           other  |  -.3608464   .1765968    -2.04   0.041    -.7069698   -.0147229</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BMICat</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normalweight</a:t>
            </a:r>
            <a:r>
              <a:rPr lang="en-US" sz="1100" dirty="0">
                <a:latin typeface="Courier New" panose="02070309020205020404" pitchFamily="49" charset="0"/>
                <a:cs typeface="Courier New" panose="02070309020205020404" pitchFamily="49" charset="0"/>
              </a:rPr>
              <a:t>  |   .1403612   .1740851     0.81   0.420    -.2008392    .4815617</a:t>
            </a:r>
          </a:p>
          <a:p>
            <a:pPr marL="0" indent="0">
              <a:buNone/>
            </a:pPr>
            <a:r>
              <a:rPr lang="en-US" sz="1100" dirty="0">
                <a:latin typeface="Courier New" panose="02070309020205020404" pitchFamily="49" charset="0"/>
                <a:cs typeface="Courier New" panose="02070309020205020404" pitchFamily="49" charset="0"/>
              </a:rPr>
              <a:t>      overweight  |   .2796972   .1791765     1.56   0.119    -.0714822    .6308767</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centbaseage</a:t>
            </a:r>
            <a:r>
              <a:rPr lang="en-US" sz="1100" dirty="0">
                <a:latin typeface="Courier New" panose="02070309020205020404" pitchFamily="49" charset="0"/>
                <a:cs typeface="Courier New" panose="02070309020205020404" pitchFamily="49" charset="0"/>
              </a:rPr>
              <a:t> |   .0012582    .035174     0.04   0.971    -.0676815    .0701979</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centyear</a:t>
            </a:r>
            <a:r>
              <a:rPr lang="en-US" sz="1100" dirty="0">
                <a:latin typeface="Courier New" panose="02070309020205020404" pitchFamily="49" charset="0"/>
                <a:cs typeface="Courier New" panose="02070309020205020404" pitchFamily="49" charset="0"/>
              </a:rPr>
              <a:t> |   .0358163   .0125052     2.86   0.004     .0113066     .060326</a:t>
            </a:r>
          </a:p>
          <a:p>
            <a:pPr marL="0" indent="0">
              <a:buNone/>
            </a:pPr>
            <a:r>
              <a:rPr lang="en-US" sz="1100" dirty="0">
                <a:latin typeface="Courier New" panose="02070309020205020404" pitchFamily="49" charset="0"/>
                <a:cs typeface="Courier New" panose="02070309020205020404" pitchFamily="49" charset="0"/>
              </a:rPr>
              <a:t>            _cons |   10.75806   .4262369    25.24   0.000     9.922653    11.59347</a:t>
            </a:r>
          </a:p>
          <a:p>
            <a:pPr marL="0" indent="0">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4" name="Rectangle 3"/>
          <p:cNvSpPr/>
          <p:nvPr/>
        </p:nvSpPr>
        <p:spPr>
          <a:xfrm>
            <a:off x="990600" y="1676400"/>
            <a:ext cx="6934200" cy="1066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898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Motivation</a:t>
            </a:r>
            <a:endParaRPr lang="en-US" dirty="0" smtClean="0"/>
          </a:p>
          <a:p>
            <a:r>
              <a:rPr lang="en-US" dirty="0" smtClean="0"/>
              <a:t>Descriptive statistics/graphics</a:t>
            </a:r>
          </a:p>
          <a:p>
            <a:r>
              <a:rPr lang="en-US" dirty="0" smtClean="0"/>
              <a:t>Statistical methods</a:t>
            </a:r>
            <a:endParaRPr lang="en-US" dirty="0" smtClean="0"/>
          </a:p>
          <a:p>
            <a:r>
              <a:rPr lang="en-US" dirty="0" smtClean="0"/>
              <a:t>Results and conclusions</a:t>
            </a:r>
            <a:endParaRPr lang="en-US" dirty="0"/>
          </a:p>
        </p:txBody>
      </p:sp>
    </p:spTree>
    <p:extLst>
      <p:ext uri="{BB962C8B-B14F-4D97-AF65-F5344CB8AC3E}">
        <p14:creationId xmlns:p14="http://schemas.microsoft.com/office/powerpoint/2010/main" val="377325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smtClean="0"/>
              <a:t>Final Model: Interpretation (3)</a:t>
            </a:r>
            <a:endParaRPr lang="en-US" sz="3200" dirty="0"/>
          </a:p>
        </p:txBody>
      </p:sp>
      <p:sp>
        <p:nvSpPr>
          <p:cNvPr id="3" name="Content Placeholder 2"/>
          <p:cNvSpPr>
            <a:spLocks noGrp="1"/>
          </p:cNvSpPr>
          <p:nvPr>
            <p:ph idx="1"/>
          </p:nvPr>
        </p:nvSpPr>
        <p:spPr>
          <a:xfrm>
            <a:off x="457200" y="685800"/>
            <a:ext cx="9067800" cy="6629400"/>
          </a:xfrm>
        </p:spPr>
        <p:txBody>
          <a:bodyPr>
            <a:noAutofit/>
          </a:bodyPr>
          <a:lstStyle/>
          <a:p>
            <a:pPr marL="0" indent="0">
              <a:buNone/>
            </a:pPr>
            <a:r>
              <a:rPr lang="en-US" sz="900" dirty="0" smtClean="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wb</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Coef</a:t>
            </a:r>
            <a:r>
              <a:rPr lang="en-US" sz="1100" dirty="0">
                <a:latin typeface="Courier New" panose="02070309020205020404" pitchFamily="49" charset="0"/>
                <a:cs typeface="Courier New" panose="02070309020205020404" pitchFamily="49" charset="0"/>
              </a:rPr>
              <a:t>.   Std. Err.      z    P&gt;|z|     [95% Conf. Interval]</a:t>
            </a:r>
          </a:p>
          <a:p>
            <a:pPr marL="0" indent="0">
              <a:buNone/>
            </a:pP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vol</a:t>
            </a:r>
            <a:r>
              <a:rPr lang="en-US" sz="1100" dirty="0">
                <a:latin typeface="Courier New" panose="02070309020205020404" pitchFamily="49" charset="0"/>
                <a:cs typeface="Courier New" panose="02070309020205020404" pitchFamily="49" charset="0"/>
              </a:rPr>
              <a:t> |   .2690381   .0687574     3.91   0.000     .1342762    .4038001</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health |</a:t>
            </a:r>
          </a:p>
          <a:p>
            <a:pPr marL="0" indent="0">
              <a:buNone/>
            </a:pPr>
            <a:r>
              <a:rPr lang="en-US" sz="1100" dirty="0">
                <a:latin typeface="Courier New" panose="02070309020205020404" pitchFamily="49" charset="0"/>
                <a:cs typeface="Courier New" panose="02070309020205020404" pitchFamily="49" charset="0"/>
              </a:rPr>
              <a:t>       Excellent  |   2.087576   .3499693     5.97   0.000     1.401649    2.773503</a:t>
            </a:r>
          </a:p>
          <a:p>
            <a:pPr marL="0" indent="0">
              <a:buNone/>
            </a:pPr>
            <a:r>
              <a:rPr lang="en-US" sz="1100" dirty="0">
                <a:latin typeface="Courier New" panose="02070309020205020404" pitchFamily="49" charset="0"/>
                <a:cs typeface="Courier New" panose="02070309020205020404" pitchFamily="49" charset="0"/>
              </a:rPr>
              <a:t>       Very Good  |   1.758287   .3465477     5.07   0.000     1.079066    2.437508</a:t>
            </a:r>
          </a:p>
          <a:p>
            <a:pPr marL="0" indent="0">
              <a:buNone/>
            </a:pPr>
            <a:r>
              <a:rPr lang="en-US" sz="1100" dirty="0">
                <a:latin typeface="Courier New" panose="02070309020205020404" pitchFamily="49" charset="0"/>
                <a:cs typeface="Courier New" panose="02070309020205020404" pitchFamily="49" charset="0"/>
              </a:rPr>
              <a:t>            Good  |   1.336157   .3467464     3.85   0.000     .6565471    2.015768</a:t>
            </a:r>
          </a:p>
          <a:p>
            <a:pPr marL="0" indent="0">
              <a:buNone/>
            </a:pPr>
            <a:r>
              <a:rPr lang="en-US" sz="1100" dirty="0">
                <a:latin typeface="Courier New" panose="02070309020205020404" pitchFamily="49" charset="0"/>
                <a:cs typeface="Courier New" panose="02070309020205020404" pitchFamily="49" charset="0"/>
              </a:rPr>
              <a:t>            Fair  |   .8861372   .3519783     2.52   0.012     .1962725    1.576002</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solidFill>
                  <a:srgbClr val="FF0000"/>
                </a:solidFill>
                <a:latin typeface="Courier New" panose="02070309020205020404" pitchFamily="49" charset="0"/>
                <a:cs typeface="Courier New" panose="02070309020205020404" pitchFamily="49" charset="0"/>
              </a:rPr>
              <a:t>           spirit |   .5666083   .0676984     8.37   0.000     .4339219    .6992947</a:t>
            </a:r>
          </a:p>
          <a:p>
            <a:pPr marL="0" indent="0">
              <a:buNone/>
            </a:pPr>
            <a:r>
              <a:rPr lang="en-US" sz="1100" dirty="0">
                <a:solidFill>
                  <a:srgbClr val="FF0000"/>
                </a:solidFill>
                <a:latin typeface="Courier New" panose="02070309020205020404" pitchFamily="49" charset="0"/>
                <a:cs typeface="Courier New" panose="02070309020205020404" pitchFamily="49" charset="0"/>
              </a:rPr>
              <a:t>            smoke |  -.5450757   .0860225    -6.34   0.000    -.7136767   -.3764747</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intuse</a:t>
            </a:r>
            <a:r>
              <a:rPr lang="en-US" sz="1100" dirty="0">
                <a:latin typeface="Courier New" panose="02070309020205020404" pitchFamily="49" charset="0"/>
                <a:cs typeface="Courier New" panose="02070309020205020404" pitchFamily="49" charset="0"/>
              </a:rPr>
              <a:t> |   .0674678   .0082594     8.17   0.000     .0512797     .083656</a:t>
            </a:r>
          </a:p>
          <a:p>
            <a:pPr marL="0" indent="0">
              <a:buNone/>
            </a:pPr>
            <a:r>
              <a:rPr lang="en-US" sz="1100" dirty="0">
                <a:latin typeface="Courier New" panose="02070309020205020404" pitchFamily="49" charset="0"/>
                <a:cs typeface="Courier New" panose="02070309020205020404" pitchFamily="49" charset="0"/>
              </a:rPr>
              <a:t>1.exercise_binary |  -.1495332   .1721561    -0.87   0.385    -.4869531    .1878866</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solidFill>
                  <a:srgbClr val="FF0000"/>
                </a:solidFill>
                <a:latin typeface="Courier New" panose="02070309020205020404" pitchFamily="49" charset="0"/>
                <a:cs typeface="Courier New" panose="02070309020205020404" pitchFamily="49" charset="0"/>
              </a:rPr>
              <a:t>              sex |</a:t>
            </a:r>
          </a:p>
          <a:p>
            <a:pPr marL="0" indent="0">
              <a:buNone/>
            </a:pPr>
            <a:r>
              <a:rPr lang="en-US" sz="1100" dirty="0">
                <a:solidFill>
                  <a:srgbClr val="FF0000"/>
                </a:solidFill>
                <a:latin typeface="Courier New" panose="02070309020205020404" pitchFamily="49" charset="0"/>
                <a:cs typeface="Courier New" panose="02070309020205020404" pitchFamily="49" charset="0"/>
              </a:rPr>
              <a:t>          Female  |   .2375147   .0887758     2.68   0.007     .0635174     .411512</a:t>
            </a:r>
          </a:p>
          <a:p>
            <a:pPr marL="0" indent="0">
              <a:buNone/>
            </a:pPr>
            <a:r>
              <a:rPr lang="en-US" sz="1100" dirty="0" smtClean="0">
                <a:latin typeface="Courier New" panose="02070309020205020404" pitchFamily="49" charset="0"/>
                <a:cs typeface="Courier New" panose="02070309020205020404" pitchFamily="49" charset="0"/>
              </a:rPr>
              <a:t>	  race </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black  |  -.0057229   .0942832    -0.06   0.952    -.1905145    .1790688</a:t>
            </a:r>
          </a:p>
          <a:p>
            <a:pPr marL="0" indent="0">
              <a:buNone/>
            </a:pPr>
            <a:r>
              <a:rPr lang="en-US" sz="1100" dirty="0">
                <a:latin typeface="Courier New" panose="02070309020205020404" pitchFamily="49" charset="0"/>
                <a:cs typeface="Courier New" panose="02070309020205020404" pitchFamily="49" charset="0"/>
              </a:rPr>
              <a:t>           other  |  -.3608464   .1765968    -2.04   0.041    -.7069698   -.0147229</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BMICat</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normalweight</a:t>
            </a:r>
            <a:r>
              <a:rPr lang="en-US" sz="1100" dirty="0">
                <a:latin typeface="Courier New" panose="02070309020205020404" pitchFamily="49" charset="0"/>
                <a:cs typeface="Courier New" panose="02070309020205020404" pitchFamily="49" charset="0"/>
              </a:rPr>
              <a:t>  |   .1403612   .1740851     0.81   0.420    -.2008392    .4815617</a:t>
            </a:r>
          </a:p>
          <a:p>
            <a:pPr marL="0" indent="0">
              <a:buNone/>
            </a:pPr>
            <a:r>
              <a:rPr lang="en-US" sz="1100" dirty="0">
                <a:latin typeface="Courier New" panose="02070309020205020404" pitchFamily="49" charset="0"/>
                <a:cs typeface="Courier New" panose="02070309020205020404" pitchFamily="49" charset="0"/>
              </a:rPr>
              <a:t>      overweight  |   .2796972   .1791765     1.56   0.119    -.0714822    .6308767</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centbaseage</a:t>
            </a:r>
            <a:r>
              <a:rPr lang="en-US" sz="1100" dirty="0">
                <a:latin typeface="Courier New" panose="02070309020205020404" pitchFamily="49" charset="0"/>
                <a:cs typeface="Courier New" panose="02070309020205020404" pitchFamily="49" charset="0"/>
              </a:rPr>
              <a:t> |   .0012582    .035174     0.04   0.971    -.0676815    .0701979</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centyear</a:t>
            </a:r>
            <a:r>
              <a:rPr lang="en-US" sz="1100" dirty="0">
                <a:latin typeface="Courier New" panose="02070309020205020404" pitchFamily="49" charset="0"/>
                <a:cs typeface="Courier New" panose="02070309020205020404" pitchFamily="49" charset="0"/>
              </a:rPr>
              <a:t> |   .0358163   .0125052     2.86   0.004     .0113066     .060326</a:t>
            </a:r>
          </a:p>
          <a:p>
            <a:pPr marL="0" indent="0">
              <a:buNone/>
            </a:pPr>
            <a:r>
              <a:rPr lang="en-US" sz="1100" dirty="0">
                <a:latin typeface="Courier New" panose="02070309020205020404" pitchFamily="49" charset="0"/>
                <a:cs typeface="Courier New" panose="02070309020205020404" pitchFamily="49" charset="0"/>
              </a:rPr>
              <a:t>            _cons |   10.75806   .4262369    25.24   0.000     9.922653    11.59347</a:t>
            </a:r>
          </a:p>
          <a:p>
            <a:pPr marL="0" indent="0">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4" name="Rectangle 3"/>
          <p:cNvSpPr/>
          <p:nvPr/>
        </p:nvSpPr>
        <p:spPr>
          <a:xfrm>
            <a:off x="1143000" y="2786062"/>
            <a:ext cx="69342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76337" y="3962400"/>
            <a:ext cx="6934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860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3200" dirty="0" smtClean="0"/>
              <a:t>Final Model: Interpretation (4)</a:t>
            </a:r>
            <a:endParaRPr lang="en-US" sz="3200" dirty="0"/>
          </a:p>
        </p:txBody>
      </p:sp>
      <p:sp>
        <p:nvSpPr>
          <p:cNvPr id="3" name="Content Placeholder 2"/>
          <p:cNvSpPr>
            <a:spLocks noGrp="1"/>
          </p:cNvSpPr>
          <p:nvPr>
            <p:ph idx="1"/>
          </p:nvPr>
        </p:nvSpPr>
        <p:spPr>
          <a:xfrm>
            <a:off x="457200" y="685800"/>
            <a:ext cx="9067800" cy="6629400"/>
          </a:xfrm>
        </p:spPr>
        <p:txBody>
          <a:bodyPr>
            <a:noAutofit/>
          </a:bodyPr>
          <a:lstStyle/>
          <a:p>
            <a:pPr marL="0" indent="0">
              <a:buNone/>
            </a:pPr>
            <a:r>
              <a:rPr lang="en-US" sz="900" dirty="0" smtClean="0">
                <a:latin typeface="Courier New" panose="02070309020205020404" pitchFamily="49" charset="0"/>
                <a:cs typeface="Courier New" panose="02070309020205020404" pitchFamily="49" charset="0"/>
              </a:rPr>
              <a:t>-----------------------------------------------------------------------------------</a:t>
            </a:r>
            <a:endParaRPr lang="en-US" sz="9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wb</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Coef</a:t>
            </a:r>
            <a:r>
              <a:rPr lang="en-US" sz="1100" dirty="0">
                <a:latin typeface="Courier New" panose="02070309020205020404" pitchFamily="49" charset="0"/>
                <a:cs typeface="Courier New" panose="02070309020205020404" pitchFamily="49" charset="0"/>
              </a:rPr>
              <a:t>.   Std. Err.      z    P&gt;|z|     [95% Conf. Interval]</a:t>
            </a:r>
          </a:p>
          <a:p>
            <a:pPr marL="0" indent="0">
              <a:buNone/>
            </a:pP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vol</a:t>
            </a:r>
            <a:r>
              <a:rPr lang="en-US" sz="1100" dirty="0">
                <a:latin typeface="Courier New" panose="02070309020205020404" pitchFamily="49" charset="0"/>
                <a:cs typeface="Courier New" panose="02070309020205020404" pitchFamily="49" charset="0"/>
              </a:rPr>
              <a:t> |   .2690381   .0687574     3.91   0.000     .1342762    .4038001</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health |</a:t>
            </a:r>
          </a:p>
          <a:p>
            <a:pPr marL="0" indent="0">
              <a:buNone/>
            </a:pPr>
            <a:r>
              <a:rPr lang="en-US" sz="1100" dirty="0">
                <a:latin typeface="Courier New" panose="02070309020205020404" pitchFamily="49" charset="0"/>
                <a:cs typeface="Courier New" panose="02070309020205020404" pitchFamily="49" charset="0"/>
              </a:rPr>
              <a:t>       Excellent  |   2.087576   .3499693     5.97   0.000     1.401649    2.773503</a:t>
            </a:r>
          </a:p>
          <a:p>
            <a:pPr marL="0" indent="0">
              <a:buNone/>
            </a:pPr>
            <a:r>
              <a:rPr lang="en-US" sz="1100" dirty="0">
                <a:latin typeface="Courier New" panose="02070309020205020404" pitchFamily="49" charset="0"/>
                <a:cs typeface="Courier New" panose="02070309020205020404" pitchFamily="49" charset="0"/>
              </a:rPr>
              <a:t>       Very Good  |   1.758287   .3465477     5.07   0.000     1.079066    2.437508</a:t>
            </a:r>
          </a:p>
          <a:p>
            <a:pPr marL="0" indent="0">
              <a:buNone/>
            </a:pPr>
            <a:r>
              <a:rPr lang="en-US" sz="1100" dirty="0">
                <a:latin typeface="Courier New" panose="02070309020205020404" pitchFamily="49" charset="0"/>
                <a:cs typeface="Courier New" panose="02070309020205020404" pitchFamily="49" charset="0"/>
              </a:rPr>
              <a:t>            Good  |   1.336157   .3467464     3.85   0.000     .6565471    2.015768</a:t>
            </a:r>
          </a:p>
          <a:p>
            <a:pPr marL="0" indent="0">
              <a:buNone/>
            </a:pPr>
            <a:r>
              <a:rPr lang="en-US" sz="1100" dirty="0">
                <a:latin typeface="Courier New" panose="02070309020205020404" pitchFamily="49" charset="0"/>
                <a:cs typeface="Courier New" panose="02070309020205020404" pitchFamily="49" charset="0"/>
              </a:rPr>
              <a:t>            Fair  |   .8861372   .3519783     2.52   0.012     .1962725    1.576002</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spirit |   .5666083   .0676984     8.37   0.000     .4339219    .6992947</a:t>
            </a:r>
          </a:p>
          <a:p>
            <a:pPr marL="0" indent="0">
              <a:buNone/>
            </a:pPr>
            <a:r>
              <a:rPr lang="en-US" sz="1100" dirty="0">
                <a:latin typeface="Courier New" panose="02070309020205020404" pitchFamily="49" charset="0"/>
                <a:cs typeface="Courier New" panose="02070309020205020404" pitchFamily="49" charset="0"/>
              </a:rPr>
              <a:t>            smoke |  -.5450757   .0860225    -6.34   0.000    -.7136767   -.3764747</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intuse</a:t>
            </a:r>
            <a:r>
              <a:rPr lang="en-US" sz="1100" dirty="0">
                <a:latin typeface="Courier New" panose="02070309020205020404" pitchFamily="49" charset="0"/>
                <a:cs typeface="Courier New" panose="02070309020205020404" pitchFamily="49" charset="0"/>
              </a:rPr>
              <a:t> |   .0674678   .0082594     8.17   0.000     .0512797     .083656</a:t>
            </a:r>
          </a:p>
          <a:p>
            <a:pPr marL="0" indent="0">
              <a:buNone/>
            </a:pPr>
            <a:r>
              <a:rPr lang="en-US" sz="1100" dirty="0">
                <a:latin typeface="Courier New" panose="02070309020205020404" pitchFamily="49" charset="0"/>
                <a:cs typeface="Courier New" panose="02070309020205020404" pitchFamily="49" charset="0"/>
              </a:rPr>
              <a:t>1.exercise_binary |  -.1495332   .1721561    -0.87   0.385    -.4869531    .1878866</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sex |</a:t>
            </a:r>
          </a:p>
          <a:p>
            <a:pPr marL="0" indent="0">
              <a:buNone/>
            </a:pPr>
            <a:r>
              <a:rPr lang="en-US" sz="1100" dirty="0">
                <a:latin typeface="Courier New" panose="02070309020205020404" pitchFamily="49" charset="0"/>
                <a:cs typeface="Courier New" panose="02070309020205020404" pitchFamily="49" charset="0"/>
              </a:rPr>
              <a:t>          Female  |   .2375147   .0887758     2.68   0.007     .0635174     .411512</a:t>
            </a:r>
          </a:p>
          <a:p>
            <a:pPr marL="0" indent="0">
              <a:buNone/>
            </a:pPr>
            <a:r>
              <a:rPr lang="en-US" sz="1100" dirty="0" smtClean="0">
                <a:latin typeface="Courier New" panose="02070309020205020404" pitchFamily="49" charset="0"/>
                <a:cs typeface="Courier New" panose="02070309020205020404" pitchFamily="49" charset="0"/>
              </a:rPr>
              <a:t>	  race </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           black  |  -.0057229   .0942832    -0.06   0.952    -.1905145    .1790688</a:t>
            </a:r>
          </a:p>
          <a:p>
            <a:pPr marL="0" indent="0">
              <a:buNone/>
            </a:pPr>
            <a:r>
              <a:rPr lang="en-US" sz="1100" dirty="0">
                <a:latin typeface="Courier New" panose="02070309020205020404" pitchFamily="49" charset="0"/>
                <a:cs typeface="Courier New" panose="02070309020205020404" pitchFamily="49" charset="0"/>
              </a:rPr>
              <a:t>           other  |  -.3608464   .1765968    -2.04   0.041    -.7069698   -.0147229</a:t>
            </a:r>
          </a:p>
          <a:p>
            <a:pPr marL="0" indent="0">
              <a:buNone/>
            </a:pP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BMICat</a:t>
            </a:r>
            <a:r>
              <a:rPr lang="en-US" sz="1100" dirty="0">
                <a:latin typeface="Courier New" panose="02070309020205020404" pitchFamily="49" charset="0"/>
                <a:cs typeface="Courier New" panose="02070309020205020404" pitchFamily="49" charset="0"/>
              </a:rPr>
              <a:t> |</a:t>
            </a:r>
          </a:p>
          <a:p>
            <a:pPr marL="0"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normalweight</a:t>
            </a:r>
            <a:r>
              <a:rPr lang="en-US" sz="1100" dirty="0">
                <a:latin typeface="Courier New" panose="02070309020205020404" pitchFamily="49" charset="0"/>
                <a:cs typeface="Courier New" panose="02070309020205020404" pitchFamily="49" charset="0"/>
              </a:rPr>
              <a:t>  |   .1403612   .1740851     0.81   0.420    -.2008392    .4815617</a:t>
            </a:r>
          </a:p>
          <a:p>
            <a:pPr marL="0" indent="0">
              <a:buNone/>
            </a:pPr>
            <a:r>
              <a:rPr lang="en-US" sz="1100" dirty="0">
                <a:latin typeface="Courier New" panose="02070309020205020404" pitchFamily="49" charset="0"/>
                <a:cs typeface="Courier New" panose="02070309020205020404" pitchFamily="49" charset="0"/>
              </a:rPr>
              <a:t>      overweight  |   .2796972   .1791765     1.56   0.119    -.0714822    .6308767</a:t>
            </a:r>
          </a:p>
          <a:p>
            <a:pPr marL="0" indent="0">
              <a:buNone/>
            </a:pPr>
            <a:r>
              <a:rPr lang="en-US" sz="1100" dirty="0">
                <a:solidFill>
                  <a:srgbClr val="FF0000"/>
                </a:solidFill>
                <a:latin typeface="Courier New" panose="02070309020205020404" pitchFamily="49" charset="0"/>
                <a:cs typeface="Courier New" panose="02070309020205020404" pitchFamily="49" charset="0"/>
              </a:rPr>
              <a:t>                  |</a:t>
            </a:r>
          </a:p>
          <a:p>
            <a:pPr marL="0" indent="0">
              <a:buNone/>
            </a:pPr>
            <a:r>
              <a:rPr lang="en-US" sz="1100" dirty="0">
                <a:solidFill>
                  <a:srgbClr val="FF0000"/>
                </a:solidFill>
                <a:latin typeface="Courier New" panose="02070309020205020404" pitchFamily="49" charset="0"/>
                <a:cs typeface="Courier New" panose="02070309020205020404" pitchFamily="49" charset="0"/>
              </a:rPr>
              <a:t>      </a:t>
            </a:r>
            <a:r>
              <a:rPr lang="en-US" sz="1100" dirty="0" err="1">
                <a:solidFill>
                  <a:srgbClr val="FF0000"/>
                </a:solidFill>
                <a:latin typeface="Courier New" panose="02070309020205020404" pitchFamily="49" charset="0"/>
                <a:cs typeface="Courier New" panose="02070309020205020404" pitchFamily="49" charset="0"/>
              </a:rPr>
              <a:t>centbaseage</a:t>
            </a:r>
            <a:r>
              <a:rPr lang="en-US" sz="1100" dirty="0">
                <a:solidFill>
                  <a:srgbClr val="FF0000"/>
                </a:solidFill>
                <a:latin typeface="Courier New" panose="02070309020205020404" pitchFamily="49" charset="0"/>
                <a:cs typeface="Courier New" panose="02070309020205020404" pitchFamily="49" charset="0"/>
              </a:rPr>
              <a:t> |   .0012582    .035174     0.04   0.971    -.0676815    .0701979</a:t>
            </a:r>
          </a:p>
          <a:p>
            <a:pPr marL="0" indent="0">
              <a:buNone/>
            </a:pPr>
            <a:r>
              <a:rPr lang="en-US" sz="1100" dirty="0">
                <a:solidFill>
                  <a:srgbClr val="FF0000"/>
                </a:solidFill>
                <a:latin typeface="Courier New" panose="02070309020205020404" pitchFamily="49" charset="0"/>
                <a:cs typeface="Courier New" panose="02070309020205020404" pitchFamily="49" charset="0"/>
              </a:rPr>
              <a:t>         </a:t>
            </a:r>
            <a:r>
              <a:rPr lang="en-US" sz="1100" dirty="0" err="1">
                <a:solidFill>
                  <a:srgbClr val="FF0000"/>
                </a:solidFill>
                <a:latin typeface="Courier New" panose="02070309020205020404" pitchFamily="49" charset="0"/>
                <a:cs typeface="Courier New" panose="02070309020205020404" pitchFamily="49" charset="0"/>
              </a:rPr>
              <a:t>centyear</a:t>
            </a:r>
            <a:r>
              <a:rPr lang="en-US" sz="1100" dirty="0">
                <a:solidFill>
                  <a:srgbClr val="FF0000"/>
                </a:solidFill>
                <a:latin typeface="Courier New" panose="02070309020205020404" pitchFamily="49" charset="0"/>
                <a:cs typeface="Courier New" panose="02070309020205020404" pitchFamily="49" charset="0"/>
              </a:rPr>
              <a:t> |   .0358163   .0125052     2.86   0.004     .0113066     .060326</a:t>
            </a:r>
          </a:p>
          <a:p>
            <a:pPr marL="0" indent="0">
              <a:buNone/>
            </a:pPr>
            <a:r>
              <a:rPr lang="en-US" sz="1100" dirty="0">
                <a:latin typeface="Courier New" panose="02070309020205020404" pitchFamily="49" charset="0"/>
                <a:cs typeface="Courier New" panose="02070309020205020404" pitchFamily="49" charset="0"/>
              </a:rPr>
              <a:t>            _cons |   10.75806   .4262369    25.24   0.000     9.922653    11.59347</a:t>
            </a:r>
          </a:p>
          <a:p>
            <a:pPr marL="0" indent="0">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
        <p:nvSpPr>
          <p:cNvPr id="5" name="Rectangle 4"/>
          <p:cNvSpPr/>
          <p:nvPr/>
        </p:nvSpPr>
        <p:spPr>
          <a:xfrm>
            <a:off x="990600" y="5791200"/>
            <a:ext cx="7119937"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929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diagnostics</a:t>
            </a:r>
            <a:endParaRPr lang="en-US" dirty="0"/>
          </a:p>
        </p:txBody>
      </p:sp>
      <p:pic>
        <p:nvPicPr>
          <p:cNvPr id="6" name="Picture 5"/>
          <p:cNvPicPr>
            <a:picLocks noChangeAspect="1"/>
          </p:cNvPicPr>
          <p:nvPr/>
        </p:nvPicPr>
        <p:blipFill>
          <a:blip r:embed="rId3"/>
          <a:stretch>
            <a:fillRect/>
          </a:stretch>
        </p:blipFill>
        <p:spPr>
          <a:xfrm>
            <a:off x="999744" y="1295400"/>
            <a:ext cx="6925056" cy="5188399"/>
          </a:xfrm>
          <a:prstGeom prst="rect">
            <a:avLst/>
          </a:prstGeom>
        </p:spPr>
      </p:pic>
    </p:spTree>
    <p:extLst>
      <p:ext uri="{BB962C8B-B14F-4D97-AF65-F5344CB8AC3E}">
        <p14:creationId xmlns:p14="http://schemas.microsoft.com/office/powerpoint/2010/main" val="4196176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lstStyle/>
          <a:p>
            <a:r>
              <a:rPr lang="en-US" b="1" dirty="0" smtClean="0"/>
              <a:t>APPENDIX</a:t>
            </a:r>
            <a:endParaRPr lang="en-US" b="1" dirty="0"/>
          </a:p>
        </p:txBody>
      </p:sp>
    </p:spTree>
    <p:extLst>
      <p:ext uri="{BB962C8B-B14F-4D97-AF65-F5344CB8AC3E}">
        <p14:creationId xmlns:p14="http://schemas.microsoft.com/office/powerpoint/2010/main" val="1425189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terms tested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58150609"/>
              </p:ext>
            </p:extLst>
          </p:nvPr>
        </p:nvGraphicFramePr>
        <p:xfrm>
          <a:off x="990600" y="1417638"/>
          <a:ext cx="7162800" cy="3337560"/>
        </p:xfrm>
        <a:graphic>
          <a:graphicData uri="http://schemas.openxmlformats.org/drawingml/2006/table">
            <a:tbl>
              <a:tblPr firstRow="1" bandRow="1">
                <a:tableStyleId>{5C22544A-7EE6-4342-B048-85BDC9FD1C3A}</a:tableStyleId>
              </a:tblPr>
              <a:tblGrid>
                <a:gridCol w="3505200"/>
                <a:gridCol w="1828800"/>
                <a:gridCol w="1828800"/>
              </a:tblGrid>
              <a:tr h="370840">
                <a:tc>
                  <a:txBody>
                    <a:bodyPr/>
                    <a:lstStyle/>
                    <a:p>
                      <a:r>
                        <a:rPr lang="en-US" dirty="0" smtClean="0"/>
                        <a:t>Interaction term</a:t>
                      </a:r>
                      <a:endParaRPr lang="en-US" dirty="0"/>
                    </a:p>
                  </a:txBody>
                  <a:tcPr/>
                </a:tc>
                <a:tc>
                  <a:txBody>
                    <a:bodyPr/>
                    <a:lstStyle/>
                    <a:p>
                      <a:r>
                        <a:rPr lang="en-US" dirty="0" smtClean="0"/>
                        <a:t>Effect</a:t>
                      </a:r>
                      <a:r>
                        <a:rPr lang="en-US" baseline="0" dirty="0" smtClean="0"/>
                        <a:t> size</a:t>
                      </a:r>
                      <a:endParaRPr lang="en-US" dirty="0"/>
                    </a:p>
                  </a:txBody>
                  <a:tcPr/>
                </a:tc>
                <a:tc>
                  <a:txBody>
                    <a:bodyPr/>
                    <a:lstStyle/>
                    <a:p>
                      <a:r>
                        <a:rPr lang="en-US" dirty="0" smtClean="0"/>
                        <a:t>P-value</a:t>
                      </a:r>
                      <a:endParaRPr lang="en-US" dirty="0"/>
                    </a:p>
                  </a:txBody>
                  <a:tcPr/>
                </a:tc>
              </a:tr>
              <a:tr h="370840">
                <a:tc>
                  <a:txBody>
                    <a:bodyPr/>
                    <a:lstStyle/>
                    <a:p>
                      <a:r>
                        <a:rPr lang="en-US" dirty="0" err="1" smtClean="0"/>
                        <a:t>Centage</a:t>
                      </a:r>
                      <a:r>
                        <a:rPr lang="en-US" dirty="0" smtClean="0"/>
                        <a:t>*spirit</a:t>
                      </a:r>
                      <a:endParaRPr lang="en-US" dirty="0"/>
                    </a:p>
                  </a:txBody>
                  <a:tcPr/>
                </a:tc>
                <a:tc>
                  <a:txBody>
                    <a:bodyPr/>
                    <a:lstStyle/>
                    <a:p>
                      <a:r>
                        <a:rPr lang="en-US" dirty="0" smtClean="0"/>
                        <a:t>0.0071</a:t>
                      </a:r>
                      <a:endParaRPr lang="en-US" dirty="0"/>
                    </a:p>
                  </a:txBody>
                  <a:tcPr/>
                </a:tc>
                <a:tc>
                  <a:txBody>
                    <a:bodyPr/>
                    <a:lstStyle/>
                    <a:p>
                      <a:r>
                        <a:rPr lang="en-US" dirty="0" smtClean="0"/>
                        <a:t>0.767</a:t>
                      </a:r>
                      <a:endParaRPr lang="en-US" dirty="0"/>
                    </a:p>
                  </a:txBody>
                  <a:tcPr/>
                </a:tc>
              </a:tr>
              <a:tr h="370840">
                <a:tc>
                  <a:txBody>
                    <a:bodyPr/>
                    <a:lstStyle/>
                    <a:p>
                      <a:r>
                        <a:rPr lang="en-US" dirty="0" err="1" smtClean="0"/>
                        <a:t>BMICat</a:t>
                      </a:r>
                      <a:r>
                        <a:rPr lang="en-US" dirty="0" smtClean="0"/>
                        <a:t>##</a:t>
                      </a:r>
                      <a:r>
                        <a:rPr lang="en-US" dirty="0" err="1" smtClean="0"/>
                        <a:t>exercise_binary</a:t>
                      </a:r>
                      <a:endParaRPr lang="en-US" dirty="0"/>
                    </a:p>
                  </a:txBody>
                  <a:tcPr/>
                </a:tc>
                <a:tc>
                  <a:txBody>
                    <a:bodyPr/>
                    <a:lstStyle/>
                    <a:p>
                      <a:r>
                        <a:rPr lang="en-US" dirty="0" smtClean="0"/>
                        <a:t>-0.25,</a:t>
                      </a:r>
                      <a:r>
                        <a:rPr lang="en-US" baseline="0" dirty="0" smtClean="0"/>
                        <a:t> 0.049</a:t>
                      </a:r>
                      <a:endParaRPr lang="en-US" dirty="0"/>
                    </a:p>
                  </a:txBody>
                  <a:tcPr/>
                </a:tc>
                <a:tc>
                  <a:txBody>
                    <a:bodyPr/>
                    <a:lstStyle/>
                    <a:p>
                      <a:r>
                        <a:rPr lang="en-US" dirty="0" smtClean="0"/>
                        <a:t>0.665, 0.933</a:t>
                      </a:r>
                      <a:endParaRPr lang="en-US" dirty="0"/>
                    </a:p>
                  </a:txBody>
                  <a:tcPr/>
                </a:tc>
              </a:tr>
              <a:tr h="370840">
                <a:tc>
                  <a:txBody>
                    <a:bodyPr/>
                    <a:lstStyle/>
                    <a:p>
                      <a:r>
                        <a:rPr lang="en-US" dirty="0" err="1" smtClean="0"/>
                        <a:t>Centage</a:t>
                      </a:r>
                      <a:r>
                        <a:rPr lang="en-US" dirty="0" smtClean="0"/>
                        <a:t>*smoke</a:t>
                      </a:r>
                      <a:endParaRPr lang="en-US" dirty="0"/>
                    </a:p>
                  </a:txBody>
                  <a:tcPr/>
                </a:tc>
                <a:tc>
                  <a:txBody>
                    <a:bodyPr/>
                    <a:lstStyle/>
                    <a:p>
                      <a:r>
                        <a:rPr lang="en-US" dirty="0" smtClean="0"/>
                        <a:t>0.0104</a:t>
                      </a:r>
                      <a:endParaRPr lang="en-US" dirty="0"/>
                    </a:p>
                  </a:txBody>
                  <a:tcPr/>
                </a:tc>
                <a:tc>
                  <a:txBody>
                    <a:bodyPr/>
                    <a:lstStyle/>
                    <a:p>
                      <a:r>
                        <a:rPr lang="en-US" dirty="0" smtClean="0"/>
                        <a:t>0.706</a:t>
                      </a:r>
                      <a:endParaRPr lang="en-US" dirty="0"/>
                    </a:p>
                  </a:txBody>
                  <a:tcPr/>
                </a:tc>
              </a:tr>
              <a:tr h="370840">
                <a:tc>
                  <a:txBody>
                    <a:bodyPr/>
                    <a:lstStyle/>
                    <a:p>
                      <a:r>
                        <a:rPr lang="en-US" dirty="0" err="1" smtClean="0"/>
                        <a:t>Vol</a:t>
                      </a:r>
                      <a:r>
                        <a:rPr lang="en-US" dirty="0" smtClean="0"/>
                        <a:t>*health</a:t>
                      </a:r>
                      <a:endParaRPr lang="en-US" dirty="0"/>
                    </a:p>
                  </a:txBody>
                  <a:tcPr/>
                </a:tc>
                <a:tc>
                  <a:txBody>
                    <a:bodyPr/>
                    <a:lstStyle/>
                    <a:p>
                      <a:r>
                        <a:rPr lang="en-US" dirty="0" smtClean="0"/>
                        <a:t>-0.104</a:t>
                      </a:r>
                      <a:endParaRPr lang="en-US" dirty="0"/>
                    </a:p>
                  </a:txBody>
                  <a:tcPr/>
                </a:tc>
                <a:tc>
                  <a:txBody>
                    <a:bodyPr/>
                    <a:lstStyle/>
                    <a:p>
                      <a:r>
                        <a:rPr lang="en-US" dirty="0" smtClean="0"/>
                        <a:t>0.135</a:t>
                      </a:r>
                      <a:endParaRPr lang="en-US" dirty="0"/>
                    </a:p>
                  </a:txBody>
                  <a:tcPr/>
                </a:tc>
              </a:tr>
              <a:tr h="370840">
                <a:tc>
                  <a:txBody>
                    <a:bodyPr/>
                    <a:lstStyle/>
                    <a:p>
                      <a:r>
                        <a:rPr lang="en-US" dirty="0" smtClean="0"/>
                        <a:t>Spirit*health</a:t>
                      </a:r>
                      <a:endParaRPr lang="en-US" dirty="0"/>
                    </a:p>
                  </a:txBody>
                  <a:tcPr/>
                </a:tc>
                <a:tc>
                  <a:txBody>
                    <a:bodyPr/>
                    <a:lstStyle/>
                    <a:p>
                      <a:r>
                        <a:rPr lang="en-US" dirty="0" smtClean="0"/>
                        <a:t>0.0183</a:t>
                      </a:r>
                      <a:endParaRPr lang="en-US" dirty="0"/>
                    </a:p>
                  </a:txBody>
                  <a:tcPr/>
                </a:tc>
                <a:tc>
                  <a:txBody>
                    <a:bodyPr/>
                    <a:lstStyle/>
                    <a:p>
                      <a:r>
                        <a:rPr lang="en-US" dirty="0" smtClean="0"/>
                        <a:t>0.782</a:t>
                      </a:r>
                      <a:endParaRPr lang="en-US" dirty="0"/>
                    </a:p>
                  </a:txBody>
                  <a:tcPr/>
                </a:tc>
              </a:tr>
              <a:tr h="370840">
                <a:tc>
                  <a:txBody>
                    <a:bodyPr/>
                    <a:lstStyle/>
                    <a:p>
                      <a:r>
                        <a:rPr lang="en-US" dirty="0" smtClean="0"/>
                        <a:t>Spirit*sex</a:t>
                      </a:r>
                      <a:endParaRPr lang="en-US" dirty="0"/>
                    </a:p>
                  </a:txBody>
                  <a:tcPr/>
                </a:tc>
                <a:tc>
                  <a:txBody>
                    <a:bodyPr/>
                    <a:lstStyle/>
                    <a:p>
                      <a:r>
                        <a:rPr lang="en-US" dirty="0" smtClean="0"/>
                        <a:t>-.239</a:t>
                      </a:r>
                      <a:endParaRPr lang="en-US" dirty="0"/>
                    </a:p>
                  </a:txBody>
                  <a:tcPr/>
                </a:tc>
                <a:tc>
                  <a:txBody>
                    <a:bodyPr/>
                    <a:lstStyle/>
                    <a:p>
                      <a:r>
                        <a:rPr lang="en-US" dirty="0" smtClean="0"/>
                        <a:t>0.073</a:t>
                      </a:r>
                      <a:endParaRPr lang="en-US" dirty="0"/>
                    </a:p>
                  </a:txBody>
                  <a:tcPr/>
                </a:tc>
              </a:tr>
              <a:tr h="370840">
                <a:tc>
                  <a:txBody>
                    <a:bodyPr/>
                    <a:lstStyle/>
                    <a:p>
                      <a:r>
                        <a:rPr lang="en-US" dirty="0" err="1" smtClean="0"/>
                        <a:t>Vol</a:t>
                      </a:r>
                      <a:r>
                        <a:rPr lang="en-US" dirty="0" smtClean="0"/>
                        <a:t>*sex</a:t>
                      </a:r>
                      <a:endParaRPr lang="en-US" dirty="0"/>
                    </a:p>
                  </a:txBody>
                  <a:tcPr/>
                </a:tc>
                <a:tc>
                  <a:txBody>
                    <a:bodyPr/>
                    <a:lstStyle/>
                    <a:p>
                      <a:r>
                        <a:rPr lang="en-US" dirty="0" smtClean="0"/>
                        <a:t>-0.174</a:t>
                      </a:r>
                      <a:endParaRPr lang="en-US" dirty="0"/>
                    </a:p>
                  </a:txBody>
                  <a:tcPr/>
                </a:tc>
                <a:tc>
                  <a:txBody>
                    <a:bodyPr/>
                    <a:lstStyle/>
                    <a:p>
                      <a:r>
                        <a:rPr lang="en-US" dirty="0" smtClean="0"/>
                        <a:t>0.197</a:t>
                      </a:r>
                      <a:endParaRPr lang="en-US" dirty="0"/>
                    </a:p>
                  </a:txBody>
                  <a:tcPr/>
                </a:tc>
              </a:tr>
              <a:tr h="370840">
                <a:tc>
                  <a:txBody>
                    <a:bodyPr/>
                    <a:lstStyle/>
                    <a:p>
                      <a:r>
                        <a:rPr lang="en-US" dirty="0" smtClean="0"/>
                        <a:t>Year*sex</a:t>
                      </a:r>
                      <a:endParaRPr lang="en-US" dirty="0"/>
                    </a:p>
                  </a:txBody>
                  <a:tcPr/>
                </a:tc>
                <a:tc>
                  <a:txBody>
                    <a:bodyPr/>
                    <a:lstStyle/>
                    <a:p>
                      <a:r>
                        <a:rPr lang="en-US" dirty="0" smtClean="0"/>
                        <a:t>0.0203</a:t>
                      </a:r>
                      <a:endParaRPr lang="en-US" dirty="0"/>
                    </a:p>
                  </a:txBody>
                  <a:tcPr/>
                </a:tc>
                <a:tc>
                  <a:txBody>
                    <a:bodyPr/>
                    <a:lstStyle/>
                    <a:p>
                      <a:r>
                        <a:rPr lang="en-US" dirty="0" smtClean="0"/>
                        <a:t>0.412</a:t>
                      </a:r>
                      <a:endParaRPr lang="en-US" dirty="0"/>
                    </a:p>
                  </a:txBody>
                  <a:tcPr/>
                </a:tc>
              </a:tr>
            </a:tbl>
          </a:graphicData>
        </a:graphic>
      </p:graphicFrame>
    </p:spTree>
    <p:extLst>
      <p:ext uri="{BB962C8B-B14F-4D97-AF65-F5344CB8AC3E}">
        <p14:creationId xmlns:p14="http://schemas.microsoft.com/office/powerpoint/2010/main" val="214762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664" y="1912556"/>
            <a:ext cx="4136136" cy="3032888"/>
          </a:xfrm>
          <a:prstGeom prst="rect">
            <a:avLst/>
          </a:prstGeom>
        </p:spPr>
      </p:pic>
      <p:pic>
        <p:nvPicPr>
          <p:cNvPr id="5" name="Picture 4"/>
          <p:cNvPicPr>
            <a:picLocks noChangeAspect="1"/>
          </p:cNvPicPr>
          <p:nvPr/>
        </p:nvPicPr>
        <p:blipFill>
          <a:blip r:embed="rId3"/>
          <a:stretch>
            <a:fillRect/>
          </a:stretch>
        </p:blipFill>
        <p:spPr>
          <a:xfrm>
            <a:off x="4724400" y="1924747"/>
            <a:ext cx="4114800" cy="3017243"/>
          </a:xfrm>
          <a:prstGeom prst="rect">
            <a:avLst/>
          </a:prstGeom>
        </p:spPr>
      </p:pic>
    </p:spTree>
    <p:extLst>
      <p:ext uri="{BB962C8B-B14F-4D97-AF65-F5344CB8AC3E}">
        <p14:creationId xmlns:p14="http://schemas.microsoft.com/office/powerpoint/2010/main" val="3106438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86000" y="2343446"/>
            <a:ext cx="5146051" cy="3773424"/>
          </a:xfrm>
          <a:prstGeom prst="rect">
            <a:avLst/>
          </a:prstGeom>
        </p:spPr>
      </p:pic>
    </p:spTree>
    <p:extLst>
      <p:ext uri="{BB962C8B-B14F-4D97-AF65-F5344CB8AC3E}">
        <p14:creationId xmlns:p14="http://schemas.microsoft.com/office/powerpoint/2010/main" val="134691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output: level 1 only</a:t>
            </a:r>
            <a:endParaRPr lang="en-US" dirty="0"/>
          </a:p>
        </p:txBody>
      </p:sp>
      <p:sp>
        <p:nvSpPr>
          <p:cNvPr id="3" name="Content Placeholder 2"/>
          <p:cNvSpPr>
            <a:spLocks noGrp="1"/>
          </p:cNvSpPr>
          <p:nvPr>
            <p:ph idx="1"/>
          </p:nvPr>
        </p:nvSpPr>
        <p:spPr>
          <a:xfrm>
            <a:off x="228600" y="1143000"/>
            <a:ext cx="8915400" cy="5410200"/>
          </a:xfrm>
        </p:spPr>
        <p:txBody>
          <a:bodyPr>
            <a:normAutofit fontScale="32500" lnSpcReduction="20000"/>
          </a:bodyPr>
          <a:lstStyle/>
          <a:p>
            <a:pPr marL="0" indent="0">
              <a:buNone/>
            </a:pPr>
            <a:r>
              <a:rPr lang="en-US" sz="3700" dirty="0" smtClean="0">
                <a:latin typeface="Courier New" panose="02070309020205020404" pitchFamily="49" charset="0"/>
                <a:cs typeface="Courier New" panose="02070309020205020404" pitchFamily="49" charset="0"/>
              </a:rPr>
              <a:t>---------------------------------------------------------------------------------</a:t>
            </a:r>
            <a:endParaRPr lang="en-US" sz="3700" dirty="0">
              <a:latin typeface="Courier New" panose="02070309020205020404" pitchFamily="49" charset="0"/>
              <a:cs typeface="Courier New" panose="02070309020205020404" pitchFamily="49" charset="0"/>
            </a:endParaRPr>
          </a:p>
          <a:p>
            <a:pPr marL="0"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wb</a:t>
            </a:r>
            <a:r>
              <a:rPr lang="en-US" sz="3700" dirty="0">
                <a:latin typeface="Courier New" panose="02070309020205020404" pitchFamily="49" charset="0"/>
                <a:cs typeface="Courier New" panose="02070309020205020404" pitchFamily="49" charset="0"/>
              </a:rPr>
              <a:t> |      </a:t>
            </a:r>
            <a:r>
              <a:rPr lang="en-US" sz="3700" dirty="0" err="1">
                <a:latin typeface="Courier New" panose="02070309020205020404" pitchFamily="49" charset="0"/>
                <a:cs typeface="Courier New" panose="02070309020205020404" pitchFamily="49" charset="0"/>
              </a:rPr>
              <a:t>Coef</a:t>
            </a:r>
            <a:r>
              <a:rPr lang="en-US" sz="3700" dirty="0">
                <a:latin typeface="Courier New" panose="02070309020205020404" pitchFamily="49" charset="0"/>
                <a:cs typeface="Courier New" panose="02070309020205020404" pitchFamily="49" charset="0"/>
              </a:rPr>
              <a:t>.   Std. Err.      z    P&gt;|z|     [95% Conf. Interval]</a:t>
            </a:r>
          </a:p>
          <a:p>
            <a:pPr marL="0" indent="0">
              <a:buNone/>
            </a:pPr>
            <a:r>
              <a:rPr lang="en-US" sz="3700" dirty="0">
                <a:latin typeface="Courier New" panose="02070309020205020404" pitchFamily="49" charset="0"/>
                <a:cs typeface="Courier New" panose="02070309020205020404" pitchFamily="49" charset="0"/>
              </a:rPr>
              <a:t>----------------+----------------------------------------------------------------</a:t>
            </a:r>
          </a:p>
          <a:p>
            <a:pPr marL="0"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vol</a:t>
            </a:r>
            <a:r>
              <a:rPr lang="en-US" sz="3700" dirty="0">
                <a:latin typeface="Courier New" panose="02070309020205020404" pitchFamily="49" charset="0"/>
                <a:cs typeface="Courier New" panose="02070309020205020404" pitchFamily="49" charset="0"/>
              </a:rPr>
              <a:t> |   .2698057   .0685253     3.94   0.000     .1354986    .4041128</a:t>
            </a:r>
          </a:p>
          <a:p>
            <a:pPr marL="0" indent="0">
              <a:buNone/>
            </a:pPr>
            <a:r>
              <a:rPr lang="en-US" sz="3700" dirty="0">
                <a:latin typeface="Courier New" panose="02070309020205020404" pitchFamily="49" charset="0"/>
                <a:cs typeface="Courier New" panose="02070309020205020404" pitchFamily="49" charset="0"/>
              </a:rPr>
              <a:t>                |</a:t>
            </a:r>
          </a:p>
          <a:p>
            <a:pPr marL="0" indent="0">
              <a:buNone/>
            </a:pPr>
            <a:r>
              <a:rPr lang="en-US" sz="3700" dirty="0">
                <a:latin typeface="Courier New" panose="02070309020205020404" pitchFamily="49" charset="0"/>
                <a:cs typeface="Courier New" panose="02070309020205020404" pitchFamily="49" charset="0"/>
              </a:rPr>
              <a:t>         health |</a:t>
            </a:r>
          </a:p>
          <a:p>
            <a:pPr marL="0" indent="0">
              <a:buNone/>
            </a:pPr>
            <a:r>
              <a:rPr lang="en-US" sz="3700" dirty="0">
                <a:latin typeface="Courier New" panose="02070309020205020404" pitchFamily="49" charset="0"/>
                <a:cs typeface="Courier New" panose="02070309020205020404" pitchFamily="49" charset="0"/>
              </a:rPr>
              <a:t>     Excellent  |   2.059678    .350224     5.88   0.000     1.373252    2.746105</a:t>
            </a:r>
          </a:p>
          <a:p>
            <a:pPr marL="0" indent="0">
              <a:buNone/>
            </a:pPr>
            <a:r>
              <a:rPr lang="en-US" sz="3700" dirty="0">
                <a:latin typeface="Courier New" panose="02070309020205020404" pitchFamily="49" charset="0"/>
                <a:cs typeface="Courier New" panose="02070309020205020404" pitchFamily="49" charset="0"/>
              </a:rPr>
              <a:t>     Very Good  |   1.747954    .346988     5.04   0.000      1.06787    2.428038</a:t>
            </a:r>
          </a:p>
          <a:p>
            <a:pPr marL="0" indent="0">
              <a:buNone/>
            </a:pPr>
            <a:r>
              <a:rPr lang="en-US" sz="3700" dirty="0">
                <a:latin typeface="Courier New" panose="02070309020205020404" pitchFamily="49" charset="0"/>
                <a:cs typeface="Courier New" panose="02070309020205020404" pitchFamily="49" charset="0"/>
              </a:rPr>
              <a:t>          Good  |   1.330808   .3472754     3.83   0.000      .650161    2.011455</a:t>
            </a:r>
          </a:p>
          <a:p>
            <a:pPr marL="0" indent="0">
              <a:buNone/>
            </a:pPr>
            <a:r>
              <a:rPr lang="en-US" sz="3700" dirty="0">
                <a:latin typeface="Courier New" panose="02070309020205020404" pitchFamily="49" charset="0"/>
                <a:cs typeface="Courier New" panose="02070309020205020404" pitchFamily="49" charset="0"/>
              </a:rPr>
              <a:t>          Fair  |   .9031456   .3524965     2.56   0.010     .2122652    1.594026</a:t>
            </a:r>
          </a:p>
          <a:p>
            <a:pPr marL="0" indent="0">
              <a:buNone/>
            </a:pPr>
            <a:r>
              <a:rPr lang="en-US" sz="3700" dirty="0">
                <a:latin typeface="Courier New" panose="02070309020205020404" pitchFamily="49" charset="0"/>
                <a:cs typeface="Courier New" panose="02070309020205020404" pitchFamily="49" charset="0"/>
              </a:rPr>
              <a:t>                |</a:t>
            </a:r>
          </a:p>
          <a:p>
            <a:pPr marL="0" indent="0">
              <a:buNone/>
            </a:pPr>
            <a:r>
              <a:rPr lang="en-US" sz="3700" dirty="0">
                <a:latin typeface="Courier New" panose="02070309020205020404" pitchFamily="49" charset="0"/>
                <a:cs typeface="Courier New" panose="02070309020205020404" pitchFamily="49" charset="0"/>
              </a:rPr>
              <a:t>         spirit |   .5824274   .0670793     8.68   0.000     .4509544    .7139004</a:t>
            </a:r>
          </a:p>
          <a:p>
            <a:pPr marL="0" indent="0">
              <a:buNone/>
            </a:pPr>
            <a:r>
              <a:rPr lang="en-US" sz="3700" dirty="0">
                <a:latin typeface="Courier New" panose="02070309020205020404" pitchFamily="49" charset="0"/>
                <a:cs typeface="Courier New" panose="02070309020205020404" pitchFamily="49" charset="0"/>
              </a:rPr>
              <a:t>          smoke |  -.5544362   .0856537    -6.47   0.000    -.7223144    -.386558</a:t>
            </a:r>
          </a:p>
          <a:p>
            <a:pPr marL="0" indent="0">
              <a:buNone/>
            </a:pPr>
            <a:r>
              <a:rPr lang="en-US" sz="3700" dirty="0" err="1">
                <a:latin typeface="Courier New" panose="02070309020205020404" pitchFamily="49" charset="0"/>
                <a:cs typeface="Courier New" panose="02070309020205020404" pitchFamily="49" charset="0"/>
              </a:rPr>
              <a:t>exercise_binary</a:t>
            </a:r>
            <a:r>
              <a:rPr lang="en-US" sz="3700" dirty="0">
                <a:latin typeface="Courier New" panose="02070309020205020404" pitchFamily="49" charset="0"/>
                <a:cs typeface="Courier New" panose="02070309020205020404" pitchFamily="49" charset="0"/>
              </a:rPr>
              <a:t> |  -.1615787   .1718866    -0.94   0.347    -.4984703    .1753129</a:t>
            </a:r>
          </a:p>
          <a:p>
            <a:pPr marL="0"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intuse</a:t>
            </a:r>
            <a:r>
              <a:rPr lang="en-US" sz="3700" dirty="0">
                <a:latin typeface="Courier New" panose="02070309020205020404" pitchFamily="49" charset="0"/>
                <a:cs typeface="Courier New" panose="02070309020205020404" pitchFamily="49" charset="0"/>
              </a:rPr>
              <a:t> |   .0665583   .0082477     8.07   0.000     .0503931    .0827236</a:t>
            </a:r>
          </a:p>
          <a:p>
            <a:pPr marL="0" indent="0">
              <a:buNone/>
            </a:pPr>
            <a:r>
              <a:rPr lang="en-US" sz="3700" dirty="0">
                <a:latin typeface="Courier New" panose="02070309020205020404" pitchFamily="49" charset="0"/>
                <a:cs typeface="Courier New" panose="02070309020205020404" pitchFamily="49" charset="0"/>
              </a:rPr>
              <a:t>           year |   .0354707   .0125022     2.84   0.005     .0109669    .0599746</a:t>
            </a:r>
          </a:p>
          <a:p>
            <a:pPr marL="0" indent="0">
              <a:buNone/>
            </a:pPr>
            <a:r>
              <a:rPr lang="en-US" sz="3700" dirty="0">
                <a:latin typeface="Courier New" panose="02070309020205020404" pitchFamily="49" charset="0"/>
                <a:cs typeface="Courier New" panose="02070309020205020404" pitchFamily="49" charset="0"/>
              </a:rPr>
              <a:t>          _cons |  -60.05425   25.10563    -2.39   0.017    -109.2604   -10.84813</a:t>
            </a:r>
          </a:p>
          <a:p>
            <a:pPr marL="0" indent="0">
              <a:buNone/>
            </a:pPr>
            <a:r>
              <a:rPr lang="en-US" sz="3700" dirty="0">
                <a:latin typeface="Courier New" panose="02070309020205020404" pitchFamily="49" charset="0"/>
                <a:cs typeface="Courier New" panose="02070309020205020404" pitchFamily="49" charset="0"/>
              </a:rPr>
              <a:t>---------------------------------------------------------------------------------</a:t>
            </a:r>
          </a:p>
          <a:p>
            <a:pPr marL="0" indent="0">
              <a:buNone/>
            </a:pPr>
            <a:endParaRPr lang="en-US" sz="3700" dirty="0">
              <a:latin typeface="Courier New" panose="02070309020205020404" pitchFamily="49" charset="0"/>
              <a:cs typeface="Courier New" panose="02070309020205020404" pitchFamily="49" charset="0"/>
            </a:endParaRPr>
          </a:p>
          <a:p>
            <a:pPr marL="0" indent="0">
              <a:buNone/>
            </a:pPr>
            <a:r>
              <a:rPr lang="en-US" sz="3700" dirty="0">
                <a:latin typeface="Courier New" panose="02070309020205020404" pitchFamily="49" charset="0"/>
                <a:cs typeface="Courier New" panose="02070309020205020404" pitchFamily="49" charset="0"/>
              </a:rPr>
              <a:t>------------------------------------------------------------------------------</a:t>
            </a:r>
          </a:p>
          <a:p>
            <a:pPr marL="0" indent="0">
              <a:buNone/>
            </a:pPr>
            <a:r>
              <a:rPr lang="en-US" sz="3700" dirty="0">
                <a:latin typeface="Courier New" panose="02070309020205020404" pitchFamily="49" charset="0"/>
                <a:cs typeface="Courier New" panose="02070309020205020404" pitchFamily="49" charset="0"/>
              </a:rPr>
              <a:t>  Random-effects Parameters  |   Estimate   Std. Err.     [95% Conf. Interval]</a:t>
            </a:r>
          </a:p>
          <a:p>
            <a:pPr marL="0" indent="0">
              <a:buNone/>
            </a:pPr>
            <a:r>
              <a:rPr lang="en-US" sz="3700" dirty="0">
                <a:latin typeface="Courier New" panose="02070309020205020404" pitchFamily="49" charset="0"/>
                <a:cs typeface="Courier New" panose="02070309020205020404" pitchFamily="49" charset="0"/>
              </a:rPr>
              <a:t>-----------------------------+------------------------------------------------</a:t>
            </a:r>
          </a:p>
          <a:p>
            <a:pPr marL="0" indent="0">
              <a:buNone/>
            </a:pPr>
            <a:r>
              <a:rPr lang="en-US" sz="3700" dirty="0">
                <a:latin typeface="Courier New" panose="02070309020205020404" pitchFamily="49" charset="0"/>
                <a:cs typeface="Courier New" panose="02070309020205020404" pitchFamily="49" charset="0"/>
              </a:rPr>
              <a:t>id: Identity                 |</a:t>
            </a:r>
          </a:p>
          <a:p>
            <a:pPr marL="0"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var</a:t>
            </a:r>
            <a:r>
              <a:rPr lang="en-US" sz="3700" dirty="0">
                <a:latin typeface="Courier New" panose="02070309020205020404" pitchFamily="49" charset="0"/>
                <a:cs typeface="Courier New" panose="02070309020205020404" pitchFamily="49" charset="0"/>
              </a:rPr>
              <a:t>(_cons) |    2.72756   .1316283      2.481399    2.998142</a:t>
            </a:r>
          </a:p>
          <a:p>
            <a:pPr marL="0" indent="0">
              <a:buNone/>
            </a:pPr>
            <a:r>
              <a:rPr lang="en-US" sz="3700" dirty="0">
                <a:latin typeface="Courier New" panose="02070309020205020404" pitchFamily="49" charset="0"/>
                <a:cs typeface="Courier New" panose="02070309020205020404" pitchFamily="49" charset="0"/>
              </a:rPr>
              <a:t>-----------------------------+------------------------------------------------</a:t>
            </a:r>
          </a:p>
          <a:p>
            <a:pPr marL="0" indent="0">
              <a:buNone/>
            </a:pPr>
            <a:r>
              <a:rPr lang="en-US" sz="3700" dirty="0">
                <a:latin typeface="Courier New" panose="02070309020205020404" pitchFamily="49" charset="0"/>
                <a:cs typeface="Courier New" panose="02070309020205020404" pitchFamily="49" charset="0"/>
              </a:rPr>
              <a:t>               </a:t>
            </a:r>
            <a:r>
              <a:rPr lang="en-US" sz="3700" dirty="0" err="1">
                <a:latin typeface="Courier New" panose="02070309020205020404" pitchFamily="49" charset="0"/>
                <a:cs typeface="Courier New" panose="02070309020205020404" pitchFamily="49" charset="0"/>
              </a:rPr>
              <a:t>var</a:t>
            </a:r>
            <a:r>
              <a:rPr lang="en-US" sz="3700" dirty="0">
                <a:latin typeface="Courier New" panose="02070309020205020404" pitchFamily="49" charset="0"/>
                <a:cs typeface="Courier New" panose="02070309020205020404" pitchFamily="49" charset="0"/>
              </a:rPr>
              <a:t>(Residual) |   2.920724   .0741609      2.778929    3.069754</a:t>
            </a:r>
          </a:p>
          <a:p>
            <a:pPr marL="0" indent="0">
              <a:buNone/>
            </a:pPr>
            <a:r>
              <a:rPr lang="en-US" sz="3700" dirty="0">
                <a:latin typeface="Courier New" panose="02070309020205020404" pitchFamily="49" charset="0"/>
                <a:cs typeface="Courier New" panose="02070309020205020404" pitchFamily="49" charset="0"/>
              </a:rPr>
              <a:t>------------------------------------------------------------------------------</a:t>
            </a:r>
          </a:p>
          <a:p>
            <a:pPr marL="0" indent="0">
              <a:buNone/>
            </a:pPr>
            <a:r>
              <a:rPr lang="en-US" sz="3700" dirty="0">
                <a:latin typeface="Courier New" panose="02070309020205020404" pitchFamily="49" charset="0"/>
                <a:cs typeface="Courier New" panose="02070309020205020404" pitchFamily="49" charset="0"/>
              </a:rPr>
              <a:t>LR test vs. linear regression: chibar2(01) =   964.21 </a:t>
            </a:r>
            <a:r>
              <a:rPr lang="en-US" sz="3700" dirty="0" err="1">
                <a:latin typeface="Courier New" panose="02070309020205020404" pitchFamily="49" charset="0"/>
                <a:cs typeface="Courier New" panose="02070309020205020404" pitchFamily="49" charset="0"/>
              </a:rPr>
              <a:t>Prob</a:t>
            </a:r>
            <a:r>
              <a:rPr lang="en-US" sz="3700" dirty="0">
                <a:latin typeface="Courier New" panose="02070309020205020404" pitchFamily="49" charset="0"/>
                <a:cs typeface="Courier New" panose="02070309020205020404" pitchFamily="49" charset="0"/>
              </a:rPr>
              <a:t> &gt;= chibar2 = 0.0000</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9679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Appendix-1: ICC and R-square</a:t>
            </a:r>
            <a:endParaRPr lang="en-US" dirty="0"/>
          </a:p>
        </p:txBody>
      </p:sp>
      <p:sp>
        <p:nvSpPr>
          <p:cNvPr id="3" name="Content Placeholder 2"/>
          <p:cNvSpPr>
            <a:spLocks noGrp="1"/>
          </p:cNvSpPr>
          <p:nvPr>
            <p:ph idx="1"/>
          </p:nvPr>
        </p:nvSpPr>
        <p:spPr/>
        <p:txBody>
          <a:bodyPr/>
          <a:lstStyle/>
          <a:p>
            <a:r>
              <a:rPr lang="en-US" dirty="0" smtClean="0"/>
              <a:t>ICC-Null model</a:t>
            </a:r>
          </a:p>
          <a:p>
            <a:endParaRPr lang="en-US" dirty="0" smtClean="0"/>
          </a:p>
          <a:p>
            <a:endParaRPr lang="en-US" dirty="0"/>
          </a:p>
          <a:p>
            <a:r>
              <a:rPr lang="en-US" dirty="0" smtClean="0"/>
              <a:t>ICC-Final model</a:t>
            </a:r>
          </a:p>
          <a:p>
            <a:endParaRPr lang="en-US" dirty="0"/>
          </a:p>
          <a:p>
            <a:r>
              <a:rPr lang="en-US" dirty="0" smtClean="0"/>
              <a:t>R-square</a:t>
            </a:r>
          </a:p>
        </p:txBody>
      </p:sp>
      <p:pic>
        <p:nvPicPr>
          <p:cNvPr id="5" name="Picture 4"/>
          <p:cNvPicPr>
            <a:picLocks noChangeAspect="1"/>
          </p:cNvPicPr>
          <p:nvPr/>
        </p:nvPicPr>
        <p:blipFill>
          <a:blip r:embed="rId3"/>
          <a:stretch>
            <a:fillRect/>
          </a:stretch>
        </p:blipFill>
        <p:spPr>
          <a:xfrm>
            <a:off x="990600" y="2286000"/>
            <a:ext cx="3343275" cy="85725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204666283"/>
              </p:ext>
            </p:extLst>
          </p:nvPr>
        </p:nvGraphicFramePr>
        <p:xfrm>
          <a:off x="990600" y="5287963"/>
          <a:ext cx="6235700" cy="838200"/>
        </p:xfrm>
        <a:graphic>
          <a:graphicData uri="http://schemas.openxmlformats.org/drawingml/2006/table">
            <a:tbl>
              <a:tblPr firstRow="1" firstCol="1" bandRow="1">
                <a:tableStyleId>{5C22544A-7EE6-4342-B048-85BDC9FD1C3A}</a:tableStyleId>
              </a:tblPr>
              <a:tblGrid>
                <a:gridCol w="1558592"/>
                <a:gridCol w="1558592"/>
                <a:gridCol w="1559258"/>
                <a:gridCol w="1559258"/>
              </a:tblGrid>
              <a:tr h="279400">
                <a:tc>
                  <a:txBody>
                    <a:bodyPr/>
                    <a:lstStyle/>
                    <a:p>
                      <a:pPr marL="0" marR="0" algn="l">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model1(null)</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model2(level 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model3(level 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79400">
                <a:tc>
                  <a:txBody>
                    <a:bodyPr/>
                    <a:lstStyle/>
                    <a:p>
                      <a:pPr marL="0" marR="0" algn="l">
                        <a:lnSpc>
                          <a:spcPct val="107000"/>
                        </a:lnSpc>
                        <a:spcBef>
                          <a:spcPts val="0"/>
                        </a:spcBef>
                        <a:spcAft>
                          <a:spcPts val="0"/>
                        </a:spcAft>
                      </a:pPr>
                      <a:r>
                        <a:rPr lang="en-US" sz="1100">
                          <a:effectLst/>
                        </a:rPr>
                        <a:t>error</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2.9438</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2.9207</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smtClean="0">
                          <a:effectLst/>
                        </a:rPr>
                        <a:t>2.9117</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r h="279400">
                <a:tc>
                  <a:txBody>
                    <a:bodyPr/>
                    <a:lstStyle/>
                    <a:p>
                      <a:pPr marL="0" marR="0" algn="l">
                        <a:lnSpc>
                          <a:spcPct val="107000"/>
                        </a:lnSpc>
                        <a:spcBef>
                          <a:spcPts val="0"/>
                        </a:spcBef>
                        <a:spcAft>
                          <a:spcPts val="0"/>
                        </a:spcAft>
                      </a:pPr>
                      <a:r>
                        <a:rPr lang="en-US" sz="1100">
                          <a:effectLst/>
                        </a:rPr>
                        <a:t>intercept</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3.4401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2.7275</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dirty="0" smtClean="0">
                          <a:effectLst/>
                          <a:latin typeface="Calibri" panose="020F0502020204030204" pitchFamily="34" charset="0"/>
                          <a:ea typeface="SimSun" panose="02010600030101010101" pitchFamily="2" charset="-122"/>
                          <a:cs typeface="Times New Roman" panose="02020603050405020304" pitchFamily="18" charset="0"/>
                        </a:rPr>
                        <a:t>2.7120</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61206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66344" y="308166"/>
            <a:ext cx="7991856" cy="5987668"/>
          </a:xfrm>
          <a:prstGeom prst="rect">
            <a:avLst/>
          </a:prstGeom>
        </p:spPr>
      </p:pic>
    </p:spTree>
    <p:extLst>
      <p:ext uri="{BB962C8B-B14F-4D97-AF65-F5344CB8AC3E}">
        <p14:creationId xmlns:p14="http://schemas.microsoft.com/office/powerpoint/2010/main" val="273711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Motivation</a:t>
            </a:r>
            <a:endParaRPr lang="en-US" dirty="0"/>
          </a:p>
        </p:txBody>
      </p:sp>
      <p:sp>
        <p:nvSpPr>
          <p:cNvPr id="3" name="Content Placeholder 2"/>
          <p:cNvSpPr>
            <a:spLocks noGrp="1"/>
          </p:cNvSpPr>
          <p:nvPr>
            <p:ph idx="1"/>
          </p:nvPr>
        </p:nvSpPr>
        <p:spPr>
          <a:xfrm>
            <a:off x="457200" y="762000"/>
            <a:ext cx="8229600" cy="4525963"/>
          </a:xfrm>
        </p:spPr>
        <p:txBody>
          <a:bodyPr>
            <a:normAutofit/>
          </a:bodyPr>
          <a:lstStyle/>
          <a:p>
            <a:r>
              <a:rPr lang="en-US" dirty="0"/>
              <a:t>Goal</a:t>
            </a:r>
          </a:p>
          <a:p>
            <a:pPr lvl="1"/>
            <a:r>
              <a:rPr lang="en-US" dirty="0"/>
              <a:t>How different characteristics and behaviors influence an individual’s overall </a:t>
            </a:r>
            <a:r>
              <a:rPr lang="en-US" dirty="0" smtClean="0"/>
              <a:t>wellbeing</a:t>
            </a:r>
            <a:endParaRPr lang="en-US" dirty="0" smtClean="0"/>
          </a:p>
          <a:p>
            <a:r>
              <a:rPr lang="en-US" dirty="0" smtClean="0"/>
              <a:t>Panel </a:t>
            </a:r>
            <a:r>
              <a:rPr lang="en-US" dirty="0" smtClean="0"/>
              <a:t>Data</a:t>
            </a:r>
          </a:p>
          <a:p>
            <a:pPr lvl="1"/>
            <a:r>
              <a:rPr lang="en-US" dirty="0" smtClean="0"/>
              <a:t>Years of data collection: 2005, 2007, 2009, 2011</a:t>
            </a:r>
          </a:p>
          <a:p>
            <a:pPr lvl="1"/>
            <a:r>
              <a:rPr lang="en-US" dirty="0" smtClean="0"/>
              <a:t>N=2,149</a:t>
            </a:r>
          </a:p>
          <a:p>
            <a:pPr lvl="1"/>
            <a:r>
              <a:rPr lang="en-US" dirty="0" smtClean="0"/>
              <a:t>Total number of observations: 5,290</a:t>
            </a:r>
          </a:p>
          <a:p>
            <a:pPr lvl="2"/>
            <a:r>
              <a:rPr lang="en-US" dirty="0" smtClean="0"/>
              <a:t>Avg. data points per person: 1.99</a:t>
            </a:r>
            <a:endParaRPr lang="en-US" dirty="0"/>
          </a:p>
          <a:p>
            <a:pPr lvl="2"/>
            <a:endParaRPr lang="en-US" dirty="0" smtClean="0"/>
          </a:p>
        </p:txBody>
      </p:sp>
      <p:sp>
        <p:nvSpPr>
          <p:cNvPr id="4" name="Rectangle 3"/>
          <p:cNvSpPr/>
          <p:nvPr/>
        </p:nvSpPr>
        <p:spPr>
          <a:xfrm>
            <a:off x="533400" y="5011341"/>
            <a:ext cx="2286000" cy="1846659"/>
          </a:xfrm>
          <a:prstGeom prst="rect">
            <a:avLst/>
          </a:prstGeom>
        </p:spPr>
        <p:txBody>
          <a:bodyPr wrap="square">
            <a:spAutoFit/>
          </a:bodyPr>
          <a:lstStyle/>
          <a:p>
            <a:r>
              <a:rPr lang="en-US" dirty="0"/>
              <a:t> </a:t>
            </a:r>
            <a:r>
              <a:rPr lang="en-US" sz="1200" dirty="0">
                <a:latin typeface="Courier New" panose="02070309020205020404" pitchFamily="49" charset="0"/>
                <a:cs typeface="Courier New" panose="02070309020205020404" pitchFamily="49" charset="0"/>
              </a:rPr>
              <a:t>year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N</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2005 |       742</a:t>
            </a:r>
          </a:p>
          <a:p>
            <a:r>
              <a:rPr lang="en-US" sz="1200" dirty="0">
                <a:latin typeface="Courier New" panose="02070309020205020404" pitchFamily="49" charset="0"/>
                <a:cs typeface="Courier New" panose="02070309020205020404" pitchFamily="49" charset="0"/>
              </a:rPr>
              <a:t>    2007 |      1104</a:t>
            </a:r>
          </a:p>
          <a:p>
            <a:r>
              <a:rPr lang="en-US" sz="1200" dirty="0">
                <a:latin typeface="Courier New" panose="02070309020205020404" pitchFamily="49" charset="0"/>
                <a:cs typeface="Courier New" panose="02070309020205020404" pitchFamily="49" charset="0"/>
              </a:rPr>
              <a:t>    2009 |      1546</a:t>
            </a:r>
          </a:p>
          <a:p>
            <a:r>
              <a:rPr lang="en-US" sz="1200" dirty="0">
                <a:latin typeface="Courier New" panose="02070309020205020404" pitchFamily="49" charset="0"/>
                <a:cs typeface="Courier New" panose="02070309020205020404" pitchFamily="49" charset="0"/>
              </a:rPr>
              <a:t>    2011 |      1898</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Total |      5290</a:t>
            </a:r>
          </a:p>
          <a:p>
            <a:r>
              <a:rPr lang="en-US" sz="1200" dirty="0">
                <a:latin typeface="Courier New" panose="02070309020205020404" pitchFamily="49" charset="0"/>
                <a:cs typeface="Courier New" panose="02070309020205020404" pitchFamily="49" charset="0"/>
              </a:rPr>
              <a:t>--------------------</a:t>
            </a:r>
          </a:p>
        </p:txBody>
      </p:sp>
      <p:sp>
        <p:nvSpPr>
          <p:cNvPr id="5" name="Rectangle 4"/>
          <p:cNvSpPr/>
          <p:nvPr/>
        </p:nvSpPr>
        <p:spPr>
          <a:xfrm>
            <a:off x="3429000" y="5149840"/>
            <a:ext cx="5562600" cy="1569660"/>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count </a:t>
            </a:r>
            <a:r>
              <a:rPr lang="en-US" sz="1200" dirty="0">
                <a:latin typeface="Courier New" panose="02070309020205020404" pitchFamily="49" charset="0"/>
                <a:cs typeface="Courier New" panose="02070309020205020404" pitchFamily="49" charset="0"/>
              </a:rPr>
              <a:t>|      Freq.     Percent        Cum.</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1 |      2,149       40.62       40.62</a:t>
            </a:r>
          </a:p>
          <a:p>
            <a:r>
              <a:rPr lang="en-US" sz="1200" dirty="0">
                <a:latin typeface="Courier New" panose="02070309020205020404" pitchFamily="49" charset="0"/>
                <a:cs typeface="Courier New" panose="02070309020205020404" pitchFamily="49" charset="0"/>
              </a:rPr>
              <a:t>          2 |      1,570       29.68       70.30</a:t>
            </a:r>
          </a:p>
          <a:p>
            <a:r>
              <a:rPr lang="en-US" sz="1200" dirty="0">
                <a:latin typeface="Courier New" panose="02070309020205020404" pitchFamily="49" charset="0"/>
                <a:cs typeface="Courier New" panose="02070309020205020404" pitchFamily="49" charset="0"/>
              </a:rPr>
              <a:t>          3 |      1,023       19.34       89.64</a:t>
            </a:r>
          </a:p>
          <a:p>
            <a:r>
              <a:rPr lang="en-US" sz="1200" dirty="0">
                <a:latin typeface="Courier New" panose="02070309020205020404" pitchFamily="49" charset="0"/>
                <a:cs typeface="Courier New" panose="02070309020205020404" pitchFamily="49" charset="0"/>
              </a:rPr>
              <a:t>          4 |        548       10.36      100.00</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Total |      5,290      100.00</a:t>
            </a:r>
          </a:p>
        </p:txBody>
      </p:sp>
      <p:sp>
        <p:nvSpPr>
          <p:cNvPr id="6" name="TextBox 5"/>
          <p:cNvSpPr txBox="1"/>
          <p:nvPr/>
        </p:nvSpPr>
        <p:spPr>
          <a:xfrm>
            <a:off x="342900" y="4768187"/>
            <a:ext cx="2667000" cy="369332"/>
          </a:xfrm>
          <a:prstGeom prst="rect">
            <a:avLst/>
          </a:prstGeom>
          <a:noFill/>
        </p:spPr>
        <p:txBody>
          <a:bodyPr wrap="square" rtlCol="0">
            <a:spAutoFit/>
          </a:bodyPr>
          <a:lstStyle/>
          <a:p>
            <a:r>
              <a:rPr lang="en-US" b="1" dirty="0" smtClean="0"/>
              <a:t>     Data points/year</a:t>
            </a:r>
            <a:r>
              <a:rPr lang="en-US" dirty="0" smtClean="0"/>
              <a:t>:</a:t>
            </a:r>
            <a:endParaRPr lang="en-US" dirty="0"/>
          </a:p>
        </p:txBody>
      </p:sp>
      <p:sp>
        <p:nvSpPr>
          <p:cNvPr id="7" name="TextBox 6"/>
          <p:cNvSpPr txBox="1"/>
          <p:nvPr/>
        </p:nvSpPr>
        <p:spPr>
          <a:xfrm>
            <a:off x="4038600" y="4812268"/>
            <a:ext cx="2667000" cy="369332"/>
          </a:xfrm>
          <a:prstGeom prst="rect">
            <a:avLst/>
          </a:prstGeom>
          <a:noFill/>
        </p:spPr>
        <p:txBody>
          <a:bodyPr wrap="square" rtlCol="0">
            <a:spAutoFit/>
          </a:bodyPr>
          <a:lstStyle/>
          <a:p>
            <a:r>
              <a:rPr lang="en-US" b="1" dirty="0" smtClean="0"/>
              <a:t>     Data points/Person</a:t>
            </a:r>
            <a:r>
              <a:rPr lang="en-US" dirty="0" smtClean="0"/>
              <a:t>:</a:t>
            </a:r>
            <a:endParaRPr lang="en-US" dirty="0"/>
          </a:p>
        </p:txBody>
      </p:sp>
    </p:spTree>
    <p:extLst>
      <p:ext uri="{BB962C8B-B14F-4D97-AF65-F5344CB8AC3E}">
        <p14:creationId xmlns:p14="http://schemas.microsoft.com/office/powerpoint/2010/main" val="3453364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274637"/>
            <a:ext cx="7772400" cy="5853589"/>
          </a:xfrm>
          <a:prstGeom prst="rect">
            <a:avLst/>
          </a:prstGeom>
        </p:spPr>
      </p:pic>
    </p:spTree>
    <p:extLst>
      <p:ext uri="{BB962C8B-B14F-4D97-AF65-F5344CB8AC3E}">
        <p14:creationId xmlns:p14="http://schemas.microsoft.com/office/powerpoint/2010/main" val="3357569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71525" y="900112"/>
            <a:ext cx="7600950" cy="5057775"/>
          </a:xfrm>
          <a:prstGeom prst="rect">
            <a:avLst/>
          </a:prstGeom>
        </p:spPr>
      </p:pic>
    </p:spTree>
    <p:extLst>
      <p:ext uri="{BB962C8B-B14F-4D97-AF65-F5344CB8AC3E}">
        <p14:creationId xmlns:p14="http://schemas.microsoft.com/office/powerpoint/2010/main" val="2109977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76287" y="914400"/>
            <a:ext cx="7591425" cy="5029200"/>
          </a:xfrm>
          <a:prstGeom prst="rect">
            <a:avLst/>
          </a:prstGeom>
        </p:spPr>
      </p:pic>
    </p:spTree>
    <p:extLst>
      <p:ext uri="{BB962C8B-B14F-4D97-AF65-F5344CB8AC3E}">
        <p14:creationId xmlns:p14="http://schemas.microsoft.com/office/powerpoint/2010/main" val="2645820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for random slope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662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vs. Level 2?</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35936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r>
              <a:rPr lang="en-US" dirty="0" err="1" smtClean="0"/>
              <a:t>wb</a:t>
            </a:r>
            <a:r>
              <a:rPr lang="en-US" dirty="0" smtClean="0"/>
              <a:t>) - BMI</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200150" y="1585586"/>
            <a:ext cx="6743700" cy="5044500"/>
          </a:xfrm>
          <a:prstGeom prst="rect">
            <a:avLst/>
          </a:prstGeom>
        </p:spPr>
      </p:pic>
    </p:spTree>
    <p:extLst>
      <p:ext uri="{BB962C8B-B14F-4D97-AF65-F5344CB8AC3E}">
        <p14:creationId xmlns:p14="http://schemas.microsoft.com/office/powerpoint/2010/main" val="132979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8344736"/>
              </p:ext>
            </p:extLst>
          </p:nvPr>
        </p:nvGraphicFramePr>
        <p:xfrm>
          <a:off x="381000" y="1219201"/>
          <a:ext cx="8382000" cy="5400344"/>
        </p:xfrm>
        <a:graphic>
          <a:graphicData uri="http://schemas.openxmlformats.org/drawingml/2006/table">
            <a:tbl>
              <a:tblPr firstRow="1" firstCol="1" lastRow="1" lastCol="1" bandRow="1" bandCol="1">
                <a:tableStyleId>{5940675A-B579-460E-94D1-54222C63F5DA}</a:tableStyleId>
              </a:tblPr>
              <a:tblGrid>
                <a:gridCol w="6400800"/>
                <a:gridCol w="1981200"/>
              </a:tblGrid>
              <a:tr h="191552">
                <a:tc>
                  <a:txBody>
                    <a:bodyPr/>
                    <a:lstStyle/>
                    <a:p>
                      <a:pPr marL="0" marR="0">
                        <a:spcBef>
                          <a:spcPts val="0"/>
                        </a:spcBef>
                        <a:spcAft>
                          <a:spcPts val="0"/>
                        </a:spcAft>
                      </a:pPr>
                      <a:r>
                        <a:rPr lang="en-US" sz="1200" b="1" dirty="0" smtClean="0">
                          <a:effectLst/>
                          <a:latin typeface="Times New Roman" panose="02020603050405020304" pitchFamily="18" charset="0"/>
                          <a:cs typeface="Times New Roman" panose="02020603050405020304" pitchFamily="18" charset="0"/>
                        </a:rPr>
                        <a:t>Variable Description</a:t>
                      </a:r>
                      <a:endParaRPr lang="en-US" sz="1200" b="1"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b="1" dirty="0" smtClean="0">
                          <a:effectLst/>
                          <a:latin typeface="Times New Roman" panose="02020603050405020304" pitchFamily="18" charset="0"/>
                          <a:cs typeface="Times New Roman" panose="02020603050405020304" pitchFamily="18" charset="0"/>
                        </a:rPr>
                        <a:t>Type of variable</a:t>
                      </a:r>
                      <a:endParaRPr lang="en-US" sz="1200" b="1"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229862">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dirty="0" smtClean="0">
                          <a:effectLst/>
                          <a:latin typeface="Times New Roman" panose="02020603050405020304" pitchFamily="18" charset="0"/>
                          <a:cs typeface="Times New Roman" panose="02020603050405020304" pitchFamily="18" charset="0"/>
                        </a:rPr>
                        <a:t>Level 1 Variables:</a:t>
                      </a:r>
                      <a:r>
                        <a:rPr lang="en-US" sz="1200" b="1" i="1" baseline="0" dirty="0" smtClean="0">
                          <a:effectLst/>
                          <a:latin typeface="Times New Roman" panose="02020603050405020304" pitchFamily="18" charset="0"/>
                          <a:cs typeface="Times New Roman" panose="02020603050405020304" pitchFamily="18" charset="0"/>
                        </a:rPr>
                        <a:t> Time-Varying</a:t>
                      </a:r>
                      <a:endParaRPr lang="en-US" sz="1200" b="1" i="1" dirty="0" smtClean="0">
                        <a:effectLst/>
                        <a:latin typeface="Times New Roman" panose="02020603050405020304" pitchFamily="18" charset="0"/>
                        <a:ea typeface="Times New Roman"/>
                        <a:cs typeface="Times New Roman" panose="02020603050405020304" pitchFamily="18" charset="0"/>
                      </a:endParaRPr>
                    </a:p>
                  </a:txBody>
                  <a:tcPr marL="55045" marR="55045" marT="0" marB="0" anchor="ctr">
                    <a:solidFill>
                      <a:schemeClr val="accent1">
                        <a:lumMod val="40000"/>
                        <a:lumOff val="60000"/>
                      </a:schemeClr>
                    </a:solidFill>
                  </a:tcPr>
                </a:tc>
                <a:tc hMerge="1">
                  <a:txBody>
                    <a:bodyPr/>
                    <a:lstStyle/>
                    <a:p>
                      <a:endParaRPr lang="en-US"/>
                    </a:p>
                  </a:txBody>
                  <a:tcPr/>
                </a:tc>
              </a:tr>
              <a:tr h="229862">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Respondent’s </a:t>
                      </a:r>
                      <a:r>
                        <a:rPr lang="en-US" sz="1200" b="1" dirty="0">
                          <a:effectLst/>
                          <a:latin typeface="Times New Roman" panose="02020603050405020304" pitchFamily="18" charset="0"/>
                          <a:cs typeface="Times New Roman" panose="02020603050405020304" pitchFamily="18" charset="0"/>
                        </a:rPr>
                        <a:t>age</a:t>
                      </a:r>
                      <a:r>
                        <a:rPr lang="en-US" sz="1200" dirty="0">
                          <a:effectLst/>
                          <a:latin typeface="Times New Roman" panose="02020603050405020304" pitchFamily="18" charset="0"/>
                          <a:cs typeface="Times New Roman" panose="02020603050405020304" pitchFamily="18" charset="0"/>
                        </a:rPr>
                        <a:t> at time of interview</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30907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Indicator for whether or not respondent </a:t>
                      </a:r>
                      <a:r>
                        <a:rPr lang="en-US" sz="1200" b="1" dirty="0">
                          <a:effectLst/>
                          <a:latin typeface="Times New Roman" panose="02020603050405020304" pitchFamily="18" charset="0"/>
                          <a:cs typeface="Times New Roman" panose="02020603050405020304" pitchFamily="18" charset="0"/>
                        </a:rPr>
                        <a:t>volunteered</a:t>
                      </a:r>
                      <a:r>
                        <a:rPr lang="en-US" sz="1200" dirty="0">
                          <a:effectLst/>
                          <a:latin typeface="Times New Roman" panose="02020603050405020304" pitchFamily="18" charset="0"/>
                          <a:cs typeface="Times New Roman" panose="02020603050405020304" pitchFamily="18" charset="0"/>
                        </a:rPr>
                        <a:t> during the current year,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Binary</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342206">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Frequency of </a:t>
                      </a:r>
                      <a:r>
                        <a:rPr lang="en-US" sz="1200" b="1" dirty="0">
                          <a:effectLst/>
                          <a:latin typeface="Times New Roman" panose="02020603050405020304" pitchFamily="18" charset="0"/>
                          <a:cs typeface="Times New Roman" panose="02020603050405020304" pitchFamily="18" charset="0"/>
                        </a:rPr>
                        <a:t>volunteer</a:t>
                      </a:r>
                      <a:r>
                        <a:rPr lang="en-US" sz="1200" dirty="0">
                          <a:effectLst/>
                          <a:latin typeface="Times New Roman" panose="02020603050405020304" pitchFamily="18" charset="0"/>
                          <a:cs typeface="Times New Roman" panose="02020603050405020304" pitchFamily="18" charset="0"/>
                        </a:rPr>
                        <a:t> activity,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Categorical, 0-6</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28909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Self reported </a:t>
                      </a:r>
                      <a:r>
                        <a:rPr lang="en-US" sz="1200" b="1" dirty="0">
                          <a:effectLst/>
                          <a:latin typeface="Times New Roman" panose="02020603050405020304" pitchFamily="18" charset="0"/>
                          <a:cs typeface="Times New Roman" panose="02020603050405020304" pitchFamily="18" charset="0"/>
                        </a:rPr>
                        <a:t>health</a:t>
                      </a:r>
                      <a:r>
                        <a:rPr lang="en-US" sz="1200" dirty="0">
                          <a:effectLst/>
                          <a:latin typeface="Times New Roman" panose="02020603050405020304" pitchFamily="18" charset="0"/>
                          <a:cs typeface="Times New Roman" panose="02020603050405020304" pitchFamily="18" charset="0"/>
                        </a:rPr>
                        <a:t>,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Categorical, 1-5</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251149">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How often respondent engages in </a:t>
                      </a:r>
                      <a:r>
                        <a:rPr lang="en-US" sz="1200" b="1" dirty="0">
                          <a:effectLst/>
                          <a:latin typeface="Times New Roman" panose="02020603050405020304" pitchFamily="18" charset="0"/>
                          <a:cs typeface="Times New Roman" panose="02020603050405020304" pitchFamily="18" charset="0"/>
                        </a:rPr>
                        <a:t>vigorous activity</a:t>
                      </a:r>
                      <a:r>
                        <a:rPr lang="en-US" sz="1200" dirty="0">
                          <a:effectLst/>
                          <a:latin typeface="Times New Roman" panose="02020603050405020304" pitchFamily="18" charset="0"/>
                          <a:cs typeface="Times New Roman" panose="02020603050405020304" pitchFamily="18" charset="0"/>
                        </a:rPr>
                        <a:t>,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Categorical, 1-6</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301395">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How often respondent engages in </a:t>
                      </a:r>
                      <a:r>
                        <a:rPr lang="en-US" sz="1200" b="1" dirty="0">
                          <a:effectLst/>
                          <a:latin typeface="Times New Roman" panose="02020603050405020304" pitchFamily="18" charset="0"/>
                          <a:cs typeface="Times New Roman" panose="02020603050405020304" pitchFamily="18" charset="0"/>
                        </a:rPr>
                        <a:t>light activity</a:t>
                      </a:r>
                      <a:r>
                        <a:rPr lang="en-US" sz="1200" dirty="0">
                          <a:effectLst/>
                          <a:latin typeface="Times New Roman" panose="02020603050405020304" pitchFamily="18" charset="0"/>
                          <a:cs typeface="Times New Roman" panose="02020603050405020304" pitchFamily="18" charset="0"/>
                        </a:rPr>
                        <a:t>,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Categorical, 1-6</a:t>
                      </a:r>
                      <a:endParaRPr lang="en-US" sz="1200" dirty="0" smtClean="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20673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Indicator of whether respondent currently </a:t>
                      </a:r>
                      <a:r>
                        <a:rPr lang="en-US" sz="1200" b="1" dirty="0">
                          <a:effectLst/>
                          <a:latin typeface="Times New Roman" panose="02020603050405020304" pitchFamily="18" charset="0"/>
                          <a:cs typeface="Times New Roman" panose="02020603050405020304" pitchFamily="18" charset="0"/>
                        </a:rPr>
                        <a:t>smokes</a:t>
                      </a:r>
                      <a:r>
                        <a:rPr lang="en-US" sz="1200" dirty="0">
                          <a:effectLst/>
                          <a:latin typeface="Times New Roman" panose="02020603050405020304" pitchFamily="18" charset="0"/>
                          <a:cs typeface="Times New Roman" panose="02020603050405020304" pitchFamily="18" charset="0"/>
                        </a:rPr>
                        <a:t>,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Binary</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20673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Indicator of whether respondent currently drinks </a:t>
                      </a:r>
                      <a:r>
                        <a:rPr lang="en-US" sz="1200" b="1" dirty="0">
                          <a:effectLst/>
                          <a:latin typeface="Times New Roman" panose="02020603050405020304" pitchFamily="18" charset="0"/>
                          <a:cs typeface="Times New Roman" panose="02020603050405020304" pitchFamily="18" charset="0"/>
                        </a:rPr>
                        <a:t>alcoho</a:t>
                      </a:r>
                      <a:r>
                        <a:rPr lang="en-US" sz="1200" dirty="0">
                          <a:effectLst/>
                          <a:latin typeface="Times New Roman" panose="02020603050405020304" pitchFamily="18" charset="0"/>
                          <a:cs typeface="Times New Roman" panose="02020603050405020304" pitchFamily="18" charset="0"/>
                        </a:rPr>
                        <a:t>l,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Binary</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328375">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Indicator on whether respondent considers themselves </a:t>
                      </a:r>
                      <a:r>
                        <a:rPr lang="en-US" sz="1200" b="1" dirty="0">
                          <a:effectLst/>
                          <a:latin typeface="Times New Roman" panose="02020603050405020304" pitchFamily="18" charset="0"/>
                          <a:cs typeface="Times New Roman" panose="02020603050405020304" pitchFamily="18" charset="0"/>
                        </a:rPr>
                        <a:t>spiritual</a:t>
                      </a:r>
                      <a:r>
                        <a:rPr lang="en-US" sz="1200" dirty="0">
                          <a:effectLst/>
                          <a:latin typeface="Times New Roman" panose="02020603050405020304" pitchFamily="18" charset="0"/>
                          <a:cs typeface="Times New Roman" panose="02020603050405020304" pitchFamily="18" charset="0"/>
                        </a:rPr>
                        <a:t>, collected yearly</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Binary</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315639">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Internet use score calculated using several </a:t>
                      </a:r>
                      <a:r>
                        <a:rPr lang="en-US" sz="1200" b="1" dirty="0">
                          <a:effectLst/>
                          <a:latin typeface="Times New Roman" panose="02020603050405020304" pitchFamily="18" charset="0"/>
                          <a:cs typeface="Times New Roman" panose="02020603050405020304" pitchFamily="18" charset="0"/>
                        </a:rPr>
                        <a:t>internet use </a:t>
                      </a:r>
                      <a:r>
                        <a:rPr lang="en-US" sz="1200" dirty="0">
                          <a:effectLst/>
                          <a:latin typeface="Times New Roman" panose="02020603050405020304" pitchFamily="18" charset="0"/>
                          <a:cs typeface="Times New Roman" panose="02020603050405020304" pitchFamily="18" charset="0"/>
                        </a:rPr>
                        <a:t>measures, collected each year</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r h="259016">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dirty="0" smtClean="0">
                          <a:effectLst/>
                          <a:latin typeface="Times New Roman" panose="02020603050405020304" pitchFamily="18" charset="0"/>
                          <a:cs typeface="Times New Roman" panose="02020603050405020304" pitchFamily="18" charset="0"/>
                        </a:rPr>
                        <a:t>Level 2 Variables: Time Invariant</a:t>
                      </a:r>
                      <a:endParaRPr lang="en-US" sz="1200" b="1" i="1" dirty="0" smtClean="0">
                        <a:effectLst/>
                        <a:latin typeface="Times New Roman" panose="02020603050405020304" pitchFamily="18" charset="0"/>
                        <a:ea typeface="Times New Roman"/>
                        <a:cs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tr>
              <a:tr h="206730">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Unique ID</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r>
              <a:tr h="328375">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Sex of the individual</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1=Male</a:t>
                      </a: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2=Female</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r>
              <a:tr h="492563">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Respondent’s race</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1=White</a:t>
                      </a:r>
                    </a:p>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2=Black</a:t>
                      </a:r>
                    </a:p>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3=Other</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r>
              <a:tr h="205528">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Respondent’s baseline BMI</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r>
              <a:tr h="24628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dirty="0" smtClean="0">
                          <a:effectLst/>
                          <a:latin typeface="Times New Roman" panose="02020603050405020304" pitchFamily="18" charset="0"/>
                          <a:cs typeface="Times New Roman" panose="02020603050405020304" pitchFamily="18" charset="0"/>
                        </a:rPr>
                        <a:t>Dependent Variable</a:t>
                      </a:r>
                      <a:endParaRPr lang="en-US" sz="1200" b="1" i="1" dirty="0" smtClean="0">
                        <a:effectLst/>
                        <a:latin typeface="Times New Roman" panose="02020603050405020304" pitchFamily="18" charset="0"/>
                        <a:ea typeface="Times New Roman"/>
                        <a:cs typeface="Times New Roman" panose="02020603050405020304" pitchFamily="18" charset="0"/>
                      </a:endParaRPr>
                    </a:p>
                  </a:txBody>
                  <a:tcPr marL="55045" marR="55045" marT="0" marB="0" anchor="ctr">
                    <a:solidFill>
                      <a:schemeClr val="accent1">
                        <a:lumMod val="40000"/>
                        <a:lumOff val="60000"/>
                      </a:schemeClr>
                    </a:solidFill>
                  </a:tcPr>
                </a:tc>
                <a:tc hMerge="1">
                  <a:txBody>
                    <a:bodyPr/>
                    <a:lstStyle/>
                    <a:p>
                      <a:endParaRPr lang="en-US"/>
                    </a:p>
                  </a:txBody>
                  <a:tcPr/>
                </a:tc>
              </a:tr>
              <a:tr h="366729">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Respondent’s overall well-being score</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c>
                  <a:txBody>
                    <a:bodyPr/>
                    <a:lstStyle/>
                    <a:p>
                      <a:pPr marL="0" marR="0">
                        <a:spcBef>
                          <a:spcPts val="0"/>
                        </a:spcBef>
                        <a:spcAft>
                          <a:spcPts val="0"/>
                        </a:spcAft>
                      </a:pPr>
                      <a:r>
                        <a:rPr lang="en-US" sz="1200" dirty="0" smtClean="0">
                          <a:effectLst/>
                          <a:latin typeface="Times New Roman" panose="02020603050405020304" pitchFamily="18" charset="0"/>
                          <a:cs typeface="Times New Roman" panose="02020603050405020304" pitchFamily="18" charset="0"/>
                        </a:rPr>
                        <a:t>Continuous</a:t>
                      </a:r>
                      <a:endParaRPr lang="en-US" sz="1200" dirty="0">
                        <a:effectLst/>
                        <a:latin typeface="Times New Roman" panose="02020603050405020304" pitchFamily="18" charset="0"/>
                        <a:ea typeface="Times New Roman"/>
                        <a:cs typeface="Times New Roman" panose="02020603050405020304" pitchFamily="18" charset="0"/>
                      </a:endParaRPr>
                    </a:p>
                  </a:txBody>
                  <a:tcPr marL="55045" marR="55045" marT="0" marB="0" anchor="ctr"/>
                </a:tc>
              </a:tr>
            </a:tbl>
          </a:graphicData>
        </a:graphic>
      </p:graphicFrame>
    </p:spTree>
    <p:extLst>
      <p:ext uri="{BB962C8B-B14F-4D97-AF65-F5344CB8AC3E}">
        <p14:creationId xmlns:p14="http://schemas.microsoft.com/office/powerpoint/2010/main" val="396600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US" dirty="0"/>
          </a:p>
        </p:txBody>
      </p:sp>
      <p:sp>
        <p:nvSpPr>
          <p:cNvPr id="3" name="Content Placeholder 2"/>
          <p:cNvSpPr>
            <a:spLocks noGrp="1"/>
          </p:cNvSpPr>
          <p:nvPr>
            <p:ph idx="1"/>
          </p:nvPr>
        </p:nvSpPr>
        <p:spPr/>
        <p:txBody>
          <a:bodyPr/>
          <a:lstStyle/>
          <a:p>
            <a:r>
              <a:rPr lang="en-US" dirty="0" smtClean="0"/>
              <a:t>Insert table of means of key variables</a:t>
            </a:r>
            <a:endParaRPr lang="en-US" dirty="0"/>
          </a:p>
        </p:txBody>
      </p:sp>
      <p:sp>
        <p:nvSpPr>
          <p:cNvPr id="4" name="Rectangle 3"/>
          <p:cNvSpPr/>
          <p:nvPr/>
        </p:nvSpPr>
        <p:spPr>
          <a:xfrm>
            <a:off x="762000" y="2286000"/>
            <a:ext cx="7467600" cy="4185761"/>
          </a:xfrm>
          <a:prstGeom prst="rect">
            <a:avLst/>
          </a:prstGeom>
        </p:spPr>
        <p:txBody>
          <a:bodyPr wrap="square">
            <a:spAutoFit/>
          </a:bodyPr>
          <a:lstStyle/>
          <a:p>
            <a:r>
              <a:rPr lang="en-US" sz="1400" dirty="0" smtClean="0">
                <a:latin typeface="Courier New" panose="02070309020205020404" pitchFamily="49" charset="0"/>
                <a:cs typeface="Courier New" panose="02070309020205020404" pitchFamily="49" charset="0"/>
              </a:rPr>
              <a:t> variable |         N      mean        </a:t>
            </a:r>
            <a:r>
              <a:rPr lang="en-US" sz="1400" dirty="0" err="1" smtClean="0">
                <a:latin typeface="Courier New" panose="02070309020205020404" pitchFamily="49" charset="0"/>
                <a:cs typeface="Courier New" panose="02070309020205020404" pitchFamily="49" charset="0"/>
              </a:rPr>
              <a:t>sd</a:t>
            </a:r>
            <a:r>
              <a:rPr lang="en-US" sz="1400" dirty="0" smtClean="0">
                <a:latin typeface="Courier New" panose="02070309020205020404" pitchFamily="49" charset="0"/>
                <a:cs typeface="Courier New" panose="02070309020205020404" pitchFamily="49" charset="0"/>
              </a:rPr>
              <a:t>       min       max</a:t>
            </a:r>
          </a:p>
          <a:p>
            <a:r>
              <a:rPr lang="en-US" sz="1400" dirty="0" smtClean="0">
                <a:latin typeface="Courier New" panose="02070309020205020404" pitchFamily="49" charset="0"/>
                <a:cs typeface="Courier New" panose="02070309020205020404" pitchFamily="49" charset="0"/>
              </a:rPr>
              <a:t>-------------+--------------------------------------------------</a:t>
            </a:r>
          </a:p>
          <a:p>
            <a:r>
              <a:rPr lang="en-US" sz="1400" dirty="0" smtClean="0">
                <a:latin typeface="Courier New" panose="02070309020205020404" pitchFamily="49" charset="0"/>
                <a:cs typeface="Courier New" panose="02070309020205020404" pitchFamily="49" charset="0"/>
              </a:rPr>
              <a:t>          id |      5290  1066.429  619.3611         1      2155</a:t>
            </a:r>
          </a:p>
          <a:p>
            <a:r>
              <a:rPr lang="en-US" sz="1400" dirty="0" smtClean="0">
                <a:latin typeface="Courier New" panose="02070309020205020404" pitchFamily="49" charset="0"/>
                <a:cs typeface="Courier New" panose="02070309020205020404" pitchFamily="49" charset="0"/>
              </a:rPr>
              <a:t>        year |      5290  2008.739  2.108783      2005      2011</a:t>
            </a:r>
          </a:p>
          <a:p>
            <a:r>
              <a:rPr lang="en-US" sz="1400" dirty="0" smtClean="0">
                <a:latin typeface="Courier New" panose="02070309020205020404" pitchFamily="49" charset="0"/>
                <a:cs typeface="Courier New" panose="02070309020205020404" pitchFamily="49" charset="0"/>
              </a:rPr>
              <a:t>         sex |      5290  1.524197  .4994614         1         2</a:t>
            </a:r>
          </a:p>
          <a:p>
            <a:r>
              <a:rPr lang="en-US" sz="1400" dirty="0" smtClean="0">
                <a:latin typeface="Courier New" panose="02070309020205020404" pitchFamily="49" charset="0"/>
                <a:cs typeface="Courier New" panose="02070309020205020404" pitchFamily="49" charset="0"/>
              </a:rPr>
              <a:t>         age |      5290  20.83592  2.444142        17        27</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vol</a:t>
            </a:r>
            <a:r>
              <a:rPr lang="en-US" sz="1400" dirty="0" smtClean="0">
                <a:latin typeface="Courier New" panose="02070309020205020404" pitchFamily="49" charset="0"/>
                <a:cs typeface="Courier New" panose="02070309020205020404" pitchFamily="49" charset="0"/>
              </a:rPr>
              <a:t> |      5288   .288767  .4532323         0         1</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volfreq</a:t>
            </a:r>
            <a:r>
              <a:rPr lang="en-US" sz="1400" dirty="0" smtClean="0">
                <a:latin typeface="Courier New" panose="02070309020205020404" pitchFamily="49" charset="0"/>
                <a:cs typeface="Courier New" panose="02070309020205020404" pitchFamily="49" charset="0"/>
              </a:rPr>
              <a:t> |      5289  .6606164  1.218693         0         6</a:t>
            </a:r>
          </a:p>
          <a:p>
            <a:r>
              <a:rPr lang="en-US" sz="1400" dirty="0" smtClean="0">
                <a:latin typeface="Courier New" panose="02070309020205020404" pitchFamily="49" charset="0"/>
                <a:cs typeface="Courier New" panose="02070309020205020404" pitchFamily="49" charset="0"/>
              </a:rPr>
              <a:t>      health |      5281  2.193145  .9096486         1         5</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vigact</a:t>
            </a:r>
            <a:r>
              <a:rPr lang="en-US" sz="1400" dirty="0" smtClean="0">
                <a:latin typeface="Courier New" panose="02070309020205020404" pitchFamily="49" charset="0"/>
                <a:cs typeface="Courier New" panose="02070309020205020404" pitchFamily="49" charset="0"/>
              </a:rPr>
              <a:t> |      3603  2.426311  1.672954         1         6</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lightact</a:t>
            </a:r>
            <a:r>
              <a:rPr lang="en-US" sz="1400" dirty="0" smtClean="0">
                <a:latin typeface="Courier New" panose="02070309020205020404" pitchFamily="49" charset="0"/>
                <a:cs typeface="Courier New" panose="02070309020205020404" pitchFamily="49" charset="0"/>
              </a:rPr>
              <a:t> |      3606  2.127011  1.515507         1         6</a:t>
            </a:r>
          </a:p>
          <a:p>
            <a:r>
              <a:rPr lang="en-US" sz="1400" dirty="0" smtClean="0">
                <a:latin typeface="Courier New" panose="02070309020205020404" pitchFamily="49" charset="0"/>
                <a:cs typeface="Courier New" panose="02070309020205020404" pitchFamily="49" charset="0"/>
              </a:rPr>
              <a:t>       smoke |      5282  .2260507   .418312         0         1</a:t>
            </a:r>
          </a:p>
          <a:p>
            <a:r>
              <a:rPr lang="en-US" sz="1400" dirty="0" smtClean="0">
                <a:latin typeface="Courier New" panose="02070309020205020404" pitchFamily="49" charset="0"/>
                <a:cs typeface="Courier New" panose="02070309020205020404" pitchFamily="49" charset="0"/>
              </a:rPr>
              <a:t>     alcohol |      5276  .6347612  .4815427         0         1</a:t>
            </a:r>
          </a:p>
          <a:p>
            <a:r>
              <a:rPr lang="en-US" sz="1400" dirty="0" smtClean="0">
                <a:latin typeface="Courier New" panose="02070309020205020404" pitchFamily="49" charset="0"/>
                <a:cs typeface="Courier New" panose="02070309020205020404" pitchFamily="49" charset="0"/>
              </a:rPr>
              <a:t>      spirit |      5274   .593667  .4911947         0         1</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wb</a:t>
            </a:r>
            <a:r>
              <a:rPr lang="en-US" sz="1400" dirty="0" smtClean="0">
                <a:latin typeface="Courier New" panose="02070309020205020404" pitchFamily="49" charset="0"/>
                <a:cs typeface="Courier New" panose="02070309020205020404" pitchFamily="49" charset="0"/>
              </a:rPr>
              <a:t> |      5290  13.68885  2.515817         3        18</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intuse</a:t>
            </a:r>
            <a:r>
              <a:rPr lang="en-US" sz="1400" dirty="0" smtClean="0">
                <a:latin typeface="Courier New" panose="02070309020205020404" pitchFamily="49" charset="0"/>
                <a:cs typeface="Courier New" panose="02070309020205020404" pitchFamily="49" charset="0"/>
              </a:rPr>
              <a:t> |      5289  10.70902  3.996055         0        24</a:t>
            </a:r>
          </a:p>
          <a:p>
            <a:r>
              <a:rPr lang="en-US" sz="1400" dirty="0" smtClean="0">
                <a:latin typeface="Courier New" panose="02070309020205020404" pitchFamily="49" charset="0"/>
                <a:cs typeface="Courier New" panose="02070309020205020404" pitchFamily="49" charset="0"/>
              </a:rPr>
              <a:t>        race |      5282   1.56418  .6167428         1         3</a:t>
            </a:r>
          </a:p>
          <a:p>
            <a:r>
              <a:rPr lang="en-US" sz="1400" dirty="0" smtClean="0">
                <a:latin typeface="Courier New" panose="02070309020205020404" pitchFamily="49" charset="0"/>
                <a:cs typeface="Courier New" panose="02070309020205020404" pitchFamily="49" charset="0"/>
              </a:rPr>
              <a:t>         </a:t>
            </a:r>
            <a:r>
              <a:rPr lang="en-US" sz="1400" dirty="0" err="1" smtClean="0">
                <a:latin typeface="Courier New" panose="02070309020205020404" pitchFamily="49" charset="0"/>
                <a:cs typeface="Courier New" panose="02070309020205020404" pitchFamily="49" charset="0"/>
              </a:rPr>
              <a:t>bmi</a:t>
            </a:r>
            <a:r>
              <a:rPr lang="en-US" sz="1400" dirty="0" smtClean="0">
                <a:latin typeface="Courier New" panose="02070309020205020404" pitchFamily="49" charset="0"/>
                <a:cs typeface="Courier New" panose="02070309020205020404" pitchFamily="49" charset="0"/>
              </a:rPr>
              <a:t> |      5281  24.80949  5.179625      15.3      53.9</a:t>
            </a:r>
          </a:p>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043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Graphics (1): Overall Well-being, by year and sex</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86370"/>
            <a:ext cx="6275462" cy="4586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34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dirty="0" smtClean="0"/>
              <a:t>Graphics(2): Box Plots over Level 2 Variables</a:t>
            </a:r>
            <a:endParaRPr lang="en-US" sz="3200"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 y="990600"/>
            <a:ext cx="447396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384816"/>
            <a:ext cx="4648200" cy="3396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98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Fitting the Model</a:t>
            </a:r>
            <a:endParaRPr lang="en-US" dirty="0"/>
          </a:p>
        </p:txBody>
      </p:sp>
      <p:sp>
        <p:nvSpPr>
          <p:cNvPr id="3" name="Content Placeholder 2"/>
          <p:cNvSpPr>
            <a:spLocks noGrp="1"/>
          </p:cNvSpPr>
          <p:nvPr>
            <p:ph idx="1"/>
          </p:nvPr>
        </p:nvSpPr>
        <p:spPr/>
        <p:txBody>
          <a:bodyPr/>
          <a:lstStyle/>
          <a:p>
            <a:r>
              <a:rPr lang="en-US" dirty="0" smtClean="0"/>
              <a:t>Aims:</a:t>
            </a:r>
            <a:endParaRPr lang="en-US" dirty="0" smtClean="0"/>
          </a:p>
          <a:p>
            <a:pPr lvl="1"/>
            <a:r>
              <a:rPr lang="en-US" dirty="0"/>
              <a:t>How much does well-being vary within person over time? (i.e. How important is time as a predictor of well-being</a:t>
            </a:r>
            <a:r>
              <a:rPr lang="en-US" dirty="0" smtClean="0"/>
              <a:t>?)</a:t>
            </a:r>
          </a:p>
          <a:p>
            <a:pPr lvl="1"/>
            <a:r>
              <a:rPr lang="en-US" dirty="0" smtClean="0"/>
              <a:t>Which variables are significant predictors of variation in well-being?</a:t>
            </a:r>
          </a:p>
          <a:p>
            <a:pPr lvl="1"/>
            <a:r>
              <a:rPr lang="en-US" dirty="0" smtClean="0"/>
              <a:t>What is the effect of adding level 2 predictors?</a:t>
            </a:r>
          </a:p>
          <a:p>
            <a:pPr lvl="1"/>
            <a:r>
              <a:rPr lang="en-US" dirty="0" smtClean="0"/>
              <a:t>Should this be a linear mixed or marginal model?</a:t>
            </a:r>
            <a:endParaRPr lang="en-US" dirty="0"/>
          </a:p>
        </p:txBody>
      </p:sp>
    </p:spTree>
    <p:extLst>
      <p:ext uri="{BB962C8B-B14F-4D97-AF65-F5344CB8AC3E}">
        <p14:creationId xmlns:p14="http://schemas.microsoft.com/office/powerpoint/2010/main" val="3563119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effect of time on well-being</a:t>
            </a:r>
            <a:endParaRPr lang="en-US" dirty="0"/>
          </a:p>
        </p:txBody>
      </p:sp>
      <p:pic>
        <p:nvPicPr>
          <p:cNvPr id="4" name="Picture 3"/>
          <p:cNvPicPr>
            <a:picLocks noChangeAspect="1"/>
          </p:cNvPicPr>
          <p:nvPr/>
        </p:nvPicPr>
        <p:blipFill>
          <a:blip r:embed="rId3"/>
          <a:stretch>
            <a:fillRect/>
          </a:stretch>
        </p:blipFill>
        <p:spPr>
          <a:xfrm>
            <a:off x="609600" y="1600200"/>
            <a:ext cx="3871747" cy="281858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4784647" y="1600201"/>
            <a:ext cx="3871747" cy="2818589"/>
          </a:xfrm>
          <a:prstGeom prst="rect">
            <a:avLst/>
          </a:prstGeom>
          <a:ln>
            <a:solidFill>
              <a:schemeClr val="tx1"/>
            </a:solidFill>
          </a:ln>
        </p:spPr>
      </p:pic>
      <p:sp>
        <p:nvSpPr>
          <p:cNvPr id="7" name="TextBox 6"/>
          <p:cNvSpPr txBox="1"/>
          <p:nvPr/>
        </p:nvSpPr>
        <p:spPr>
          <a:xfrm>
            <a:off x="1110602" y="4724401"/>
            <a:ext cx="2869742" cy="923330"/>
          </a:xfrm>
          <a:prstGeom prst="rect">
            <a:avLst/>
          </a:prstGeom>
          <a:noFill/>
        </p:spPr>
        <p:txBody>
          <a:bodyPr wrap="square" rtlCol="0">
            <a:spAutoFit/>
          </a:bodyPr>
          <a:lstStyle/>
          <a:p>
            <a:pPr algn="ctr"/>
            <a:r>
              <a:rPr lang="en-US" dirty="0" smtClean="0"/>
              <a:t>Age in subsample</a:t>
            </a:r>
          </a:p>
          <a:p>
            <a:pPr algn="ctr"/>
            <a:r>
              <a:rPr lang="en-US" dirty="0" smtClean="0"/>
              <a:t>Coefficient = 0.0004306</a:t>
            </a:r>
          </a:p>
          <a:p>
            <a:pPr algn="ctr"/>
            <a:r>
              <a:rPr lang="en-US" dirty="0" smtClean="0"/>
              <a:t>P=0.995</a:t>
            </a:r>
          </a:p>
        </p:txBody>
      </p:sp>
      <p:sp>
        <p:nvSpPr>
          <p:cNvPr id="8" name="TextBox 7"/>
          <p:cNvSpPr txBox="1"/>
          <p:nvPr/>
        </p:nvSpPr>
        <p:spPr>
          <a:xfrm>
            <a:off x="5430822" y="4724401"/>
            <a:ext cx="2579395" cy="923330"/>
          </a:xfrm>
          <a:prstGeom prst="rect">
            <a:avLst/>
          </a:prstGeom>
          <a:noFill/>
        </p:spPr>
        <p:txBody>
          <a:bodyPr wrap="square" rtlCol="0">
            <a:spAutoFit/>
          </a:bodyPr>
          <a:lstStyle/>
          <a:p>
            <a:pPr algn="ctr"/>
            <a:r>
              <a:rPr lang="en-US" dirty="0" smtClean="0"/>
              <a:t>Year in subsample</a:t>
            </a:r>
          </a:p>
          <a:p>
            <a:pPr algn="ctr"/>
            <a:r>
              <a:rPr lang="en-US" dirty="0" smtClean="0"/>
              <a:t>Coefficient = -0.05534</a:t>
            </a:r>
          </a:p>
          <a:p>
            <a:pPr algn="ctr"/>
            <a:r>
              <a:rPr lang="en-US" dirty="0" smtClean="0"/>
              <a:t>P=0.404</a:t>
            </a:r>
          </a:p>
        </p:txBody>
      </p:sp>
    </p:spTree>
    <p:extLst>
      <p:ext uri="{BB962C8B-B14F-4D97-AF65-F5344CB8AC3E}">
        <p14:creationId xmlns:p14="http://schemas.microsoft.com/office/powerpoint/2010/main" val="2771421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3481</Words>
  <Application>Microsoft Office PowerPoint</Application>
  <PresentationFormat>On-screen Show (4:3)</PresentationFormat>
  <Paragraphs>568</Paragraphs>
  <Slides>35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SimSun</vt:lpstr>
      <vt:lpstr>Arial</vt:lpstr>
      <vt:lpstr>Calibri</vt:lpstr>
      <vt:lpstr>Courier New</vt:lpstr>
      <vt:lpstr>Times New Roman</vt:lpstr>
      <vt:lpstr>Office Theme</vt:lpstr>
      <vt:lpstr>Factors Affecting Well-being:  An analysis using the Panel Study of Income Dynamics</vt:lpstr>
      <vt:lpstr>Overview</vt:lpstr>
      <vt:lpstr>Motivation</vt:lpstr>
      <vt:lpstr>Dataset</vt:lpstr>
      <vt:lpstr>Descriptive Statistics</vt:lpstr>
      <vt:lpstr>Graphics (1): Overall Well-being, by year and sex</vt:lpstr>
      <vt:lpstr>Graphics(2): Box Plots over Level 2 Variables</vt:lpstr>
      <vt:lpstr>Fitting the Model</vt:lpstr>
      <vt:lpstr>The effect of time on well-being</vt:lpstr>
      <vt:lpstr>Top-down Model Fitting Approach</vt:lpstr>
      <vt:lpstr>PowerPoint Presentation</vt:lpstr>
      <vt:lpstr>ICC and R2 Values</vt:lpstr>
      <vt:lpstr>LMM vs. Marginal model</vt:lpstr>
      <vt:lpstr>Marginal Model vs. LMM</vt:lpstr>
      <vt:lpstr>Final Model</vt:lpstr>
      <vt:lpstr>Final Model</vt:lpstr>
      <vt:lpstr>Final Model: Regression Output</vt:lpstr>
      <vt:lpstr>Final Model: Interpretation(1)</vt:lpstr>
      <vt:lpstr>Final Model: Interpretation (2)</vt:lpstr>
      <vt:lpstr>Final Model: Interpretation (3)</vt:lpstr>
      <vt:lpstr>Final Model: Interpretation (4)</vt:lpstr>
      <vt:lpstr>Model diagnostics</vt:lpstr>
      <vt:lpstr>APPENDIX</vt:lpstr>
      <vt:lpstr>Interaction terms tested</vt:lpstr>
      <vt:lpstr>PowerPoint Presentation</vt:lpstr>
      <vt:lpstr>PowerPoint Presentation</vt:lpstr>
      <vt:lpstr>Regression output: level 1 only</vt:lpstr>
      <vt:lpstr>Appendix-1: ICC and R-square</vt:lpstr>
      <vt:lpstr>PowerPoint Presentation</vt:lpstr>
      <vt:lpstr>PowerPoint Presentation</vt:lpstr>
      <vt:lpstr>PowerPoint Presentation</vt:lpstr>
      <vt:lpstr>PowerPoint Presentation</vt:lpstr>
      <vt:lpstr>Tests for random slope</vt:lpstr>
      <vt:lpstr>Level 1 vs. Level 2?</vt:lpstr>
      <vt:lpstr>Mean(wb) - BMI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Affecting Well-being:  An analysis using the Panel Study of Income Dynamics</dc:title>
  <dc:creator>Dori Cross</dc:creator>
  <cp:lastModifiedBy>Omari, Amel</cp:lastModifiedBy>
  <cp:revision>61</cp:revision>
  <dcterms:created xsi:type="dcterms:W3CDTF">2015-04-13T14:12:01Z</dcterms:created>
  <dcterms:modified xsi:type="dcterms:W3CDTF">2015-04-16T13:59:00Z</dcterms:modified>
</cp:coreProperties>
</file>