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314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334" r:id="rId13"/>
    <p:sldId id="316" r:id="rId14"/>
    <p:sldId id="317" r:id="rId15"/>
    <p:sldId id="319" r:id="rId16"/>
    <p:sldId id="318" r:id="rId17"/>
    <p:sldId id="320" r:id="rId18"/>
    <p:sldId id="321" r:id="rId19"/>
    <p:sldId id="322" r:id="rId20"/>
    <p:sldId id="323" r:id="rId21"/>
    <p:sldId id="324" r:id="rId22"/>
    <p:sldId id="33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15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9" r:id="rId42"/>
    <p:sldId id="280" r:id="rId43"/>
    <p:sldId id="281" r:id="rId44"/>
    <p:sldId id="282" r:id="rId45"/>
    <p:sldId id="283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4" r:id="rId55"/>
    <p:sldId id="295" r:id="rId56"/>
    <p:sldId id="296" r:id="rId57"/>
    <p:sldId id="297" r:id="rId58"/>
    <p:sldId id="298" r:id="rId59"/>
    <p:sldId id="299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114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14ED-5FB1-7940-86A8-DA4A10F0696D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59A08-D35A-A846-92FA-9208BE095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2C1EDB-8C45-7145-A283-40AA0C159252}" type="slidenum">
              <a:rPr lang="en-US" sz="1000">
                <a:latin typeface="Times New Roman" charset="0"/>
              </a:rPr>
              <a:pPr/>
              <a:t>4</a:t>
            </a:fld>
            <a:endParaRPr lang="en-US" sz="1000">
              <a:latin typeface="Times New Roman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</a:t>
            </a:r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89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37900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2DFBCB-883D-1D41-B51C-62BCF2DE834F}" type="slidenum">
              <a:rPr lang="en-US" sz="1000">
                <a:latin typeface="Times New Roman" charset="0"/>
              </a:rPr>
              <a:pPr/>
              <a:t>14</a:t>
            </a:fld>
            <a:endParaRPr lang="en-US" sz="1000">
              <a:latin typeface="Times New Roman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30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22</a:t>
            </a:r>
          </a:p>
        </p:txBody>
      </p:sp>
      <p:sp>
        <p:nvSpPr>
          <p:cNvPr id="52233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235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52236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53725F-699E-654D-90DE-AE0B0CF14631}" type="slidenum">
              <a:rPr lang="en-US" sz="1000">
                <a:latin typeface="Times New Roman" charset="0"/>
              </a:rPr>
              <a:pPr/>
              <a:t>16</a:t>
            </a:fld>
            <a:endParaRPr lang="en-US" sz="1000">
              <a:latin typeface="Times New Roman" charset="0"/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31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21</a:t>
            </a: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325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53260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89C942-85FA-4A41-AB94-6F3AC846BDB5}" type="slidenum">
              <a:rPr lang="en-US" sz="1000">
                <a:latin typeface="Times New Roman" charset="0"/>
              </a:rPr>
              <a:pPr/>
              <a:t>18</a:t>
            </a:fld>
            <a:endParaRPr lang="en-US" sz="1000">
              <a:latin typeface="Times New Roman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31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21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3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56332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D49CDD-A772-F34C-AD2F-A19ADDBEBE59}" type="slidenum">
              <a:rPr lang="en-US" sz="1000">
                <a:latin typeface="Times New Roman" charset="0"/>
              </a:rPr>
              <a:pPr/>
              <a:t>21</a:t>
            </a:fld>
            <a:endParaRPr lang="en-US" sz="1000">
              <a:latin typeface="Times New Roman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31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21</a:t>
            </a:r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59404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577289-4D2E-F742-B021-5666B150CAA0}" type="slidenum">
              <a:rPr lang="en-US" sz="1000">
                <a:latin typeface="Times New Roman" charset="0"/>
              </a:rPr>
              <a:pPr/>
              <a:t>5</a:t>
            </a:fld>
            <a:endParaRPr lang="en-US" sz="1000">
              <a:latin typeface="Times New Roman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38924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5A5F06-9825-4342-9D6C-249FF9C7117F}" type="slidenum">
              <a:rPr lang="en-US" sz="1000">
                <a:latin typeface="Times New Roman" charset="0"/>
              </a:rPr>
              <a:pPr/>
              <a:t>25</a:t>
            </a:fld>
            <a:endParaRPr lang="en-US" sz="1000">
              <a:latin typeface="Times New Roman" charset="0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30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22</a:t>
            </a:r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8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63500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943E6-E8B0-7149-B78E-84CD6AFAFAC3}" type="slidenum">
              <a:rPr lang="en-US" sz="1000">
                <a:latin typeface="Times New Roman" charset="0"/>
              </a:rPr>
              <a:pPr/>
              <a:t>26</a:t>
            </a:fld>
            <a:endParaRPr lang="en-US" sz="1000">
              <a:latin typeface="Times New Roman" charset="0"/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30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20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22</a:t>
            </a: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23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64524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2D4BB-43E1-D242-964C-96BF6647748E}" type="slidenum">
              <a:rPr lang="en-US" sz="1000">
                <a:latin typeface="Times New Roman" charset="0"/>
              </a:rPr>
              <a:pPr/>
              <a:t>28</a:t>
            </a:fld>
            <a:endParaRPr lang="en-US" sz="100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477EC0-5101-9C4E-B31F-033CF72D03C8}" type="slidenum">
              <a:rPr lang="en-US" sz="1000">
                <a:latin typeface="Times New Roman" charset="0"/>
              </a:rPr>
              <a:pPr/>
              <a:t>29</a:t>
            </a:fld>
            <a:endParaRPr lang="en-US" sz="100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B8590D-D85F-3246-9B4A-7352574FED1A}" type="slidenum">
              <a:rPr lang="en-US" sz="1000">
                <a:latin typeface="Times New Roman" charset="0"/>
              </a:rPr>
              <a:pPr/>
              <a:t>30</a:t>
            </a:fld>
            <a:endParaRPr lang="en-US" sz="100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306336-A923-524B-B1A9-96ADD273C994}" type="slidenum">
              <a:rPr lang="en-US" sz="1000">
                <a:latin typeface="Times New Roman" charset="0"/>
              </a:rPr>
              <a:pPr/>
              <a:t>8</a:t>
            </a:fld>
            <a:endParaRPr lang="en-US" sz="1000">
              <a:latin typeface="Times New Roman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14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11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9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43020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3F609A-75BB-784A-97A9-0BB7BDCE4A47}" type="slidenum">
              <a:rPr lang="en-US" sz="1000">
                <a:latin typeface="Times New Roman" charset="0"/>
              </a:rPr>
              <a:pPr/>
              <a:t>11</a:t>
            </a:fld>
            <a:endParaRPr lang="en-US" sz="1000">
              <a:latin typeface="Times New Roman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24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15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18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50188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BC1721-98FF-4F47-85AE-01B5C6821D03}" type="slidenum">
              <a:rPr lang="en-US" sz="1000">
                <a:latin typeface="Times New Roman" charset="0"/>
              </a:rPr>
              <a:pPr/>
              <a:t>13</a:t>
            </a:fld>
            <a:endParaRPr lang="en-US" sz="1000">
              <a:latin typeface="Times New Roman" charset="0"/>
            </a:endParaRP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29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9" tIns="0" rIns="19049" bIns="0" anchor="b"/>
          <a:lstStyle/>
          <a:p>
            <a:pPr algn="r"/>
            <a:r>
              <a:rPr lang="en-US" sz="1000">
                <a:latin typeface="Times New Roman" charset="0"/>
              </a:rPr>
              <a:t>20</a:t>
            </a:r>
          </a:p>
        </p:txBody>
      </p:sp>
      <p:sp>
        <p:nvSpPr>
          <p:cNvPr id="51209" name="Rectangle 8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10" name="Rectangle 9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11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cap="flat"/>
        </p:spPr>
      </p:sp>
      <p:sp>
        <p:nvSpPr>
          <p:cNvPr id="51212" name="Rectangle 1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66" tIns="46033" rIns="92066" bIns="46033"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E782CF-5211-7145-A370-B3B00D4AC926}" type="datetimeFigureOut">
              <a:rPr lang="en-US" smtClean="0"/>
              <a:t>11/16/2015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59FBFC-A5A2-D844-B1B2-570C2A3F05F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Government in the market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EC224 Lecture 6</a:t>
            </a:r>
          </a:p>
          <a:p>
            <a:r>
              <a:rPr lang="en-GB" smtClean="0"/>
              <a:t>Rob Hayward</a:t>
            </a:r>
            <a:endParaRPr lang="en-GB" dirty="0" smtClean="0"/>
          </a:p>
          <a:p>
            <a:r>
              <a:rPr lang="en-GB" dirty="0" smtClean="0"/>
              <a:t>Reading: Chapters 8 &amp; 9 of </a:t>
            </a:r>
            <a:r>
              <a:rPr lang="en-GB" dirty="0" err="1" smtClean="0"/>
              <a:t>Mankiw</a:t>
            </a:r>
            <a:r>
              <a:rPr lang="en-GB" dirty="0" smtClean="0"/>
              <a:t> and Taylor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05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F3F6F9"/>
          </a:solidFill>
          <a:ln w="2270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F2F4F8"/>
          </a:solidFill>
          <a:ln w="2063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F1F4F7"/>
          </a:solidFill>
          <a:ln w="1857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F0F2F5"/>
          </a:solidFill>
          <a:ln w="1651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EF1F4"/>
          </a:solidFill>
          <a:ln w="1444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DEFF3"/>
          </a:solidFill>
          <a:ln w="1238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BEEF2"/>
          </a:solidFill>
          <a:ln w="1031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AECF1"/>
          </a:solidFill>
          <a:ln w="825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9EBF0"/>
          </a:solidFill>
          <a:ln w="619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2582863" y="1782763"/>
            <a:ext cx="4902200" cy="3992562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2479675" y="1679575"/>
            <a:ext cx="4902200" cy="4014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5377" name="Rectangle 21"/>
          <p:cNvSpPr>
            <a:spLocks noChangeArrowheads="1"/>
          </p:cNvSpPr>
          <p:nvPr/>
        </p:nvSpPr>
        <p:spPr bwMode="auto">
          <a:xfrm>
            <a:off x="2260600" y="57594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i="0">
                <a:solidFill>
                  <a:srgbClr val="000000"/>
                </a:solidFill>
                <a:cs typeface="Arial" charset="0"/>
              </a:rPr>
              <a:t>0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03675" y="2420938"/>
            <a:ext cx="3328988" cy="3005137"/>
            <a:chOff x="2522" y="1525"/>
            <a:chExt cx="2097" cy="1893"/>
          </a:xfrm>
        </p:grpSpPr>
        <p:sp>
          <p:nvSpPr>
            <p:cNvPr id="15416" name="Line 26"/>
            <p:cNvSpPr>
              <a:spLocks noChangeShapeType="1"/>
            </p:cNvSpPr>
            <p:nvPr/>
          </p:nvSpPr>
          <p:spPr bwMode="auto">
            <a:xfrm>
              <a:off x="2522" y="1525"/>
              <a:ext cx="1622" cy="1893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7" name="Rectangle 27"/>
            <p:cNvSpPr>
              <a:spLocks noChangeArrowheads="1"/>
            </p:cNvSpPr>
            <p:nvPr/>
          </p:nvSpPr>
          <p:spPr bwMode="auto">
            <a:xfrm>
              <a:off x="4104" y="3190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Demand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19525" y="2103438"/>
            <a:ext cx="2986088" cy="3302000"/>
            <a:chOff x="2406" y="1325"/>
            <a:chExt cx="1881" cy="2080"/>
          </a:xfrm>
        </p:grpSpPr>
        <p:sp>
          <p:nvSpPr>
            <p:cNvPr id="15414" name="Line 29"/>
            <p:cNvSpPr>
              <a:spLocks noChangeShapeType="1"/>
            </p:cNvSpPr>
            <p:nvPr/>
          </p:nvSpPr>
          <p:spPr bwMode="auto">
            <a:xfrm flipV="1">
              <a:off x="2406" y="1512"/>
              <a:ext cx="1647" cy="1893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5" name="Rectangle 30"/>
            <p:cNvSpPr>
              <a:spLocks noChangeArrowheads="1"/>
            </p:cNvSpPr>
            <p:nvPr/>
          </p:nvSpPr>
          <p:spPr bwMode="auto">
            <a:xfrm>
              <a:off x="3870" y="1325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Supply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828800" y="3048000"/>
            <a:ext cx="5260975" cy="736600"/>
            <a:chOff x="1152" y="1920"/>
            <a:chExt cx="3314" cy="464"/>
          </a:xfrm>
        </p:grpSpPr>
        <p:sp>
          <p:nvSpPr>
            <p:cNvPr id="15410" name="Line 32"/>
            <p:cNvSpPr>
              <a:spLocks noChangeShapeType="1"/>
            </p:cNvSpPr>
            <p:nvPr/>
          </p:nvSpPr>
          <p:spPr bwMode="auto">
            <a:xfrm flipH="1">
              <a:off x="1562" y="2005"/>
              <a:ext cx="2880" cy="1"/>
            </a:xfrm>
            <a:prstGeom prst="line">
              <a:avLst/>
            </a:prstGeom>
            <a:noFill/>
            <a:ln w="61913">
              <a:solidFill>
                <a:srgbClr val="E17E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1" name="Rectangle 33"/>
            <p:cNvSpPr>
              <a:spLocks noChangeArrowheads="1"/>
            </p:cNvSpPr>
            <p:nvPr/>
          </p:nvSpPr>
          <p:spPr bwMode="auto">
            <a:xfrm>
              <a:off x="1152" y="1920"/>
              <a:ext cx="3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0">
                  <a:solidFill>
                    <a:srgbClr val="000000"/>
                  </a:solidFill>
                  <a:cs typeface="Arial" charset="0"/>
                </a:rPr>
                <a:t>€0.45</a:t>
              </a:r>
              <a:endParaRPr lang="en-US" sz="1700" i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5412" name="Rectangle 34"/>
            <p:cNvSpPr>
              <a:spLocks noChangeArrowheads="1"/>
            </p:cNvSpPr>
            <p:nvPr/>
          </p:nvSpPr>
          <p:spPr bwMode="auto">
            <a:xfrm>
              <a:off x="4156" y="2048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15413" name="Rectangle 35"/>
            <p:cNvSpPr>
              <a:spLocks noChangeArrowheads="1"/>
            </p:cNvSpPr>
            <p:nvPr/>
          </p:nvSpPr>
          <p:spPr bwMode="auto">
            <a:xfrm>
              <a:off x="4178" y="2221"/>
              <a:ext cx="26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floor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990600" y="3962400"/>
            <a:ext cx="1068388" cy="892175"/>
            <a:chOff x="822" y="2471"/>
            <a:chExt cx="673" cy="562"/>
          </a:xfrm>
        </p:grpSpPr>
        <p:sp>
          <p:nvSpPr>
            <p:cNvPr id="15397" name="Line 51"/>
            <p:cNvSpPr>
              <a:spLocks noChangeShapeType="1"/>
            </p:cNvSpPr>
            <p:nvPr/>
          </p:nvSpPr>
          <p:spPr bwMode="auto">
            <a:xfrm flipH="1">
              <a:off x="1212" y="2471"/>
              <a:ext cx="208" cy="19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8" name="Rectangle 52"/>
            <p:cNvSpPr>
              <a:spLocks noChangeArrowheads="1"/>
            </p:cNvSpPr>
            <p:nvPr/>
          </p:nvSpPr>
          <p:spPr bwMode="auto">
            <a:xfrm>
              <a:off x="822" y="2697"/>
              <a:ext cx="6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Equilibrium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15399" name="Rectangle 53"/>
            <p:cNvSpPr>
              <a:spLocks noChangeArrowheads="1"/>
            </p:cNvSpPr>
            <p:nvPr/>
          </p:nvSpPr>
          <p:spPr bwMode="auto">
            <a:xfrm>
              <a:off x="1013" y="2870"/>
              <a:ext cx="29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15387" name="Freeform 57"/>
          <p:cNvSpPr>
            <a:spLocks/>
          </p:cNvSpPr>
          <p:nvPr/>
        </p:nvSpPr>
        <p:spPr bwMode="auto">
          <a:xfrm>
            <a:off x="2473325" y="1679575"/>
            <a:ext cx="4902200" cy="4014788"/>
          </a:xfrm>
          <a:custGeom>
            <a:avLst/>
            <a:gdLst>
              <a:gd name="T0" fmla="*/ 0 w 3088"/>
              <a:gd name="T1" fmla="*/ 0 h 2529"/>
              <a:gd name="T2" fmla="*/ 0 w 3088"/>
              <a:gd name="T3" fmla="*/ 2147483647 h 2529"/>
              <a:gd name="T4" fmla="*/ 2147483647 w 3088"/>
              <a:gd name="T5" fmla="*/ 2147483647 h 2529"/>
              <a:gd name="T6" fmla="*/ 0 60000 65536"/>
              <a:gd name="T7" fmla="*/ 0 60000 65536"/>
              <a:gd name="T8" fmla="*/ 0 60000 65536"/>
              <a:gd name="T9" fmla="*/ 0 w 3088"/>
              <a:gd name="T10" fmla="*/ 0 h 2529"/>
              <a:gd name="T11" fmla="*/ 3088 w 3088"/>
              <a:gd name="T12" fmla="*/ 2529 h 2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8" h="2529">
                <a:moveTo>
                  <a:pt x="0" y="0"/>
                </a:moveTo>
                <a:lnTo>
                  <a:pt x="0" y="2529"/>
                </a:lnTo>
                <a:lnTo>
                  <a:pt x="3088" y="252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762125" y="3697288"/>
            <a:ext cx="3511550" cy="261937"/>
            <a:chOff x="1110" y="2329"/>
            <a:chExt cx="2212" cy="165"/>
          </a:xfrm>
        </p:grpSpPr>
        <p:sp>
          <p:nvSpPr>
            <p:cNvPr id="15392" name="Line 59"/>
            <p:cNvSpPr>
              <a:spLocks noChangeShapeType="1"/>
            </p:cNvSpPr>
            <p:nvPr/>
          </p:nvSpPr>
          <p:spPr bwMode="auto">
            <a:xfrm flipH="1">
              <a:off x="1562" y="2407"/>
              <a:ext cx="1713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3" name="Oval 60"/>
            <p:cNvSpPr>
              <a:spLocks noChangeArrowheads="1"/>
            </p:cNvSpPr>
            <p:nvPr/>
          </p:nvSpPr>
          <p:spPr bwMode="auto">
            <a:xfrm>
              <a:off x="3236" y="2355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15394" name="Rectangle 61"/>
            <p:cNvSpPr>
              <a:spLocks noChangeArrowheads="1"/>
            </p:cNvSpPr>
            <p:nvPr/>
          </p:nvSpPr>
          <p:spPr bwMode="auto">
            <a:xfrm>
              <a:off x="1110" y="2329"/>
              <a:ext cx="3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700" i="0" dirty="0" smtClean="0">
                  <a:solidFill>
                    <a:srgbClr val="000000"/>
                  </a:solidFill>
                  <a:cs typeface="Arial" charset="0"/>
                </a:rPr>
                <a:t>€0.35</a:t>
              </a:r>
              <a:endParaRPr lang="en-US" sz="2400" i="0" dirty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15389" name="Text Box 62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sp>
        <p:nvSpPr>
          <p:cNvPr id="15390" name="Rectangle 61"/>
          <p:cNvSpPr>
            <a:spLocks noChangeArrowheads="1"/>
          </p:cNvSpPr>
          <p:nvPr/>
        </p:nvSpPr>
        <p:spPr bwMode="auto">
          <a:xfrm>
            <a:off x="6477000" y="5791200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b="1" i="0">
                <a:cs typeface="Arial" charset="0"/>
              </a:rPr>
              <a:t>Quantity of alcohol per unit (millions)</a:t>
            </a:r>
          </a:p>
        </p:txBody>
      </p:sp>
      <p:sp>
        <p:nvSpPr>
          <p:cNvPr id="15391" name="Rectangle 62"/>
          <p:cNvSpPr>
            <a:spLocks noChangeArrowheads="1"/>
          </p:cNvSpPr>
          <p:nvPr/>
        </p:nvSpPr>
        <p:spPr bwMode="auto">
          <a:xfrm>
            <a:off x="990600" y="1676400"/>
            <a:ext cx="137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b="1" i="0">
                <a:cs typeface="Arial" charset="0"/>
              </a:rPr>
              <a:t>Price of alcohol per unit (€)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609600" y="3937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effect of a price floor set above the equilibrium price?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18101"/>
            <a:ext cx="8229600" cy="990600"/>
          </a:xfrm>
          <a:noFill/>
        </p:spPr>
        <p:txBody>
          <a:bodyPr lIns="92075" tIns="46038" rIns="92075" bIns="46038"/>
          <a:lstStyle/>
          <a:p>
            <a:pPr algn="l"/>
            <a:r>
              <a:rPr lang="en-US" sz="32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Effects of a binding price floor</a:t>
            </a:r>
            <a:endParaRPr lang="en-US" dirty="0">
              <a:solidFill>
                <a:srgbClr val="D2533C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A binding price </a:t>
            </a: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floor stops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prices adjusting to equilibrate demand and supply</a:t>
            </a:r>
          </a:p>
          <a:p>
            <a:pPr>
              <a:tabLst>
                <a:tab pos="796925" algn="l"/>
              </a:tabLst>
            </a:pP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Qs &gt; </a:t>
            </a:r>
            <a:r>
              <a:rPr lang="en-US" sz="2800" dirty="0" err="1" smtClean="0">
                <a:latin typeface="Arial" charset="0"/>
                <a:ea typeface="ＭＳ Ｐゴシック" charset="0"/>
                <a:cs typeface="Arial" charset="0"/>
              </a:rPr>
              <a:t>Qd</a:t>
            </a: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 (surpluses)</a:t>
            </a:r>
          </a:p>
          <a:p>
            <a:pPr lvl="1">
              <a:tabLst>
                <a:tab pos="796925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Example: butter mountain</a:t>
            </a:r>
          </a:p>
          <a:p>
            <a:pPr>
              <a:tabLst>
                <a:tab pos="796925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Black markets</a:t>
            </a:r>
          </a:p>
          <a:p>
            <a:pPr lvl="1">
              <a:tabLst>
                <a:tab pos="796925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Sellers that can turn a profit at a lower price and buyers willing only to pay a lower price may seek each other out and transact illegally</a:t>
            </a:r>
          </a:p>
        </p:txBody>
      </p:sp>
    </p:spTree>
    <p:extLst>
      <p:ext uri="{BB962C8B-B14F-4D97-AF65-F5344CB8AC3E}">
        <p14:creationId xmlns:p14="http://schemas.microsoft.com/office/powerpoint/2010/main" val="37361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Taxes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 of taxes, tax incidence, and subsidies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68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TAXES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Why does a government levy taxes?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However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Taxes discourage market activity.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When a good is taxed, the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quantity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sold is smaller.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Buyers and sellers  share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tax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burden.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b="1" i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tax incidence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is the how the burden of a tax is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distributed among </a:t>
            </a:r>
            <a:r>
              <a:rPr lang="en-GB" dirty="0">
                <a:latin typeface="Arial" charset="0"/>
                <a:ea typeface="ＭＳ Ｐゴシック" charset="0"/>
                <a:cs typeface="Arial" charset="0"/>
              </a:rPr>
              <a:t>buyers and sellers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2"/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52670"/>
      </p:ext>
    </p:extLst>
  </p:cSld>
  <p:clrMapOvr>
    <a:masterClrMapping/>
  </p:clrMapOvr>
  <p:transition spd="med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l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There are many different types of tax</a:t>
            </a:r>
            <a:endParaRPr lang="en-US" sz="360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dirty="0">
                <a:latin typeface="Tahoma" charset="0"/>
                <a:ea typeface="ＭＳ Ｐゴシック" charset="0"/>
                <a:cs typeface="Times New Roman" charset="0"/>
              </a:rPr>
              <a:t>A </a:t>
            </a:r>
            <a:r>
              <a:rPr lang="en-GB" i="1" dirty="0">
                <a:solidFill>
                  <a:srgbClr val="32946A"/>
                </a:solidFill>
                <a:latin typeface="Tahoma" charset="0"/>
                <a:ea typeface="ＭＳ Ｐゴシック" charset="0"/>
                <a:cs typeface="Times New Roman" charset="0"/>
              </a:rPr>
              <a:t>direct tax </a:t>
            </a:r>
            <a:r>
              <a:rPr lang="en-GB" dirty="0">
                <a:solidFill>
                  <a:srgbClr val="0D0D0D"/>
                </a:solidFill>
                <a:latin typeface="Tahoma" charset="0"/>
                <a:ea typeface="ＭＳ Ｐゴシック" charset="0"/>
                <a:cs typeface="Times New Roman" charset="0"/>
              </a:rPr>
              <a:t>is l</a:t>
            </a:r>
            <a:r>
              <a:rPr lang="en-GB" dirty="0">
                <a:latin typeface="Tahoma" charset="0"/>
                <a:ea typeface="ＭＳ Ｐゴシック" charset="0"/>
                <a:cs typeface="Times New Roman" charset="0"/>
              </a:rPr>
              <a:t>evied on income and wealth</a:t>
            </a:r>
            <a:r>
              <a:rPr lang="en-GB" dirty="0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r>
              <a:rPr lang="en-GB" i="1" dirty="0">
                <a:solidFill>
                  <a:srgbClr val="32946A"/>
                </a:solidFill>
                <a:latin typeface="Tahoma" charset="0"/>
                <a:ea typeface="ＭＳ Ｐゴシック" charset="0"/>
                <a:cs typeface="Times New Roman" charset="0"/>
              </a:rPr>
              <a:t>Indirect tax </a:t>
            </a:r>
            <a:r>
              <a:rPr lang="en-GB" dirty="0">
                <a:solidFill>
                  <a:srgbClr val="32946A"/>
                </a:solidFill>
                <a:latin typeface="Tahoma" charset="0"/>
                <a:ea typeface="ＭＳ Ｐゴシック" charset="0"/>
                <a:cs typeface="Times New Roman" charset="0"/>
              </a:rPr>
              <a:t>is </a:t>
            </a:r>
            <a:r>
              <a:rPr lang="en-GB" dirty="0">
                <a:latin typeface="Tahoma" charset="0"/>
                <a:ea typeface="ＭＳ Ｐゴシック" charset="0"/>
                <a:cs typeface="Times New Roman" charset="0"/>
              </a:rPr>
              <a:t>levied on the sale of goods and services. </a:t>
            </a:r>
          </a:p>
          <a:p>
            <a:pPr lvl="1"/>
            <a:r>
              <a:rPr lang="en-GB" sz="2200" dirty="0" smtClean="0">
                <a:latin typeface="Tahoma" charset="0"/>
                <a:ea typeface="ＭＳ Ｐゴシック" charset="0"/>
                <a:cs typeface="Times New Roman" charset="0"/>
              </a:rPr>
              <a:t>A </a:t>
            </a:r>
            <a:r>
              <a:rPr lang="en-GB" sz="2200" i="1" dirty="0">
                <a:solidFill>
                  <a:srgbClr val="32946A"/>
                </a:solidFill>
                <a:latin typeface="Tahoma" charset="0"/>
                <a:ea typeface="ＭＳ Ｐゴシック" charset="0"/>
                <a:cs typeface="Times New Roman" charset="0"/>
              </a:rPr>
              <a:t>specific tax </a:t>
            </a:r>
            <a:r>
              <a:rPr lang="en-GB" sz="2200" dirty="0">
                <a:latin typeface="Tahoma" charset="0"/>
                <a:ea typeface="ＭＳ Ｐゴシック" charset="0"/>
                <a:cs typeface="Times New Roman" charset="0"/>
              </a:rPr>
              <a:t>is a set amount per unit of expenditure, for example, </a:t>
            </a:r>
            <a:r>
              <a:rPr lang="en-GB" sz="2200" dirty="0" smtClean="0">
                <a:latin typeface="Tahoma" charset="0"/>
                <a:ea typeface="ＭＳ Ｐゴシック" charset="0"/>
                <a:cs typeface="Times New Roman" charset="0"/>
              </a:rPr>
              <a:t>58p per </a:t>
            </a:r>
            <a:r>
              <a:rPr lang="en-GB" sz="2200" dirty="0">
                <a:latin typeface="Tahoma" charset="0"/>
                <a:ea typeface="ＭＳ Ｐゴシック" charset="0"/>
                <a:cs typeface="Times New Roman" charset="0"/>
              </a:rPr>
              <a:t>litre of </a:t>
            </a:r>
            <a:r>
              <a:rPr lang="en-GB" sz="2200" dirty="0" smtClean="0">
                <a:latin typeface="Tahoma" charset="0"/>
                <a:ea typeface="ＭＳ Ｐゴシック" charset="0"/>
                <a:cs typeface="Times New Roman" charset="0"/>
              </a:rPr>
              <a:t>petrol</a:t>
            </a:r>
          </a:p>
          <a:p>
            <a:pPr lvl="1"/>
            <a:r>
              <a:rPr lang="en-GB" sz="2200" dirty="0" smtClean="0">
                <a:latin typeface="Tahoma" charset="0"/>
                <a:ea typeface="ＭＳ Ｐゴシック" charset="0"/>
                <a:cs typeface="Times New Roman" charset="0"/>
              </a:rPr>
              <a:t>An </a:t>
            </a:r>
            <a:r>
              <a:rPr lang="en-GB" sz="2200" i="1" dirty="0">
                <a:solidFill>
                  <a:srgbClr val="32946A"/>
                </a:solidFill>
                <a:latin typeface="Tahoma" charset="0"/>
                <a:ea typeface="ＭＳ Ｐゴシック" charset="0"/>
                <a:cs typeface="Times New Roman" charset="0"/>
              </a:rPr>
              <a:t>ad valorem</a:t>
            </a:r>
            <a:r>
              <a:rPr lang="en-GB" sz="2200" dirty="0">
                <a:solidFill>
                  <a:srgbClr val="32946A"/>
                </a:solidFill>
                <a:latin typeface="Tahoma" charset="0"/>
                <a:ea typeface="ＭＳ Ｐゴシック" charset="0"/>
                <a:cs typeface="Times New Roman" charset="0"/>
              </a:rPr>
              <a:t> </a:t>
            </a:r>
            <a:r>
              <a:rPr lang="en-GB" sz="2200" dirty="0">
                <a:latin typeface="Tahoma" charset="0"/>
                <a:ea typeface="ＭＳ Ｐゴシック" charset="0"/>
                <a:cs typeface="Times New Roman" charset="0"/>
              </a:rPr>
              <a:t>tax </a:t>
            </a:r>
            <a:r>
              <a:rPr lang="en-GB" sz="2200" dirty="0" smtClean="0">
                <a:latin typeface="Tahoma" charset="0"/>
                <a:ea typeface="ＭＳ Ｐゴシック" charset="0"/>
                <a:cs typeface="Times New Roman" charset="0"/>
              </a:rPr>
              <a:t>(value added tax) is charged as a percentage of the sale price, </a:t>
            </a:r>
            <a:r>
              <a:rPr lang="en-GB" sz="2200" dirty="0">
                <a:latin typeface="Tahoma" charset="0"/>
                <a:ea typeface="ＭＳ Ｐゴシック" charset="0"/>
                <a:cs typeface="Times New Roman" charset="0"/>
              </a:rPr>
              <a:t>for example </a:t>
            </a:r>
            <a:r>
              <a:rPr lang="en-GB" sz="2200" dirty="0" smtClean="0">
                <a:latin typeface="Tahoma" charset="0"/>
                <a:ea typeface="ＭＳ Ｐゴシック" charset="0"/>
                <a:cs typeface="Times New Roman" charset="0"/>
              </a:rPr>
              <a:t>20% VAT</a:t>
            </a:r>
            <a:endParaRPr lang="en-GB" sz="2200" dirty="0">
              <a:latin typeface="Tahoma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024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Effects of a Specific Tax of €0.50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3F6F9"/>
          </a:solidFill>
          <a:ln w="2238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0F2F5"/>
          </a:solidFill>
          <a:ln w="1635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EF1F4"/>
          </a:solidFill>
          <a:ln w="1428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0491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pic>
        <p:nvPicPr>
          <p:cNvPr id="2049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990599"/>
            <a:ext cx="8209214" cy="6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1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Specific Tax</a:t>
            </a:r>
            <a:endParaRPr lang="en-US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A Specific Tax where the government requires the seller to pay a certain amount for each good sold. 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latin typeface="Arial" charset="0"/>
                <a:ea typeface="ＭＳ Ｐゴシック" charset="0"/>
                <a:cs typeface="Times New Roman" charset="0"/>
              </a:rPr>
              <a:t>Supply curve shifts up by the amount of the tax.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latin typeface="Arial" charset="0"/>
                <a:ea typeface="ＭＳ Ｐゴシック" charset="0"/>
                <a:cs typeface="Times New Roman" charset="0"/>
              </a:rPr>
              <a:t>Quantity sold falls. 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latin typeface="Arial" charset="0"/>
                <a:ea typeface="ＭＳ Ｐゴシック" charset="0"/>
                <a:cs typeface="Times New Roman" charset="0"/>
              </a:rPr>
              <a:t>Even though the tax is levied on sellers, buyers and sellers will share the burden of the tax; buyers pay more for the good and sellers receive less (because of the tax)</a:t>
            </a:r>
            <a:r>
              <a:rPr lang="en-GB" sz="2400" dirty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GB" sz="24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>
              <a:buClr>
                <a:schemeClr val="tx1"/>
              </a:buClr>
            </a:pPr>
            <a:r>
              <a:rPr lang="en-US" sz="2800" dirty="0" smtClean="0">
                <a:latin typeface="Arial" charset="0"/>
                <a:ea typeface="ＭＳ Ｐゴシック" charset="0"/>
                <a:cs typeface="Times New Roman" charset="0"/>
              </a:rPr>
              <a:t>A 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tax on sellers places </a:t>
            </a:r>
            <a:r>
              <a:rPr lang="en-GB" sz="2800" dirty="0">
                <a:latin typeface="Tahoma" charset="0"/>
                <a:ea typeface="ＭＳ Ｐゴシック" charset="0"/>
                <a:cs typeface="Times New Roman" charset="0"/>
              </a:rPr>
              <a:t>a wedge between the price buyers pay and the price sellers receive.</a:t>
            </a:r>
            <a:r>
              <a:rPr lang="en-GB" sz="2800" dirty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GB" sz="28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pPr lvl="1">
              <a:buClr>
                <a:schemeClr val="tx1"/>
              </a:buClr>
            </a:pPr>
            <a:endParaRPr lang="en-US" sz="2400" dirty="0" smtClean="0">
              <a:latin typeface="Arial" charset="0"/>
              <a:ea typeface="ＭＳ Ｐゴシック" charset="0"/>
              <a:cs typeface="Times New Roman" charset="0"/>
            </a:endParaRPr>
          </a:p>
          <a:p>
            <a:pPr>
              <a:buClr>
                <a:schemeClr val="tx1"/>
              </a:buClr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7024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The Tax Incidence </a:t>
            </a:r>
            <a:r>
              <a:rPr lang="en-US" sz="20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(The burden of the tax on buyers and sellers)</a:t>
            </a:r>
            <a:endParaRPr lang="en-US" sz="20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3F6F9"/>
          </a:solidFill>
          <a:ln w="2238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0F2F5"/>
          </a:solidFill>
          <a:ln w="1635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EF1F4"/>
          </a:solidFill>
          <a:ln w="1428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1515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pic>
        <p:nvPicPr>
          <p:cNvPr id="21516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883503"/>
            <a:ext cx="7591503" cy="614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9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Effects of an </a:t>
            </a:r>
            <a:r>
              <a:rPr lang="en-US" sz="3200" i="1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Ad Valorem </a:t>
            </a:r>
            <a:r>
              <a:rPr lang="en-US" sz="32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</a:t>
            </a:r>
            <a:endParaRPr lang="en-US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>
                <a:latin typeface="Arial" charset="0"/>
                <a:ea typeface="ＭＳ Ｐゴシック" charset="0"/>
                <a:cs typeface="Times New Roman" charset="0"/>
              </a:rPr>
              <a:t>An ad valorem tax on sellers.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400">
                <a:latin typeface="Arial" charset="0"/>
                <a:ea typeface="ＭＳ Ｐゴシック" charset="0"/>
                <a:cs typeface="Times New Roman" charset="0"/>
              </a:rPr>
              <a:t>Like the specific tax, the buyers and sellers will share the burden of the tax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400">
                <a:latin typeface="Arial" charset="0"/>
                <a:ea typeface="ＭＳ Ｐゴシック" charset="0"/>
                <a:cs typeface="Times New Roman" charset="0"/>
              </a:rPr>
              <a:t>Supply curve shifts up but not by a parallel amount.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400">
                <a:latin typeface="Arial" charset="0"/>
                <a:ea typeface="ＭＳ Ｐゴシック" charset="0"/>
                <a:cs typeface="Times New Roman" charset="0"/>
              </a:rPr>
              <a:t>For example if VAT is introduced at 20% then:</a:t>
            </a:r>
          </a:p>
          <a:p>
            <a:pPr lvl="2">
              <a:spcBef>
                <a:spcPts val="1200"/>
              </a:spcBef>
              <a:buClr>
                <a:schemeClr val="tx1"/>
              </a:buClr>
            </a:pPr>
            <a:r>
              <a:rPr lang="en-GB" sz="1900">
                <a:latin typeface="Arial" charset="0"/>
                <a:ea typeface="ＭＳ Ｐゴシック" charset="0"/>
                <a:cs typeface="Times New Roman" charset="0"/>
              </a:rPr>
              <a:t>A product costing €20 means the seller pays €4 VAT.</a:t>
            </a:r>
            <a:endParaRPr lang="en-GB" sz="1900">
              <a:latin typeface="Arial" charset="0"/>
              <a:ea typeface="ＭＳ Ｐゴシック" charset="0"/>
              <a:cs typeface="Arial" charset="0"/>
            </a:endParaRPr>
          </a:p>
          <a:p>
            <a:pPr lvl="2">
              <a:spcBef>
                <a:spcPts val="1200"/>
              </a:spcBef>
              <a:buClr>
                <a:schemeClr val="tx1"/>
              </a:buClr>
            </a:pPr>
            <a:r>
              <a:rPr lang="en-GB" sz="1900">
                <a:latin typeface="Arial" charset="0"/>
                <a:ea typeface="ＭＳ Ｐゴシック" charset="0"/>
                <a:cs typeface="Times New Roman" charset="0"/>
              </a:rPr>
              <a:t>A product costing €50 means the seller pays €10 VAT.</a:t>
            </a:r>
          </a:p>
          <a:p>
            <a:pPr lvl="2">
              <a:spcBef>
                <a:spcPts val="1200"/>
              </a:spcBef>
              <a:buClr>
                <a:schemeClr val="tx1"/>
              </a:buClr>
            </a:pPr>
            <a:r>
              <a:rPr lang="en-GB" sz="2000" i="1">
                <a:latin typeface="Arial" charset="0"/>
                <a:ea typeface="ＭＳ Ｐゴシック" charset="0"/>
                <a:cs typeface="Arial" charset="0"/>
              </a:rPr>
              <a:t>At low prices, the amount of the tax paid is relatively low but 20 per cent of higher prices means the seller has to give more to the government. </a:t>
            </a:r>
            <a:r>
              <a:rPr lang="en-GB" sz="190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1900">
              <a:latin typeface="Arial" charset="0"/>
              <a:ea typeface="ＭＳ Ｐゴシック" charset="0"/>
              <a:cs typeface="Times New Roman" charset="0"/>
            </a:endParaRPr>
          </a:p>
          <a:p>
            <a:pPr lvl="1">
              <a:buClr>
                <a:schemeClr val="tx1"/>
              </a:buClr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buClr>
                <a:schemeClr val="tx1"/>
              </a:buClr>
            </a:pPr>
            <a:endParaRPr lang="en-US" sz="2400">
              <a:latin typeface="Arial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Effects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of an Ad Valorem tax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3F6F9"/>
          </a:solidFill>
          <a:ln w="2238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0F2F5"/>
          </a:solidFill>
          <a:ln w="1635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EF1F4"/>
          </a:solidFill>
          <a:ln w="1428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3563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pic>
        <p:nvPicPr>
          <p:cNvPr id="2356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807200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5562600" y="3200400"/>
            <a:ext cx="2133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dirty="0">
                <a:cs typeface="Arial" charset="0"/>
              </a:rPr>
              <a:t>When a tax of 20 per cent is levied on sellers, the supply curve shifts to the left from S</a:t>
            </a:r>
            <a:r>
              <a:rPr lang="en-GB" sz="1600" baseline="-25000" dirty="0">
                <a:cs typeface="Arial" charset="0"/>
              </a:rPr>
              <a:t>1</a:t>
            </a:r>
            <a:r>
              <a:rPr lang="en-GB" sz="1600" dirty="0">
                <a:cs typeface="Arial" charset="0"/>
              </a:rPr>
              <a:t> to S</a:t>
            </a:r>
            <a:r>
              <a:rPr lang="en-GB" sz="1600" baseline="-25000" dirty="0">
                <a:cs typeface="Arial" charset="0"/>
              </a:rPr>
              <a:t>2</a:t>
            </a:r>
            <a:r>
              <a:rPr lang="en-GB" sz="1600" dirty="0">
                <a:cs typeface="Arial" charset="0"/>
              </a:rPr>
              <a:t>. </a:t>
            </a:r>
            <a:endParaRPr lang="en-US" sz="1600" dirty="0">
              <a:cs typeface="Arial" charset="0"/>
            </a:endParaRP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5638800" y="4648200"/>
            <a:ext cx="19050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>
                <a:cs typeface="Arial" charset="0"/>
              </a:rPr>
              <a:t>At low prices, the amount of the tax paid is relatively low </a:t>
            </a:r>
            <a:endParaRPr lang="en-US" sz="16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ability to understand and apply the following</a:t>
            </a:r>
          </a:p>
          <a:p>
            <a:r>
              <a:rPr lang="en-GB" dirty="0" smtClean="0"/>
              <a:t>Price controls and their effects on the market</a:t>
            </a:r>
          </a:p>
          <a:p>
            <a:r>
              <a:rPr lang="en-GB" dirty="0" smtClean="0"/>
              <a:t>The effects of specific and ad </a:t>
            </a:r>
            <a:r>
              <a:rPr lang="en-GB" i="1" dirty="0" smtClean="0"/>
              <a:t>valorem taxes</a:t>
            </a:r>
            <a:endParaRPr lang="en-GB" dirty="0" smtClean="0"/>
          </a:p>
          <a:p>
            <a:r>
              <a:rPr lang="en-GB" dirty="0" smtClean="0"/>
              <a:t>The Tax incidence</a:t>
            </a:r>
          </a:p>
          <a:p>
            <a:r>
              <a:rPr lang="en-GB" dirty="0" smtClean="0"/>
              <a:t>How taxes affect welfare and the deadweight loss of taxation</a:t>
            </a:r>
          </a:p>
          <a:p>
            <a:r>
              <a:rPr lang="en-GB" dirty="0" smtClean="0"/>
              <a:t>Notions of efficiency and equity in design of the tax system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495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Effects of an Ad Valorem tax 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3F6F9"/>
          </a:solidFill>
          <a:ln w="2238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0F2F5"/>
          </a:solidFill>
          <a:ln w="1635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EF1F4"/>
          </a:solidFill>
          <a:ln w="1428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4587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pic>
        <p:nvPicPr>
          <p:cNvPr id="2458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82625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486400" y="31242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>
                <a:cs typeface="Arial" charset="0"/>
              </a:rPr>
              <a:t>At higher prices the seller has to give more to the government. </a:t>
            </a:r>
          </a:p>
        </p:txBody>
      </p:sp>
    </p:spTree>
    <p:extLst>
      <p:ext uri="{BB962C8B-B14F-4D97-AF65-F5344CB8AC3E}">
        <p14:creationId xmlns:p14="http://schemas.microsoft.com/office/powerpoint/2010/main" val="41636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Price Elasticity and Tax Incidence</a:t>
            </a:r>
            <a:endParaRPr lang="en-US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00"/>
              </a:spcBef>
            </a:pP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Taxes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result in a change in market equilibrium. Taxes discourage market activity</a:t>
            </a:r>
          </a:p>
          <a:p>
            <a:pPr>
              <a:spcBef>
                <a:spcPts val="1100"/>
              </a:spcBef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Buyers pay more and sellers receive less, regardless of whom the tax is levied on. I</a:t>
            </a: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.e. Buyers 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and sellers share the tax </a:t>
            </a: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burden.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28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>
              <a:spcBef>
                <a:spcPts val="1100"/>
              </a:spcBef>
            </a:pP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Exactly how the burden of tax is split – the tax incidence – is determined by the relative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Arial" charset="0"/>
              </a:rPr>
              <a:t>elasticities</a:t>
            </a: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 of the demand and supply curves. 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spcBef>
                <a:spcPts val="1100"/>
              </a:spcBef>
            </a:pPr>
            <a:endParaRPr lang="en-US" sz="240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spcBef>
                <a:spcPts val="1100"/>
              </a:spcBef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the next two slides identify how the burden of tax is divided</a:t>
            </a:r>
          </a:p>
          <a:p>
            <a:r>
              <a:rPr lang="en-GB" dirty="0" smtClean="0"/>
              <a:t>Under what circumstances do sellers bare the most tax?</a:t>
            </a:r>
          </a:p>
          <a:p>
            <a:r>
              <a:rPr lang="en-GB" dirty="0" smtClean="0"/>
              <a:t>Under what circumstances do buyers bare the most tax?</a:t>
            </a:r>
          </a:p>
          <a:p>
            <a:r>
              <a:rPr lang="en-GB" dirty="0" smtClean="0"/>
              <a:t>Why?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28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is the burden of tax divided? 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2098675" y="1703388"/>
            <a:ext cx="5657850" cy="4132262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2027238" y="1614488"/>
            <a:ext cx="5640387" cy="414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7664" name="Freeform 17"/>
          <p:cNvSpPr>
            <a:spLocks/>
          </p:cNvSpPr>
          <p:nvPr/>
        </p:nvSpPr>
        <p:spPr bwMode="auto">
          <a:xfrm>
            <a:off x="2027238" y="1614488"/>
            <a:ext cx="5640387" cy="4149725"/>
          </a:xfrm>
          <a:custGeom>
            <a:avLst/>
            <a:gdLst>
              <a:gd name="T0" fmla="*/ 0 w 3553"/>
              <a:gd name="T1" fmla="*/ 0 h 2614"/>
              <a:gd name="T2" fmla="*/ 0 w 3553"/>
              <a:gd name="T3" fmla="*/ 2147483647 h 2614"/>
              <a:gd name="T4" fmla="*/ 2147483647 w 3553"/>
              <a:gd name="T5" fmla="*/ 2147483647 h 2614"/>
              <a:gd name="T6" fmla="*/ 0 60000 65536"/>
              <a:gd name="T7" fmla="*/ 0 60000 65536"/>
              <a:gd name="T8" fmla="*/ 0 60000 65536"/>
              <a:gd name="T9" fmla="*/ 0 w 3553"/>
              <a:gd name="T10" fmla="*/ 0 h 2614"/>
              <a:gd name="T11" fmla="*/ 3553 w 3553"/>
              <a:gd name="T12" fmla="*/ 2614 h 26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3" h="2614">
                <a:moveTo>
                  <a:pt x="0" y="0"/>
                </a:moveTo>
                <a:lnTo>
                  <a:pt x="0" y="2614"/>
                </a:lnTo>
                <a:lnTo>
                  <a:pt x="3553" y="2614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6889750" y="5788025"/>
            <a:ext cx="771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i="0">
                <a:solidFill>
                  <a:srgbClr val="000000"/>
                </a:solidFill>
                <a:cs typeface="Arial" charset="0"/>
              </a:rPr>
              <a:t>Quantity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1790700" y="57943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0">
                <a:solidFill>
                  <a:srgbClr val="000000"/>
                </a:solidFill>
                <a:cs typeface="Arial" charset="0"/>
              </a:rPr>
              <a:t>0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1431925" y="1525588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i="0">
                <a:solidFill>
                  <a:srgbClr val="000000"/>
                </a:solidFill>
                <a:cs typeface="Arial" charset="0"/>
              </a:rPr>
              <a:t>Price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43363" y="1917700"/>
            <a:ext cx="2051050" cy="3500438"/>
            <a:chOff x="2547" y="1208"/>
            <a:chExt cx="1292" cy="2205"/>
          </a:xfrm>
        </p:grpSpPr>
        <p:sp>
          <p:nvSpPr>
            <p:cNvPr id="27715" name="Line 22"/>
            <p:cNvSpPr>
              <a:spLocks noChangeShapeType="1"/>
            </p:cNvSpPr>
            <p:nvPr/>
          </p:nvSpPr>
          <p:spPr bwMode="auto">
            <a:xfrm flipH="1" flipV="1">
              <a:off x="2547" y="1208"/>
              <a:ext cx="810" cy="2143"/>
            </a:xfrm>
            <a:prstGeom prst="line">
              <a:avLst/>
            </a:prstGeom>
            <a:noFill/>
            <a:ln w="53975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6" name="Rectangle 23"/>
            <p:cNvSpPr>
              <a:spLocks noChangeArrowheads="1"/>
            </p:cNvSpPr>
            <p:nvPr/>
          </p:nvSpPr>
          <p:spPr bwMode="auto">
            <a:xfrm>
              <a:off x="3384" y="3269"/>
              <a:ext cx="4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Demand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151188" y="2571750"/>
            <a:ext cx="3786187" cy="2800350"/>
            <a:chOff x="1985" y="1620"/>
            <a:chExt cx="2385" cy="1764"/>
          </a:xfrm>
        </p:grpSpPr>
        <p:sp>
          <p:nvSpPr>
            <p:cNvPr id="27713" name="Line 25"/>
            <p:cNvSpPr>
              <a:spLocks noChangeShapeType="1"/>
            </p:cNvSpPr>
            <p:nvPr/>
          </p:nvSpPr>
          <p:spPr bwMode="auto">
            <a:xfrm flipV="1">
              <a:off x="1985" y="1735"/>
              <a:ext cx="2013" cy="1649"/>
            </a:xfrm>
            <a:prstGeom prst="line">
              <a:avLst/>
            </a:prstGeom>
            <a:noFill/>
            <a:ln w="53975">
              <a:solidFill>
                <a:srgbClr val="5F16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4" name="Rectangle 26"/>
            <p:cNvSpPr>
              <a:spLocks noChangeArrowheads="1"/>
            </p:cNvSpPr>
            <p:nvPr/>
          </p:nvSpPr>
          <p:spPr bwMode="auto">
            <a:xfrm>
              <a:off x="4002" y="1620"/>
              <a:ext cx="3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Supply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638550" y="2451100"/>
            <a:ext cx="620713" cy="2030413"/>
            <a:chOff x="2292" y="1544"/>
            <a:chExt cx="391" cy="1279"/>
          </a:xfrm>
        </p:grpSpPr>
        <p:sp>
          <p:nvSpPr>
            <p:cNvPr id="27710" name="Line 28"/>
            <p:cNvSpPr>
              <a:spLocks noChangeShapeType="1"/>
            </p:cNvSpPr>
            <p:nvPr/>
          </p:nvSpPr>
          <p:spPr bwMode="auto">
            <a:xfrm flipV="1">
              <a:off x="2682" y="1544"/>
              <a:ext cx="1" cy="1279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1" name="Freeform 29"/>
            <p:cNvSpPr>
              <a:spLocks/>
            </p:cNvSpPr>
            <p:nvPr/>
          </p:nvSpPr>
          <p:spPr bwMode="auto">
            <a:xfrm>
              <a:off x="2536" y="1578"/>
              <a:ext cx="90" cy="1212"/>
            </a:xfrm>
            <a:custGeom>
              <a:avLst/>
              <a:gdLst>
                <a:gd name="T0" fmla="*/ 1442306 w 8"/>
                <a:gd name="T1" fmla="*/ 0 h 108"/>
                <a:gd name="T2" fmla="*/ 720518 w 8"/>
                <a:gd name="T3" fmla="*/ 887610 h 108"/>
                <a:gd name="T4" fmla="*/ 720518 w 8"/>
                <a:gd name="T5" fmla="*/ 8898167 h 108"/>
                <a:gd name="T6" fmla="*/ 0 w 8"/>
                <a:gd name="T7" fmla="*/ 9611856 h 108"/>
                <a:gd name="T8" fmla="*/ 720518 w 8"/>
                <a:gd name="T9" fmla="*/ 10325679 h 108"/>
                <a:gd name="T10" fmla="*/ 720518 w 8"/>
                <a:gd name="T11" fmla="*/ 18334844 h 108"/>
                <a:gd name="T12" fmla="*/ 1442306 w 8"/>
                <a:gd name="T13" fmla="*/ 19222331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08"/>
                <a:gd name="T23" fmla="*/ 8 w 8"/>
                <a:gd name="T24" fmla="*/ 108 h 10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08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2"/>
                    <a:pt x="3" y="54"/>
                    <a:pt x="0" y="54"/>
                  </a:cubicBezTo>
                  <a:cubicBezTo>
                    <a:pt x="3" y="54"/>
                    <a:pt x="4" y="56"/>
                    <a:pt x="4" y="58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4" y="105"/>
                    <a:pt x="6" y="108"/>
                    <a:pt x="8" y="108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12" name="Rectangle 30"/>
            <p:cNvSpPr>
              <a:spLocks noChangeArrowheads="1"/>
            </p:cNvSpPr>
            <p:nvPr/>
          </p:nvSpPr>
          <p:spPr bwMode="auto">
            <a:xfrm>
              <a:off x="2292" y="2080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 dirty="0">
                  <a:solidFill>
                    <a:srgbClr val="000000"/>
                  </a:solidFill>
                  <a:cs typeface="Arial" charset="0"/>
                </a:rPr>
                <a:t>Tax</a:t>
              </a:r>
              <a:endParaRPr lang="en-US" sz="2400" i="0" dirty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65188" y="4311650"/>
            <a:ext cx="3457575" cy="466725"/>
            <a:chOff x="545" y="2716"/>
            <a:chExt cx="2178" cy="294"/>
          </a:xfrm>
        </p:grpSpPr>
        <p:grpSp>
          <p:nvGrpSpPr>
            <p:cNvPr id="27705" name="Group 32"/>
            <p:cNvGrpSpPr>
              <a:grpSpLocks/>
            </p:cNvGrpSpPr>
            <p:nvPr/>
          </p:nvGrpSpPr>
          <p:grpSpPr bwMode="auto">
            <a:xfrm>
              <a:off x="545" y="2716"/>
              <a:ext cx="2178" cy="160"/>
              <a:chOff x="545" y="2716"/>
              <a:chExt cx="2178" cy="160"/>
            </a:xfrm>
          </p:grpSpPr>
          <p:sp>
            <p:nvSpPr>
              <p:cNvPr id="27707" name="Oval 33"/>
              <p:cNvSpPr>
                <a:spLocks noChangeArrowheads="1"/>
              </p:cNvSpPr>
              <p:nvPr/>
            </p:nvSpPr>
            <p:spPr bwMode="auto">
              <a:xfrm>
                <a:off x="2637" y="279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>
                  <a:cs typeface="Arial" charset="0"/>
                </a:endParaRPr>
              </a:p>
            </p:txBody>
          </p:sp>
          <p:sp>
            <p:nvSpPr>
              <p:cNvPr id="27708" name="Line 34"/>
              <p:cNvSpPr>
                <a:spLocks noChangeShapeType="1"/>
              </p:cNvSpPr>
              <p:nvPr/>
            </p:nvSpPr>
            <p:spPr bwMode="auto">
              <a:xfrm flipH="1">
                <a:off x="1277" y="2823"/>
                <a:ext cx="1405" cy="1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709" name="Rectangle 35"/>
              <p:cNvSpPr>
                <a:spLocks noChangeArrowheads="1"/>
              </p:cNvSpPr>
              <p:nvPr/>
            </p:nvSpPr>
            <p:spPr bwMode="auto">
              <a:xfrm>
                <a:off x="545" y="2716"/>
                <a:ext cx="6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i="0">
                    <a:solidFill>
                      <a:srgbClr val="000000"/>
                    </a:solidFill>
                    <a:cs typeface="Arial" charset="0"/>
                  </a:rPr>
                  <a:t>Price sellers</a:t>
                </a:r>
                <a:endParaRPr lang="en-US" sz="2400" i="0">
                  <a:latin typeface="Times New Roman" charset="0"/>
                  <a:cs typeface="Arial" charset="0"/>
                </a:endParaRPr>
              </a:p>
            </p:txBody>
          </p:sp>
        </p:grpSp>
        <p:sp>
          <p:nvSpPr>
            <p:cNvPr id="27706" name="Rectangle 36"/>
            <p:cNvSpPr>
              <a:spLocks noChangeArrowheads="1"/>
            </p:cNvSpPr>
            <p:nvPr/>
          </p:nvSpPr>
          <p:spPr bwMode="auto">
            <a:xfrm>
              <a:off x="680" y="2866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receive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76250" y="2303463"/>
            <a:ext cx="3846513" cy="228600"/>
            <a:chOff x="300" y="1451"/>
            <a:chExt cx="2423" cy="144"/>
          </a:xfrm>
        </p:grpSpPr>
        <p:sp>
          <p:nvSpPr>
            <p:cNvPr id="27702" name="Oval 38"/>
            <p:cNvSpPr>
              <a:spLocks noChangeArrowheads="1"/>
            </p:cNvSpPr>
            <p:nvPr/>
          </p:nvSpPr>
          <p:spPr bwMode="auto">
            <a:xfrm>
              <a:off x="2637" y="1499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27703" name="Line 39"/>
            <p:cNvSpPr>
              <a:spLocks noChangeShapeType="1"/>
            </p:cNvSpPr>
            <p:nvPr/>
          </p:nvSpPr>
          <p:spPr bwMode="auto">
            <a:xfrm flipH="1">
              <a:off x="1277" y="1544"/>
              <a:ext cx="140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04" name="Rectangle 40"/>
            <p:cNvSpPr>
              <a:spLocks noChangeArrowheads="1"/>
            </p:cNvSpPr>
            <p:nvPr/>
          </p:nvSpPr>
          <p:spPr bwMode="auto">
            <a:xfrm>
              <a:off x="300" y="1451"/>
              <a:ext cx="8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Price buyers pay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27673" name="Rectangle 41"/>
          <p:cNvSpPr>
            <a:spLocks noChangeArrowheads="1"/>
          </p:cNvSpPr>
          <p:nvPr/>
        </p:nvSpPr>
        <p:spPr bwMode="auto">
          <a:xfrm>
            <a:off x="2924176" y="1089025"/>
            <a:ext cx="43227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i="0">
                <a:solidFill>
                  <a:srgbClr val="000000"/>
                </a:solidFill>
                <a:cs typeface="Arial" charset="0"/>
              </a:rPr>
              <a:t>(a) Price Elastic Supply, Price Inelastic Demand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00063" y="3851275"/>
            <a:ext cx="4411662" cy="228600"/>
            <a:chOff x="315" y="2426"/>
            <a:chExt cx="2779" cy="144"/>
          </a:xfrm>
        </p:grpSpPr>
        <p:sp>
          <p:nvSpPr>
            <p:cNvPr id="27686" name="Oval 58"/>
            <p:cNvSpPr>
              <a:spLocks noChangeArrowheads="1"/>
            </p:cNvSpPr>
            <p:nvPr/>
          </p:nvSpPr>
          <p:spPr bwMode="auto">
            <a:xfrm>
              <a:off x="3008" y="2475"/>
              <a:ext cx="86" cy="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27687" name="Line 59"/>
            <p:cNvSpPr>
              <a:spLocks noChangeShapeType="1"/>
            </p:cNvSpPr>
            <p:nvPr/>
          </p:nvSpPr>
          <p:spPr bwMode="auto">
            <a:xfrm flipH="1">
              <a:off x="1277" y="2520"/>
              <a:ext cx="176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8" name="Rectangle 60"/>
            <p:cNvSpPr>
              <a:spLocks noChangeArrowheads="1"/>
            </p:cNvSpPr>
            <p:nvPr/>
          </p:nvSpPr>
          <p:spPr bwMode="auto">
            <a:xfrm>
              <a:off x="315" y="2426"/>
              <a:ext cx="8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Price without tax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27678" name="Text Box 69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26075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is the burden of tax divided? 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F3F6F9"/>
          </a:solidFill>
          <a:ln w="1968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F2F4F8"/>
          </a:solidFill>
          <a:ln w="1778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F1F4F7"/>
          </a:solidFill>
          <a:ln w="1603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F0F2F5"/>
          </a:solidFill>
          <a:ln w="14287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EF1F4"/>
          </a:solidFill>
          <a:ln w="12541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AECF1"/>
          </a:solidFill>
          <a:ln w="7143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9EBF0"/>
          </a:solidFill>
          <a:ln w="539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098675" y="1871663"/>
            <a:ext cx="5657850" cy="4149725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027238" y="1800225"/>
            <a:ext cx="5640387" cy="4132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2027238" y="1800225"/>
            <a:ext cx="5640387" cy="4132263"/>
          </a:xfrm>
          <a:custGeom>
            <a:avLst/>
            <a:gdLst>
              <a:gd name="T0" fmla="*/ 0 w 3553"/>
              <a:gd name="T1" fmla="*/ 0 h 2603"/>
              <a:gd name="T2" fmla="*/ 0 w 3553"/>
              <a:gd name="T3" fmla="*/ 2147483647 h 2603"/>
              <a:gd name="T4" fmla="*/ 2147483647 w 3553"/>
              <a:gd name="T5" fmla="*/ 2147483647 h 2603"/>
              <a:gd name="T6" fmla="*/ 0 60000 65536"/>
              <a:gd name="T7" fmla="*/ 0 60000 65536"/>
              <a:gd name="T8" fmla="*/ 0 60000 65536"/>
              <a:gd name="T9" fmla="*/ 0 w 3553"/>
              <a:gd name="T10" fmla="*/ 0 h 2603"/>
              <a:gd name="T11" fmla="*/ 3553 w 3553"/>
              <a:gd name="T12" fmla="*/ 2603 h 26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3" h="2603">
                <a:moveTo>
                  <a:pt x="0" y="0"/>
                </a:moveTo>
                <a:lnTo>
                  <a:pt x="0" y="2603"/>
                </a:lnTo>
                <a:lnTo>
                  <a:pt x="3553" y="2603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6889750" y="6003925"/>
            <a:ext cx="7715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i="0">
                <a:solidFill>
                  <a:srgbClr val="000000"/>
                </a:solidFill>
                <a:cs typeface="Arial" charset="0"/>
              </a:rPr>
              <a:t>Quantity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1790700" y="60102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i="0">
                <a:solidFill>
                  <a:srgbClr val="000000"/>
                </a:solidFill>
                <a:cs typeface="Arial" charset="0"/>
              </a:rPr>
              <a:t>0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1431925" y="1741488"/>
            <a:ext cx="466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i="0">
                <a:solidFill>
                  <a:srgbClr val="000000"/>
                </a:solidFill>
                <a:cs typeface="Arial" charset="0"/>
              </a:rPr>
              <a:t>Price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722688" y="2192338"/>
            <a:ext cx="3579812" cy="2479675"/>
            <a:chOff x="2345" y="1381"/>
            <a:chExt cx="2255" cy="1562"/>
          </a:xfrm>
        </p:grpSpPr>
        <p:sp>
          <p:nvSpPr>
            <p:cNvPr id="28738" name="Line 22"/>
            <p:cNvSpPr>
              <a:spLocks noChangeShapeType="1"/>
            </p:cNvSpPr>
            <p:nvPr/>
          </p:nvSpPr>
          <p:spPr bwMode="auto">
            <a:xfrm>
              <a:off x="2345" y="1381"/>
              <a:ext cx="1777" cy="1481"/>
            </a:xfrm>
            <a:prstGeom prst="line">
              <a:avLst/>
            </a:prstGeom>
            <a:noFill/>
            <a:ln w="53975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39" name="Rectangle 23"/>
            <p:cNvSpPr>
              <a:spLocks noChangeArrowheads="1"/>
            </p:cNvSpPr>
            <p:nvPr/>
          </p:nvSpPr>
          <p:spPr bwMode="auto">
            <a:xfrm>
              <a:off x="4145" y="2799"/>
              <a:ext cx="4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Demand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883025" y="2530475"/>
            <a:ext cx="1757363" cy="3098800"/>
            <a:chOff x="2446" y="1594"/>
            <a:chExt cx="1107" cy="1952"/>
          </a:xfrm>
        </p:grpSpPr>
        <p:sp>
          <p:nvSpPr>
            <p:cNvPr id="28736" name="Line 25"/>
            <p:cNvSpPr>
              <a:spLocks noChangeShapeType="1"/>
            </p:cNvSpPr>
            <p:nvPr/>
          </p:nvSpPr>
          <p:spPr bwMode="auto">
            <a:xfrm flipH="1">
              <a:off x="2446" y="1650"/>
              <a:ext cx="709" cy="1896"/>
            </a:xfrm>
            <a:prstGeom prst="line">
              <a:avLst/>
            </a:prstGeom>
            <a:noFill/>
            <a:ln w="53975">
              <a:solidFill>
                <a:srgbClr val="5F16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37" name="Rectangle 26"/>
            <p:cNvSpPr>
              <a:spLocks noChangeArrowheads="1"/>
            </p:cNvSpPr>
            <p:nvPr/>
          </p:nvSpPr>
          <p:spPr bwMode="auto">
            <a:xfrm>
              <a:off x="3185" y="1594"/>
              <a:ext cx="3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Supply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638550" y="2619375"/>
            <a:ext cx="620713" cy="2030413"/>
            <a:chOff x="2292" y="1650"/>
            <a:chExt cx="391" cy="1279"/>
          </a:xfrm>
        </p:grpSpPr>
        <p:sp>
          <p:nvSpPr>
            <p:cNvPr id="28733" name="Line 28"/>
            <p:cNvSpPr>
              <a:spLocks noChangeShapeType="1"/>
            </p:cNvSpPr>
            <p:nvPr/>
          </p:nvSpPr>
          <p:spPr bwMode="auto">
            <a:xfrm>
              <a:off x="2682" y="1650"/>
              <a:ext cx="1" cy="1279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34" name="Freeform 29"/>
            <p:cNvSpPr>
              <a:spLocks/>
            </p:cNvSpPr>
            <p:nvPr/>
          </p:nvSpPr>
          <p:spPr bwMode="auto">
            <a:xfrm>
              <a:off x="2536" y="1684"/>
              <a:ext cx="90" cy="1223"/>
            </a:xfrm>
            <a:custGeom>
              <a:avLst/>
              <a:gdLst>
                <a:gd name="T0" fmla="*/ 1442306 w 8"/>
                <a:gd name="T1" fmla="*/ 19382788 h 109"/>
                <a:gd name="T2" fmla="*/ 720518 w 8"/>
                <a:gd name="T3" fmla="*/ 18322021 h 109"/>
                <a:gd name="T4" fmla="*/ 720518 w 8"/>
                <a:gd name="T5" fmla="*/ 10317138 h 109"/>
                <a:gd name="T6" fmla="*/ 0 w 8"/>
                <a:gd name="T7" fmla="*/ 9603838 h 109"/>
                <a:gd name="T8" fmla="*/ 720518 w 8"/>
                <a:gd name="T9" fmla="*/ 8891917 h 109"/>
                <a:gd name="T10" fmla="*/ 720518 w 8"/>
                <a:gd name="T11" fmla="*/ 1062282 h 109"/>
                <a:gd name="T12" fmla="*/ 1442306 w 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09"/>
                <a:gd name="T23" fmla="*/ 8 w 8"/>
                <a:gd name="T24" fmla="*/ 109 h 1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09">
                  <a:moveTo>
                    <a:pt x="8" y="109"/>
                  </a:moveTo>
                  <a:cubicBezTo>
                    <a:pt x="6" y="109"/>
                    <a:pt x="4" y="106"/>
                    <a:pt x="4" y="103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6"/>
                    <a:pt x="3" y="54"/>
                    <a:pt x="0" y="54"/>
                  </a:cubicBezTo>
                  <a:cubicBezTo>
                    <a:pt x="3" y="54"/>
                    <a:pt x="4" y="53"/>
                    <a:pt x="4" y="5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3"/>
                    <a:pt x="6" y="0"/>
                    <a:pt x="8" y="0"/>
                  </a:cubicBez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35" name="Rectangle 30"/>
            <p:cNvSpPr>
              <a:spLocks noChangeArrowheads="1"/>
            </p:cNvSpPr>
            <p:nvPr/>
          </p:nvSpPr>
          <p:spPr bwMode="auto">
            <a:xfrm>
              <a:off x="2292" y="2216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Tax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65188" y="4527550"/>
            <a:ext cx="3446462" cy="466725"/>
            <a:chOff x="545" y="2852"/>
            <a:chExt cx="2171" cy="294"/>
          </a:xfrm>
        </p:grpSpPr>
        <p:grpSp>
          <p:nvGrpSpPr>
            <p:cNvPr id="28728" name="Group 32"/>
            <p:cNvGrpSpPr>
              <a:grpSpLocks/>
            </p:cNvGrpSpPr>
            <p:nvPr/>
          </p:nvGrpSpPr>
          <p:grpSpPr bwMode="auto">
            <a:xfrm>
              <a:off x="545" y="2852"/>
              <a:ext cx="2171" cy="144"/>
              <a:chOff x="545" y="2852"/>
              <a:chExt cx="2171" cy="144"/>
            </a:xfrm>
          </p:grpSpPr>
          <p:sp>
            <p:nvSpPr>
              <p:cNvPr id="28730" name="Oval 33"/>
              <p:cNvSpPr>
                <a:spLocks noChangeArrowheads="1"/>
              </p:cNvSpPr>
              <p:nvPr/>
            </p:nvSpPr>
            <p:spPr bwMode="auto">
              <a:xfrm>
                <a:off x="2637" y="2896"/>
                <a:ext cx="79" cy="7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>
                  <a:cs typeface="Arial" charset="0"/>
                </a:endParaRPr>
              </a:p>
            </p:txBody>
          </p:sp>
          <p:sp>
            <p:nvSpPr>
              <p:cNvPr id="28731" name="Line 34"/>
              <p:cNvSpPr>
                <a:spLocks noChangeShapeType="1"/>
              </p:cNvSpPr>
              <p:nvPr/>
            </p:nvSpPr>
            <p:spPr bwMode="auto">
              <a:xfrm flipH="1">
                <a:off x="1277" y="2929"/>
                <a:ext cx="1405" cy="1"/>
              </a:xfrm>
              <a:prstGeom prst="line">
                <a:avLst/>
              </a:prstGeom>
              <a:noFill/>
              <a:ln w="17463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32" name="Rectangle 35"/>
              <p:cNvSpPr>
                <a:spLocks noChangeArrowheads="1"/>
              </p:cNvSpPr>
              <p:nvPr/>
            </p:nvSpPr>
            <p:spPr bwMode="auto">
              <a:xfrm>
                <a:off x="545" y="2852"/>
                <a:ext cx="6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 i="0">
                    <a:solidFill>
                      <a:srgbClr val="000000"/>
                    </a:solidFill>
                    <a:cs typeface="Arial" charset="0"/>
                  </a:rPr>
                  <a:t>Price sellers</a:t>
                </a:r>
                <a:endParaRPr lang="en-US" sz="2400" i="0">
                  <a:latin typeface="Times New Roman" charset="0"/>
                  <a:cs typeface="Arial" charset="0"/>
                </a:endParaRPr>
              </a:p>
            </p:txBody>
          </p:sp>
        </p:grpSp>
        <p:sp>
          <p:nvSpPr>
            <p:cNvPr id="28729" name="Rectangle 36"/>
            <p:cNvSpPr>
              <a:spLocks noChangeArrowheads="1"/>
            </p:cNvSpPr>
            <p:nvPr/>
          </p:nvSpPr>
          <p:spPr bwMode="auto">
            <a:xfrm>
              <a:off x="680" y="3002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receive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76250" y="2519363"/>
            <a:ext cx="3835400" cy="228600"/>
            <a:chOff x="300" y="1587"/>
            <a:chExt cx="2416" cy="144"/>
          </a:xfrm>
        </p:grpSpPr>
        <p:sp>
          <p:nvSpPr>
            <p:cNvPr id="28725" name="Oval 38"/>
            <p:cNvSpPr>
              <a:spLocks noChangeArrowheads="1"/>
            </p:cNvSpPr>
            <p:nvPr/>
          </p:nvSpPr>
          <p:spPr bwMode="auto">
            <a:xfrm>
              <a:off x="2637" y="1617"/>
              <a:ext cx="79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28726" name="Line 39"/>
            <p:cNvSpPr>
              <a:spLocks noChangeShapeType="1"/>
            </p:cNvSpPr>
            <p:nvPr/>
          </p:nvSpPr>
          <p:spPr bwMode="auto">
            <a:xfrm flipH="1">
              <a:off x="1277" y="1650"/>
              <a:ext cx="140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27" name="Rectangle 40"/>
            <p:cNvSpPr>
              <a:spLocks noChangeArrowheads="1"/>
            </p:cNvSpPr>
            <p:nvPr/>
          </p:nvSpPr>
          <p:spPr bwMode="auto">
            <a:xfrm>
              <a:off x="300" y="1587"/>
              <a:ext cx="8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Price buyers pay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28697" name="Rectangle 41"/>
          <p:cNvSpPr>
            <a:spLocks noChangeArrowheads="1"/>
          </p:cNvSpPr>
          <p:nvPr/>
        </p:nvSpPr>
        <p:spPr bwMode="auto">
          <a:xfrm>
            <a:off x="2609056" y="1311275"/>
            <a:ext cx="4332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i="0">
                <a:solidFill>
                  <a:srgbClr val="000000"/>
                </a:solidFill>
                <a:cs typeface="Arial" charset="0"/>
              </a:rPr>
              <a:t>(b) Price Inelastic Supply, Price Elastic Demand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00063" y="2984500"/>
            <a:ext cx="4383087" cy="228600"/>
            <a:chOff x="315" y="1880"/>
            <a:chExt cx="2761" cy="144"/>
          </a:xfrm>
        </p:grpSpPr>
        <p:sp>
          <p:nvSpPr>
            <p:cNvPr id="28712" name="Oval 55"/>
            <p:cNvSpPr>
              <a:spLocks noChangeArrowheads="1"/>
            </p:cNvSpPr>
            <p:nvPr/>
          </p:nvSpPr>
          <p:spPr bwMode="auto">
            <a:xfrm>
              <a:off x="3008" y="1920"/>
              <a:ext cx="68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28713" name="Line 56"/>
            <p:cNvSpPr>
              <a:spLocks noChangeShapeType="1"/>
            </p:cNvSpPr>
            <p:nvPr/>
          </p:nvSpPr>
          <p:spPr bwMode="auto">
            <a:xfrm flipH="1">
              <a:off x="1277" y="1964"/>
              <a:ext cx="1765" cy="1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14" name="Rectangle 57"/>
            <p:cNvSpPr>
              <a:spLocks noChangeArrowheads="1"/>
            </p:cNvSpPr>
            <p:nvPr/>
          </p:nvSpPr>
          <p:spPr bwMode="auto">
            <a:xfrm>
              <a:off x="315" y="1880"/>
              <a:ext cx="8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0">
                  <a:solidFill>
                    <a:srgbClr val="000000"/>
                  </a:solidFill>
                  <a:cs typeface="Arial" charset="0"/>
                </a:rPr>
                <a:t>Price without tax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28702" name="Text Box 68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13127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l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Subsidies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ts val="1325"/>
              </a:spcBef>
            </a:pPr>
            <a:r>
              <a:rPr lang="en-US">
                <a:latin typeface="Arial" charset="0"/>
                <a:ea typeface="ＭＳ Ｐゴシック" charset="0"/>
                <a:cs typeface="Times New Roman" charset="0"/>
              </a:rPr>
              <a:t>A subsidy is the opposite to a tax.</a:t>
            </a:r>
            <a:r>
              <a:rPr lang="en-GB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325"/>
              </a:spcBef>
            </a:pPr>
            <a:r>
              <a:rPr lang="en-US">
                <a:latin typeface="Arial" charset="0"/>
                <a:ea typeface="ＭＳ Ｐゴシック" charset="0"/>
                <a:cs typeface="Times New Roman" charset="0"/>
              </a:rPr>
              <a:t>A </a:t>
            </a:r>
            <a:r>
              <a:rPr lang="en-US" i="1">
                <a:solidFill>
                  <a:srgbClr val="32946A"/>
                </a:solidFill>
                <a:latin typeface="Arial" charset="0"/>
                <a:ea typeface="ＭＳ Ｐゴシック" charset="0"/>
                <a:cs typeface="Times New Roman" charset="0"/>
              </a:rPr>
              <a:t>subsidy</a:t>
            </a:r>
            <a:r>
              <a:rPr lang="en-US">
                <a:latin typeface="Arial" charset="0"/>
                <a:ea typeface="ＭＳ Ｐゴシック" charset="0"/>
                <a:cs typeface="Times New Roman" charset="0"/>
              </a:rPr>
              <a:t> is a payment to buyers and sellers to supplement income or lower costs and which thus encourages consumption or provides an advantage to the recipient.</a:t>
            </a:r>
            <a:r>
              <a:rPr lang="en-GB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Subsidies Affect Markets</a:t>
            </a:r>
            <a:endParaRPr lang="en-US" sz="3600" dirty="0">
              <a:solidFill>
                <a:srgbClr val="D2533C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ts val="1275"/>
              </a:spcBef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Using rail travel as an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example, subsidies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1275"/>
              </a:spcBef>
            </a:pPr>
            <a:r>
              <a:rPr lang="en-US" sz="2700" dirty="0">
                <a:latin typeface="Arial" charset="0"/>
                <a:ea typeface="ＭＳ Ｐゴシック" charset="0"/>
                <a:cs typeface="Times New Roman" charset="0"/>
              </a:rPr>
              <a:t>Alter the incentives for people to travel on the train rather than on the roads.</a:t>
            </a:r>
          </a:p>
          <a:p>
            <a:pPr lvl="2">
              <a:lnSpc>
                <a:spcPct val="90000"/>
              </a:lnSpc>
              <a:spcBef>
                <a:spcPts val="1275"/>
              </a:spcBef>
            </a:pPr>
            <a:r>
              <a:rPr lang="en-US" sz="2400" dirty="0">
                <a:latin typeface="Arial" charset="0"/>
                <a:ea typeface="ＭＳ Ｐゴシック" charset="0"/>
                <a:cs typeface="Times New Roman" charset="0"/>
              </a:rPr>
              <a:t>Reduces congestion</a:t>
            </a:r>
          </a:p>
          <a:p>
            <a:pPr lvl="2">
              <a:lnSpc>
                <a:spcPct val="90000"/>
              </a:lnSpc>
              <a:spcBef>
                <a:spcPts val="1275"/>
              </a:spcBef>
            </a:pPr>
            <a:r>
              <a:rPr lang="en-US" sz="2400" dirty="0">
                <a:latin typeface="Arial" charset="0"/>
                <a:ea typeface="ＭＳ Ｐゴシック" charset="0"/>
                <a:cs typeface="Times New Roman" charset="0"/>
              </a:rPr>
              <a:t>Reduces pollution </a:t>
            </a:r>
            <a:endParaRPr lang="en-US" sz="2700" dirty="0">
              <a:latin typeface="Arial" charset="0"/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  <a:spcBef>
                <a:spcPts val="1275"/>
              </a:spcBef>
            </a:pPr>
            <a:r>
              <a:rPr lang="en-GB" sz="2400" dirty="0">
                <a:solidFill>
                  <a:srgbClr val="000000"/>
                </a:solidFill>
                <a:latin typeface="Tahoma" charset="0"/>
                <a:ea typeface="ＭＳ Ｐゴシック" charset="0"/>
                <a:cs typeface="Times New Roman" charset="0"/>
              </a:rPr>
              <a:t>A subsidy is given to railway companies shifts the supply curve outwards and lowers the price to buyers and so increases the amount purchased.</a:t>
            </a:r>
          </a:p>
          <a:p>
            <a:pPr lvl="1">
              <a:lnSpc>
                <a:spcPct val="90000"/>
              </a:lnSpc>
              <a:spcBef>
                <a:spcPts val="1275"/>
              </a:spcBef>
            </a:pPr>
            <a:r>
              <a:rPr lang="en-GB" sz="2400" dirty="0">
                <a:solidFill>
                  <a:srgbClr val="000000"/>
                </a:solidFill>
                <a:latin typeface="Tahoma" charset="0"/>
                <a:ea typeface="ＭＳ Ｐゴシック" charset="0"/>
                <a:cs typeface="Times New Roman" charset="0"/>
              </a:rPr>
              <a:t>Both buyers and suppliers share the benefit of the subsidy.</a:t>
            </a:r>
          </a:p>
          <a:p>
            <a:pPr lvl="1">
              <a:lnSpc>
                <a:spcPct val="90000"/>
              </a:lnSpc>
              <a:spcBef>
                <a:spcPts val="1275"/>
              </a:spcBef>
            </a:pPr>
            <a:r>
              <a:rPr lang="en-GB" sz="2400" dirty="0" smtClean="0">
                <a:latin typeface="Tahoma" charset="0"/>
                <a:ea typeface="ＭＳ Ｐゴシック" charset="0"/>
                <a:cs typeface="Times New Roman" charset="0"/>
              </a:rPr>
              <a:t>So, is everyone a winner? What are the costs?</a:t>
            </a:r>
            <a:endParaRPr lang="en-GB" sz="2400" dirty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ts val="1275"/>
              </a:spcBef>
            </a:pPr>
            <a:endParaRPr lang="en-GB" sz="2400" dirty="0">
              <a:solidFill>
                <a:srgbClr val="000000"/>
              </a:solidFill>
              <a:latin typeface="Tahoma" charset="0"/>
              <a:ea typeface="ＭＳ Ｐゴシック" charset="0"/>
              <a:cs typeface="Times New Roman" charset="0"/>
            </a:endParaRPr>
          </a:p>
          <a:p>
            <a:pPr lvl="1">
              <a:lnSpc>
                <a:spcPct val="90000"/>
              </a:lnSpc>
              <a:spcBef>
                <a:spcPts val="1275"/>
              </a:spcBef>
            </a:pPr>
            <a:endParaRPr lang="en-US" sz="2700" dirty="0">
              <a:latin typeface="Arial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subsidy to railway companies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3F6F9"/>
          </a:solidFill>
          <a:ln w="2238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F0F2F5"/>
          </a:solidFill>
          <a:ln w="1635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EF1F4"/>
          </a:solidFill>
          <a:ln w="14287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2335213" y="1892300"/>
            <a:ext cx="4694237" cy="42513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31755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pic>
        <p:nvPicPr>
          <p:cNvPr id="3175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3" y="858836"/>
            <a:ext cx="8467787" cy="559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Arial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Price controls include price ceilings and price floors.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A price ceiling is a legal maximum on the price of a good or service.  An example is rent control.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A price floor is a legal minimum on the price of a good or a service.  An example is the minimum wage.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Taxes are used to raise revenue for public </a:t>
            </a:r>
            <a:r>
              <a:rPr lang="en-US" sz="2800" dirty="0" smtClean="0">
                <a:latin typeface="Arial" charset="0"/>
                <a:ea typeface="ＭＳ Ｐゴシック" charset="0"/>
                <a:cs typeface="Arial" charset="0"/>
              </a:rPr>
              <a:t>purposes and/or changing </a:t>
            </a:r>
            <a:r>
              <a:rPr lang="en-US" sz="2800" dirty="0" err="1" smtClean="0">
                <a:latin typeface="Arial" charset="0"/>
                <a:ea typeface="ＭＳ Ｐゴシック" charset="0"/>
                <a:cs typeface="Arial" charset="0"/>
              </a:rPr>
              <a:t>behaviour</a:t>
            </a:r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  <a:p>
            <a:pPr marL="514350" indent="-514350">
              <a:buFont typeface="Arial" charset="0"/>
              <a:buAutoNum type="arabicPeriod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When the government levies a tax on a good, the equilibrium quantity of the good falls.</a:t>
            </a:r>
          </a:p>
          <a:p>
            <a:pPr marL="514350" indent="-514350"/>
            <a:endParaRPr lang="en-US" sz="280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Arial" charset="0"/>
              <a:buAutoNum type="arabicPeriod" startAt="6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A tax on a good places a wedge between the price paid by buyers and the price received by sellers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514350" indent="-514350">
              <a:buFont typeface="Arial" charset="0"/>
              <a:buAutoNum type="arabicPeriod" startAt="6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The incidence of a tax refers to who bears the burden of a tax.</a:t>
            </a:r>
          </a:p>
          <a:p>
            <a:pPr marL="514350" indent="-514350">
              <a:buFont typeface="Arial" charset="0"/>
              <a:buAutoNum type="arabicPeriod" startAt="6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The incidence of the tax depends on the price elasticities of supply and demand.</a:t>
            </a:r>
          </a:p>
          <a:p>
            <a:pPr marL="514350" indent="-514350">
              <a:buFont typeface="Arial" charset="0"/>
              <a:buAutoNum type="arabicPeriod" startAt="6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The burden tends to fall on the side of the market that is less price elastic.</a:t>
            </a:r>
          </a:p>
          <a:p>
            <a:pPr marL="514350" indent="-514350">
              <a:buFont typeface="Arial" charset="0"/>
              <a:buAutoNum type="arabicPeriod" startAt="6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The incidence of a tax does not depend on whether the tax is levied on buyers or sellers.</a:t>
            </a:r>
          </a:p>
          <a:p>
            <a:pPr marL="514350" indent="-514350"/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Price controls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Prcie</a:t>
            </a:r>
            <a:r>
              <a:rPr lang="en-GB" dirty="0" smtClean="0"/>
              <a:t> ceilings and price floors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809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 startAt="11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Subsidies are the opposite to taxes.</a:t>
            </a:r>
          </a:p>
          <a:p>
            <a:pPr marL="514350" indent="-514350">
              <a:buFont typeface="Arial" charset="0"/>
              <a:buAutoNum type="arabicPeriod" startAt="11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Subsidies to sellers shift the supply curve to the right, lowers price to buyers and increases the amount purchased.</a:t>
            </a:r>
          </a:p>
          <a:p>
            <a:pPr marL="514350" indent="-514350">
              <a:buFont typeface="Arial" charset="0"/>
              <a:buAutoNum type="arabicPeriod" startAt="11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Both suppliers and buyers gain from subsidies.</a:t>
            </a:r>
          </a:p>
          <a:p>
            <a:pPr marL="514350" indent="-514350">
              <a:buFont typeface="Arial" charset="0"/>
              <a:buAutoNum type="arabicPeriod" startAt="11"/>
            </a:pP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Subsidies cost money, usually the taxpayer</a:t>
            </a:r>
          </a:p>
        </p:txBody>
      </p:sp>
    </p:spTree>
    <p:extLst>
      <p:ext uri="{BB962C8B-B14F-4D97-AF65-F5344CB8AC3E}">
        <p14:creationId xmlns:p14="http://schemas.microsoft.com/office/powerpoint/2010/main" val="126231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Taxes and Efficiency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Deadweight loss, equity and efficiency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596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TAXES AND EFFICIENCY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tabLst>
                <a:tab pos="-914400" algn="l"/>
              </a:tabLst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Governments raise taxes to:</a:t>
            </a:r>
          </a:p>
          <a:p>
            <a:pPr marL="857250" lvl="1" indent="-457200">
              <a:tabLst>
                <a:tab pos="-914400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Times New Roman" charset="0"/>
              </a:rPr>
              <a:t>help pay for the various services that government provides.</a:t>
            </a:r>
          </a:p>
          <a:p>
            <a:pPr marL="857250" lvl="1" indent="-457200">
              <a:tabLst>
                <a:tab pos="-914400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Times New Roman" charset="0"/>
              </a:rPr>
              <a:t>influence behaviour and achieve market outcomes that are deemed desirable.</a:t>
            </a:r>
          </a:p>
          <a:p>
            <a:pPr marL="457200" indent="-457200">
              <a:tabLst>
                <a:tab pos="-914400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Times New Roman" charset="0"/>
              </a:rPr>
              <a:t> Two objectives when designing a tax system  are efficiency and equity.</a:t>
            </a:r>
            <a:r>
              <a:rPr lang="en-GB" dirty="0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857250" lvl="1" indent="-457200">
              <a:tabLst>
                <a:tab pos="-914400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Times New Roman" charset="0"/>
              </a:rPr>
              <a:t>One tax system is more efficient than another if it raises the same amount of revenue at a smaller cost to taxpayers and the government.</a:t>
            </a:r>
            <a:r>
              <a:rPr lang="en-GB" dirty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GB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857250" lvl="1" indent="-457200">
              <a:tabLst>
                <a:tab pos="-914400" algn="l"/>
              </a:tabLst>
            </a:pPr>
            <a:r>
              <a:rPr lang="en-GB" dirty="0">
                <a:latin typeface="Arial" charset="0"/>
                <a:ea typeface="ＭＳ Ｐゴシック" charset="0"/>
                <a:cs typeface="Arial" charset="0"/>
              </a:rPr>
              <a:t>When is one tax system fairer than another?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457200" indent="-457200">
              <a:buFont typeface="Wingdings" charset="0"/>
              <a:buNone/>
              <a:tabLst>
                <a:tab pos="-914400" algn="l"/>
              </a:tabLst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marL="457200" indent="-457200">
              <a:tabLst>
                <a:tab pos="-914400" algn="l"/>
              </a:tabLst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32796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TAXES AND EFFICIENCY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Clr>
                <a:schemeClr val="tx1"/>
              </a:buClr>
            </a:pPr>
            <a:r>
              <a:rPr lang="en-GB" dirty="0">
                <a:latin typeface="Arial" charset="0"/>
                <a:ea typeface="ＭＳ Ｐゴシック" charset="0"/>
                <a:cs typeface="Times New Roman" charset="0"/>
              </a:rPr>
              <a:t>Efficient taxes have small deadweight losses and low administrative burdens.</a:t>
            </a:r>
          </a:p>
          <a:p>
            <a:pPr>
              <a:buClr>
                <a:schemeClr val="tx1"/>
              </a:buClr>
            </a:pPr>
            <a:r>
              <a:rPr lang="en-GB" i="1" dirty="0">
                <a:solidFill>
                  <a:srgbClr val="32946A"/>
                </a:solidFill>
                <a:latin typeface="Sarial" charset="0"/>
                <a:ea typeface="ＭＳ Ｐゴシック" charset="0"/>
                <a:cs typeface="Times New Roman" charset="0"/>
              </a:rPr>
              <a:t>Deadweight loss</a:t>
            </a:r>
            <a:r>
              <a:rPr lang="en-GB" dirty="0">
                <a:latin typeface="Sarial" charset="0"/>
                <a:ea typeface="ＭＳ Ｐゴシック" charset="0"/>
                <a:cs typeface="Times New Roman" charset="0"/>
              </a:rPr>
              <a:t> is the fall in total surplus that results from a market distortion, such as a tax.</a:t>
            </a:r>
          </a:p>
          <a:p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46850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DEADWEIGHT LOSS OF TAXATION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It does not matter who a tax is levied on; buyers and sellers will share in the burden of the tax.</a:t>
            </a:r>
          </a:p>
          <a:p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A tax on a product means:</a:t>
            </a:r>
          </a:p>
          <a:p>
            <a:pPr lvl="1"/>
            <a:r>
              <a:rPr lang="en-GB"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he price that a buyer pays will be greater than the price the seller receives.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Therefore there is a tax wedge between the two prices.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The quantity sold will be smaller if there was no tax.</a:t>
            </a:r>
            <a:r>
              <a:rPr lang="en-GB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772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Effects of a Tax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F3F6F9"/>
          </a:solidFill>
          <a:ln w="2222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F2F4F8"/>
          </a:solidFill>
          <a:ln w="2032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F1F4F7"/>
          </a:solidFill>
          <a:ln w="1825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F0F2F5"/>
          </a:solidFill>
          <a:ln w="1619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EF1F4"/>
          </a:solidFill>
          <a:ln w="1412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AECF1"/>
          </a:solidFill>
          <a:ln w="809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1695450" y="1387475"/>
            <a:ext cx="6769100" cy="4665663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1593850" y="1285875"/>
            <a:ext cx="6850063" cy="4727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593850" y="1285875"/>
            <a:ext cx="6850063" cy="4727575"/>
          </a:xfrm>
          <a:custGeom>
            <a:avLst/>
            <a:gdLst>
              <a:gd name="T0" fmla="*/ 0 w 4315"/>
              <a:gd name="T1" fmla="*/ 0 h 2978"/>
              <a:gd name="T2" fmla="*/ 0 w 4315"/>
              <a:gd name="T3" fmla="*/ 2147483647 h 2978"/>
              <a:gd name="T4" fmla="*/ 2147483647 w 4315"/>
              <a:gd name="T5" fmla="*/ 2147483647 h 2978"/>
              <a:gd name="T6" fmla="*/ 0 60000 65536"/>
              <a:gd name="T7" fmla="*/ 0 60000 65536"/>
              <a:gd name="T8" fmla="*/ 0 60000 65536"/>
              <a:gd name="T9" fmla="*/ 0 w 4315"/>
              <a:gd name="T10" fmla="*/ 0 h 2978"/>
              <a:gd name="T11" fmla="*/ 4315 w 4315"/>
              <a:gd name="T12" fmla="*/ 2978 h 29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" h="2978">
                <a:moveTo>
                  <a:pt x="0" y="0"/>
                </a:moveTo>
                <a:lnTo>
                  <a:pt x="0" y="2978"/>
                </a:lnTo>
                <a:lnTo>
                  <a:pt x="4315" y="2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17888" y="2754313"/>
            <a:ext cx="1725612" cy="1533525"/>
            <a:chOff x="2153" y="1735"/>
            <a:chExt cx="1087" cy="966"/>
          </a:xfrm>
        </p:grpSpPr>
        <p:sp>
          <p:nvSpPr>
            <p:cNvPr id="8243" name="Freeform 19"/>
            <p:cNvSpPr>
              <a:spLocks/>
            </p:cNvSpPr>
            <p:nvPr/>
          </p:nvSpPr>
          <p:spPr bwMode="auto">
            <a:xfrm>
              <a:off x="2153" y="1820"/>
              <a:ext cx="102" cy="881"/>
            </a:xfrm>
            <a:custGeom>
              <a:avLst/>
              <a:gdLst>
                <a:gd name="T0" fmla="*/ 0 w 8"/>
                <a:gd name="T1" fmla="*/ 0 h 69"/>
                <a:gd name="T2" fmla="*/ 1347318 w 8"/>
                <a:gd name="T3" fmla="*/ 2046129 h 69"/>
                <a:gd name="T4" fmla="*/ 1347318 w 8"/>
                <a:gd name="T5" fmla="*/ 10524222 h 69"/>
                <a:gd name="T6" fmla="*/ 2696587 w 8"/>
                <a:gd name="T7" fmla="*/ 11879289 h 69"/>
                <a:gd name="T8" fmla="*/ 1347318 w 8"/>
                <a:gd name="T9" fmla="*/ 13236310 h 69"/>
                <a:gd name="T10" fmla="*/ 1347318 w 8"/>
                <a:gd name="T11" fmla="*/ 21368795 h 69"/>
                <a:gd name="T12" fmla="*/ 0 w 8"/>
                <a:gd name="T13" fmla="*/ 2341509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9"/>
                <a:gd name="T23" fmla="*/ 8 w 8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9">
                  <a:moveTo>
                    <a:pt x="0" y="0"/>
                  </a:moveTo>
                  <a:cubicBezTo>
                    <a:pt x="2" y="0"/>
                    <a:pt x="4" y="3"/>
                    <a:pt x="4" y="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5" y="35"/>
                    <a:pt x="8" y="35"/>
                  </a:cubicBezTo>
                  <a:cubicBezTo>
                    <a:pt x="5" y="35"/>
                    <a:pt x="4" y="36"/>
                    <a:pt x="4" y="3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6"/>
                    <a:pt x="2" y="69"/>
                    <a:pt x="0" y="69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4" name="Line 20"/>
            <p:cNvSpPr>
              <a:spLocks noChangeShapeType="1"/>
            </p:cNvSpPr>
            <p:nvPr/>
          </p:nvSpPr>
          <p:spPr bwMode="auto">
            <a:xfrm flipV="1">
              <a:off x="2281" y="1832"/>
              <a:ext cx="280" cy="43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5" name="Rectangle 21"/>
            <p:cNvSpPr>
              <a:spLocks noChangeArrowheads="1"/>
            </p:cNvSpPr>
            <p:nvPr/>
          </p:nvSpPr>
          <p:spPr bwMode="auto">
            <a:xfrm>
              <a:off x="2603" y="1735"/>
              <a:ext cx="6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Size of tax</a:t>
              </a:r>
              <a:endParaRPr lang="en-US"/>
            </a:p>
          </p:txBody>
        </p:sp>
      </p:grpSp>
      <p:sp>
        <p:nvSpPr>
          <p:cNvPr id="8210" name="Rectangle 22"/>
          <p:cNvSpPr>
            <a:spLocks noChangeArrowheads="1"/>
          </p:cNvSpPr>
          <p:nvPr/>
        </p:nvSpPr>
        <p:spPr bwMode="auto">
          <a:xfrm>
            <a:off x="7580313" y="6042025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8211" name="Rectangle 23"/>
          <p:cNvSpPr>
            <a:spLocks noChangeArrowheads="1"/>
          </p:cNvSpPr>
          <p:nvPr/>
        </p:nvSpPr>
        <p:spPr bwMode="auto">
          <a:xfrm>
            <a:off x="1417638" y="60483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8212" name="Rectangle 24"/>
          <p:cNvSpPr>
            <a:spLocks noChangeArrowheads="1"/>
          </p:cNvSpPr>
          <p:nvPr/>
        </p:nvSpPr>
        <p:spPr bwMode="auto">
          <a:xfrm>
            <a:off x="1014413" y="1249363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" y="2646363"/>
            <a:ext cx="1203325" cy="2120900"/>
            <a:chOff x="216" y="1667"/>
            <a:chExt cx="758" cy="1336"/>
          </a:xfrm>
        </p:grpSpPr>
        <p:grpSp>
          <p:nvGrpSpPr>
            <p:cNvPr id="8237" name="Group 26"/>
            <p:cNvGrpSpPr>
              <a:grpSpLocks/>
            </p:cNvGrpSpPr>
            <p:nvPr/>
          </p:nvGrpSpPr>
          <p:grpSpPr bwMode="auto">
            <a:xfrm>
              <a:off x="216" y="1667"/>
              <a:ext cx="758" cy="333"/>
              <a:chOff x="216" y="1667"/>
              <a:chExt cx="758" cy="333"/>
            </a:xfrm>
          </p:grpSpPr>
          <p:sp>
            <p:nvSpPr>
              <p:cNvPr id="8241" name="Rectangle 27"/>
              <p:cNvSpPr>
                <a:spLocks noChangeArrowheads="1"/>
              </p:cNvSpPr>
              <p:nvPr/>
            </p:nvSpPr>
            <p:spPr bwMode="auto">
              <a:xfrm>
                <a:off x="216" y="1667"/>
                <a:ext cx="75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Price buyers</a:t>
                </a:r>
                <a:endParaRPr lang="en-US"/>
              </a:p>
            </p:txBody>
          </p:sp>
          <p:sp>
            <p:nvSpPr>
              <p:cNvPr id="8242" name="Rectangle 28"/>
              <p:cNvSpPr>
                <a:spLocks noChangeArrowheads="1"/>
              </p:cNvSpPr>
              <p:nvPr/>
            </p:nvSpPr>
            <p:spPr bwMode="auto">
              <a:xfrm>
                <a:off x="754" y="1837"/>
                <a:ext cx="22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pay</a:t>
                </a:r>
                <a:endParaRPr lang="en-US"/>
              </a:p>
            </p:txBody>
          </p:sp>
        </p:grpSp>
        <p:grpSp>
          <p:nvGrpSpPr>
            <p:cNvPr id="8238" name="Group 29"/>
            <p:cNvGrpSpPr>
              <a:grpSpLocks/>
            </p:cNvGrpSpPr>
            <p:nvPr/>
          </p:nvGrpSpPr>
          <p:grpSpPr bwMode="auto">
            <a:xfrm>
              <a:off x="233" y="2671"/>
              <a:ext cx="741" cy="332"/>
              <a:chOff x="233" y="2671"/>
              <a:chExt cx="741" cy="332"/>
            </a:xfrm>
          </p:grpSpPr>
          <p:sp>
            <p:nvSpPr>
              <p:cNvPr id="8239" name="Rectangle 30"/>
              <p:cNvSpPr>
                <a:spLocks noChangeArrowheads="1"/>
              </p:cNvSpPr>
              <p:nvPr/>
            </p:nvSpPr>
            <p:spPr bwMode="auto">
              <a:xfrm>
                <a:off x="233" y="2671"/>
                <a:ext cx="74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Price sellers</a:t>
                </a:r>
                <a:endParaRPr lang="en-US"/>
              </a:p>
            </p:txBody>
          </p:sp>
          <p:sp>
            <p:nvSpPr>
              <p:cNvPr id="8240" name="Rectangle 31"/>
              <p:cNvSpPr>
                <a:spLocks noChangeArrowheads="1"/>
              </p:cNvSpPr>
              <p:nvPr/>
            </p:nvSpPr>
            <p:spPr bwMode="auto">
              <a:xfrm>
                <a:off x="533" y="2840"/>
                <a:ext cx="43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receive</a:t>
                </a:r>
                <a:endParaRPr 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614488" y="1611313"/>
            <a:ext cx="6151562" cy="3675062"/>
            <a:chOff x="1017" y="1015"/>
            <a:chExt cx="3875" cy="2315"/>
          </a:xfrm>
        </p:grpSpPr>
        <p:sp>
          <p:nvSpPr>
            <p:cNvPr id="8235" name="Line 33"/>
            <p:cNvSpPr>
              <a:spLocks noChangeShapeType="1"/>
            </p:cNvSpPr>
            <p:nvPr/>
          </p:nvSpPr>
          <p:spPr bwMode="auto">
            <a:xfrm>
              <a:off x="1017" y="1015"/>
              <a:ext cx="3319" cy="2223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6" name="Rectangle 34"/>
            <p:cNvSpPr>
              <a:spLocks noChangeArrowheads="1"/>
            </p:cNvSpPr>
            <p:nvPr/>
          </p:nvSpPr>
          <p:spPr bwMode="auto">
            <a:xfrm>
              <a:off x="4377" y="3167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633538" y="2209800"/>
            <a:ext cx="5976937" cy="3133725"/>
            <a:chOff x="1029" y="1392"/>
            <a:chExt cx="3765" cy="1974"/>
          </a:xfrm>
        </p:grpSpPr>
        <p:sp>
          <p:nvSpPr>
            <p:cNvPr id="8233" name="Line 36"/>
            <p:cNvSpPr>
              <a:spLocks noChangeShapeType="1"/>
            </p:cNvSpPr>
            <p:nvPr/>
          </p:nvSpPr>
          <p:spPr bwMode="auto">
            <a:xfrm flipH="1">
              <a:off x="1029" y="1500"/>
              <a:ext cx="3320" cy="1866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34" name="Rectangle 37"/>
            <p:cNvSpPr>
              <a:spLocks noChangeArrowheads="1"/>
            </p:cNvSpPr>
            <p:nvPr/>
          </p:nvSpPr>
          <p:spPr bwMode="auto">
            <a:xfrm>
              <a:off x="4377" y="1392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11175" y="3514725"/>
            <a:ext cx="4683125" cy="3062288"/>
            <a:chOff x="322" y="2214"/>
            <a:chExt cx="2950" cy="1929"/>
          </a:xfrm>
        </p:grpSpPr>
        <p:sp>
          <p:nvSpPr>
            <p:cNvPr id="8226" name="Oval 39"/>
            <p:cNvSpPr>
              <a:spLocks noChangeArrowheads="1"/>
            </p:cNvSpPr>
            <p:nvPr/>
          </p:nvSpPr>
          <p:spPr bwMode="auto">
            <a:xfrm>
              <a:off x="2881" y="2254"/>
              <a:ext cx="89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8227" name="Group 40"/>
            <p:cNvGrpSpPr>
              <a:grpSpLocks/>
            </p:cNvGrpSpPr>
            <p:nvPr/>
          </p:nvGrpSpPr>
          <p:grpSpPr bwMode="auto">
            <a:xfrm>
              <a:off x="322" y="2214"/>
              <a:ext cx="2950" cy="1929"/>
              <a:chOff x="322" y="2214"/>
              <a:chExt cx="2950" cy="1929"/>
            </a:xfrm>
          </p:grpSpPr>
          <p:sp>
            <p:nvSpPr>
              <p:cNvPr id="8228" name="Freeform 41"/>
              <p:cNvSpPr>
                <a:spLocks/>
              </p:cNvSpPr>
              <p:nvPr/>
            </p:nvSpPr>
            <p:spPr bwMode="auto">
              <a:xfrm>
                <a:off x="1004" y="2305"/>
                <a:ext cx="1915" cy="1470"/>
              </a:xfrm>
              <a:custGeom>
                <a:avLst/>
                <a:gdLst>
                  <a:gd name="T0" fmla="*/ 1915 w 1915"/>
                  <a:gd name="T1" fmla="*/ 1470 h 1470"/>
                  <a:gd name="T2" fmla="*/ 1915 w 1915"/>
                  <a:gd name="T3" fmla="*/ 0 h 1470"/>
                  <a:gd name="T4" fmla="*/ 0 w 1915"/>
                  <a:gd name="T5" fmla="*/ 0 h 1470"/>
                  <a:gd name="T6" fmla="*/ 0 60000 65536"/>
                  <a:gd name="T7" fmla="*/ 0 60000 65536"/>
                  <a:gd name="T8" fmla="*/ 0 60000 65536"/>
                  <a:gd name="T9" fmla="*/ 0 w 1915"/>
                  <a:gd name="T10" fmla="*/ 0 h 1470"/>
                  <a:gd name="T11" fmla="*/ 1915 w 1915"/>
                  <a:gd name="T12" fmla="*/ 1470 h 1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5" h="1470">
                    <a:moveTo>
                      <a:pt x="1915" y="1470"/>
                    </a:moveTo>
                    <a:lnTo>
                      <a:pt x="1915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29" name="Rectangle 42"/>
              <p:cNvSpPr>
                <a:spLocks noChangeArrowheads="1"/>
              </p:cNvSpPr>
              <p:nvPr/>
            </p:nvSpPr>
            <p:spPr bwMode="auto">
              <a:xfrm>
                <a:off x="660" y="2214"/>
                <a:ext cx="31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Price</a:t>
                </a:r>
                <a:endParaRPr lang="en-US"/>
              </a:p>
            </p:txBody>
          </p:sp>
          <p:sp>
            <p:nvSpPr>
              <p:cNvPr id="8230" name="Rectangle 43"/>
              <p:cNvSpPr>
                <a:spLocks noChangeArrowheads="1"/>
              </p:cNvSpPr>
              <p:nvPr/>
            </p:nvSpPr>
            <p:spPr bwMode="auto">
              <a:xfrm>
                <a:off x="322" y="2383"/>
                <a:ext cx="65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without tax</a:t>
                </a:r>
                <a:endParaRPr lang="en-US"/>
              </a:p>
            </p:txBody>
          </p:sp>
          <p:sp>
            <p:nvSpPr>
              <p:cNvPr id="8231" name="Rectangle 44"/>
              <p:cNvSpPr>
                <a:spLocks noChangeArrowheads="1"/>
              </p:cNvSpPr>
              <p:nvPr/>
            </p:nvSpPr>
            <p:spPr bwMode="auto">
              <a:xfrm>
                <a:off x="2692" y="3810"/>
                <a:ext cx="50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Quantity</a:t>
                </a:r>
                <a:endParaRPr lang="en-US"/>
              </a:p>
            </p:txBody>
          </p:sp>
          <p:sp>
            <p:nvSpPr>
              <p:cNvPr id="8232" name="Rectangle 45"/>
              <p:cNvSpPr>
                <a:spLocks noChangeArrowheads="1"/>
              </p:cNvSpPr>
              <p:nvPr/>
            </p:nvSpPr>
            <p:spPr bwMode="auto">
              <a:xfrm>
                <a:off x="2620" y="3980"/>
                <a:ext cx="65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without tax</a:t>
                </a:r>
                <a:endParaRPr lang="en-US"/>
              </a:p>
            </p:txBody>
          </p:sp>
        </p:grp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593850" y="2706688"/>
            <a:ext cx="2189163" cy="3870325"/>
            <a:chOff x="1004" y="1705"/>
            <a:chExt cx="1379" cy="2438"/>
          </a:xfrm>
        </p:grpSpPr>
        <p:grpSp>
          <p:nvGrpSpPr>
            <p:cNvPr id="8219" name="Group 47"/>
            <p:cNvGrpSpPr>
              <a:grpSpLocks/>
            </p:cNvGrpSpPr>
            <p:nvPr/>
          </p:nvGrpSpPr>
          <p:grpSpPr bwMode="auto">
            <a:xfrm>
              <a:off x="1004" y="1743"/>
              <a:ext cx="1111" cy="2032"/>
              <a:chOff x="1004" y="1743"/>
              <a:chExt cx="1111" cy="2032"/>
            </a:xfrm>
          </p:grpSpPr>
          <p:sp>
            <p:nvSpPr>
              <p:cNvPr id="8224" name="Freeform 48"/>
              <p:cNvSpPr>
                <a:spLocks/>
              </p:cNvSpPr>
              <p:nvPr/>
            </p:nvSpPr>
            <p:spPr bwMode="auto">
              <a:xfrm>
                <a:off x="1004" y="1743"/>
                <a:ext cx="1111" cy="2032"/>
              </a:xfrm>
              <a:custGeom>
                <a:avLst/>
                <a:gdLst>
                  <a:gd name="T0" fmla="*/ 1111 w 1111"/>
                  <a:gd name="T1" fmla="*/ 2032 h 2032"/>
                  <a:gd name="T2" fmla="*/ 1111 w 1111"/>
                  <a:gd name="T3" fmla="*/ 0 h 2032"/>
                  <a:gd name="T4" fmla="*/ 0 w 1111"/>
                  <a:gd name="T5" fmla="*/ 0 h 2032"/>
                  <a:gd name="T6" fmla="*/ 0 60000 65536"/>
                  <a:gd name="T7" fmla="*/ 0 60000 65536"/>
                  <a:gd name="T8" fmla="*/ 0 60000 65536"/>
                  <a:gd name="T9" fmla="*/ 0 w 1111"/>
                  <a:gd name="T10" fmla="*/ 0 h 2032"/>
                  <a:gd name="T11" fmla="*/ 1111 w 1111"/>
                  <a:gd name="T12" fmla="*/ 2032 h 2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1" h="2032">
                    <a:moveTo>
                      <a:pt x="1111" y="2032"/>
                    </a:moveTo>
                    <a:lnTo>
                      <a:pt x="111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25" name="Line 49"/>
              <p:cNvSpPr>
                <a:spLocks noChangeShapeType="1"/>
              </p:cNvSpPr>
              <p:nvPr/>
            </p:nvSpPr>
            <p:spPr bwMode="auto">
              <a:xfrm flipH="1">
                <a:off x="1004" y="2765"/>
                <a:ext cx="1111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20" name="Oval 50"/>
            <p:cNvSpPr>
              <a:spLocks noChangeArrowheads="1"/>
            </p:cNvSpPr>
            <p:nvPr/>
          </p:nvSpPr>
          <p:spPr bwMode="auto">
            <a:xfrm>
              <a:off x="2076" y="2714"/>
              <a:ext cx="77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1" name="Oval 51"/>
            <p:cNvSpPr>
              <a:spLocks noChangeArrowheads="1"/>
            </p:cNvSpPr>
            <p:nvPr/>
          </p:nvSpPr>
          <p:spPr bwMode="auto">
            <a:xfrm>
              <a:off x="2076" y="1705"/>
              <a:ext cx="77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2" name="Rectangle 52"/>
            <p:cNvSpPr>
              <a:spLocks noChangeArrowheads="1"/>
            </p:cNvSpPr>
            <p:nvPr/>
          </p:nvSpPr>
          <p:spPr bwMode="auto">
            <a:xfrm>
              <a:off x="1875" y="3810"/>
              <a:ext cx="5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Quantity</a:t>
              </a:r>
              <a:endParaRPr lang="en-US"/>
            </a:p>
          </p:txBody>
        </p:sp>
        <p:sp>
          <p:nvSpPr>
            <p:cNvPr id="8223" name="Rectangle 53"/>
            <p:cNvSpPr>
              <a:spLocks noChangeArrowheads="1"/>
            </p:cNvSpPr>
            <p:nvPr/>
          </p:nvSpPr>
          <p:spPr bwMode="auto">
            <a:xfrm>
              <a:off x="1901" y="3980"/>
              <a:ext cx="46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with tax</a:t>
              </a:r>
              <a:endParaRPr lang="en-US"/>
            </a:p>
          </p:txBody>
        </p:sp>
      </p:grpSp>
      <p:sp>
        <p:nvSpPr>
          <p:cNvPr id="8218" name="Text Box 54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35686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a Tax Affects Market Participants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Tax Revenue</a:t>
            </a:r>
            <a:endParaRPr lang="en-US" dirty="0">
              <a:latin typeface="Tahoma" charset="0"/>
              <a:ea typeface="ＭＳ Ｐゴシック" charset="0"/>
              <a:cs typeface="Arial" charset="0"/>
            </a:endParaRPr>
          </a:p>
          <a:p>
            <a:pPr lvl="1"/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= the size of the tax</a:t>
            </a:r>
          </a:p>
          <a:p>
            <a:pPr lvl="1"/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Q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= the quantity of the good sold</a:t>
            </a:r>
          </a:p>
          <a:p>
            <a:pPr lvl="1" algn="ctr">
              <a:lnSpc>
                <a:spcPct val="170000"/>
              </a:lnSpc>
              <a:buFontTx/>
              <a:buNone/>
            </a:pPr>
            <a:r>
              <a:rPr lang="en-US" sz="3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sz="3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3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charset="0"/>
                <a:cs typeface="Arial" charset="0"/>
                <a:sym typeface="Symbol" charset="0"/>
              </a:rPr>
              <a:t> </a:t>
            </a:r>
            <a:r>
              <a:rPr lang="en-US" sz="3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Q</a:t>
            </a:r>
            <a:r>
              <a:rPr lang="en-US" sz="3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 = the government’s tax revenue</a:t>
            </a:r>
            <a:endParaRPr lang="en-US" sz="340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304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Revenue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F3F6F9"/>
          </a:solidFill>
          <a:ln w="2190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F2F4F8"/>
          </a:solidFill>
          <a:ln w="2000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F1F4F7"/>
          </a:solidFill>
          <a:ln w="17938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F0F2F5"/>
          </a:solidFill>
          <a:ln w="1603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EF1F4"/>
          </a:solidFill>
          <a:ln w="1397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DEFF3"/>
          </a:solidFill>
          <a:ln w="1190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BEEF2"/>
          </a:solidFill>
          <a:ln w="1000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AECF1"/>
          </a:solidFill>
          <a:ln w="793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7EAEF"/>
          </a:solidFill>
          <a:ln w="396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1708150" y="1365250"/>
            <a:ext cx="6669088" cy="4595813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1568450" y="1265238"/>
            <a:ext cx="6748463" cy="4656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68450" y="2724150"/>
            <a:ext cx="1736725" cy="1598613"/>
            <a:chOff x="988" y="1716"/>
            <a:chExt cx="1094" cy="1007"/>
          </a:xfrm>
        </p:grpSpPr>
        <p:sp>
          <p:nvSpPr>
            <p:cNvPr id="10299" name="Rectangle 18"/>
            <p:cNvSpPr>
              <a:spLocks noChangeArrowheads="1"/>
            </p:cNvSpPr>
            <p:nvPr/>
          </p:nvSpPr>
          <p:spPr bwMode="auto">
            <a:xfrm>
              <a:off x="988" y="1716"/>
              <a:ext cx="1094" cy="1007"/>
            </a:xfrm>
            <a:prstGeom prst="rect">
              <a:avLst/>
            </a:prstGeom>
            <a:solidFill>
              <a:srgbClr val="E391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00" name="Rectangle 19"/>
            <p:cNvSpPr>
              <a:spLocks noChangeArrowheads="1"/>
            </p:cNvSpPr>
            <p:nvPr/>
          </p:nvSpPr>
          <p:spPr bwMode="auto">
            <a:xfrm>
              <a:off x="1430" y="1955"/>
              <a:ext cx="22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Tax</a:t>
              </a:r>
              <a:endParaRPr lang="en-US"/>
            </a:p>
          </p:txBody>
        </p:sp>
        <p:sp>
          <p:nvSpPr>
            <p:cNvPr id="10301" name="Rectangle 20"/>
            <p:cNvSpPr>
              <a:spLocks noChangeArrowheads="1"/>
            </p:cNvSpPr>
            <p:nvPr/>
          </p:nvSpPr>
          <p:spPr bwMode="auto">
            <a:xfrm>
              <a:off x="1300" y="2123"/>
              <a:ext cx="49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revenue</a:t>
              </a:r>
              <a:endParaRPr lang="en-US"/>
            </a:p>
          </p:txBody>
        </p:sp>
        <p:sp>
          <p:nvSpPr>
            <p:cNvPr id="10302" name="Rectangle 21"/>
            <p:cNvSpPr>
              <a:spLocks noChangeArrowheads="1"/>
            </p:cNvSpPr>
            <p:nvPr/>
          </p:nvSpPr>
          <p:spPr bwMode="auto">
            <a:xfrm>
              <a:off x="1286" y="2291"/>
              <a:ext cx="4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(</a:t>
              </a:r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 × Q)</a:t>
              </a:r>
              <a:endParaRPr lang="en-US"/>
            </a:p>
          </p:txBody>
        </p:sp>
      </p:grpSp>
      <p:sp>
        <p:nvSpPr>
          <p:cNvPr id="10257" name="Freeform 22"/>
          <p:cNvSpPr>
            <a:spLocks/>
          </p:cNvSpPr>
          <p:nvPr/>
        </p:nvSpPr>
        <p:spPr bwMode="auto">
          <a:xfrm>
            <a:off x="1568450" y="1265238"/>
            <a:ext cx="6748463" cy="4656137"/>
          </a:xfrm>
          <a:custGeom>
            <a:avLst/>
            <a:gdLst>
              <a:gd name="T0" fmla="*/ 0 w 4251"/>
              <a:gd name="T1" fmla="*/ 0 h 2933"/>
              <a:gd name="T2" fmla="*/ 0 w 4251"/>
              <a:gd name="T3" fmla="*/ 2147483647 h 2933"/>
              <a:gd name="T4" fmla="*/ 2147483647 w 4251"/>
              <a:gd name="T5" fmla="*/ 2147483647 h 2933"/>
              <a:gd name="T6" fmla="*/ 0 60000 65536"/>
              <a:gd name="T7" fmla="*/ 0 60000 65536"/>
              <a:gd name="T8" fmla="*/ 0 60000 65536"/>
              <a:gd name="T9" fmla="*/ 0 w 4251"/>
              <a:gd name="T10" fmla="*/ 0 h 2933"/>
              <a:gd name="T11" fmla="*/ 4251 w 4251"/>
              <a:gd name="T12" fmla="*/ 2933 h 29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1" h="2933">
                <a:moveTo>
                  <a:pt x="0" y="0"/>
                </a:moveTo>
                <a:lnTo>
                  <a:pt x="0" y="2933"/>
                </a:lnTo>
                <a:lnTo>
                  <a:pt x="4251" y="2933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365500" y="2709863"/>
            <a:ext cx="2008188" cy="1512887"/>
            <a:chOff x="2120" y="1707"/>
            <a:chExt cx="1265" cy="953"/>
          </a:xfrm>
        </p:grpSpPr>
        <p:sp>
          <p:nvSpPr>
            <p:cNvPr id="10296" name="Freeform 24"/>
            <p:cNvSpPr>
              <a:spLocks/>
            </p:cNvSpPr>
            <p:nvPr/>
          </p:nvSpPr>
          <p:spPr bwMode="auto">
            <a:xfrm>
              <a:off x="2120" y="1792"/>
              <a:ext cx="101" cy="868"/>
            </a:xfrm>
            <a:custGeom>
              <a:avLst/>
              <a:gdLst>
                <a:gd name="T0" fmla="*/ 0 w 8"/>
                <a:gd name="T1" fmla="*/ 0 h 69"/>
                <a:gd name="T2" fmla="*/ 1296007 w 8"/>
                <a:gd name="T3" fmla="*/ 1877308 h 69"/>
                <a:gd name="T4" fmla="*/ 1296007 w 8"/>
                <a:gd name="T5" fmla="*/ 9766497 h 69"/>
                <a:gd name="T6" fmla="*/ 2565716 w 8"/>
                <a:gd name="T7" fmla="*/ 11018732 h 69"/>
                <a:gd name="T8" fmla="*/ 1296007 w 8"/>
                <a:gd name="T9" fmla="*/ 12296742 h 69"/>
                <a:gd name="T10" fmla="*/ 1296007 w 8"/>
                <a:gd name="T11" fmla="*/ 19859475 h 69"/>
                <a:gd name="T12" fmla="*/ 0 w 8"/>
                <a:gd name="T13" fmla="*/ 21736783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9"/>
                <a:gd name="T23" fmla="*/ 8 w 8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9">
                  <a:moveTo>
                    <a:pt x="0" y="0"/>
                  </a:moveTo>
                  <a:cubicBezTo>
                    <a:pt x="2" y="0"/>
                    <a:pt x="4" y="3"/>
                    <a:pt x="4" y="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5" y="35"/>
                    <a:pt x="8" y="35"/>
                  </a:cubicBezTo>
                  <a:cubicBezTo>
                    <a:pt x="5" y="35"/>
                    <a:pt x="4" y="36"/>
                    <a:pt x="4" y="3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6"/>
                    <a:pt x="2" y="69"/>
                    <a:pt x="0" y="69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7" name="Line 25"/>
            <p:cNvSpPr>
              <a:spLocks noChangeShapeType="1"/>
            </p:cNvSpPr>
            <p:nvPr/>
          </p:nvSpPr>
          <p:spPr bwMode="auto">
            <a:xfrm flipV="1">
              <a:off x="2246" y="1804"/>
              <a:ext cx="277" cy="42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8" name="Rectangle 26"/>
            <p:cNvSpPr>
              <a:spLocks noChangeArrowheads="1"/>
            </p:cNvSpPr>
            <p:nvPr/>
          </p:nvSpPr>
          <p:spPr bwMode="auto">
            <a:xfrm>
              <a:off x="2539" y="1707"/>
              <a:ext cx="84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Size of tax (</a:t>
              </a:r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T</a:t>
              </a:r>
              <a:r>
                <a:rPr lang="en-US" sz="1600">
                  <a:latin typeface="Arial" charset="0"/>
                </a:rPr>
                <a:t>)</a:t>
              </a:r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608138" y="4343400"/>
            <a:ext cx="1577975" cy="1216025"/>
            <a:chOff x="1013" y="2736"/>
            <a:chExt cx="994" cy="766"/>
          </a:xfrm>
        </p:grpSpPr>
        <p:sp>
          <p:nvSpPr>
            <p:cNvPr id="10292" name="Freeform 28"/>
            <p:cNvSpPr>
              <a:spLocks/>
            </p:cNvSpPr>
            <p:nvPr/>
          </p:nvSpPr>
          <p:spPr bwMode="auto">
            <a:xfrm>
              <a:off x="1013" y="2736"/>
              <a:ext cx="994" cy="100"/>
            </a:xfrm>
            <a:custGeom>
              <a:avLst/>
              <a:gdLst>
                <a:gd name="T0" fmla="*/ 24913352 w 79"/>
                <a:gd name="T1" fmla="*/ 0 h 8"/>
                <a:gd name="T2" fmla="*/ 23032905 w 79"/>
                <a:gd name="T3" fmla="*/ 1220788 h 8"/>
                <a:gd name="T4" fmla="*/ 13559255 w 79"/>
                <a:gd name="T5" fmla="*/ 1220788 h 8"/>
                <a:gd name="T6" fmla="*/ 12306198 w 79"/>
                <a:gd name="T7" fmla="*/ 2441413 h 8"/>
                <a:gd name="T8" fmla="*/ 11027348 w 79"/>
                <a:gd name="T9" fmla="*/ 1220788 h 8"/>
                <a:gd name="T10" fmla="*/ 1579655 w 79"/>
                <a:gd name="T11" fmla="*/ 1220788 h 8"/>
                <a:gd name="T12" fmla="*/ 0 w 79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9"/>
                <a:gd name="T22" fmla="*/ 0 h 8"/>
                <a:gd name="T23" fmla="*/ 79 w 79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9" h="8">
                  <a:moveTo>
                    <a:pt x="79" y="0"/>
                  </a:moveTo>
                  <a:cubicBezTo>
                    <a:pt x="79" y="2"/>
                    <a:pt x="76" y="4"/>
                    <a:pt x="7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1" y="4"/>
                    <a:pt x="39" y="6"/>
                    <a:pt x="39" y="8"/>
                  </a:cubicBezTo>
                  <a:cubicBezTo>
                    <a:pt x="39" y="6"/>
                    <a:pt x="37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2"/>
                    <a:pt x="0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3" name="Line 29"/>
            <p:cNvSpPr>
              <a:spLocks noChangeShapeType="1"/>
            </p:cNvSpPr>
            <p:nvPr/>
          </p:nvSpPr>
          <p:spPr bwMode="auto">
            <a:xfrm>
              <a:off x="1504" y="2874"/>
              <a:ext cx="37" cy="29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4" name="Rectangle 30"/>
            <p:cNvSpPr>
              <a:spLocks noChangeArrowheads="1"/>
            </p:cNvSpPr>
            <p:nvPr/>
          </p:nvSpPr>
          <p:spPr bwMode="auto">
            <a:xfrm>
              <a:off x="1337" y="3170"/>
              <a:ext cx="5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Quantity</a:t>
              </a:r>
              <a:endParaRPr lang="en-US"/>
            </a:p>
          </p:txBody>
        </p:sp>
        <p:sp>
          <p:nvSpPr>
            <p:cNvPr id="10295" name="Rectangle 31"/>
            <p:cNvSpPr>
              <a:spLocks noChangeArrowheads="1"/>
            </p:cNvSpPr>
            <p:nvPr/>
          </p:nvSpPr>
          <p:spPr bwMode="auto">
            <a:xfrm>
              <a:off x="1337" y="3339"/>
              <a:ext cx="4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sold (</a:t>
              </a:r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)</a:t>
              </a:r>
              <a:endParaRPr lang="en-US"/>
            </a:p>
          </p:txBody>
        </p:sp>
      </p:grpSp>
      <p:sp>
        <p:nvSpPr>
          <p:cNvPr id="10260" name="Rectangle 32"/>
          <p:cNvSpPr>
            <a:spLocks noChangeArrowheads="1"/>
          </p:cNvSpPr>
          <p:nvPr/>
        </p:nvSpPr>
        <p:spPr bwMode="auto">
          <a:xfrm>
            <a:off x="7454900" y="5975350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10261" name="Rectangle 33"/>
          <p:cNvSpPr>
            <a:spLocks noChangeArrowheads="1"/>
          </p:cNvSpPr>
          <p:nvPr/>
        </p:nvSpPr>
        <p:spPr bwMode="auto">
          <a:xfrm>
            <a:off x="1335088" y="598170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0262" name="Rectangle 34"/>
          <p:cNvSpPr>
            <a:spLocks noChangeArrowheads="1"/>
          </p:cNvSpPr>
          <p:nvPr/>
        </p:nvSpPr>
        <p:spPr bwMode="auto">
          <a:xfrm>
            <a:off x="935038" y="1214438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589088" y="1585913"/>
            <a:ext cx="6056312" cy="3638550"/>
            <a:chOff x="1001" y="999"/>
            <a:chExt cx="3815" cy="2292"/>
          </a:xfrm>
        </p:grpSpPr>
        <p:sp>
          <p:nvSpPr>
            <p:cNvPr id="10290" name="Line 36"/>
            <p:cNvSpPr>
              <a:spLocks noChangeShapeType="1"/>
            </p:cNvSpPr>
            <p:nvPr/>
          </p:nvSpPr>
          <p:spPr bwMode="auto">
            <a:xfrm>
              <a:off x="1001" y="999"/>
              <a:ext cx="3270" cy="2190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91" name="Rectangle 37"/>
            <p:cNvSpPr>
              <a:spLocks noChangeArrowheads="1"/>
            </p:cNvSpPr>
            <p:nvPr/>
          </p:nvSpPr>
          <p:spPr bwMode="auto">
            <a:xfrm>
              <a:off x="4301" y="3128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608138" y="2168525"/>
            <a:ext cx="5881687" cy="3094038"/>
            <a:chOff x="1013" y="1366"/>
            <a:chExt cx="3705" cy="1949"/>
          </a:xfrm>
        </p:grpSpPr>
        <p:sp>
          <p:nvSpPr>
            <p:cNvPr id="10288" name="Line 39"/>
            <p:cNvSpPr>
              <a:spLocks noChangeShapeType="1"/>
            </p:cNvSpPr>
            <p:nvPr/>
          </p:nvSpPr>
          <p:spPr bwMode="auto">
            <a:xfrm flipH="1">
              <a:off x="1013" y="1477"/>
              <a:ext cx="3270" cy="1838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89" name="Rectangle 40"/>
            <p:cNvSpPr>
              <a:spLocks noChangeArrowheads="1"/>
            </p:cNvSpPr>
            <p:nvPr/>
          </p:nvSpPr>
          <p:spPr bwMode="auto">
            <a:xfrm>
              <a:off x="4301" y="1366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057650" y="3524250"/>
            <a:ext cx="1035050" cy="2982913"/>
            <a:chOff x="2556" y="2220"/>
            <a:chExt cx="652" cy="1879"/>
          </a:xfrm>
        </p:grpSpPr>
        <p:grpSp>
          <p:nvGrpSpPr>
            <p:cNvPr id="10283" name="Group 42"/>
            <p:cNvGrpSpPr>
              <a:grpSpLocks/>
            </p:cNvGrpSpPr>
            <p:nvPr/>
          </p:nvGrpSpPr>
          <p:grpSpPr bwMode="auto">
            <a:xfrm>
              <a:off x="2837" y="2220"/>
              <a:ext cx="88" cy="1497"/>
              <a:chOff x="2837" y="2220"/>
              <a:chExt cx="88" cy="1497"/>
            </a:xfrm>
          </p:grpSpPr>
          <p:sp>
            <p:nvSpPr>
              <p:cNvPr id="10286" name="Oval 43"/>
              <p:cNvSpPr>
                <a:spLocks noChangeArrowheads="1"/>
              </p:cNvSpPr>
              <p:nvPr/>
            </p:nvSpPr>
            <p:spPr bwMode="auto">
              <a:xfrm>
                <a:off x="2837" y="2220"/>
                <a:ext cx="88" cy="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287" name="Line 44"/>
              <p:cNvSpPr>
                <a:spLocks noChangeShapeType="1"/>
              </p:cNvSpPr>
              <p:nvPr/>
            </p:nvSpPr>
            <p:spPr bwMode="auto">
              <a:xfrm flipV="1">
                <a:off x="2875" y="2270"/>
                <a:ext cx="1" cy="1447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84" name="Rectangle 45"/>
            <p:cNvSpPr>
              <a:spLocks noChangeArrowheads="1"/>
            </p:cNvSpPr>
            <p:nvPr/>
          </p:nvSpPr>
          <p:spPr bwMode="auto">
            <a:xfrm>
              <a:off x="2628" y="3768"/>
              <a:ext cx="5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Quantity</a:t>
              </a:r>
              <a:endParaRPr lang="en-US"/>
            </a:p>
          </p:txBody>
        </p:sp>
        <p:sp>
          <p:nvSpPr>
            <p:cNvPr id="10285" name="Rectangle 46"/>
            <p:cNvSpPr>
              <a:spLocks noChangeArrowheads="1"/>
            </p:cNvSpPr>
            <p:nvPr/>
          </p:nvSpPr>
          <p:spPr bwMode="auto">
            <a:xfrm>
              <a:off x="2556" y="3936"/>
              <a:ext cx="6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without tax</a:t>
              </a:r>
              <a:endParaRPr 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268288" y="2603500"/>
            <a:ext cx="3422650" cy="3903663"/>
            <a:chOff x="169" y="1640"/>
            <a:chExt cx="2156" cy="2459"/>
          </a:xfrm>
        </p:grpSpPr>
        <p:sp>
          <p:nvSpPr>
            <p:cNvPr id="10268" name="Rectangle 48"/>
            <p:cNvSpPr>
              <a:spLocks noChangeArrowheads="1"/>
            </p:cNvSpPr>
            <p:nvPr/>
          </p:nvSpPr>
          <p:spPr bwMode="auto">
            <a:xfrm>
              <a:off x="1817" y="3768"/>
              <a:ext cx="5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Quantity</a:t>
              </a:r>
              <a:endParaRPr lang="en-US"/>
            </a:p>
          </p:txBody>
        </p:sp>
        <p:sp>
          <p:nvSpPr>
            <p:cNvPr id="10269" name="Rectangle 49"/>
            <p:cNvSpPr>
              <a:spLocks noChangeArrowheads="1"/>
            </p:cNvSpPr>
            <p:nvPr/>
          </p:nvSpPr>
          <p:spPr bwMode="auto">
            <a:xfrm>
              <a:off x="1842" y="3936"/>
              <a:ext cx="46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with tax</a:t>
              </a:r>
              <a:endParaRPr lang="en-US"/>
            </a:p>
          </p:txBody>
        </p:sp>
        <p:grpSp>
          <p:nvGrpSpPr>
            <p:cNvPr id="10270" name="Group 50"/>
            <p:cNvGrpSpPr>
              <a:grpSpLocks/>
            </p:cNvGrpSpPr>
            <p:nvPr/>
          </p:nvGrpSpPr>
          <p:grpSpPr bwMode="auto">
            <a:xfrm>
              <a:off x="169" y="1640"/>
              <a:ext cx="1951" cy="2077"/>
              <a:chOff x="169" y="1640"/>
              <a:chExt cx="1951" cy="2077"/>
            </a:xfrm>
          </p:grpSpPr>
          <p:grpSp>
            <p:nvGrpSpPr>
              <p:cNvPr id="10271" name="Group 51"/>
              <p:cNvGrpSpPr>
                <a:grpSpLocks/>
              </p:cNvGrpSpPr>
              <p:nvPr/>
            </p:nvGrpSpPr>
            <p:grpSpPr bwMode="auto">
              <a:xfrm>
                <a:off x="169" y="1640"/>
                <a:ext cx="1951" cy="2077"/>
                <a:chOff x="169" y="1640"/>
                <a:chExt cx="1951" cy="2077"/>
              </a:xfrm>
            </p:grpSpPr>
            <p:sp>
              <p:nvSpPr>
                <p:cNvPr id="10273" name="Freeform 52"/>
                <p:cNvSpPr>
                  <a:spLocks/>
                </p:cNvSpPr>
                <p:nvPr/>
              </p:nvSpPr>
              <p:spPr bwMode="auto">
                <a:xfrm>
                  <a:off x="988" y="1716"/>
                  <a:ext cx="1094" cy="2001"/>
                </a:xfrm>
                <a:custGeom>
                  <a:avLst/>
                  <a:gdLst>
                    <a:gd name="T0" fmla="*/ 1094 w 1094"/>
                    <a:gd name="T1" fmla="*/ 2001 h 2001"/>
                    <a:gd name="T2" fmla="*/ 1094 w 1094"/>
                    <a:gd name="T3" fmla="*/ 0 h 2001"/>
                    <a:gd name="T4" fmla="*/ 0 w 1094"/>
                    <a:gd name="T5" fmla="*/ 0 h 2001"/>
                    <a:gd name="T6" fmla="*/ 0 60000 65536"/>
                    <a:gd name="T7" fmla="*/ 0 60000 65536"/>
                    <a:gd name="T8" fmla="*/ 0 60000 65536"/>
                    <a:gd name="T9" fmla="*/ 0 w 1094"/>
                    <a:gd name="T10" fmla="*/ 0 h 2001"/>
                    <a:gd name="T11" fmla="*/ 1094 w 1094"/>
                    <a:gd name="T12" fmla="*/ 2001 h 200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4" h="2001">
                      <a:moveTo>
                        <a:pt x="1094" y="2001"/>
                      </a:moveTo>
                      <a:lnTo>
                        <a:pt x="109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0638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grpSp>
              <p:nvGrpSpPr>
                <p:cNvPr id="10274" name="Group 53"/>
                <p:cNvGrpSpPr>
                  <a:grpSpLocks/>
                </p:cNvGrpSpPr>
                <p:nvPr/>
              </p:nvGrpSpPr>
              <p:grpSpPr bwMode="auto">
                <a:xfrm>
                  <a:off x="169" y="1640"/>
                  <a:ext cx="757" cy="331"/>
                  <a:chOff x="169" y="1640"/>
                  <a:chExt cx="757" cy="331"/>
                </a:xfrm>
              </p:grpSpPr>
              <p:sp>
                <p:nvSpPr>
                  <p:cNvPr id="1028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69" y="1640"/>
                    <a:ext cx="757" cy="1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700">
                        <a:solidFill>
                          <a:srgbClr val="000000"/>
                        </a:solidFill>
                        <a:latin typeface="Arial" charset="0"/>
                      </a:rPr>
                      <a:t>Price buyers</a:t>
                    </a:r>
                    <a:endParaRPr lang="en-US"/>
                  </a:p>
                </p:txBody>
              </p:sp>
              <p:sp>
                <p:nvSpPr>
                  <p:cNvPr id="1028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1808"/>
                    <a:ext cx="220" cy="1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1700">
                        <a:solidFill>
                          <a:srgbClr val="000000"/>
                        </a:solidFill>
                        <a:latin typeface="Arial" charset="0"/>
                      </a:rPr>
                      <a:t>pay</a:t>
                    </a:r>
                    <a:endParaRPr lang="en-US"/>
                  </a:p>
                </p:txBody>
              </p:sp>
            </p:grpSp>
            <p:grpSp>
              <p:nvGrpSpPr>
                <p:cNvPr id="10275" name="Group 56"/>
                <p:cNvGrpSpPr>
                  <a:grpSpLocks/>
                </p:cNvGrpSpPr>
                <p:nvPr/>
              </p:nvGrpSpPr>
              <p:grpSpPr bwMode="auto">
                <a:xfrm>
                  <a:off x="186" y="2636"/>
                  <a:ext cx="1934" cy="331"/>
                  <a:chOff x="186" y="2636"/>
                  <a:chExt cx="1934" cy="331"/>
                </a:xfrm>
              </p:grpSpPr>
              <p:sp>
                <p:nvSpPr>
                  <p:cNvPr id="10276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88" y="2723"/>
                    <a:ext cx="1094" cy="1"/>
                  </a:xfrm>
                  <a:prstGeom prst="line">
                    <a:avLst/>
                  </a:prstGeom>
                  <a:noFill/>
                  <a:ln w="20638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grpSp>
                <p:nvGrpSpPr>
                  <p:cNvPr id="10277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86" y="2636"/>
                    <a:ext cx="741" cy="331"/>
                    <a:chOff x="186" y="2636"/>
                    <a:chExt cx="741" cy="331"/>
                  </a:xfrm>
                </p:grpSpPr>
                <p:sp>
                  <p:nvSpPr>
                    <p:cNvPr id="10279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6" y="2636"/>
                      <a:ext cx="741" cy="1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latin typeface="Arial" charset="0"/>
                        </a:rPr>
                        <a:t>Price sellers</a:t>
                      </a:r>
                      <a:endParaRPr lang="en-US"/>
                    </a:p>
                  </p:txBody>
                </p:sp>
                <p:sp>
                  <p:nvSpPr>
                    <p:cNvPr id="10280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" y="2804"/>
                      <a:ext cx="439" cy="1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latin typeface="Arial" charset="0"/>
                        </a:rPr>
                        <a:t>receive</a:t>
                      </a:r>
                      <a:endParaRPr lang="en-US"/>
                    </a:p>
                  </p:txBody>
                </p:sp>
              </p:grpSp>
              <p:sp>
                <p:nvSpPr>
                  <p:cNvPr id="1027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045" y="2673"/>
                    <a:ext cx="75" cy="8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10272" name="Oval 62"/>
              <p:cNvSpPr>
                <a:spLocks noChangeArrowheads="1"/>
              </p:cNvSpPr>
              <p:nvPr/>
            </p:nvSpPr>
            <p:spPr bwMode="auto">
              <a:xfrm>
                <a:off x="2045" y="1679"/>
                <a:ext cx="75" cy="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0267" name="Text Box 63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4133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 Tax Effects Welfare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F3F6F9"/>
          </a:solidFill>
          <a:ln w="2063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F2F4F8"/>
          </a:solidFill>
          <a:ln w="1873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F1F4F7"/>
          </a:solidFill>
          <a:ln w="1682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F0F2F5"/>
          </a:solidFill>
          <a:ln w="1492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EEF1F4"/>
          </a:solidFill>
          <a:ln w="1317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EDEFF3"/>
          </a:solidFill>
          <a:ln w="11271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EBEEF2"/>
          </a:solidFill>
          <a:ln w="9366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EAECF1"/>
          </a:solidFill>
          <a:ln w="746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E9EBF0"/>
          </a:solidFill>
          <a:ln w="5556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2039938" y="1555750"/>
            <a:ext cx="6389687" cy="4302125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2151063" y="1555750"/>
            <a:ext cx="6278562" cy="4302125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1927225" y="1443038"/>
            <a:ext cx="6445250" cy="435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601" name="Freeform 17"/>
          <p:cNvSpPr>
            <a:spLocks/>
          </p:cNvSpPr>
          <p:nvPr/>
        </p:nvSpPr>
        <p:spPr bwMode="auto">
          <a:xfrm>
            <a:off x="3538538" y="2827338"/>
            <a:ext cx="1198562" cy="1477962"/>
          </a:xfrm>
          <a:custGeom>
            <a:avLst/>
            <a:gdLst>
              <a:gd name="T0" fmla="*/ 0 w 755"/>
              <a:gd name="T1" fmla="*/ 0 h 931"/>
              <a:gd name="T2" fmla="*/ 0 w 755"/>
              <a:gd name="T3" fmla="*/ 2147483647 h 931"/>
              <a:gd name="T4" fmla="*/ 0 w 755"/>
              <a:gd name="T5" fmla="*/ 2147483647 h 931"/>
              <a:gd name="T6" fmla="*/ 2147483647 w 755"/>
              <a:gd name="T7" fmla="*/ 2147483647 h 931"/>
              <a:gd name="T8" fmla="*/ 0 w 755"/>
              <a:gd name="T9" fmla="*/ 0 h 9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5"/>
              <a:gd name="T16" fmla="*/ 0 h 931"/>
              <a:gd name="T17" fmla="*/ 755 w 755"/>
              <a:gd name="T18" fmla="*/ 931 h 9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5" h="931">
                <a:moveTo>
                  <a:pt x="0" y="0"/>
                </a:moveTo>
                <a:lnTo>
                  <a:pt x="0" y="507"/>
                </a:lnTo>
                <a:lnTo>
                  <a:pt x="0" y="931"/>
                </a:lnTo>
                <a:lnTo>
                  <a:pt x="755" y="507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1" name="Freeform 18"/>
          <p:cNvSpPr>
            <a:spLocks/>
          </p:cNvSpPr>
          <p:nvPr/>
        </p:nvSpPr>
        <p:spPr bwMode="auto">
          <a:xfrm>
            <a:off x="1927225" y="1443038"/>
            <a:ext cx="6445250" cy="4359275"/>
          </a:xfrm>
          <a:custGeom>
            <a:avLst/>
            <a:gdLst>
              <a:gd name="T0" fmla="*/ 0 w 4060"/>
              <a:gd name="T1" fmla="*/ 0 h 2746"/>
              <a:gd name="T2" fmla="*/ 0 w 4060"/>
              <a:gd name="T3" fmla="*/ 2147483647 h 2746"/>
              <a:gd name="T4" fmla="*/ 2147483647 w 4060"/>
              <a:gd name="T5" fmla="*/ 2147483647 h 2746"/>
              <a:gd name="T6" fmla="*/ 0 60000 65536"/>
              <a:gd name="T7" fmla="*/ 0 60000 65536"/>
              <a:gd name="T8" fmla="*/ 0 60000 65536"/>
              <a:gd name="T9" fmla="*/ 0 w 4060"/>
              <a:gd name="T10" fmla="*/ 0 h 2746"/>
              <a:gd name="T11" fmla="*/ 4060 w 4060"/>
              <a:gd name="T12" fmla="*/ 2746 h 27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0" h="2746">
                <a:moveTo>
                  <a:pt x="0" y="0"/>
                </a:moveTo>
                <a:lnTo>
                  <a:pt x="0" y="2746"/>
                </a:lnTo>
                <a:lnTo>
                  <a:pt x="4060" y="274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1565275" y="2706688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03488" y="2427288"/>
            <a:ext cx="1531937" cy="2244725"/>
            <a:chOff x="1577" y="1529"/>
            <a:chExt cx="965" cy="1414"/>
          </a:xfrm>
        </p:grpSpPr>
        <p:sp>
          <p:nvSpPr>
            <p:cNvPr id="11321" name="Rectangle 21"/>
            <p:cNvSpPr>
              <a:spLocks noChangeArrowheads="1"/>
            </p:cNvSpPr>
            <p:nvPr/>
          </p:nvSpPr>
          <p:spPr bwMode="auto">
            <a:xfrm>
              <a:off x="1577" y="152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11322" name="Rectangle 22"/>
            <p:cNvSpPr>
              <a:spLocks noChangeArrowheads="1"/>
            </p:cNvSpPr>
            <p:nvPr/>
          </p:nvSpPr>
          <p:spPr bwMode="auto">
            <a:xfrm>
              <a:off x="1581" y="2789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F</a:t>
              </a:r>
              <a:endParaRPr lang="en-US"/>
            </a:p>
          </p:txBody>
        </p:sp>
        <p:sp>
          <p:nvSpPr>
            <p:cNvPr id="11323" name="Rectangle 23"/>
            <p:cNvSpPr>
              <a:spLocks noChangeArrowheads="1"/>
            </p:cNvSpPr>
            <p:nvPr/>
          </p:nvSpPr>
          <p:spPr bwMode="auto">
            <a:xfrm>
              <a:off x="1694" y="1967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11324" name="Rectangle 24"/>
            <p:cNvSpPr>
              <a:spLocks noChangeArrowheads="1"/>
            </p:cNvSpPr>
            <p:nvPr/>
          </p:nvSpPr>
          <p:spPr bwMode="auto">
            <a:xfrm>
              <a:off x="1690" y="242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/>
            </a:p>
          </p:txBody>
        </p:sp>
        <p:sp>
          <p:nvSpPr>
            <p:cNvPr id="11325" name="Rectangle 25"/>
            <p:cNvSpPr>
              <a:spLocks noChangeArrowheads="1"/>
            </p:cNvSpPr>
            <p:nvPr/>
          </p:nvSpPr>
          <p:spPr bwMode="auto">
            <a:xfrm>
              <a:off x="2450" y="208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11326" name="Rectangle 26"/>
            <p:cNvSpPr>
              <a:spLocks noChangeArrowheads="1"/>
            </p:cNvSpPr>
            <p:nvPr/>
          </p:nvSpPr>
          <p:spPr bwMode="auto">
            <a:xfrm>
              <a:off x="2453" y="233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/>
            </a:p>
          </p:txBody>
        </p:sp>
      </p:grp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584325" y="3508375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7559675" y="5846763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11286" name="Rectangle 29"/>
          <p:cNvSpPr>
            <a:spLocks noChangeArrowheads="1"/>
          </p:cNvSpPr>
          <p:nvPr/>
        </p:nvSpPr>
        <p:spPr bwMode="auto">
          <a:xfrm>
            <a:off x="1739900" y="58515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1287" name="Rectangle 30"/>
          <p:cNvSpPr>
            <a:spLocks noChangeArrowheads="1"/>
          </p:cNvSpPr>
          <p:nvPr/>
        </p:nvSpPr>
        <p:spPr bwMode="auto">
          <a:xfrm>
            <a:off x="1366838" y="1416050"/>
            <a:ext cx="496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11288" name="Rectangle 31"/>
          <p:cNvSpPr>
            <a:spLocks noChangeArrowheads="1"/>
          </p:cNvSpPr>
          <p:nvPr/>
        </p:nvSpPr>
        <p:spPr bwMode="auto">
          <a:xfrm>
            <a:off x="1565275" y="4179888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927225" y="1743075"/>
            <a:ext cx="5703888" cy="3382963"/>
            <a:chOff x="1214" y="1098"/>
            <a:chExt cx="3593" cy="2131"/>
          </a:xfrm>
        </p:grpSpPr>
        <p:sp>
          <p:nvSpPr>
            <p:cNvPr id="11319" name="Line 33"/>
            <p:cNvSpPr>
              <a:spLocks noChangeShapeType="1"/>
            </p:cNvSpPr>
            <p:nvPr/>
          </p:nvSpPr>
          <p:spPr bwMode="auto">
            <a:xfrm>
              <a:off x="1214" y="1098"/>
              <a:ext cx="3069" cy="2050"/>
            </a:xfrm>
            <a:prstGeom prst="line">
              <a:avLst/>
            </a:prstGeom>
            <a:noFill/>
            <a:ln w="55563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20" name="Rectangle 34"/>
            <p:cNvSpPr>
              <a:spLocks noChangeArrowheads="1"/>
            </p:cNvSpPr>
            <p:nvPr/>
          </p:nvSpPr>
          <p:spPr bwMode="auto">
            <a:xfrm>
              <a:off x="4324" y="3075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963738" y="2327275"/>
            <a:ext cx="5545137" cy="2857500"/>
            <a:chOff x="1237" y="1466"/>
            <a:chExt cx="3493" cy="1800"/>
          </a:xfrm>
        </p:grpSpPr>
        <p:sp>
          <p:nvSpPr>
            <p:cNvPr id="11317" name="Line 36"/>
            <p:cNvSpPr>
              <a:spLocks noChangeShapeType="1"/>
            </p:cNvSpPr>
            <p:nvPr/>
          </p:nvSpPr>
          <p:spPr bwMode="auto">
            <a:xfrm flipH="1">
              <a:off x="1237" y="1546"/>
              <a:ext cx="3069" cy="1720"/>
            </a:xfrm>
            <a:prstGeom prst="line">
              <a:avLst/>
            </a:prstGeom>
            <a:noFill/>
            <a:ln w="55563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18" name="Rectangle 37"/>
            <p:cNvSpPr>
              <a:spLocks noChangeArrowheads="1"/>
            </p:cNvSpPr>
            <p:nvPr/>
          </p:nvSpPr>
          <p:spPr bwMode="auto">
            <a:xfrm>
              <a:off x="4340" y="1466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39775" y="2457450"/>
            <a:ext cx="2932113" cy="3638550"/>
            <a:chOff x="466" y="1548"/>
            <a:chExt cx="1847" cy="2292"/>
          </a:xfrm>
        </p:grpSpPr>
        <p:sp>
          <p:nvSpPr>
            <p:cNvPr id="11301" name="Line 39"/>
            <p:cNvSpPr>
              <a:spLocks noChangeShapeType="1"/>
            </p:cNvSpPr>
            <p:nvPr/>
          </p:nvSpPr>
          <p:spPr bwMode="auto">
            <a:xfrm flipH="1">
              <a:off x="1214" y="2712"/>
              <a:ext cx="10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02" name="Rectangle 40"/>
            <p:cNvSpPr>
              <a:spLocks noChangeArrowheads="1"/>
            </p:cNvSpPr>
            <p:nvPr/>
          </p:nvSpPr>
          <p:spPr bwMode="auto">
            <a:xfrm>
              <a:off x="912" y="1709"/>
              <a:ext cx="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>
                <a:latin typeface="Arial" charset="0"/>
              </a:endParaRPr>
            </a:p>
          </p:txBody>
        </p:sp>
        <p:sp>
          <p:nvSpPr>
            <p:cNvPr id="11303" name="Rectangle 41"/>
            <p:cNvSpPr>
              <a:spLocks noChangeArrowheads="1"/>
            </p:cNvSpPr>
            <p:nvPr/>
          </p:nvSpPr>
          <p:spPr bwMode="auto">
            <a:xfrm>
              <a:off x="1021" y="1705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600" i="1" baseline="2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11304" name="Rectangle 42"/>
            <p:cNvSpPr>
              <a:spLocks noChangeArrowheads="1"/>
            </p:cNvSpPr>
            <p:nvPr/>
          </p:nvSpPr>
          <p:spPr bwMode="auto">
            <a:xfrm>
              <a:off x="2164" y="368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600" baseline="2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1305" name="Rectangle 43"/>
            <p:cNvSpPr>
              <a:spLocks noChangeArrowheads="1"/>
            </p:cNvSpPr>
            <p:nvPr/>
          </p:nvSpPr>
          <p:spPr bwMode="auto">
            <a:xfrm>
              <a:off x="912" y="2637"/>
              <a:ext cx="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>
                <a:latin typeface="Arial" charset="0"/>
              </a:endParaRPr>
            </a:p>
          </p:txBody>
        </p:sp>
        <p:sp>
          <p:nvSpPr>
            <p:cNvPr id="11306" name="Rectangle 44"/>
            <p:cNvSpPr>
              <a:spLocks noChangeArrowheads="1"/>
            </p:cNvSpPr>
            <p:nvPr/>
          </p:nvSpPr>
          <p:spPr bwMode="auto">
            <a:xfrm>
              <a:off x="1021" y="2633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600" i="1" baseline="2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  <p:sp>
          <p:nvSpPr>
            <p:cNvPr id="11307" name="Rectangle 45"/>
            <p:cNvSpPr>
              <a:spLocks noChangeArrowheads="1"/>
            </p:cNvSpPr>
            <p:nvPr/>
          </p:nvSpPr>
          <p:spPr bwMode="auto">
            <a:xfrm>
              <a:off x="540" y="1548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/>
            </a:p>
          </p:txBody>
        </p:sp>
        <p:sp>
          <p:nvSpPr>
            <p:cNvPr id="11308" name="Rectangle 46"/>
            <p:cNvSpPr>
              <a:spLocks noChangeArrowheads="1"/>
            </p:cNvSpPr>
            <p:nvPr/>
          </p:nvSpPr>
          <p:spPr bwMode="auto">
            <a:xfrm>
              <a:off x="497" y="1674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buyers</a:t>
              </a:r>
              <a:endParaRPr lang="en-US"/>
            </a:p>
          </p:txBody>
        </p:sp>
        <p:sp>
          <p:nvSpPr>
            <p:cNvPr id="11309" name="Rectangle 47"/>
            <p:cNvSpPr>
              <a:spLocks noChangeArrowheads="1"/>
            </p:cNvSpPr>
            <p:nvPr/>
          </p:nvSpPr>
          <p:spPr bwMode="auto">
            <a:xfrm>
              <a:off x="583" y="1799"/>
              <a:ext cx="2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pay</a:t>
              </a:r>
              <a:endParaRPr lang="en-US"/>
            </a:p>
          </p:txBody>
        </p:sp>
        <p:sp>
          <p:nvSpPr>
            <p:cNvPr id="11310" name="Rectangle 48"/>
            <p:cNvSpPr>
              <a:spLocks noChangeArrowheads="1"/>
            </p:cNvSpPr>
            <p:nvPr/>
          </p:nvSpPr>
          <p:spPr bwMode="auto">
            <a:xfrm>
              <a:off x="528" y="2476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/>
            </a:p>
          </p:txBody>
        </p:sp>
        <p:sp>
          <p:nvSpPr>
            <p:cNvPr id="11311" name="Rectangle 49"/>
            <p:cNvSpPr>
              <a:spLocks noChangeArrowheads="1"/>
            </p:cNvSpPr>
            <p:nvPr/>
          </p:nvSpPr>
          <p:spPr bwMode="auto">
            <a:xfrm>
              <a:off x="508" y="2602"/>
              <a:ext cx="3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sellers</a:t>
              </a:r>
              <a:endParaRPr lang="en-US"/>
            </a:p>
          </p:txBody>
        </p:sp>
        <p:sp>
          <p:nvSpPr>
            <p:cNvPr id="11312" name="Rectangle 50"/>
            <p:cNvSpPr>
              <a:spLocks noChangeArrowheads="1"/>
            </p:cNvSpPr>
            <p:nvPr/>
          </p:nvSpPr>
          <p:spPr bwMode="auto">
            <a:xfrm>
              <a:off x="466" y="2727"/>
              <a:ext cx="4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receive</a:t>
              </a:r>
              <a:endParaRPr lang="en-US"/>
            </a:p>
          </p:txBody>
        </p:sp>
        <p:grpSp>
          <p:nvGrpSpPr>
            <p:cNvPr id="11313" name="Group 51"/>
            <p:cNvGrpSpPr>
              <a:grpSpLocks/>
            </p:cNvGrpSpPr>
            <p:nvPr/>
          </p:nvGrpSpPr>
          <p:grpSpPr bwMode="auto">
            <a:xfrm>
              <a:off x="1202" y="1734"/>
              <a:ext cx="1074" cy="1909"/>
              <a:chOff x="1202" y="1734"/>
              <a:chExt cx="1074" cy="1909"/>
            </a:xfrm>
          </p:grpSpPr>
          <p:sp>
            <p:nvSpPr>
              <p:cNvPr id="11314" name="Freeform 52"/>
              <p:cNvSpPr>
                <a:spLocks/>
              </p:cNvSpPr>
              <p:nvPr/>
            </p:nvSpPr>
            <p:spPr bwMode="auto">
              <a:xfrm>
                <a:off x="1202" y="1769"/>
                <a:ext cx="1027" cy="1874"/>
              </a:xfrm>
              <a:custGeom>
                <a:avLst/>
                <a:gdLst>
                  <a:gd name="T0" fmla="*/ 1027 w 1027"/>
                  <a:gd name="T1" fmla="*/ 1874 h 1874"/>
                  <a:gd name="T2" fmla="*/ 1027 w 1027"/>
                  <a:gd name="T3" fmla="*/ 0 h 1874"/>
                  <a:gd name="T4" fmla="*/ 0 w 1027"/>
                  <a:gd name="T5" fmla="*/ 0 h 1874"/>
                  <a:gd name="T6" fmla="*/ 0 60000 65536"/>
                  <a:gd name="T7" fmla="*/ 0 60000 65536"/>
                  <a:gd name="T8" fmla="*/ 0 60000 65536"/>
                  <a:gd name="T9" fmla="*/ 0 w 1027"/>
                  <a:gd name="T10" fmla="*/ 0 h 1874"/>
                  <a:gd name="T11" fmla="*/ 1027 w 1027"/>
                  <a:gd name="T12" fmla="*/ 1874 h 18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7" h="1874">
                    <a:moveTo>
                      <a:pt x="1027" y="1874"/>
                    </a:moveTo>
                    <a:lnTo>
                      <a:pt x="102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15" name="Oval 53"/>
              <p:cNvSpPr>
                <a:spLocks noChangeArrowheads="1"/>
              </p:cNvSpPr>
              <p:nvPr/>
            </p:nvSpPr>
            <p:spPr bwMode="auto">
              <a:xfrm>
                <a:off x="2194" y="1734"/>
                <a:ext cx="82" cy="8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16" name="Oval 54"/>
              <p:cNvSpPr>
                <a:spLocks noChangeArrowheads="1"/>
              </p:cNvSpPr>
              <p:nvPr/>
            </p:nvSpPr>
            <p:spPr bwMode="auto">
              <a:xfrm>
                <a:off x="2194" y="2665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22275" y="3384550"/>
            <a:ext cx="4448175" cy="2711450"/>
            <a:chOff x="266" y="2132"/>
            <a:chExt cx="2802" cy="1708"/>
          </a:xfrm>
        </p:grpSpPr>
        <p:sp>
          <p:nvSpPr>
            <p:cNvPr id="11294" name="Freeform 56"/>
            <p:cNvSpPr>
              <a:spLocks/>
            </p:cNvSpPr>
            <p:nvPr/>
          </p:nvSpPr>
          <p:spPr bwMode="auto">
            <a:xfrm>
              <a:off x="1214" y="2288"/>
              <a:ext cx="1770" cy="1355"/>
            </a:xfrm>
            <a:custGeom>
              <a:avLst/>
              <a:gdLst>
                <a:gd name="T0" fmla="*/ 1770 w 1770"/>
                <a:gd name="T1" fmla="*/ 1355 h 1355"/>
                <a:gd name="T2" fmla="*/ 1770 w 1770"/>
                <a:gd name="T3" fmla="*/ 0 h 1355"/>
                <a:gd name="T4" fmla="*/ 0 w 1770"/>
                <a:gd name="T5" fmla="*/ 0 h 1355"/>
                <a:gd name="T6" fmla="*/ 0 60000 65536"/>
                <a:gd name="T7" fmla="*/ 0 60000 65536"/>
                <a:gd name="T8" fmla="*/ 0 60000 65536"/>
                <a:gd name="T9" fmla="*/ 0 w 1770"/>
                <a:gd name="T10" fmla="*/ 0 h 1355"/>
                <a:gd name="T11" fmla="*/ 1770 w 1770"/>
                <a:gd name="T12" fmla="*/ 1355 h 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0" h="1355">
                  <a:moveTo>
                    <a:pt x="1770" y="1355"/>
                  </a:moveTo>
                  <a:lnTo>
                    <a:pt x="177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95" name="Rectangle 57"/>
            <p:cNvSpPr>
              <a:spLocks noChangeArrowheads="1"/>
            </p:cNvSpPr>
            <p:nvPr/>
          </p:nvSpPr>
          <p:spPr bwMode="auto">
            <a:xfrm>
              <a:off x="920" y="2214"/>
              <a:ext cx="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=</a:t>
              </a:r>
              <a:endParaRPr lang="en-US">
                <a:latin typeface="Arial" charset="0"/>
              </a:endParaRPr>
            </a:p>
          </p:txBody>
        </p:sp>
        <p:sp>
          <p:nvSpPr>
            <p:cNvPr id="11296" name="Rectangle 58"/>
            <p:cNvSpPr>
              <a:spLocks noChangeArrowheads="1"/>
            </p:cNvSpPr>
            <p:nvPr/>
          </p:nvSpPr>
          <p:spPr bwMode="auto">
            <a:xfrm>
              <a:off x="1033" y="2210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600" baseline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1297" name="Rectangle 59"/>
            <p:cNvSpPr>
              <a:spLocks noChangeArrowheads="1"/>
            </p:cNvSpPr>
            <p:nvPr/>
          </p:nvSpPr>
          <p:spPr bwMode="auto">
            <a:xfrm>
              <a:off x="2919" y="368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600" baseline="2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1298" name="Rectangle 60"/>
            <p:cNvSpPr>
              <a:spLocks noChangeArrowheads="1"/>
            </p:cNvSpPr>
            <p:nvPr/>
          </p:nvSpPr>
          <p:spPr bwMode="auto">
            <a:xfrm>
              <a:off x="423" y="2132"/>
              <a:ext cx="2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/>
            </a:p>
          </p:txBody>
        </p:sp>
        <p:sp>
          <p:nvSpPr>
            <p:cNvPr id="11299" name="Rectangle 61"/>
            <p:cNvSpPr>
              <a:spLocks noChangeArrowheads="1"/>
            </p:cNvSpPr>
            <p:nvPr/>
          </p:nvSpPr>
          <p:spPr bwMode="auto">
            <a:xfrm>
              <a:off x="266" y="2257"/>
              <a:ext cx="6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without tax</a:t>
              </a:r>
              <a:endParaRPr lang="en-US"/>
            </a:p>
          </p:txBody>
        </p:sp>
        <p:sp>
          <p:nvSpPr>
            <p:cNvPr id="11300" name="Oval 62"/>
            <p:cNvSpPr>
              <a:spLocks noChangeArrowheads="1"/>
            </p:cNvSpPr>
            <p:nvPr/>
          </p:nvSpPr>
          <p:spPr bwMode="auto">
            <a:xfrm>
              <a:off x="2937" y="2241"/>
              <a:ext cx="83" cy="8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293" name="Text Box 63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25108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8"/>
          <a:stretch>
            <a:fillRect/>
          </a:stretch>
        </p:blipFill>
        <p:spPr bwMode="auto">
          <a:xfrm>
            <a:off x="609600" y="2362200"/>
            <a:ext cx="82296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a Tax Affects Market Participants </a:t>
            </a:r>
          </a:p>
        </p:txBody>
      </p:sp>
    </p:spTree>
    <p:extLst>
      <p:ext uri="{BB962C8B-B14F-4D97-AF65-F5344CB8AC3E}">
        <p14:creationId xmlns:p14="http://schemas.microsoft.com/office/powerpoint/2010/main" val="3498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Supply, Demand, and Government Policies</a:t>
            </a:r>
          </a:p>
        </p:txBody>
      </p:sp>
      <p:sp>
        <p:nvSpPr>
          <p:cNvPr id="410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In a free, unregulated market system, market forces establish equilibrium prices and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quantities exchanged.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While equilibrium conditions may be efficient, it may be true that not everyone is satisfied. 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One of the roles of economists is to use their theories to assist in the development of policies.</a:t>
            </a:r>
          </a:p>
        </p:txBody>
      </p:sp>
    </p:spTree>
    <p:extLst>
      <p:ext uri="{BB962C8B-B14F-4D97-AF65-F5344CB8AC3E}">
        <p14:creationId xmlns:p14="http://schemas.microsoft.com/office/powerpoint/2010/main" val="504574549"/>
      </p:ext>
    </p:extLst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a Tax Affects Market Participants</a:t>
            </a:r>
            <a:endParaRPr lang="en-US" sz="3200" dirty="0">
              <a:solidFill>
                <a:srgbClr val="D2533C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change in total welfare includes: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change in consumer surplus,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change in producer surplus, and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change in tax revenue.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losses to buyers and sellers exceed the revenue raised by the government.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This fall in total surplus is called the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deadweight loss</a:t>
            </a:r>
            <a:r>
              <a:rPr lang="en-US" i="1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Taxes cause deadweight losses because they prevent buyers and sellers from realizing some of the gains from trade.</a:t>
            </a:r>
          </a:p>
          <a:p>
            <a:pPr lvl="1">
              <a:buClr>
                <a:srgbClr val="000000"/>
              </a:buClr>
            </a:pPr>
            <a:endParaRPr lang="en-US" i="1" u="sng" dirty="0">
              <a:solidFill>
                <a:srgbClr val="25A9A6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39763" y="344488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Deadweight Loss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F3F6F9"/>
          </a:solidFill>
          <a:ln w="22066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F2F4F8"/>
          </a:solidFill>
          <a:ln w="20002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F1F4F7"/>
          </a:solidFill>
          <a:ln w="18097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F0F2F5"/>
          </a:solidFill>
          <a:ln w="16033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EEF1F4"/>
          </a:solidFill>
          <a:ln w="139700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EDEFF3"/>
          </a:solidFill>
          <a:ln w="120650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EBEEF2"/>
          </a:solidFill>
          <a:ln w="1000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EAECF1"/>
          </a:solidFill>
          <a:ln w="809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1558925" y="1230313"/>
            <a:ext cx="6840538" cy="4565650"/>
          </a:xfrm>
          <a:prstGeom prst="rect">
            <a:avLst/>
          </a:prstGeom>
          <a:solidFill>
            <a:srgbClr val="E7EAEF"/>
          </a:solidFill>
          <a:ln w="396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1679575" y="1230313"/>
            <a:ext cx="6719888" cy="4565650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5" name="Rectangle 16"/>
          <p:cNvSpPr>
            <a:spLocks noChangeArrowheads="1"/>
          </p:cNvSpPr>
          <p:nvPr/>
        </p:nvSpPr>
        <p:spPr bwMode="auto">
          <a:xfrm>
            <a:off x="1438275" y="1050925"/>
            <a:ext cx="6900863" cy="4665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424238" y="5895975"/>
            <a:ext cx="862012" cy="158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905250" y="3914775"/>
            <a:ext cx="1588" cy="1801813"/>
          </a:xfrm>
          <a:prstGeom prst="line">
            <a:avLst/>
          </a:prstGeom>
          <a:noFill/>
          <a:ln w="60325">
            <a:solidFill>
              <a:srgbClr val="AD0D1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3744913" y="3152775"/>
            <a:ext cx="1587" cy="2563813"/>
          </a:xfrm>
          <a:prstGeom prst="line">
            <a:avLst/>
          </a:prstGeom>
          <a:noFill/>
          <a:ln w="60325">
            <a:solidFill>
              <a:srgbClr val="003F95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9" name="Freeform 20"/>
          <p:cNvSpPr>
            <a:spLocks/>
          </p:cNvSpPr>
          <p:nvPr/>
        </p:nvSpPr>
        <p:spPr bwMode="auto">
          <a:xfrm>
            <a:off x="1438275" y="1050925"/>
            <a:ext cx="6900863" cy="4665663"/>
          </a:xfrm>
          <a:custGeom>
            <a:avLst/>
            <a:gdLst>
              <a:gd name="T0" fmla="*/ 0 w 4347"/>
              <a:gd name="T1" fmla="*/ 0 h 2939"/>
              <a:gd name="T2" fmla="*/ 0 w 4347"/>
              <a:gd name="T3" fmla="*/ 2147483647 h 2939"/>
              <a:gd name="T4" fmla="*/ 2147483647 w 4347"/>
              <a:gd name="T5" fmla="*/ 2147483647 h 2939"/>
              <a:gd name="T6" fmla="*/ 0 60000 65536"/>
              <a:gd name="T7" fmla="*/ 0 60000 65536"/>
              <a:gd name="T8" fmla="*/ 0 60000 65536"/>
              <a:gd name="T9" fmla="*/ 0 w 4347"/>
              <a:gd name="T10" fmla="*/ 0 h 2939"/>
              <a:gd name="T11" fmla="*/ 4347 w 4347"/>
              <a:gd name="T12" fmla="*/ 2939 h 29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47" h="2939">
                <a:moveTo>
                  <a:pt x="0" y="0"/>
                </a:moveTo>
                <a:lnTo>
                  <a:pt x="0" y="2939"/>
                </a:lnTo>
                <a:lnTo>
                  <a:pt x="4347" y="293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05263" y="4565650"/>
            <a:ext cx="1360487" cy="523875"/>
            <a:chOff x="2523" y="2876"/>
            <a:chExt cx="857" cy="330"/>
          </a:xfrm>
        </p:grpSpPr>
        <p:sp>
          <p:nvSpPr>
            <p:cNvPr id="15423" name="Line 22"/>
            <p:cNvSpPr>
              <a:spLocks noChangeShapeType="1"/>
            </p:cNvSpPr>
            <p:nvPr/>
          </p:nvSpPr>
          <p:spPr bwMode="auto">
            <a:xfrm>
              <a:off x="2523" y="2958"/>
              <a:ext cx="405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24" name="Rectangle 23"/>
            <p:cNvSpPr>
              <a:spLocks noChangeArrowheads="1"/>
            </p:cNvSpPr>
            <p:nvPr/>
          </p:nvSpPr>
          <p:spPr bwMode="auto">
            <a:xfrm>
              <a:off x="2948" y="2876"/>
              <a:ext cx="43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Cost to</a:t>
              </a:r>
              <a:endParaRPr lang="en-US"/>
            </a:p>
          </p:txBody>
        </p:sp>
        <p:sp>
          <p:nvSpPr>
            <p:cNvPr id="15425" name="Rectangle 24"/>
            <p:cNvSpPr>
              <a:spLocks noChangeArrowheads="1"/>
            </p:cNvSpPr>
            <p:nvPr/>
          </p:nvSpPr>
          <p:spPr bwMode="auto">
            <a:xfrm>
              <a:off x="2964" y="3043"/>
              <a:ext cx="39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sellers</a:t>
              </a:r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133600" y="4916488"/>
            <a:ext cx="1531938" cy="522287"/>
            <a:chOff x="1344" y="3097"/>
            <a:chExt cx="965" cy="329"/>
          </a:xfrm>
        </p:grpSpPr>
        <p:sp>
          <p:nvSpPr>
            <p:cNvPr id="15420" name="Line 26"/>
            <p:cNvSpPr>
              <a:spLocks noChangeShapeType="1"/>
            </p:cNvSpPr>
            <p:nvPr/>
          </p:nvSpPr>
          <p:spPr bwMode="auto">
            <a:xfrm>
              <a:off x="1841" y="3197"/>
              <a:ext cx="4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21" name="Rectangle 27"/>
            <p:cNvSpPr>
              <a:spLocks noChangeArrowheads="1"/>
            </p:cNvSpPr>
            <p:nvPr/>
          </p:nvSpPr>
          <p:spPr bwMode="auto">
            <a:xfrm>
              <a:off x="1344" y="3097"/>
              <a:ext cx="50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Value to</a:t>
              </a:r>
              <a:endParaRPr lang="en-US"/>
            </a:p>
          </p:txBody>
        </p:sp>
        <p:sp>
          <p:nvSpPr>
            <p:cNvPr id="15422" name="Rectangle 28"/>
            <p:cNvSpPr>
              <a:spLocks noChangeArrowheads="1"/>
            </p:cNvSpPr>
            <p:nvPr/>
          </p:nvSpPr>
          <p:spPr bwMode="auto">
            <a:xfrm>
              <a:off x="1386" y="3263"/>
              <a:ext cx="4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buyers</a:t>
              </a:r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889125" y="2592388"/>
            <a:ext cx="1173163" cy="1462087"/>
            <a:chOff x="1190" y="1633"/>
            <a:chExt cx="739" cy="921"/>
          </a:xfrm>
        </p:grpSpPr>
        <p:sp>
          <p:nvSpPr>
            <p:cNvPr id="15418" name="Freeform 30"/>
            <p:cNvSpPr>
              <a:spLocks/>
            </p:cNvSpPr>
            <p:nvPr/>
          </p:nvSpPr>
          <p:spPr bwMode="auto">
            <a:xfrm>
              <a:off x="1828" y="1633"/>
              <a:ext cx="101" cy="921"/>
            </a:xfrm>
            <a:custGeom>
              <a:avLst/>
              <a:gdLst>
                <a:gd name="T0" fmla="*/ 2565716 w 8"/>
                <a:gd name="T1" fmla="*/ 0 h 73"/>
                <a:gd name="T2" fmla="*/ 1296007 w 8"/>
                <a:gd name="T3" fmla="*/ 1596522 h 73"/>
                <a:gd name="T4" fmla="*/ 1296007 w 8"/>
                <a:gd name="T5" fmla="*/ 7042837 h 73"/>
                <a:gd name="T6" fmla="*/ 0 w 8"/>
                <a:gd name="T7" fmla="*/ 8310019 h 73"/>
                <a:gd name="T8" fmla="*/ 1296007 w 8"/>
                <a:gd name="T9" fmla="*/ 9577214 h 73"/>
                <a:gd name="T10" fmla="*/ 1296007 w 8"/>
                <a:gd name="T11" fmla="*/ 21738943 h 73"/>
                <a:gd name="T12" fmla="*/ 2565716 w 8"/>
                <a:gd name="T13" fmla="*/ 2333546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3"/>
                <a:gd name="T23" fmla="*/ 8 w 8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3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4"/>
                    <a:pt x="2" y="26"/>
                    <a:pt x="0" y="26"/>
                  </a:cubicBezTo>
                  <a:cubicBezTo>
                    <a:pt x="2" y="26"/>
                    <a:pt x="4" y="28"/>
                    <a:pt x="4" y="30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70"/>
                    <a:pt x="6" y="73"/>
                    <a:pt x="8" y="7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9" name="Rectangle 31"/>
            <p:cNvSpPr>
              <a:spLocks noChangeArrowheads="1"/>
            </p:cNvSpPr>
            <p:nvPr/>
          </p:nvSpPr>
          <p:spPr bwMode="auto">
            <a:xfrm>
              <a:off x="1190" y="1873"/>
              <a:ext cx="63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Size of tax</a:t>
              </a:r>
              <a:endParaRPr lang="en-US"/>
            </a:p>
          </p:txBody>
        </p:sp>
      </p:grpSp>
      <p:sp>
        <p:nvSpPr>
          <p:cNvPr id="15383" name="Rectangle 32"/>
          <p:cNvSpPr>
            <a:spLocks noChangeArrowheads="1"/>
          </p:cNvSpPr>
          <p:nvPr/>
        </p:nvSpPr>
        <p:spPr bwMode="auto">
          <a:xfrm>
            <a:off x="7450138" y="5743575"/>
            <a:ext cx="876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15384" name="Rectangle 33"/>
          <p:cNvSpPr>
            <a:spLocks noChangeArrowheads="1"/>
          </p:cNvSpPr>
          <p:nvPr/>
        </p:nvSpPr>
        <p:spPr bwMode="auto">
          <a:xfrm>
            <a:off x="1254125" y="57499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5385" name="Rectangle 34"/>
          <p:cNvSpPr>
            <a:spLocks noChangeArrowheads="1"/>
          </p:cNvSpPr>
          <p:nvPr/>
        </p:nvSpPr>
        <p:spPr bwMode="auto">
          <a:xfrm>
            <a:off x="857250" y="1030288"/>
            <a:ext cx="530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38275" y="1371600"/>
            <a:ext cx="6088063" cy="3605213"/>
            <a:chOff x="906" y="864"/>
            <a:chExt cx="3835" cy="2271"/>
          </a:xfrm>
        </p:grpSpPr>
        <p:sp>
          <p:nvSpPr>
            <p:cNvPr id="15416" name="Line 36"/>
            <p:cNvSpPr>
              <a:spLocks noChangeShapeType="1"/>
            </p:cNvSpPr>
            <p:nvPr/>
          </p:nvSpPr>
          <p:spPr bwMode="auto">
            <a:xfrm>
              <a:off x="906" y="864"/>
              <a:ext cx="3285" cy="2194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7" name="Rectangle 37"/>
            <p:cNvSpPr>
              <a:spLocks noChangeArrowheads="1"/>
            </p:cNvSpPr>
            <p:nvPr/>
          </p:nvSpPr>
          <p:spPr bwMode="auto">
            <a:xfrm>
              <a:off x="4226" y="2972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477963" y="2001838"/>
            <a:ext cx="5919787" cy="3054350"/>
            <a:chOff x="931" y="1261"/>
            <a:chExt cx="3729" cy="1924"/>
          </a:xfrm>
        </p:grpSpPr>
        <p:sp>
          <p:nvSpPr>
            <p:cNvPr id="15414" name="Line 39"/>
            <p:cNvSpPr>
              <a:spLocks noChangeShapeType="1"/>
            </p:cNvSpPr>
            <p:nvPr/>
          </p:nvSpPr>
          <p:spPr bwMode="auto">
            <a:xfrm flipH="1">
              <a:off x="931" y="1343"/>
              <a:ext cx="3286" cy="1842"/>
            </a:xfrm>
            <a:prstGeom prst="line">
              <a:avLst/>
            </a:prstGeom>
            <a:noFill/>
            <a:ln w="60325">
              <a:solidFill>
                <a:srgbClr val="AD0D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15" name="Rectangle 40"/>
            <p:cNvSpPr>
              <a:spLocks noChangeArrowheads="1"/>
            </p:cNvSpPr>
            <p:nvPr/>
          </p:nvSpPr>
          <p:spPr bwMode="auto">
            <a:xfrm>
              <a:off x="4243" y="1261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665538" y="1931988"/>
            <a:ext cx="1182687" cy="1762125"/>
            <a:chOff x="2309" y="1217"/>
            <a:chExt cx="745" cy="1110"/>
          </a:xfrm>
        </p:grpSpPr>
        <p:sp>
          <p:nvSpPr>
            <p:cNvPr id="15408" name="Freeform 42"/>
            <p:cNvSpPr>
              <a:spLocks/>
            </p:cNvSpPr>
            <p:nvPr/>
          </p:nvSpPr>
          <p:spPr bwMode="auto">
            <a:xfrm>
              <a:off x="2410" y="1911"/>
              <a:ext cx="101" cy="416"/>
            </a:xfrm>
            <a:custGeom>
              <a:avLst/>
              <a:gdLst>
                <a:gd name="T0" fmla="*/ 0 w 8"/>
                <a:gd name="T1" fmla="*/ 0 h 33"/>
                <a:gd name="T2" fmla="*/ 1296007 w 8"/>
                <a:gd name="T3" fmla="*/ 1590557 h 33"/>
                <a:gd name="T4" fmla="*/ 1296007 w 8"/>
                <a:gd name="T5" fmla="*/ 4140788 h 33"/>
                <a:gd name="T6" fmla="*/ 2565716 w 8"/>
                <a:gd name="T7" fmla="*/ 5100311 h 33"/>
                <a:gd name="T8" fmla="*/ 1296007 w 8"/>
                <a:gd name="T9" fmla="*/ 6364296 h 33"/>
                <a:gd name="T10" fmla="*/ 1296007 w 8"/>
                <a:gd name="T11" fmla="*/ 8914527 h 33"/>
                <a:gd name="T12" fmla="*/ 0 w 8"/>
                <a:gd name="T13" fmla="*/ 1050508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3"/>
                <a:gd name="T23" fmla="*/ 8 w 8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3">
                  <a:moveTo>
                    <a:pt x="0" y="0"/>
                  </a:moveTo>
                  <a:cubicBezTo>
                    <a:pt x="2" y="0"/>
                    <a:pt x="4" y="2"/>
                    <a:pt x="4" y="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5"/>
                    <a:pt x="6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0"/>
                    <a:pt x="2" y="33"/>
                    <a:pt x="0" y="3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5409" name="Group 43"/>
            <p:cNvGrpSpPr>
              <a:grpSpLocks/>
            </p:cNvGrpSpPr>
            <p:nvPr/>
          </p:nvGrpSpPr>
          <p:grpSpPr bwMode="auto">
            <a:xfrm>
              <a:off x="2309" y="1217"/>
              <a:ext cx="745" cy="883"/>
              <a:chOff x="2309" y="1217"/>
              <a:chExt cx="745" cy="883"/>
            </a:xfrm>
          </p:grpSpPr>
          <p:sp>
            <p:nvSpPr>
              <p:cNvPr id="15410" name="Line 44"/>
              <p:cNvSpPr>
                <a:spLocks noChangeShapeType="1"/>
              </p:cNvSpPr>
              <p:nvPr/>
            </p:nvSpPr>
            <p:spPr bwMode="auto">
              <a:xfrm flipV="1">
                <a:off x="2549" y="1608"/>
                <a:ext cx="189" cy="49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411" name="Rectangle 45"/>
              <p:cNvSpPr>
                <a:spLocks noChangeArrowheads="1"/>
              </p:cNvSpPr>
              <p:nvPr/>
            </p:nvSpPr>
            <p:spPr bwMode="auto">
              <a:xfrm>
                <a:off x="2309" y="1217"/>
                <a:ext cx="745" cy="404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412" name="Rectangle 46"/>
              <p:cNvSpPr>
                <a:spLocks noChangeArrowheads="1"/>
              </p:cNvSpPr>
              <p:nvPr/>
            </p:nvSpPr>
            <p:spPr bwMode="auto">
              <a:xfrm>
                <a:off x="2373" y="1253"/>
                <a:ext cx="62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Lost gains</a:t>
                </a:r>
                <a:endParaRPr lang="en-US"/>
              </a:p>
            </p:txBody>
          </p:sp>
          <p:sp>
            <p:nvSpPr>
              <p:cNvPr id="15413" name="Rectangle 47"/>
              <p:cNvSpPr>
                <a:spLocks noChangeArrowheads="1"/>
              </p:cNvSpPr>
              <p:nvPr/>
            </p:nvSpPr>
            <p:spPr bwMode="auto">
              <a:xfrm>
                <a:off x="2373" y="1420"/>
                <a:ext cx="62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from trade</a:t>
                </a:r>
                <a:endParaRPr lang="en-US"/>
              </a:p>
            </p:txBody>
          </p:sp>
        </p:grp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3563938" y="5916613"/>
            <a:ext cx="3511550" cy="539750"/>
            <a:chOff x="2245" y="3727"/>
            <a:chExt cx="2212" cy="340"/>
          </a:xfrm>
        </p:grpSpPr>
        <p:sp>
          <p:nvSpPr>
            <p:cNvPr id="15405" name="Line 49"/>
            <p:cNvSpPr>
              <a:spLocks noChangeShapeType="1"/>
            </p:cNvSpPr>
            <p:nvPr/>
          </p:nvSpPr>
          <p:spPr bwMode="auto">
            <a:xfrm flipV="1">
              <a:off x="2372" y="3727"/>
              <a:ext cx="88" cy="15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6" name="Rectangle 50"/>
            <p:cNvSpPr>
              <a:spLocks noChangeArrowheads="1"/>
            </p:cNvSpPr>
            <p:nvPr/>
          </p:nvSpPr>
          <p:spPr bwMode="auto">
            <a:xfrm>
              <a:off x="2245" y="3840"/>
              <a:ext cx="2212" cy="227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7" name="Rectangle 51"/>
            <p:cNvSpPr>
              <a:spLocks noChangeArrowheads="1"/>
            </p:cNvSpPr>
            <p:nvPr/>
          </p:nvSpPr>
          <p:spPr bwMode="auto">
            <a:xfrm>
              <a:off x="2298" y="3859"/>
              <a:ext cx="21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Reduction in quantity due to the tax</a:t>
              </a:r>
              <a:endParaRPr lang="en-US"/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361950" y="3257550"/>
            <a:ext cx="4219575" cy="2751138"/>
            <a:chOff x="228" y="2052"/>
            <a:chExt cx="2658" cy="1733"/>
          </a:xfrm>
        </p:grpSpPr>
        <p:sp>
          <p:nvSpPr>
            <p:cNvPr id="15400" name="Freeform 53"/>
            <p:cNvSpPr>
              <a:spLocks/>
            </p:cNvSpPr>
            <p:nvPr/>
          </p:nvSpPr>
          <p:spPr bwMode="auto">
            <a:xfrm>
              <a:off x="906" y="2138"/>
              <a:ext cx="1895" cy="1450"/>
            </a:xfrm>
            <a:custGeom>
              <a:avLst/>
              <a:gdLst>
                <a:gd name="T0" fmla="*/ 1895 w 1895"/>
                <a:gd name="T1" fmla="*/ 1450 h 1450"/>
                <a:gd name="T2" fmla="*/ 1895 w 1895"/>
                <a:gd name="T3" fmla="*/ 0 h 1450"/>
                <a:gd name="T4" fmla="*/ 0 w 1895"/>
                <a:gd name="T5" fmla="*/ 0 h 1450"/>
                <a:gd name="T6" fmla="*/ 0 60000 65536"/>
                <a:gd name="T7" fmla="*/ 0 60000 65536"/>
                <a:gd name="T8" fmla="*/ 0 60000 65536"/>
                <a:gd name="T9" fmla="*/ 0 w 1895"/>
                <a:gd name="T10" fmla="*/ 0 h 1450"/>
                <a:gd name="T11" fmla="*/ 1895 w 1895"/>
                <a:gd name="T12" fmla="*/ 1450 h 1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5" h="1450">
                  <a:moveTo>
                    <a:pt x="1895" y="1450"/>
                  </a:moveTo>
                  <a:lnTo>
                    <a:pt x="1895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1" name="Oval 54"/>
            <p:cNvSpPr>
              <a:spLocks noChangeArrowheads="1"/>
            </p:cNvSpPr>
            <p:nvPr/>
          </p:nvSpPr>
          <p:spPr bwMode="auto">
            <a:xfrm>
              <a:off x="2751" y="2087"/>
              <a:ext cx="88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02" name="Rectangle 55"/>
            <p:cNvSpPr>
              <a:spLocks noChangeArrowheads="1"/>
            </p:cNvSpPr>
            <p:nvPr/>
          </p:nvSpPr>
          <p:spPr bwMode="auto">
            <a:xfrm>
              <a:off x="561" y="2052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Price</a:t>
              </a:r>
              <a:endParaRPr lang="en-US"/>
            </a:p>
          </p:txBody>
        </p:sp>
        <p:sp>
          <p:nvSpPr>
            <p:cNvPr id="15403" name="Rectangle 56"/>
            <p:cNvSpPr>
              <a:spLocks noChangeArrowheads="1"/>
            </p:cNvSpPr>
            <p:nvPr/>
          </p:nvSpPr>
          <p:spPr bwMode="auto">
            <a:xfrm>
              <a:off x="228" y="2185"/>
              <a:ext cx="6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without tax</a:t>
              </a:r>
              <a:endParaRPr lang="en-US"/>
            </a:p>
          </p:txBody>
        </p:sp>
        <p:sp>
          <p:nvSpPr>
            <p:cNvPr id="15404" name="Rectangle 57"/>
            <p:cNvSpPr>
              <a:spLocks noChangeArrowheads="1"/>
            </p:cNvSpPr>
            <p:nvPr/>
          </p:nvSpPr>
          <p:spPr bwMode="auto">
            <a:xfrm>
              <a:off x="2731" y="3622"/>
              <a:ext cx="15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7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128713" y="2405063"/>
            <a:ext cx="2176462" cy="3603625"/>
            <a:chOff x="711" y="1515"/>
            <a:chExt cx="1371" cy="2270"/>
          </a:xfrm>
        </p:grpSpPr>
        <p:sp>
          <p:nvSpPr>
            <p:cNvPr id="15393" name="Freeform 59"/>
            <p:cNvSpPr>
              <a:spLocks/>
            </p:cNvSpPr>
            <p:nvPr/>
          </p:nvSpPr>
          <p:spPr bwMode="auto">
            <a:xfrm>
              <a:off x="893" y="1583"/>
              <a:ext cx="1100" cy="2005"/>
            </a:xfrm>
            <a:custGeom>
              <a:avLst/>
              <a:gdLst>
                <a:gd name="T0" fmla="*/ 1100 w 1100"/>
                <a:gd name="T1" fmla="*/ 2005 h 2005"/>
                <a:gd name="T2" fmla="*/ 1100 w 1100"/>
                <a:gd name="T3" fmla="*/ 0 h 2005"/>
                <a:gd name="T4" fmla="*/ 0 w 1100"/>
                <a:gd name="T5" fmla="*/ 0 h 2005"/>
                <a:gd name="T6" fmla="*/ 0 60000 65536"/>
                <a:gd name="T7" fmla="*/ 0 60000 65536"/>
                <a:gd name="T8" fmla="*/ 0 60000 65536"/>
                <a:gd name="T9" fmla="*/ 0 w 1100"/>
                <a:gd name="T10" fmla="*/ 0 h 2005"/>
                <a:gd name="T11" fmla="*/ 1100 w 1100"/>
                <a:gd name="T12" fmla="*/ 2005 h 2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0" h="2005">
                  <a:moveTo>
                    <a:pt x="1100" y="2005"/>
                  </a:moveTo>
                  <a:lnTo>
                    <a:pt x="1100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4" name="Line 60"/>
            <p:cNvSpPr>
              <a:spLocks noChangeShapeType="1"/>
            </p:cNvSpPr>
            <p:nvPr/>
          </p:nvSpPr>
          <p:spPr bwMode="auto">
            <a:xfrm flipH="1">
              <a:off x="906" y="2592"/>
              <a:ext cx="1087" cy="1"/>
            </a:xfrm>
            <a:prstGeom prst="line">
              <a:avLst/>
            </a:pr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5" name="Oval 61"/>
            <p:cNvSpPr>
              <a:spLocks noChangeArrowheads="1"/>
            </p:cNvSpPr>
            <p:nvPr/>
          </p:nvSpPr>
          <p:spPr bwMode="auto">
            <a:xfrm>
              <a:off x="1955" y="1545"/>
              <a:ext cx="88" cy="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6" name="Oval 62"/>
            <p:cNvSpPr>
              <a:spLocks noChangeArrowheads="1"/>
            </p:cNvSpPr>
            <p:nvPr/>
          </p:nvSpPr>
          <p:spPr bwMode="auto">
            <a:xfrm>
              <a:off x="1955" y="2541"/>
              <a:ext cx="88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7" name="Rectangle 63"/>
            <p:cNvSpPr>
              <a:spLocks noChangeArrowheads="1"/>
            </p:cNvSpPr>
            <p:nvPr/>
          </p:nvSpPr>
          <p:spPr bwMode="auto">
            <a:xfrm>
              <a:off x="711" y="1515"/>
              <a:ext cx="1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700" i="1" baseline="-2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15398" name="Rectangle 64"/>
            <p:cNvSpPr>
              <a:spLocks noChangeArrowheads="1"/>
            </p:cNvSpPr>
            <p:nvPr/>
          </p:nvSpPr>
          <p:spPr bwMode="auto">
            <a:xfrm>
              <a:off x="1927" y="3622"/>
              <a:ext cx="15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1700" baseline="-25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5399" name="Rectangle 65"/>
            <p:cNvSpPr>
              <a:spLocks noChangeArrowheads="1"/>
            </p:cNvSpPr>
            <p:nvPr/>
          </p:nvSpPr>
          <p:spPr bwMode="auto">
            <a:xfrm>
              <a:off x="711" y="2501"/>
              <a:ext cx="15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700" i="1" baseline="-2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</p:grpSp>
      <p:sp>
        <p:nvSpPr>
          <p:cNvPr id="15392" name="Text Box 66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248963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 animBg="1"/>
      <p:bldP spid="66578" grpId="0" animBg="1"/>
      <p:bldP spid="6657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DETERMINANTS OF THE DEADWEIGHT LOSS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²"/>
              <a:defRPr/>
            </a:pP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What determines whether the deadweight loss from a tax is large or small?</a:t>
            </a:r>
          </a:p>
          <a:p>
            <a:pPr lvl="1">
              <a:defRPr/>
            </a:pP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The magnitude of the deadweight loss depends on how much the quantity supplied and quantity demanded respond to changes in the price. </a:t>
            </a:r>
          </a:p>
          <a:p>
            <a:pPr lvl="1">
              <a:defRPr/>
            </a:pP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That, in turn, depends on the </a:t>
            </a:r>
            <a:r>
              <a:rPr lang="en-US" altLang="en-US" smtClean="0">
                <a:solidFill>
                  <a:srgbClr val="3294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</a:rPr>
              <a:t>price elasticities</a:t>
            </a:r>
            <a:r>
              <a:rPr lang="en-US" altLang="en-US" smtClean="0">
                <a:solidFill>
                  <a:srgbClr val="32946A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of supply and demand.</a:t>
            </a:r>
          </a:p>
        </p:txBody>
      </p:sp>
    </p:spTree>
    <p:extLst>
      <p:ext uri="{BB962C8B-B14F-4D97-AF65-F5344CB8AC3E}">
        <p14:creationId xmlns:p14="http://schemas.microsoft.com/office/powerpoint/2010/main" val="1129044538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2263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Distortions and Price </a:t>
            </a:r>
            <a:r>
              <a:rPr lang="en-US" sz="2400" dirty="0" err="1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Elasticities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F3F6F9"/>
          </a:solidFill>
          <a:ln w="2111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F2F4F8"/>
          </a:solidFill>
          <a:ln w="1920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BEEF2"/>
          </a:solidFill>
          <a:ln w="952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AECF1"/>
          </a:solidFill>
          <a:ln w="762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2311400" y="1622425"/>
            <a:ext cx="4838700" cy="443388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2195513" y="1489075"/>
            <a:ext cx="4859337" cy="4471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3" name="Freeform 17"/>
          <p:cNvSpPr>
            <a:spLocks/>
          </p:cNvSpPr>
          <p:nvPr/>
        </p:nvSpPr>
        <p:spPr bwMode="auto">
          <a:xfrm>
            <a:off x="3848100" y="3560763"/>
            <a:ext cx="365125" cy="1401762"/>
          </a:xfrm>
          <a:custGeom>
            <a:avLst/>
            <a:gdLst>
              <a:gd name="T0" fmla="*/ 0 w 230"/>
              <a:gd name="T1" fmla="*/ 0 h 883"/>
              <a:gd name="T2" fmla="*/ 0 w 230"/>
              <a:gd name="T3" fmla="*/ 2147483647 h 883"/>
              <a:gd name="T4" fmla="*/ 2147483647 w 230"/>
              <a:gd name="T5" fmla="*/ 2147483647 h 883"/>
              <a:gd name="T6" fmla="*/ 0 w 230"/>
              <a:gd name="T7" fmla="*/ 0 h 883"/>
              <a:gd name="T8" fmla="*/ 0 60000 65536"/>
              <a:gd name="T9" fmla="*/ 0 60000 65536"/>
              <a:gd name="T10" fmla="*/ 0 60000 65536"/>
              <a:gd name="T11" fmla="*/ 0 60000 65536"/>
              <a:gd name="T12" fmla="*/ 0 w 230"/>
              <a:gd name="T13" fmla="*/ 0 h 883"/>
              <a:gd name="T14" fmla="*/ 230 w 230"/>
              <a:gd name="T15" fmla="*/ 883 h 8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" h="883">
                <a:moveTo>
                  <a:pt x="0" y="0"/>
                </a:moveTo>
                <a:lnTo>
                  <a:pt x="0" y="883"/>
                </a:lnTo>
                <a:lnTo>
                  <a:pt x="230" y="230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V="1">
            <a:off x="3848100" y="3560763"/>
            <a:ext cx="1588" cy="14017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6" name="Freeform 19"/>
          <p:cNvSpPr>
            <a:spLocks/>
          </p:cNvSpPr>
          <p:nvPr/>
        </p:nvSpPr>
        <p:spPr bwMode="auto">
          <a:xfrm>
            <a:off x="2182813" y="1489075"/>
            <a:ext cx="4859337" cy="4471988"/>
          </a:xfrm>
          <a:custGeom>
            <a:avLst/>
            <a:gdLst>
              <a:gd name="T0" fmla="*/ 0 w 3061"/>
              <a:gd name="T1" fmla="*/ 0 h 2817"/>
              <a:gd name="T2" fmla="*/ 0 w 3061"/>
              <a:gd name="T3" fmla="*/ 2147483647 h 2817"/>
              <a:gd name="T4" fmla="*/ 2147483647 w 3061"/>
              <a:gd name="T5" fmla="*/ 2147483647 h 2817"/>
              <a:gd name="T6" fmla="*/ 0 60000 65536"/>
              <a:gd name="T7" fmla="*/ 0 60000 65536"/>
              <a:gd name="T8" fmla="*/ 0 60000 65536"/>
              <a:gd name="T9" fmla="*/ 0 w 3061"/>
              <a:gd name="T10" fmla="*/ 0 h 2817"/>
              <a:gd name="T11" fmla="*/ 3061 w 3061"/>
              <a:gd name="T12" fmla="*/ 2817 h 2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17">
                <a:moveTo>
                  <a:pt x="0" y="0"/>
                </a:moveTo>
                <a:lnTo>
                  <a:pt x="0" y="2817"/>
                </a:lnTo>
                <a:lnTo>
                  <a:pt x="3061" y="28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3708400" y="1008063"/>
            <a:ext cx="24320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(a) Price Inelastic Supply</a:t>
            </a:r>
            <a:endParaRPr lang="en-US"/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1630363" y="1458913"/>
            <a:ext cx="496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2011363" y="600233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7430" name="Rectangle 23"/>
          <p:cNvSpPr>
            <a:spLocks noChangeArrowheads="1"/>
          </p:cNvSpPr>
          <p:nvPr/>
        </p:nvSpPr>
        <p:spPr bwMode="auto">
          <a:xfrm>
            <a:off x="6237288" y="6002338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76463" y="1890713"/>
            <a:ext cx="4440237" cy="3733800"/>
            <a:chOff x="1232" y="1191"/>
            <a:chExt cx="2797" cy="2352"/>
          </a:xfrm>
        </p:grpSpPr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H="1" flipV="1">
              <a:off x="1232" y="1191"/>
              <a:ext cx="2262" cy="2261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7" name="Rectangle 26"/>
            <p:cNvSpPr>
              <a:spLocks noChangeArrowheads="1"/>
            </p:cNvSpPr>
            <p:nvPr/>
          </p:nvSpPr>
          <p:spPr bwMode="auto">
            <a:xfrm>
              <a:off x="3546" y="3389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559175" y="2024063"/>
            <a:ext cx="1651000" cy="3744912"/>
            <a:chOff x="2103" y="1275"/>
            <a:chExt cx="1040" cy="2359"/>
          </a:xfrm>
        </p:grpSpPr>
        <p:sp>
          <p:nvSpPr>
            <p:cNvPr id="17444" name="Line 28"/>
            <p:cNvSpPr>
              <a:spLocks noChangeShapeType="1"/>
            </p:cNvSpPr>
            <p:nvPr/>
          </p:nvSpPr>
          <p:spPr bwMode="auto">
            <a:xfrm flipH="1">
              <a:off x="2103" y="1457"/>
              <a:ext cx="762" cy="2177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5" name="Rectangle 29"/>
            <p:cNvSpPr>
              <a:spLocks noChangeArrowheads="1"/>
            </p:cNvSpPr>
            <p:nvPr/>
          </p:nvSpPr>
          <p:spPr bwMode="auto">
            <a:xfrm>
              <a:off x="2753" y="1275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659063" y="3560763"/>
            <a:ext cx="1149350" cy="1420812"/>
            <a:chOff x="1536" y="2243"/>
            <a:chExt cx="724" cy="895"/>
          </a:xfrm>
        </p:grpSpPr>
        <p:sp>
          <p:nvSpPr>
            <p:cNvPr id="17442" name="Freeform 31"/>
            <p:cNvSpPr>
              <a:spLocks/>
            </p:cNvSpPr>
            <p:nvPr/>
          </p:nvSpPr>
          <p:spPr bwMode="auto">
            <a:xfrm>
              <a:off x="2164" y="2243"/>
              <a:ext cx="96" cy="895"/>
            </a:xfrm>
            <a:custGeom>
              <a:avLst/>
              <a:gdLst>
                <a:gd name="T0" fmla="*/ 1990656 w 8"/>
                <a:gd name="T1" fmla="*/ 0 h 74"/>
                <a:gd name="T2" fmla="*/ 995328 w 8"/>
                <a:gd name="T3" fmla="*/ 1562259 h 74"/>
                <a:gd name="T4" fmla="*/ 995328 w 8"/>
                <a:gd name="T5" fmla="*/ 8538167 h 74"/>
                <a:gd name="T6" fmla="*/ 0 w 8"/>
                <a:gd name="T7" fmla="*/ 9585535 h 74"/>
                <a:gd name="T8" fmla="*/ 995328 w 8"/>
                <a:gd name="T9" fmla="*/ 10613285 h 74"/>
                <a:gd name="T10" fmla="*/ 995328 w 8"/>
                <a:gd name="T11" fmla="*/ 17866982 h 74"/>
                <a:gd name="T12" fmla="*/ 1990656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5" y="0"/>
                    <a:pt x="4" y="3"/>
                    <a:pt x="4" y="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6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5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43" name="Rectangle 32"/>
            <p:cNvSpPr>
              <a:spLocks noChangeArrowheads="1"/>
            </p:cNvSpPr>
            <p:nvPr/>
          </p:nvSpPr>
          <p:spPr bwMode="auto">
            <a:xfrm>
              <a:off x="1536" y="2616"/>
              <a:ext cx="5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Size of tax</a:t>
              </a:r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981450" y="2986088"/>
            <a:ext cx="3141663" cy="1131887"/>
            <a:chOff x="2369" y="1881"/>
            <a:chExt cx="1979" cy="713"/>
          </a:xfrm>
        </p:grpSpPr>
        <p:sp>
          <p:nvSpPr>
            <p:cNvPr id="17436" name="Line 34"/>
            <p:cNvSpPr>
              <a:spLocks noChangeShapeType="1"/>
            </p:cNvSpPr>
            <p:nvPr/>
          </p:nvSpPr>
          <p:spPr bwMode="auto">
            <a:xfrm flipH="1">
              <a:off x="2369" y="2014"/>
              <a:ext cx="581" cy="5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7" name="Rectangle 35"/>
            <p:cNvSpPr>
              <a:spLocks noChangeArrowheads="1"/>
            </p:cNvSpPr>
            <p:nvPr/>
          </p:nvSpPr>
          <p:spPr bwMode="auto">
            <a:xfrm>
              <a:off x="2914" y="1881"/>
              <a:ext cx="1411" cy="713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38" name="Rectangle 36"/>
            <p:cNvSpPr>
              <a:spLocks noChangeArrowheads="1"/>
            </p:cNvSpPr>
            <p:nvPr/>
          </p:nvSpPr>
          <p:spPr bwMode="auto">
            <a:xfrm>
              <a:off x="2985" y="1920"/>
              <a:ext cx="86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When supply is</a:t>
              </a:r>
              <a:endParaRPr lang="en-US"/>
            </a:p>
          </p:txBody>
        </p:sp>
        <p:sp>
          <p:nvSpPr>
            <p:cNvPr id="17439" name="Rectangle 37"/>
            <p:cNvSpPr>
              <a:spLocks noChangeArrowheads="1"/>
            </p:cNvSpPr>
            <p:nvPr/>
          </p:nvSpPr>
          <p:spPr bwMode="auto">
            <a:xfrm>
              <a:off x="2985" y="2080"/>
              <a:ext cx="13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relatively price inelastic,</a:t>
              </a:r>
              <a:endParaRPr lang="en-US"/>
            </a:p>
          </p:txBody>
        </p:sp>
        <p:sp>
          <p:nvSpPr>
            <p:cNvPr id="17440" name="Rectangle 38"/>
            <p:cNvSpPr>
              <a:spLocks noChangeArrowheads="1"/>
            </p:cNvSpPr>
            <p:nvPr/>
          </p:nvSpPr>
          <p:spPr bwMode="auto">
            <a:xfrm>
              <a:off x="2985" y="2240"/>
              <a:ext cx="11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the deadweight loss</a:t>
              </a:r>
              <a:endParaRPr lang="en-US"/>
            </a:p>
          </p:txBody>
        </p:sp>
        <p:sp>
          <p:nvSpPr>
            <p:cNvPr id="17441" name="Rectangle 39"/>
            <p:cNvSpPr>
              <a:spLocks noChangeArrowheads="1"/>
            </p:cNvSpPr>
            <p:nvPr/>
          </p:nvSpPr>
          <p:spPr bwMode="auto">
            <a:xfrm>
              <a:off x="2985" y="2400"/>
              <a:ext cx="9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of a tax is small.</a:t>
              </a:r>
              <a:endParaRPr lang="en-US"/>
            </a:p>
          </p:txBody>
        </p:sp>
      </p:grpSp>
      <p:sp>
        <p:nvSpPr>
          <p:cNvPr id="17435" name="Text Box 40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29092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3" grpId="0" animBg="1"/>
      <p:bldP spid="655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F3F6F9"/>
          </a:solidFill>
          <a:ln w="2111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F2F4F8"/>
          </a:solidFill>
          <a:ln w="1920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BEEF2"/>
          </a:solidFill>
          <a:ln w="952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AECF1"/>
          </a:solidFill>
          <a:ln w="762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2297113" y="1622425"/>
            <a:ext cx="4840287" cy="443388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2220913" y="1489075"/>
            <a:ext cx="4859337" cy="4471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29" name="Freeform 17"/>
          <p:cNvSpPr>
            <a:spLocks/>
          </p:cNvSpPr>
          <p:nvPr/>
        </p:nvSpPr>
        <p:spPr bwMode="auto">
          <a:xfrm>
            <a:off x="3200400" y="2889250"/>
            <a:ext cx="1036638" cy="1420813"/>
          </a:xfrm>
          <a:custGeom>
            <a:avLst/>
            <a:gdLst>
              <a:gd name="T0" fmla="*/ 0 w 653"/>
              <a:gd name="T1" fmla="*/ 0 h 895"/>
              <a:gd name="T2" fmla="*/ 0 w 653"/>
              <a:gd name="T3" fmla="*/ 2147483647 h 895"/>
              <a:gd name="T4" fmla="*/ 2147483647 w 653"/>
              <a:gd name="T5" fmla="*/ 2147483647 h 895"/>
              <a:gd name="T6" fmla="*/ 0 w 653"/>
              <a:gd name="T7" fmla="*/ 0 h 895"/>
              <a:gd name="T8" fmla="*/ 0 60000 65536"/>
              <a:gd name="T9" fmla="*/ 0 60000 65536"/>
              <a:gd name="T10" fmla="*/ 0 60000 65536"/>
              <a:gd name="T11" fmla="*/ 0 60000 65536"/>
              <a:gd name="T12" fmla="*/ 0 w 653"/>
              <a:gd name="T13" fmla="*/ 0 h 895"/>
              <a:gd name="T14" fmla="*/ 653 w 653"/>
              <a:gd name="T15" fmla="*/ 895 h 8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3" h="895">
                <a:moveTo>
                  <a:pt x="0" y="0"/>
                </a:moveTo>
                <a:lnTo>
                  <a:pt x="0" y="895"/>
                </a:lnTo>
                <a:lnTo>
                  <a:pt x="653" y="653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3200400" y="2870200"/>
            <a:ext cx="1588" cy="1420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0" name="Freeform 19"/>
          <p:cNvSpPr>
            <a:spLocks/>
          </p:cNvSpPr>
          <p:nvPr/>
        </p:nvSpPr>
        <p:spPr bwMode="auto">
          <a:xfrm>
            <a:off x="2220913" y="1489075"/>
            <a:ext cx="4859337" cy="4471988"/>
          </a:xfrm>
          <a:custGeom>
            <a:avLst/>
            <a:gdLst>
              <a:gd name="T0" fmla="*/ 0 w 3061"/>
              <a:gd name="T1" fmla="*/ 0 h 2817"/>
              <a:gd name="T2" fmla="*/ 0 w 3061"/>
              <a:gd name="T3" fmla="*/ 2147483647 h 2817"/>
              <a:gd name="T4" fmla="*/ 2147483647 w 3061"/>
              <a:gd name="T5" fmla="*/ 2147483647 h 2817"/>
              <a:gd name="T6" fmla="*/ 0 60000 65536"/>
              <a:gd name="T7" fmla="*/ 0 60000 65536"/>
              <a:gd name="T8" fmla="*/ 0 60000 65536"/>
              <a:gd name="T9" fmla="*/ 0 w 3061"/>
              <a:gd name="T10" fmla="*/ 0 h 2817"/>
              <a:gd name="T11" fmla="*/ 3061 w 3061"/>
              <a:gd name="T12" fmla="*/ 2817 h 2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17">
                <a:moveTo>
                  <a:pt x="0" y="0"/>
                </a:moveTo>
                <a:lnTo>
                  <a:pt x="0" y="2817"/>
                </a:lnTo>
                <a:lnTo>
                  <a:pt x="3061" y="281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3759200" y="1008063"/>
            <a:ext cx="2282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(b) Price Elastic Supply</a:t>
            </a:r>
            <a:endParaRPr lang="en-US"/>
          </a:p>
        </p:txBody>
      </p:sp>
      <p:sp>
        <p:nvSpPr>
          <p:cNvPr id="18452" name="Rectangle 21"/>
          <p:cNvSpPr>
            <a:spLocks noChangeArrowheads="1"/>
          </p:cNvSpPr>
          <p:nvPr/>
        </p:nvSpPr>
        <p:spPr bwMode="auto">
          <a:xfrm>
            <a:off x="1611313" y="1458913"/>
            <a:ext cx="496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18453" name="Rectangle 22"/>
          <p:cNvSpPr>
            <a:spLocks noChangeArrowheads="1"/>
          </p:cNvSpPr>
          <p:nvPr/>
        </p:nvSpPr>
        <p:spPr bwMode="auto">
          <a:xfrm>
            <a:off x="1998663" y="600233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8454" name="Rectangle 23"/>
          <p:cNvSpPr>
            <a:spLocks noChangeArrowheads="1"/>
          </p:cNvSpPr>
          <p:nvPr/>
        </p:nvSpPr>
        <p:spPr bwMode="auto">
          <a:xfrm>
            <a:off x="6218238" y="5995988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01863" y="1890713"/>
            <a:ext cx="4406900" cy="3733800"/>
            <a:chOff x="1387" y="1191"/>
            <a:chExt cx="2776" cy="2352"/>
          </a:xfrm>
        </p:grpSpPr>
        <p:sp>
          <p:nvSpPr>
            <p:cNvPr id="18472" name="Line 25"/>
            <p:cNvSpPr>
              <a:spLocks noChangeShapeType="1"/>
            </p:cNvSpPr>
            <p:nvPr/>
          </p:nvSpPr>
          <p:spPr bwMode="auto">
            <a:xfrm flipH="1" flipV="1">
              <a:off x="1387" y="1191"/>
              <a:ext cx="2262" cy="2261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3" name="Rectangle 26"/>
            <p:cNvSpPr>
              <a:spLocks noChangeArrowheads="1"/>
            </p:cNvSpPr>
            <p:nvPr/>
          </p:nvSpPr>
          <p:spPr bwMode="auto">
            <a:xfrm>
              <a:off x="3680" y="3389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662238" y="3143250"/>
            <a:ext cx="4086225" cy="1358900"/>
            <a:chOff x="1677" y="1980"/>
            <a:chExt cx="2574" cy="856"/>
          </a:xfrm>
        </p:grpSpPr>
        <p:sp>
          <p:nvSpPr>
            <p:cNvPr id="18470" name="Line 28"/>
            <p:cNvSpPr>
              <a:spLocks noChangeShapeType="1"/>
            </p:cNvSpPr>
            <p:nvPr/>
          </p:nvSpPr>
          <p:spPr bwMode="auto">
            <a:xfrm flipH="1">
              <a:off x="1677" y="2050"/>
              <a:ext cx="2166" cy="78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1" name="Rectangle 29"/>
            <p:cNvSpPr>
              <a:spLocks noChangeArrowheads="1"/>
            </p:cNvSpPr>
            <p:nvPr/>
          </p:nvSpPr>
          <p:spPr bwMode="auto">
            <a:xfrm>
              <a:off x="3861" y="1980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538413" y="2870200"/>
            <a:ext cx="604837" cy="1420813"/>
            <a:chOff x="1599" y="1808"/>
            <a:chExt cx="381" cy="895"/>
          </a:xfrm>
        </p:grpSpPr>
        <p:grpSp>
          <p:nvGrpSpPr>
            <p:cNvPr id="18465" name="Group 31"/>
            <p:cNvGrpSpPr>
              <a:grpSpLocks/>
            </p:cNvGrpSpPr>
            <p:nvPr/>
          </p:nvGrpSpPr>
          <p:grpSpPr bwMode="auto">
            <a:xfrm>
              <a:off x="1599" y="1808"/>
              <a:ext cx="381" cy="895"/>
              <a:chOff x="1599" y="1808"/>
              <a:chExt cx="381" cy="895"/>
            </a:xfrm>
          </p:grpSpPr>
          <p:sp>
            <p:nvSpPr>
              <p:cNvPr id="18468" name="Freeform 32"/>
              <p:cNvSpPr>
                <a:spLocks/>
              </p:cNvSpPr>
              <p:nvPr/>
            </p:nvSpPr>
            <p:spPr bwMode="auto">
              <a:xfrm>
                <a:off x="1883" y="1808"/>
                <a:ext cx="97" cy="895"/>
              </a:xfrm>
              <a:custGeom>
                <a:avLst/>
                <a:gdLst>
                  <a:gd name="T0" fmla="*/ 2096291 w 8"/>
                  <a:gd name="T1" fmla="*/ 0 h 74"/>
                  <a:gd name="T2" fmla="*/ 1058804 w 8"/>
                  <a:gd name="T3" fmla="*/ 1562259 h 74"/>
                  <a:gd name="T4" fmla="*/ 1058804 w 8"/>
                  <a:gd name="T5" fmla="*/ 8538167 h 74"/>
                  <a:gd name="T6" fmla="*/ 0 w 8"/>
                  <a:gd name="T7" fmla="*/ 9585535 h 74"/>
                  <a:gd name="T8" fmla="*/ 1058804 w 8"/>
                  <a:gd name="T9" fmla="*/ 10613285 h 74"/>
                  <a:gd name="T10" fmla="*/ 1058804 w 8"/>
                  <a:gd name="T11" fmla="*/ 17866982 h 74"/>
                  <a:gd name="T12" fmla="*/ 2096291 w 8"/>
                  <a:gd name="T13" fmla="*/ 19151464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74"/>
                  <a:gd name="T23" fmla="*/ 8 w 8"/>
                  <a:gd name="T24" fmla="*/ 74 h 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74">
                    <a:moveTo>
                      <a:pt x="8" y="0"/>
                    </a:moveTo>
                    <a:cubicBezTo>
                      <a:pt x="6" y="0"/>
                      <a:pt x="4" y="4"/>
                      <a:pt x="4" y="6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6"/>
                      <a:pt x="2" y="37"/>
                      <a:pt x="0" y="37"/>
                    </a:cubicBezTo>
                    <a:cubicBezTo>
                      <a:pt x="2" y="37"/>
                      <a:pt x="4" y="39"/>
                      <a:pt x="4" y="41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" y="71"/>
                      <a:pt x="6" y="74"/>
                      <a:pt x="8" y="7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Rectangle 33"/>
              <p:cNvSpPr>
                <a:spLocks noChangeArrowheads="1"/>
              </p:cNvSpPr>
              <p:nvPr/>
            </p:nvSpPr>
            <p:spPr bwMode="auto">
              <a:xfrm>
                <a:off x="1599" y="2040"/>
                <a:ext cx="2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Size</a:t>
                </a:r>
                <a:endParaRPr lang="en-US"/>
              </a:p>
            </p:txBody>
          </p:sp>
        </p:grp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667" y="220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of</a:t>
              </a:r>
              <a:endParaRPr lang="en-US"/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635" y="2360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tax</a:t>
              </a:r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546475" y="2025650"/>
            <a:ext cx="3006725" cy="1612900"/>
            <a:chOff x="2234" y="1276"/>
            <a:chExt cx="1894" cy="1016"/>
          </a:xfrm>
        </p:grpSpPr>
        <p:sp>
          <p:nvSpPr>
            <p:cNvPr id="18460" name="Line 37"/>
            <p:cNvSpPr>
              <a:spLocks noChangeShapeType="1"/>
            </p:cNvSpPr>
            <p:nvPr/>
          </p:nvSpPr>
          <p:spPr bwMode="auto">
            <a:xfrm flipH="1">
              <a:off x="2234" y="1784"/>
              <a:ext cx="326" cy="5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38"/>
            <p:cNvSpPr>
              <a:spLocks noChangeArrowheads="1"/>
            </p:cNvSpPr>
            <p:nvPr/>
          </p:nvSpPr>
          <p:spPr bwMode="auto">
            <a:xfrm>
              <a:off x="2439" y="1276"/>
              <a:ext cx="1689" cy="55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2" name="Rectangle 39"/>
            <p:cNvSpPr>
              <a:spLocks noChangeArrowheads="1"/>
            </p:cNvSpPr>
            <p:nvPr/>
          </p:nvSpPr>
          <p:spPr bwMode="auto">
            <a:xfrm>
              <a:off x="2488" y="1315"/>
              <a:ext cx="14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When supply is relatively</a:t>
              </a:r>
              <a:endParaRPr lang="en-US"/>
            </a:p>
          </p:txBody>
        </p:sp>
        <p:sp>
          <p:nvSpPr>
            <p:cNvPr id="18463" name="Rectangle 40"/>
            <p:cNvSpPr>
              <a:spLocks noChangeArrowheads="1"/>
            </p:cNvSpPr>
            <p:nvPr/>
          </p:nvSpPr>
          <p:spPr bwMode="auto">
            <a:xfrm>
              <a:off x="2488" y="1476"/>
              <a:ext cx="16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 elastic, the deadweight</a:t>
              </a:r>
              <a:endParaRPr lang="en-US"/>
            </a:p>
          </p:txBody>
        </p:sp>
        <p:sp>
          <p:nvSpPr>
            <p:cNvPr id="18464" name="Rectangle 41"/>
            <p:cNvSpPr>
              <a:spLocks noChangeArrowheads="1"/>
            </p:cNvSpPr>
            <p:nvPr/>
          </p:nvSpPr>
          <p:spPr bwMode="auto">
            <a:xfrm>
              <a:off x="2488" y="1636"/>
              <a:ext cx="11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loss of a tax is large.</a:t>
              </a:r>
              <a:endParaRPr lang="en-US"/>
            </a:p>
          </p:txBody>
        </p:sp>
      </p:grpSp>
      <p:sp>
        <p:nvSpPr>
          <p:cNvPr id="18459" name="Text Box 42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  <p:sp>
        <p:nvSpPr>
          <p:cNvPr id="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2263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Distortions and Price </a:t>
            </a:r>
            <a:r>
              <a:rPr lang="en-US" sz="2400" dirty="0" err="1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Elasticities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9" grpId="0" animBg="1"/>
      <p:bldP spid="645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F3F6F9"/>
          </a:solidFill>
          <a:ln w="2111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F2F4F8"/>
          </a:solidFill>
          <a:ln w="1920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BEEF2"/>
          </a:solidFill>
          <a:ln w="952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AECF1"/>
          </a:solidFill>
          <a:ln w="762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2270125" y="1754188"/>
            <a:ext cx="4838700" cy="4452937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2154238" y="1657350"/>
            <a:ext cx="4859337" cy="4452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806825" y="3059113"/>
            <a:ext cx="365125" cy="1401762"/>
          </a:xfrm>
          <a:custGeom>
            <a:avLst/>
            <a:gdLst>
              <a:gd name="T0" fmla="*/ 0 w 230"/>
              <a:gd name="T1" fmla="*/ 2147483647 h 883"/>
              <a:gd name="T2" fmla="*/ 0 w 230"/>
              <a:gd name="T3" fmla="*/ 0 h 883"/>
              <a:gd name="T4" fmla="*/ 2147483647 w 230"/>
              <a:gd name="T5" fmla="*/ 2147483647 h 883"/>
              <a:gd name="T6" fmla="*/ 0 w 230"/>
              <a:gd name="T7" fmla="*/ 2147483647 h 883"/>
              <a:gd name="T8" fmla="*/ 0 60000 65536"/>
              <a:gd name="T9" fmla="*/ 0 60000 65536"/>
              <a:gd name="T10" fmla="*/ 0 60000 65536"/>
              <a:gd name="T11" fmla="*/ 0 60000 65536"/>
              <a:gd name="T12" fmla="*/ 0 w 230"/>
              <a:gd name="T13" fmla="*/ 0 h 883"/>
              <a:gd name="T14" fmla="*/ 230 w 230"/>
              <a:gd name="T15" fmla="*/ 883 h 8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" h="883">
                <a:moveTo>
                  <a:pt x="0" y="883"/>
                </a:moveTo>
                <a:lnTo>
                  <a:pt x="0" y="0"/>
                </a:lnTo>
                <a:lnTo>
                  <a:pt x="230" y="653"/>
                </a:lnTo>
                <a:lnTo>
                  <a:pt x="0" y="883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806825" y="3059113"/>
            <a:ext cx="1588" cy="140176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74" name="Freeform 19"/>
          <p:cNvSpPr>
            <a:spLocks/>
          </p:cNvSpPr>
          <p:nvPr/>
        </p:nvSpPr>
        <p:spPr bwMode="auto">
          <a:xfrm>
            <a:off x="2154238" y="1657350"/>
            <a:ext cx="4859337" cy="4452938"/>
          </a:xfrm>
          <a:custGeom>
            <a:avLst/>
            <a:gdLst>
              <a:gd name="T0" fmla="*/ 0 w 3061"/>
              <a:gd name="T1" fmla="*/ 0 h 2805"/>
              <a:gd name="T2" fmla="*/ 0 w 3061"/>
              <a:gd name="T3" fmla="*/ 2147483647 h 2805"/>
              <a:gd name="T4" fmla="*/ 2147483647 w 3061"/>
              <a:gd name="T5" fmla="*/ 2147483647 h 2805"/>
              <a:gd name="T6" fmla="*/ 0 60000 65536"/>
              <a:gd name="T7" fmla="*/ 0 60000 65536"/>
              <a:gd name="T8" fmla="*/ 0 60000 65536"/>
              <a:gd name="T9" fmla="*/ 0 w 3061"/>
              <a:gd name="T10" fmla="*/ 0 h 2805"/>
              <a:gd name="T11" fmla="*/ 3061 w 3061"/>
              <a:gd name="T12" fmla="*/ 2805 h 2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05">
                <a:moveTo>
                  <a:pt x="0" y="0"/>
                </a:moveTo>
                <a:lnTo>
                  <a:pt x="0" y="2805"/>
                </a:lnTo>
                <a:lnTo>
                  <a:pt x="3061" y="28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17900" y="2252663"/>
            <a:ext cx="2058988" cy="3546475"/>
            <a:chOff x="2216" y="1419"/>
            <a:chExt cx="1297" cy="2234"/>
          </a:xfrm>
        </p:grpSpPr>
        <p:sp>
          <p:nvSpPr>
            <p:cNvPr id="19495" name="Line 21"/>
            <p:cNvSpPr>
              <a:spLocks noChangeShapeType="1"/>
            </p:cNvSpPr>
            <p:nvPr/>
          </p:nvSpPr>
          <p:spPr bwMode="auto">
            <a:xfrm flipH="1" flipV="1">
              <a:off x="2216" y="1419"/>
              <a:ext cx="762" cy="217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6" name="Rectangle 22"/>
            <p:cNvSpPr>
              <a:spLocks noChangeArrowheads="1"/>
            </p:cNvSpPr>
            <p:nvPr/>
          </p:nvSpPr>
          <p:spPr bwMode="auto">
            <a:xfrm>
              <a:off x="3030" y="3499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154238" y="2206625"/>
            <a:ext cx="3943350" cy="3903663"/>
            <a:chOff x="1357" y="1390"/>
            <a:chExt cx="2484" cy="2459"/>
          </a:xfrm>
        </p:grpSpPr>
        <p:sp>
          <p:nvSpPr>
            <p:cNvPr id="19493" name="Line 24"/>
            <p:cNvSpPr>
              <a:spLocks noChangeShapeType="1"/>
            </p:cNvSpPr>
            <p:nvPr/>
          </p:nvSpPr>
          <p:spPr bwMode="auto">
            <a:xfrm flipH="1">
              <a:off x="1357" y="1600"/>
              <a:ext cx="2250" cy="2249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Rectangle 25"/>
            <p:cNvSpPr>
              <a:spLocks noChangeArrowheads="1"/>
            </p:cNvSpPr>
            <p:nvPr/>
          </p:nvSpPr>
          <p:spPr bwMode="auto">
            <a:xfrm>
              <a:off x="3451" y="1390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3603625" y="1131888"/>
            <a:ext cx="25574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(c) Price Inelastic Demand</a:t>
            </a:r>
            <a:endParaRPr lang="en-US"/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1589088" y="1582738"/>
            <a:ext cx="496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1970088" y="613251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6196013" y="6126163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617788" y="3059113"/>
            <a:ext cx="1149350" cy="1420812"/>
            <a:chOff x="1649" y="1927"/>
            <a:chExt cx="724" cy="895"/>
          </a:xfrm>
        </p:grpSpPr>
        <p:sp>
          <p:nvSpPr>
            <p:cNvPr id="19491" name="Freeform 31"/>
            <p:cNvSpPr>
              <a:spLocks/>
            </p:cNvSpPr>
            <p:nvPr/>
          </p:nvSpPr>
          <p:spPr bwMode="auto">
            <a:xfrm>
              <a:off x="2277" y="1927"/>
              <a:ext cx="96" cy="895"/>
            </a:xfrm>
            <a:custGeom>
              <a:avLst/>
              <a:gdLst>
                <a:gd name="T0" fmla="*/ 1990656 w 8"/>
                <a:gd name="T1" fmla="*/ 0 h 74"/>
                <a:gd name="T2" fmla="*/ 995328 w 8"/>
                <a:gd name="T3" fmla="*/ 1562259 h 74"/>
                <a:gd name="T4" fmla="*/ 995328 w 8"/>
                <a:gd name="T5" fmla="*/ 8538167 h 74"/>
                <a:gd name="T6" fmla="*/ 0 w 8"/>
                <a:gd name="T7" fmla="*/ 9585535 h 74"/>
                <a:gd name="T8" fmla="*/ 995328 w 8"/>
                <a:gd name="T9" fmla="*/ 10613285 h 74"/>
                <a:gd name="T10" fmla="*/ 995328 w 8"/>
                <a:gd name="T11" fmla="*/ 17866982 h 74"/>
                <a:gd name="T12" fmla="*/ 1990656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5" y="0"/>
                    <a:pt x="4" y="3"/>
                    <a:pt x="4" y="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6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5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2" name="Rectangle 32"/>
            <p:cNvSpPr>
              <a:spLocks noChangeArrowheads="1"/>
            </p:cNvSpPr>
            <p:nvPr/>
          </p:nvSpPr>
          <p:spPr bwMode="auto">
            <a:xfrm>
              <a:off x="1649" y="2278"/>
              <a:ext cx="5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Size of tax</a:t>
              </a:r>
              <a:endParaRPr 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940175" y="3846513"/>
            <a:ext cx="3109913" cy="1131887"/>
            <a:chOff x="2482" y="2423"/>
            <a:chExt cx="1959" cy="713"/>
          </a:xfrm>
        </p:grpSpPr>
        <p:sp>
          <p:nvSpPr>
            <p:cNvPr id="19484" name="Line 34"/>
            <p:cNvSpPr>
              <a:spLocks noChangeShapeType="1"/>
            </p:cNvSpPr>
            <p:nvPr/>
          </p:nvSpPr>
          <p:spPr bwMode="auto">
            <a:xfrm flipH="1" flipV="1">
              <a:off x="2482" y="2435"/>
              <a:ext cx="569" cy="1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485" name="Group 35"/>
            <p:cNvGrpSpPr>
              <a:grpSpLocks/>
            </p:cNvGrpSpPr>
            <p:nvPr/>
          </p:nvGrpSpPr>
          <p:grpSpPr bwMode="auto">
            <a:xfrm>
              <a:off x="3003" y="2423"/>
              <a:ext cx="1438" cy="713"/>
              <a:chOff x="3003" y="2423"/>
              <a:chExt cx="1438" cy="713"/>
            </a:xfrm>
          </p:grpSpPr>
          <p:sp>
            <p:nvSpPr>
              <p:cNvPr id="19486" name="Rectangle 36"/>
              <p:cNvSpPr>
                <a:spLocks noChangeArrowheads="1"/>
              </p:cNvSpPr>
              <p:nvPr/>
            </p:nvSpPr>
            <p:spPr bwMode="auto">
              <a:xfrm>
                <a:off x="3003" y="2423"/>
                <a:ext cx="1413" cy="713"/>
              </a:xfrm>
              <a:prstGeom prst="rect">
                <a:avLst/>
              </a:prstGeom>
              <a:solidFill>
                <a:srgbClr val="E1E5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87" name="Rectangle 37"/>
              <p:cNvSpPr>
                <a:spLocks noChangeArrowheads="1"/>
              </p:cNvSpPr>
              <p:nvPr/>
            </p:nvSpPr>
            <p:spPr bwMode="auto">
              <a:xfrm>
                <a:off x="3078" y="2450"/>
                <a:ext cx="9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When demand is</a:t>
                </a:r>
                <a:endParaRPr lang="en-US"/>
              </a:p>
            </p:txBody>
          </p:sp>
          <p:sp>
            <p:nvSpPr>
              <p:cNvPr id="19488" name="Rectangle 38"/>
              <p:cNvSpPr>
                <a:spLocks noChangeArrowheads="1"/>
              </p:cNvSpPr>
              <p:nvPr/>
            </p:nvSpPr>
            <p:spPr bwMode="auto">
              <a:xfrm>
                <a:off x="3078" y="2610"/>
                <a:ext cx="136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relatively price inelastic,</a:t>
                </a:r>
                <a:endParaRPr lang="en-US"/>
              </a:p>
            </p:txBody>
          </p:sp>
          <p:sp>
            <p:nvSpPr>
              <p:cNvPr id="19489" name="Rectangle 39"/>
              <p:cNvSpPr>
                <a:spLocks noChangeArrowheads="1"/>
              </p:cNvSpPr>
              <p:nvPr/>
            </p:nvSpPr>
            <p:spPr bwMode="auto">
              <a:xfrm>
                <a:off x="3078" y="2770"/>
                <a:ext cx="113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the deadweight loss</a:t>
                </a:r>
                <a:endParaRPr lang="en-US"/>
              </a:p>
            </p:txBody>
          </p:sp>
          <p:sp>
            <p:nvSpPr>
              <p:cNvPr id="19490" name="Rectangle 40"/>
              <p:cNvSpPr>
                <a:spLocks noChangeArrowheads="1"/>
              </p:cNvSpPr>
              <p:nvPr/>
            </p:nvSpPr>
            <p:spPr bwMode="auto">
              <a:xfrm>
                <a:off x="3078" y="2930"/>
                <a:ext cx="91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charset="0"/>
                  </a:rPr>
                  <a:t>of a tax is small.</a:t>
                </a:r>
                <a:endParaRPr lang="en-US"/>
              </a:p>
            </p:txBody>
          </p:sp>
        </p:grpSp>
      </p:grpSp>
      <p:sp>
        <p:nvSpPr>
          <p:cNvPr id="19483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609600" y="32226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 Distortions and Price Elasticities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5" grpId="0" animBg="1"/>
      <p:bldP spid="635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F3F6F9"/>
          </a:solidFill>
          <a:ln w="2111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F2F4F8"/>
          </a:solidFill>
          <a:ln w="1920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BEEF2"/>
          </a:solidFill>
          <a:ln w="952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AECF1"/>
          </a:solidFill>
          <a:ln w="7620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2386013" y="1741488"/>
            <a:ext cx="4840287" cy="4452937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2309813" y="1644650"/>
            <a:ext cx="4859337" cy="4452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81" name="Freeform 17"/>
          <p:cNvSpPr>
            <a:spLocks/>
          </p:cNvSpPr>
          <p:nvPr/>
        </p:nvSpPr>
        <p:spPr bwMode="auto">
          <a:xfrm>
            <a:off x="3289300" y="3717925"/>
            <a:ext cx="1036638" cy="1420813"/>
          </a:xfrm>
          <a:custGeom>
            <a:avLst/>
            <a:gdLst>
              <a:gd name="T0" fmla="*/ 0 w 653"/>
              <a:gd name="T1" fmla="*/ 2147483647 h 895"/>
              <a:gd name="T2" fmla="*/ 0 w 653"/>
              <a:gd name="T3" fmla="*/ 0 h 895"/>
              <a:gd name="T4" fmla="*/ 2147483647 w 653"/>
              <a:gd name="T5" fmla="*/ 2147483647 h 895"/>
              <a:gd name="T6" fmla="*/ 0 w 653"/>
              <a:gd name="T7" fmla="*/ 2147483647 h 895"/>
              <a:gd name="T8" fmla="*/ 0 60000 65536"/>
              <a:gd name="T9" fmla="*/ 0 60000 65536"/>
              <a:gd name="T10" fmla="*/ 0 60000 65536"/>
              <a:gd name="T11" fmla="*/ 0 60000 65536"/>
              <a:gd name="T12" fmla="*/ 0 w 653"/>
              <a:gd name="T13" fmla="*/ 0 h 895"/>
              <a:gd name="T14" fmla="*/ 653 w 653"/>
              <a:gd name="T15" fmla="*/ 895 h 8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3" h="895">
                <a:moveTo>
                  <a:pt x="0" y="895"/>
                </a:moveTo>
                <a:lnTo>
                  <a:pt x="0" y="0"/>
                </a:lnTo>
                <a:lnTo>
                  <a:pt x="653" y="230"/>
                </a:lnTo>
                <a:lnTo>
                  <a:pt x="0" y="895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3289300" y="3717925"/>
            <a:ext cx="1588" cy="14208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8" name="Freeform 19"/>
          <p:cNvSpPr>
            <a:spLocks/>
          </p:cNvSpPr>
          <p:nvPr/>
        </p:nvSpPr>
        <p:spPr bwMode="auto">
          <a:xfrm>
            <a:off x="2309813" y="1644650"/>
            <a:ext cx="4859337" cy="4452938"/>
          </a:xfrm>
          <a:custGeom>
            <a:avLst/>
            <a:gdLst>
              <a:gd name="T0" fmla="*/ 0 w 3061"/>
              <a:gd name="T1" fmla="*/ 0 h 2805"/>
              <a:gd name="T2" fmla="*/ 0 w 3061"/>
              <a:gd name="T3" fmla="*/ 2147483647 h 2805"/>
              <a:gd name="T4" fmla="*/ 2147483647 w 3061"/>
              <a:gd name="T5" fmla="*/ 2147483647 h 2805"/>
              <a:gd name="T6" fmla="*/ 0 60000 65536"/>
              <a:gd name="T7" fmla="*/ 0 60000 65536"/>
              <a:gd name="T8" fmla="*/ 0 60000 65536"/>
              <a:gd name="T9" fmla="*/ 0 w 3061"/>
              <a:gd name="T10" fmla="*/ 0 h 2805"/>
              <a:gd name="T11" fmla="*/ 3061 w 3061"/>
              <a:gd name="T12" fmla="*/ 2805 h 2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61" h="2805">
                <a:moveTo>
                  <a:pt x="0" y="0"/>
                </a:moveTo>
                <a:lnTo>
                  <a:pt x="0" y="2805"/>
                </a:lnTo>
                <a:lnTo>
                  <a:pt x="3061" y="28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9" name="Rectangle 20"/>
          <p:cNvSpPr>
            <a:spLocks noChangeArrowheads="1"/>
          </p:cNvSpPr>
          <p:nvPr/>
        </p:nvSpPr>
        <p:spPr bwMode="auto">
          <a:xfrm>
            <a:off x="3784600" y="1119188"/>
            <a:ext cx="24082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(d) Price Elastic Demand</a:t>
            </a:r>
            <a:endParaRPr lang="en-US"/>
          </a:p>
        </p:txBody>
      </p:sp>
      <p:sp>
        <p:nvSpPr>
          <p:cNvPr id="20500" name="Rectangle 21"/>
          <p:cNvSpPr>
            <a:spLocks noChangeArrowheads="1"/>
          </p:cNvSpPr>
          <p:nvPr/>
        </p:nvSpPr>
        <p:spPr bwMode="auto">
          <a:xfrm>
            <a:off x="1700213" y="1570038"/>
            <a:ext cx="496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20501" name="Rectangle 22"/>
          <p:cNvSpPr>
            <a:spLocks noChangeArrowheads="1"/>
          </p:cNvSpPr>
          <p:nvPr/>
        </p:nvSpPr>
        <p:spPr bwMode="auto">
          <a:xfrm>
            <a:off x="2087563" y="611981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0502" name="Rectangle 23"/>
          <p:cNvSpPr>
            <a:spLocks noChangeArrowheads="1"/>
          </p:cNvSpPr>
          <p:nvPr/>
        </p:nvSpPr>
        <p:spPr bwMode="auto">
          <a:xfrm>
            <a:off x="6307138" y="6113463"/>
            <a:ext cx="825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27313" y="3717925"/>
            <a:ext cx="604837" cy="1420813"/>
            <a:chOff x="1655" y="2342"/>
            <a:chExt cx="381" cy="895"/>
          </a:xfrm>
        </p:grpSpPr>
        <p:sp>
          <p:nvSpPr>
            <p:cNvPr id="20517" name="Freeform 25"/>
            <p:cNvSpPr>
              <a:spLocks/>
            </p:cNvSpPr>
            <p:nvPr/>
          </p:nvSpPr>
          <p:spPr bwMode="auto">
            <a:xfrm>
              <a:off x="1939" y="2342"/>
              <a:ext cx="97" cy="895"/>
            </a:xfrm>
            <a:custGeom>
              <a:avLst/>
              <a:gdLst>
                <a:gd name="T0" fmla="*/ 2096291 w 8"/>
                <a:gd name="T1" fmla="*/ 0 h 74"/>
                <a:gd name="T2" fmla="*/ 1058804 w 8"/>
                <a:gd name="T3" fmla="*/ 1284482 h 74"/>
                <a:gd name="T4" fmla="*/ 1058804 w 8"/>
                <a:gd name="T5" fmla="*/ 8538167 h 74"/>
                <a:gd name="T6" fmla="*/ 0 w 8"/>
                <a:gd name="T7" fmla="*/ 9585535 h 74"/>
                <a:gd name="T8" fmla="*/ 1058804 w 8"/>
                <a:gd name="T9" fmla="*/ 10613285 h 74"/>
                <a:gd name="T10" fmla="*/ 1058804 w 8"/>
                <a:gd name="T11" fmla="*/ 17866982 h 74"/>
                <a:gd name="T12" fmla="*/ 2096291 w 8"/>
                <a:gd name="T13" fmla="*/ 1915146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4"/>
                <a:gd name="T23" fmla="*/ 8 w 8"/>
                <a:gd name="T24" fmla="*/ 74 h 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4">
                  <a:moveTo>
                    <a:pt x="8" y="0"/>
                  </a:moveTo>
                  <a:cubicBezTo>
                    <a:pt x="6" y="0"/>
                    <a:pt x="4" y="3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5"/>
                    <a:pt x="2" y="37"/>
                    <a:pt x="0" y="37"/>
                  </a:cubicBezTo>
                  <a:cubicBezTo>
                    <a:pt x="2" y="37"/>
                    <a:pt x="4" y="39"/>
                    <a:pt x="4" y="41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1"/>
                    <a:pt x="6" y="74"/>
                    <a:pt x="8" y="74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8" name="Rectangle 26"/>
            <p:cNvSpPr>
              <a:spLocks noChangeArrowheads="1"/>
            </p:cNvSpPr>
            <p:nvPr/>
          </p:nvSpPr>
          <p:spPr bwMode="auto">
            <a:xfrm>
              <a:off x="1655" y="2542"/>
              <a:ext cx="2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Size</a:t>
              </a:r>
              <a:endParaRPr lang="en-US"/>
            </a:p>
          </p:txBody>
        </p:sp>
        <p:sp>
          <p:nvSpPr>
            <p:cNvPr id="20519" name="Rectangle 27"/>
            <p:cNvSpPr>
              <a:spLocks noChangeArrowheads="1"/>
            </p:cNvSpPr>
            <p:nvPr/>
          </p:nvSpPr>
          <p:spPr bwMode="auto">
            <a:xfrm>
              <a:off x="1723" y="270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of</a:t>
              </a:r>
              <a:endParaRPr lang="en-US"/>
            </a:p>
          </p:txBody>
        </p:sp>
        <p:sp>
          <p:nvSpPr>
            <p:cNvPr id="20520" name="Rectangle 28"/>
            <p:cNvSpPr>
              <a:spLocks noChangeArrowheads="1"/>
            </p:cNvSpPr>
            <p:nvPr/>
          </p:nvSpPr>
          <p:spPr bwMode="auto">
            <a:xfrm>
              <a:off x="1691" y="2862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tax</a:t>
              </a:r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751138" y="3506788"/>
            <a:ext cx="4221162" cy="1331912"/>
            <a:chOff x="1733" y="2209"/>
            <a:chExt cx="2659" cy="839"/>
          </a:xfrm>
        </p:grpSpPr>
        <p:sp>
          <p:nvSpPr>
            <p:cNvPr id="20515" name="Line 30"/>
            <p:cNvSpPr>
              <a:spLocks noChangeShapeType="1"/>
            </p:cNvSpPr>
            <p:nvPr/>
          </p:nvSpPr>
          <p:spPr bwMode="auto">
            <a:xfrm flipH="1" flipV="1">
              <a:off x="1733" y="2209"/>
              <a:ext cx="2166" cy="786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6" name="Rectangle 31"/>
            <p:cNvSpPr>
              <a:spLocks noChangeArrowheads="1"/>
            </p:cNvSpPr>
            <p:nvPr/>
          </p:nvSpPr>
          <p:spPr bwMode="auto">
            <a:xfrm>
              <a:off x="3909" y="2894"/>
              <a:ext cx="4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309813" y="2193925"/>
            <a:ext cx="3897312" cy="3903663"/>
            <a:chOff x="1455" y="1382"/>
            <a:chExt cx="2455" cy="2459"/>
          </a:xfrm>
        </p:grpSpPr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 flipH="1">
              <a:off x="1455" y="1592"/>
              <a:ext cx="2262" cy="2249"/>
            </a:xfrm>
            <a:prstGeom prst="line">
              <a:avLst/>
            </a:prstGeom>
            <a:noFill/>
            <a:ln w="57150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3520" y="1382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73475" y="4408488"/>
            <a:ext cx="2667000" cy="1497012"/>
            <a:chOff x="2314" y="2777"/>
            <a:chExt cx="1680" cy="943"/>
          </a:xfrm>
        </p:grpSpPr>
        <p:sp>
          <p:nvSpPr>
            <p:cNvPr id="20508" name="Line 36"/>
            <p:cNvSpPr>
              <a:spLocks noChangeShapeType="1"/>
            </p:cNvSpPr>
            <p:nvPr/>
          </p:nvSpPr>
          <p:spPr bwMode="auto">
            <a:xfrm flipH="1" flipV="1">
              <a:off x="2314" y="2777"/>
              <a:ext cx="315" cy="4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9" name="Rectangle 37"/>
            <p:cNvSpPr>
              <a:spLocks noChangeArrowheads="1"/>
            </p:cNvSpPr>
            <p:nvPr/>
          </p:nvSpPr>
          <p:spPr bwMode="auto">
            <a:xfrm>
              <a:off x="2314" y="3164"/>
              <a:ext cx="1670" cy="556"/>
            </a:xfrm>
            <a:prstGeom prst="rect">
              <a:avLst/>
            </a:prstGeom>
            <a:solidFill>
              <a:srgbClr val="E1E5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0" name="Rectangle 38"/>
            <p:cNvSpPr>
              <a:spLocks noChangeArrowheads="1"/>
            </p:cNvSpPr>
            <p:nvPr/>
          </p:nvSpPr>
          <p:spPr bwMode="auto">
            <a:xfrm>
              <a:off x="2364" y="3199"/>
              <a:ext cx="15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When demand is relatively</a:t>
              </a:r>
              <a:endParaRPr lang="en-US"/>
            </a:p>
          </p:txBody>
        </p:sp>
        <p:sp>
          <p:nvSpPr>
            <p:cNvPr id="20511" name="Rectangle 39"/>
            <p:cNvSpPr>
              <a:spLocks noChangeArrowheads="1"/>
            </p:cNvSpPr>
            <p:nvPr/>
          </p:nvSpPr>
          <p:spPr bwMode="auto">
            <a:xfrm>
              <a:off x="2364" y="3359"/>
              <a:ext cx="16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 elastic, the deadweight</a:t>
              </a:r>
              <a:endParaRPr lang="en-US"/>
            </a:p>
          </p:txBody>
        </p:sp>
        <p:sp>
          <p:nvSpPr>
            <p:cNvPr id="20512" name="Rectangle 40"/>
            <p:cNvSpPr>
              <a:spLocks noChangeArrowheads="1"/>
            </p:cNvSpPr>
            <p:nvPr/>
          </p:nvSpPr>
          <p:spPr bwMode="auto">
            <a:xfrm>
              <a:off x="2364" y="3519"/>
              <a:ext cx="11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loss of a tax is large.</a:t>
              </a:r>
              <a:endParaRPr lang="en-US"/>
            </a:p>
          </p:txBody>
        </p:sp>
      </p:grpSp>
      <p:sp>
        <p:nvSpPr>
          <p:cNvPr id="20507" name="Text Box 41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609600" y="32226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 Distortions and Price Elasticities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1" grpId="0" animBg="1"/>
      <p:bldP spid="624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DEADWEIGHT LOSS AND TAX REVENUE AS TAXES VARY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With each increase in the tax rate, the deadweight loss of the tax rises even more rapidly than the size of the tax.</a:t>
            </a:r>
          </a:p>
        </p:txBody>
      </p:sp>
    </p:spTree>
    <p:extLst>
      <p:ext uri="{BB962C8B-B14F-4D97-AF65-F5344CB8AC3E}">
        <p14:creationId xmlns:p14="http://schemas.microsoft.com/office/powerpoint/2010/main" val="1790746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2665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Deadweight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Loss and Tax Revenue from Three Taxes of Different Sizes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F3F6F9"/>
          </a:solidFill>
          <a:ln w="2873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F2F4F8"/>
          </a:solidFill>
          <a:ln w="26193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F1F4F7"/>
          </a:solidFill>
          <a:ln w="2349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F0F2F5"/>
          </a:solidFill>
          <a:ln w="20955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EF1F4"/>
          </a:solidFill>
          <a:ln w="1825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DEFF3"/>
          </a:solidFill>
          <a:ln w="1571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BEEF2"/>
          </a:solidFill>
          <a:ln w="1301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AECF1"/>
          </a:solidFill>
          <a:ln w="1047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9EBF0"/>
          </a:solidFill>
          <a:ln w="777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7EAEF"/>
          </a:solidFill>
          <a:ln w="523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2747963" y="1703388"/>
            <a:ext cx="4157662" cy="4543425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2643188" y="1598613"/>
            <a:ext cx="4157662" cy="457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43188" y="3662363"/>
            <a:ext cx="2222500" cy="939800"/>
            <a:chOff x="1665" y="2307"/>
            <a:chExt cx="1400" cy="592"/>
          </a:xfrm>
        </p:grpSpPr>
        <p:sp>
          <p:nvSpPr>
            <p:cNvPr id="23597" name="Rectangle 18"/>
            <p:cNvSpPr>
              <a:spLocks noChangeArrowheads="1"/>
            </p:cNvSpPr>
            <p:nvPr/>
          </p:nvSpPr>
          <p:spPr bwMode="auto">
            <a:xfrm>
              <a:off x="1665" y="2307"/>
              <a:ext cx="1400" cy="592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8" name="Rectangle 19"/>
            <p:cNvSpPr>
              <a:spLocks noChangeArrowheads="1"/>
            </p:cNvSpPr>
            <p:nvPr/>
          </p:nvSpPr>
          <p:spPr bwMode="auto">
            <a:xfrm>
              <a:off x="1965" y="2494"/>
              <a:ext cx="9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Tax revenue</a:t>
              </a:r>
              <a:endParaRPr lang="en-US"/>
            </a:p>
          </p:txBody>
        </p:sp>
      </p:grpSp>
      <p:sp>
        <p:nvSpPr>
          <p:cNvPr id="61460" name="Freeform 20"/>
          <p:cNvSpPr>
            <a:spLocks/>
          </p:cNvSpPr>
          <p:nvPr/>
        </p:nvSpPr>
        <p:spPr bwMode="auto">
          <a:xfrm>
            <a:off x="4865688" y="3609975"/>
            <a:ext cx="654050" cy="1017588"/>
          </a:xfrm>
          <a:custGeom>
            <a:avLst/>
            <a:gdLst>
              <a:gd name="T0" fmla="*/ 0 w 412"/>
              <a:gd name="T1" fmla="*/ 0 h 641"/>
              <a:gd name="T2" fmla="*/ 0 w 412"/>
              <a:gd name="T3" fmla="*/ 2147483647 h 641"/>
              <a:gd name="T4" fmla="*/ 2147483647 w 412"/>
              <a:gd name="T5" fmla="*/ 2147483647 h 641"/>
              <a:gd name="T6" fmla="*/ 0 w 412"/>
              <a:gd name="T7" fmla="*/ 0 h 641"/>
              <a:gd name="T8" fmla="*/ 0 60000 65536"/>
              <a:gd name="T9" fmla="*/ 0 60000 65536"/>
              <a:gd name="T10" fmla="*/ 0 60000 65536"/>
              <a:gd name="T11" fmla="*/ 0 60000 65536"/>
              <a:gd name="T12" fmla="*/ 0 w 412"/>
              <a:gd name="T13" fmla="*/ 0 h 641"/>
              <a:gd name="T14" fmla="*/ 412 w 412"/>
              <a:gd name="T15" fmla="*/ 641 h 6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2" h="641">
                <a:moveTo>
                  <a:pt x="0" y="0"/>
                </a:moveTo>
                <a:lnTo>
                  <a:pt x="0" y="641"/>
                </a:lnTo>
                <a:lnTo>
                  <a:pt x="412" y="362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0" name="Freeform 21"/>
          <p:cNvSpPr>
            <a:spLocks/>
          </p:cNvSpPr>
          <p:nvPr/>
        </p:nvSpPr>
        <p:spPr bwMode="auto">
          <a:xfrm>
            <a:off x="2643188" y="1598613"/>
            <a:ext cx="4157662" cy="4570412"/>
          </a:xfrm>
          <a:custGeom>
            <a:avLst/>
            <a:gdLst>
              <a:gd name="T0" fmla="*/ 0 w 2619"/>
              <a:gd name="T1" fmla="*/ 0 h 2879"/>
              <a:gd name="T2" fmla="*/ 0 w 2619"/>
              <a:gd name="T3" fmla="*/ 2147483647 h 2879"/>
              <a:gd name="T4" fmla="*/ 2147483647 w 2619"/>
              <a:gd name="T5" fmla="*/ 2147483647 h 2879"/>
              <a:gd name="T6" fmla="*/ 0 60000 65536"/>
              <a:gd name="T7" fmla="*/ 0 60000 65536"/>
              <a:gd name="T8" fmla="*/ 0 60000 65536"/>
              <a:gd name="T9" fmla="*/ 0 w 2619"/>
              <a:gd name="T10" fmla="*/ 0 h 2879"/>
              <a:gd name="T11" fmla="*/ 2619 w 2619"/>
              <a:gd name="T12" fmla="*/ 2879 h 28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9" h="2879">
                <a:moveTo>
                  <a:pt x="0" y="0"/>
                </a:moveTo>
                <a:lnTo>
                  <a:pt x="0" y="2879"/>
                </a:lnTo>
                <a:lnTo>
                  <a:pt x="2619" y="28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852738" y="1938338"/>
            <a:ext cx="3989387" cy="3467100"/>
            <a:chOff x="1797" y="1221"/>
            <a:chExt cx="2513" cy="2184"/>
          </a:xfrm>
        </p:grpSpPr>
        <p:sp>
          <p:nvSpPr>
            <p:cNvPr id="23595" name="Line 23"/>
            <p:cNvSpPr>
              <a:spLocks noChangeShapeType="1"/>
            </p:cNvSpPr>
            <p:nvPr/>
          </p:nvSpPr>
          <p:spPr bwMode="auto">
            <a:xfrm>
              <a:off x="1797" y="1221"/>
              <a:ext cx="2306" cy="1957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6" name="Rectangle 24"/>
            <p:cNvSpPr>
              <a:spLocks noChangeArrowheads="1"/>
            </p:cNvSpPr>
            <p:nvPr/>
          </p:nvSpPr>
          <p:spPr bwMode="auto">
            <a:xfrm>
              <a:off x="3644" y="3194"/>
              <a:ext cx="6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79725" y="3063875"/>
            <a:ext cx="3873500" cy="2973388"/>
            <a:chOff x="1814" y="1930"/>
            <a:chExt cx="2440" cy="1873"/>
          </a:xfrm>
        </p:grpSpPr>
        <p:sp>
          <p:nvSpPr>
            <p:cNvPr id="23593" name="Line 26"/>
            <p:cNvSpPr>
              <a:spLocks noChangeShapeType="1"/>
            </p:cNvSpPr>
            <p:nvPr/>
          </p:nvSpPr>
          <p:spPr bwMode="auto">
            <a:xfrm flipH="1">
              <a:off x="1814" y="2192"/>
              <a:ext cx="2256" cy="1611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94" name="Rectangle 27"/>
            <p:cNvSpPr>
              <a:spLocks noChangeArrowheads="1"/>
            </p:cNvSpPr>
            <p:nvPr/>
          </p:nvSpPr>
          <p:spPr bwMode="auto">
            <a:xfrm>
              <a:off x="3716" y="1930"/>
              <a:ext cx="53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sp>
        <p:nvSpPr>
          <p:cNvPr id="23573" name="Rectangle 28"/>
          <p:cNvSpPr>
            <a:spLocks noChangeArrowheads="1"/>
          </p:cNvSpPr>
          <p:nvPr/>
        </p:nvSpPr>
        <p:spPr bwMode="auto">
          <a:xfrm>
            <a:off x="5759450" y="6199188"/>
            <a:ext cx="1136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23574" name="Rectangle 29"/>
          <p:cNvSpPr>
            <a:spLocks noChangeArrowheads="1"/>
          </p:cNvSpPr>
          <p:nvPr/>
        </p:nvSpPr>
        <p:spPr bwMode="auto">
          <a:xfrm>
            <a:off x="2416175" y="62071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3575" name="Rectangle 30"/>
          <p:cNvSpPr>
            <a:spLocks noChangeArrowheads="1"/>
          </p:cNvSpPr>
          <p:nvPr/>
        </p:nvSpPr>
        <p:spPr bwMode="auto">
          <a:xfrm>
            <a:off x="1895475" y="1511300"/>
            <a:ext cx="682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359400" y="4105275"/>
            <a:ext cx="323850" cy="2436813"/>
            <a:chOff x="3376" y="2586"/>
            <a:chExt cx="204" cy="1535"/>
          </a:xfrm>
        </p:grpSpPr>
        <p:grpSp>
          <p:nvGrpSpPr>
            <p:cNvPr id="23589" name="Group 32"/>
            <p:cNvGrpSpPr>
              <a:grpSpLocks/>
            </p:cNvGrpSpPr>
            <p:nvPr/>
          </p:nvGrpSpPr>
          <p:grpSpPr bwMode="auto">
            <a:xfrm>
              <a:off x="3394" y="2586"/>
              <a:ext cx="116" cy="1283"/>
              <a:chOff x="3394" y="2586"/>
              <a:chExt cx="116" cy="1283"/>
            </a:xfrm>
          </p:grpSpPr>
          <p:sp>
            <p:nvSpPr>
              <p:cNvPr id="23591" name="Line 33"/>
              <p:cNvSpPr>
                <a:spLocks noChangeShapeType="1"/>
              </p:cNvSpPr>
              <p:nvPr/>
            </p:nvSpPr>
            <p:spPr bwMode="auto">
              <a:xfrm flipV="1">
                <a:off x="3444" y="2636"/>
                <a:ext cx="1" cy="12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92" name="Oval 34"/>
              <p:cNvSpPr>
                <a:spLocks noChangeArrowheads="1"/>
              </p:cNvSpPr>
              <p:nvPr/>
            </p:nvSpPr>
            <p:spPr bwMode="auto">
              <a:xfrm>
                <a:off x="3394" y="2586"/>
                <a:ext cx="116" cy="9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3590" name="Rectangle 35"/>
            <p:cNvSpPr>
              <a:spLocks noChangeArrowheads="1"/>
            </p:cNvSpPr>
            <p:nvPr/>
          </p:nvSpPr>
          <p:spPr bwMode="auto">
            <a:xfrm>
              <a:off x="3376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2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sp>
        <p:nvSpPr>
          <p:cNvPr id="23577" name="Rectangle 36"/>
          <p:cNvSpPr>
            <a:spLocks noChangeArrowheads="1"/>
          </p:cNvSpPr>
          <p:nvPr/>
        </p:nvSpPr>
        <p:spPr bwMode="auto">
          <a:xfrm>
            <a:off x="4014788" y="1025525"/>
            <a:ext cx="17256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(a) Small Tax</a:t>
            </a:r>
            <a:endParaRPr 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621213" y="2638425"/>
            <a:ext cx="1476375" cy="1546225"/>
            <a:chOff x="2911" y="1662"/>
            <a:chExt cx="930" cy="974"/>
          </a:xfrm>
        </p:grpSpPr>
        <p:sp>
          <p:nvSpPr>
            <p:cNvPr id="23586" name="Line 38"/>
            <p:cNvSpPr>
              <a:spLocks noChangeShapeType="1"/>
            </p:cNvSpPr>
            <p:nvPr/>
          </p:nvSpPr>
          <p:spPr bwMode="auto">
            <a:xfrm flipH="1">
              <a:off x="3180" y="2109"/>
              <a:ext cx="149" cy="5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7" name="Rectangle 39"/>
            <p:cNvSpPr>
              <a:spLocks noChangeArrowheads="1"/>
            </p:cNvSpPr>
            <p:nvPr/>
          </p:nvSpPr>
          <p:spPr bwMode="auto">
            <a:xfrm>
              <a:off x="2911" y="1662"/>
              <a:ext cx="9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Deadweight</a:t>
              </a:r>
              <a:endParaRPr lang="en-US"/>
            </a:p>
          </p:txBody>
        </p:sp>
        <p:sp>
          <p:nvSpPr>
            <p:cNvPr id="23588" name="Rectangle 40"/>
            <p:cNvSpPr>
              <a:spLocks noChangeArrowheads="1"/>
            </p:cNvSpPr>
            <p:nvPr/>
          </p:nvSpPr>
          <p:spPr bwMode="auto">
            <a:xfrm>
              <a:off x="3218" y="1881"/>
              <a:ext cx="3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loss</a:t>
              </a:r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251075" y="3436938"/>
            <a:ext cx="2798763" cy="3105150"/>
            <a:chOff x="1418" y="2165"/>
            <a:chExt cx="1763" cy="1956"/>
          </a:xfrm>
        </p:grpSpPr>
        <p:sp>
          <p:nvSpPr>
            <p:cNvPr id="23581" name="Freeform 42"/>
            <p:cNvSpPr>
              <a:spLocks/>
            </p:cNvSpPr>
            <p:nvPr/>
          </p:nvSpPr>
          <p:spPr bwMode="auto">
            <a:xfrm>
              <a:off x="1665" y="2307"/>
              <a:ext cx="1400" cy="1562"/>
            </a:xfrm>
            <a:custGeom>
              <a:avLst/>
              <a:gdLst>
                <a:gd name="T0" fmla="*/ 1400 w 1400"/>
                <a:gd name="T1" fmla="*/ 1562 h 1562"/>
                <a:gd name="T2" fmla="*/ 1400 w 1400"/>
                <a:gd name="T3" fmla="*/ 0 h 1562"/>
                <a:gd name="T4" fmla="*/ 0 w 1400"/>
                <a:gd name="T5" fmla="*/ 0 h 1562"/>
                <a:gd name="T6" fmla="*/ 0 60000 65536"/>
                <a:gd name="T7" fmla="*/ 0 60000 65536"/>
                <a:gd name="T8" fmla="*/ 0 60000 65536"/>
                <a:gd name="T9" fmla="*/ 0 w 1400"/>
                <a:gd name="T10" fmla="*/ 0 h 1562"/>
                <a:gd name="T11" fmla="*/ 1400 w 1400"/>
                <a:gd name="T12" fmla="*/ 1562 h 1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0" h="1562">
                  <a:moveTo>
                    <a:pt x="1400" y="1562"/>
                  </a:moveTo>
                  <a:lnTo>
                    <a:pt x="140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2" name="Line 43"/>
            <p:cNvSpPr>
              <a:spLocks noChangeShapeType="1"/>
            </p:cNvSpPr>
            <p:nvPr/>
          </p:nvSpPr>
          <p:spPr bwMode="auto">
            <a:xfrm flipH="1">
              <a:off x="1665" y="2899"/>
              <a:ext cx="140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83" name="Rectangle 44"/>
            <p:cNvSpPr>
              <a:spLocks noChangeArrowheads="1"/>
            </p:cNvSpPr>
            <p:nvPr/>
          </p:nvSpPr>
          <p:spPr bwMode="auto">
            <a:xfrm>
              <a:off x="1418" y="2165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200" i="1" baseline="-25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3584" name="Rectangle 45"/>
            <p:cNvSpPr>
              <a:spLocks noChangeArrowheads="1"/>
            </p:cNvSpPr>
            <p:nvPr/>
          </p:nvSpPr>
          <p:spPr bwMode="auto">
            <a:xfrm>
              <a:off x="2977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200" baseline="-25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3585" name="Rectangle 46"/>
            <p:cNvSpPr>
              <a:spLocks noChangeArrowheads="1"/>
            </p:cNvSpPr>
            <p:nvPr/>
          </p:nvSpPr>
          <p:spPr bwMode="auto">
            <a:xfrm>
              <a:off x="1418" y="2761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200" i="1" baseline="-25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</p:grpSp>
      <p:sp>
        <p:nvSpPr>
          <p:cNvPr id="23580" name="Text Box 47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17219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Deadweight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Loss and Tax Revenue from Three Taxes of Different Sizes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F3F6F9"/>
          </a:solidFill>
          <a:ln w="2873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F2F4F8"/>
          </a:solidFill>
          <a:ln w="26193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F1F4F7"/>
          </a:solidFill>
          <a:ln w="2349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F0F2F5"/>
          </a:solidFill>
          <a:ln w="20955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EF1F4"/>
          </a:solidFill>
          <a:ln w="1825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DEFF3"/>
          </a:solidFill>
          <a:ln w="1571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BEEF2"/>
          </a:solidFill>
          <a:ln w="1301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AECF1"/>
          </a:solidFill>
          <a:ln w="1047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9EBF0"/>
          </a:solidFill>
          <a:ln w="777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7EAEF"/>
          </a:solidFill>
          <a:ln w="523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2871788" y="1703388"/>
            <a:ext cx="4156075" cy="4543425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2741613" y="1598613"/>
            <a:ext cx="4181475" cy="457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3" name="Freeform 17"/>
          <p:cNvSpPr>
            <a:spLocks/>
          </p:cNvSpPr>
          <p:nvPr/>
        </p:nvSpPr>
        <p:spPr bwMode="auto">
          <a:xfrm>
            <a:off x="4362450" y="3035300"/>
            <a:ext cx="1281113" cy="2089150"/>
          </a:xfrm>
          <a:custGeom>
            <a:avLst/>
            <a:gdLst>
              <a:gd name="T0" fmla="*/ 0 w 807"/>
              <a:gd name="T1" fmla="*/ 0 h 1316"/>
              <a:gd name="T2" fmla="*/ 0 w 807"/>
              <a:gd name="T3" fmla="*/ 2147483647 h 1316"/>
              <a:gd name="T4" fmla="*/ 2147483647 w 807"/>
              <a:gd name="T5" fmla="*/ 2147483647 h 1316"/>
              <a:gd name="T6" fmla="*/ 0 w 807"/>
              <a:gd name="T7" fmla="*/ 0 h 1316"/>
              <a:gd name="T8" fmla="*/ 0 60000 65536"/>
              <a:gd name="T9" fmla="*/ 0 60000 65536"/>
              <a:gd name="T10" fmla="*/ 0 60000 65536"/>
              <a:gd name="T11" fmla="*/ 0 60000 65536"/>
              <a:gd name="T12" fmla="*/ 0 w 807"/>
              <a:gd name="T13" fmla="*/ 0 h 1316"/>
              <a:gd name="T14" fmla="*/ 807 w 807"/>
              <a:gd name="T15" fmla="*/ 1316 h 1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7" h="1316">
                <a:moveTo>
                  <a:pt x="0" y="0"/>
                </a:moveTo>
                <a:lnTo>
                  <a:pt x="0" y="1316"/>
                </a:lnTo>
                <a:lnTo>
                  <a:pt x="807" y="724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741613" y="3035300"/>
            <a:ext cx="1620837" cy="2089150"/>
            <a:chOff x="1727" y="1912"/>
            <a:chExt cx="1021" cy="1316"/>
          </a:xfrm>
        </p:grpSpPr>
        <p:sp>
          <p:nvSpPr>
            <p:cNvPr id="24621" name="Rectangle 19"/>
            <p:cNvSpPr>
              <a:spLocks noChangeArrowheads="1"/>
            </p:cNvSpPr>
            <p:nvPr/>
          </p:nvSpPr>
          <p:spPr bwMode="auto">
            <a:xfrm>
              <a:off x="1727" y="1912"/>
              <a:ext cx="1021" cy="1316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22" name="Rectangle 20"/>
            <p:cNvSpPr>
              <a:spLocks noChangeArrowheads="1"/>
            </p:cNvSpPr>
            <p:nvPr/>
          </p:nvSpPr>
          <p:spPr bwMode="auto">
            <a:xfrm>
              <a:off x="1759" y="2422"/>
              <a:ext cx="9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Tax revenue</a:t>
              </a:r>
              <a:endParaRPr lang="en-US"/>
            </a:p>
          </p:txBody>
        </p:sp>
      </p:grpSp>
      <p:sp>
        <p:nvSpPr>
          <p:cNvPr id="24594" name="Freeform 21"/>
          <p:cNvSpPr>
            <a:spLocks/>
          </p:cNvSpPr>
          <p:nvPr/>
        </p:nvSpPr>
        <p:spPr bwMode="auto">
          <a:xfrm>
            <a:off x="2741613" y="1598613"/>
            <a:ext cx="4181475" cy="4570412"/>
          </a:xfrm>
          <a:custGeom>
            <a:avLst/>
            <a:gdLst>
              <a:gd name="T0" fmla="*/ 0 w 2634"/>
              <a:gd name="T1" fmla="*/ 0 h 2879"/>
              <a:gd name="T2" fmla="*/ 0 w 2634"/>
              <a:gd name="T3" fmla="*/ 2147483647 h 2879"/>
              <a:gd name="T4" fmla="*/ 2147483647 w 2634"/>
              <a:gd name="T5" fmla="*/ 2147483647 h 2879"/>
              <a:gd name="T6" fmla="*/ 0 60000 65536"/>
              <a:gd name="T7" fmla="*/ 0 60000 65536"/>
              <a:gd name="T8" fmla="*/ 0 60000 65536"/>
              <a:gd name="T9" fmla="*/ 0 w 2634"/>
              <a:gd name="T10" fmla="*/ 0 h 2879"/>
              <a:gd name="T11" fmla="*/ 2634 w 2634"/>
              <a:gd name="T12" fmla="*/ 2879 h 28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4" h="2879">
                <a:moveTo>
                  <a:pt x="0" y="0"/>
                </a:moveTo>
                <a:lnTo>
                  <a:pt x="0" y="2879"/>
                </a:lnTo>
                <a:lnTo>
                  <a:pt x="2634" y="28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95" name="Rectangle 22"/>
          <p:cNvSpPr>
            <a:spLocks noChangeArrowheads="1"/>
          </p:cNvSpPr>
          <p:nvPr/>
        </p:nvSpPr>
        <p:spPr bwMode="auto">
          <a:xfrm>
            <a:off x="5864225" y="6199188"/>
            <a:ext cx="1136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24596" name="Rectangle 23"/>
          <p:cNvSpPr>
            <a:spLocks noChangeArrowheads="1"/>
          </p:cNvSpPr>
          <p:nvPr/>
        </p:nvSpPr>
        <p:spPr bwMode="auto">
          <a:xfrm>
            <a:off x="2520950" y="62071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4597" name="Rectangle 24"/>
          <p:cNvSpPr>
            <a:spLocks noChangeArrowheads="1"/>
          </p:cNvSpPr>
          <p:nvPr/>
        </p:nvSpPr>
        <p:spPr bwMode="auto">
          <a:xfrm>
            <a:off x="2011363" y="1511300"/>
            <a:ext cx="682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sp>
        <p:nvSpPr>
          <p:cNvPr id="24598" name="Rectangle 25"/>
          <p:cNvSpPr>
            <a:spLocks noChangeArrowheads="1"/>
          </p:cNvSpPr>
          <p:nvPr/>
        </p:nvSpPr>
        <p:spPr bwMode="auto">
          <a:xfrm>
            <a:off x="3962400" y="1025525"/>
            <a:ext cx="20542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(b) Medium Tax</a:t>
            </a:r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355850" y="2863850"/>
            <a:ext cx="2173288" cy="3678238"/>
            <a:chOff x="1484" y="1804"/>
            <a:chExt cx="1369" cy="2317"/>
          </a:xfrm>
        </p:grpSpPr>
        <p:sp>
          <p:nvSpPr>
            <p:cNvPr id="24616" name="Freeform 27"/>
            <p:cNvSpPr>
              <a:spLocks/>
            </p:cNvSpPr>
            <p:nvPr/>
          </p:nvSpPr>
          <p:spPr bwMode="auto">
            <a:xfrm>
              <a:off x="1743" y="1920"/>
              <a:ext cx="1005" cy="1949"/>
            </a:xfrm>
            <a:custGeom>
              <a:avLst/>
              <a:gdLst>
                <a:gd name="T0" fmla="*/ 1005 w 1005"/>
                <a:gd name="T1" fmla="*/ 1917 h 1957"/>
                <a:gd name="T2" fmla="*/ 1005 w 1005"/>
                <a:gd name="T3" fmla="*/ 0 h 1957"/>
                <a:gd name="T4" fmla="*/ 0 w 1005"/>
                <a:gd name="T5" fmla="*/ 0 h 1957"/>
                <a:gd name="T6" fmla="*/ 0 60000 65536"/>
                <a:gd name="T7" fmla="*/ 0 60000 65536"/>
                <a:gd name="T8" fmla="*/ 0 60000 65536"/>
                <a:gd name="T9" fmla="*/ 0 w 1005"/>
                <a:gd name="T10" fmla="*/ 0 h 1957"/>
                <a:gd name="T11" fmla="*/ 1005 w 1005"/>
                <a:gd name="T12" fmla="*/ 1957 h 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5" h="1957">
                  <a:moveTo>
                    <a:pt x="1005" y="1957"/>
                  </a:moveTo>
                  <a:lnTo>
                    <a:pt x="1005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7" name="Line 28"/>
            <p:cNvSpPr>
              <a:spLocks noChangeShapeType="1"/>
            </p:cNvSpPr>
            <p:nvPr/>
          </p:nvSpPr>
          <p:spPr bwMode="auto">
            <a:xfrm flipH="1">
              <a:off x="1743" y="3220"/>
              <a:ext cx="10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18" name="Rectangle 29"/>
            <p:cNvSpPr>
              <a:spLocks noChangeArrowheads="1"/>
            </p:cNvSpPr>
            <p:nvPr/>
          </p:nvSpPr>
          <p:spPr bwMode="auto">
            <a:xfrm>
              <a:off x="1484" y="1804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200" i="1" baseline="-25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24619" name="Rectangle 30"/>
            <p:cNvSpPr>
              <a:spLocks noChangeArrowheads="1"/>
            </p:cNvSpPr>
            <p:nvPr/>
          </p:nvSpPr>
          <p:spPr bwMode="auto">
            <a:xfrm>
              <a:off x="2649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200" baseline="-25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24620" name="Rectangle 31"/>
            <p:cNvSpPr>
              <a:spLocks noChangeArrowheads="1"/>
            </p:cNvSpPr>
            <p:nvPr/>
          </p:nvSpPr>
          <p:spPr bwMode="auto">
            <a:xfrm>
              <a:off x="1484" y="3111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200" i="1" baseline="-25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063875" y="3063875"/>
            <a:ext cx="3792538" cy="2967038"/>
            <a:chOff x="1930" y="1930"/>
            <a:chExt cx="2389" cy="1869"/>
          </a:xfrm>
        </p:grpSpPr>
        <p:sp>
          <p:nvSpPr>
            <p:cNvPr id="24614" name="Rectangle 33"/>
            <p:cNvSpPr>
              <a:spLocks noChangeArrowheads="1"/>
            </p:cNvSpPr>
            <p:nvPr/>
          </p:nvSpPr>
          <p:spPr bwMode="auto">
            <a:xfrm>
              <a:off x="3781" y="1930"/>
              <a:ext cx="53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  <p:sp>
          <p:nvSpPr>
            <p:cNvPr id="24615" name="Line 34"/>
            <p:cNvSpPr>
              <a:spLocks noChangeShapeType="1"/>
            </p:cNvSpPr>
            <p:nvPr/>
          </p:nvSpPr>
          <p:spPr bwMode="auto">
            <a:xfrm flipH="1">
              <a:off x="1930" y="2192"/>
              <a:ext cx="2217" cy="1607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032125" y="1908175"/>
            <a:ext cx="3914775" cy="3497263"/>
            <a:chOff x="1910" y="1202"/>
            <a:chExt cx="2466" cy="2203"/>
          </a:xfrm>
        </p:grpSpPr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710" y="3194"/>
              <a:ext cx="6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1910" y="1202"/>
              <a:ext cx="2270" cy="1976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464175" y="4079875"/>
            <a:ext cx="323850" cy="2462213"/>
            <a:chOff x="3442" y="2570"/>
            <a:chExt cx="204" cy="1551"/>
          </a:xfrm>
        </p:grpSpPr>
        <p:sp>
          <p:nvSpPr>
            <p:cNvPr id="24608" name="Rectangle 39"/>
            <p:cNvSpPr>
              <a:spLocks noChangeArrowheads="1"/>
            </p:cNvSpPr>
            <p:nvPr/>
          </p:nvSpPr>
          <p:spPr bwMode="auto">
            <a:xfrm>
              <a:off x="3442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2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grpSp>
          <p:nvGrpSpPr>
            <p:cNvPr id="24609" name="Group 40"/>
            <p:cNvGrpSpPr>
              <a:grpSpLocks/>
            </p:cNvGrpSpPr>
            <p:nvPr/>
          </p:nvGrpSpPr>
          <p:grpSpPr bwMode="auto">
            <a:xfrm>
              <a:off x="3488" y="2570"/>
              <a:ext cx="115" cy="1299"/>
              <a:chOff x="3488" y="2570"/>
              <a:chExt cx="115" cy="1299"/>
            </a:xfrm>
          </p:grpSpPr>
          <p:sp>
            <p:nvSpPr>
              <p:cNvPr id="24610" name="Line 41"/>
              <p:cNvSpPr>
                <a:spLocks noChangeShapeType="1"/>
              </p:cNvSpPr>
              <p:nvPr/>
            </p:nvSpPr>
            <p:spPr bwMode="auto">
              <a:xfrm flipV="1">
                <a:off x="3542" y="2636"/>
                <a:ext cx="1" cy="12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11" name="Oval 42"/>
              <p:cNvSpPr>
                <a:spLocks noChangeArrowheads="1"/>
              </p:cNvSpPr>
              <p:nvPr/>
            </p:nvSpPr>
            <p:spPr bwMode="auto">
              <a:xfrm>
                <a:off x="3488" y="2570"/>
                <a:ext cx="115" cy="11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508500" y="2422525"/>
            <a:ext cx="1476375" cy="1212850"/>
            <a:chOff x="2840" y="1526"/>
            <a:chExt cx="930" cy="764"/>
          </a:xfrm>
        </p:grpSpPr>
        <p:sp>
          <p:nvSpPr>
            <p:cNvPr id="24605" name="Line 44"/>
            <p:cNvSpPr>
              <a:spLocks noChangeShapeType="1"/>
            </p:cNvSpPr>
            <p:nvPr/>
          </p:nvSpPr>
          <p:spPr bwMode="auto">
            <a:xfrm flipH="1">
              <a:off x="2912" y="1863"/>
              <a:ext cx="181" cy="4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6" name="Rectangle 45"/>
            <p:cNvSpPr>
              <a:spLocks noChangeArrowheads="1"/>
            </p:cNvSpPr>
            <p:nvPr/>
          </p:nvSpPr>
          <p:spPr bwMode="auto">
            <a:xfrm>
              <a:off x="2840" y="1526"/>
              <a:ext cx="9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Deadweight</a:t>
              </a:r>
              <a:endParaRPr lang="en-US"/>
            </a:p>
          </p:txBody>
        </p:sp>
        <p:sp>
          <p:nvSpPr>
            <p:cNvPr id="24607" name="Rectangle 46"/>
            <p:cNvSpPr>
              <a:spLocks noChangeArrowheads="1"/>
            </p:cNvSpPr>
            <p:nvPr/>
          </p:nvSpPr>
          <p:spPr bwMode="auto">
            <a:xfrm>
              <a:off x="3147" y="1744"/>
              <a:ext cx="3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loss</a:t>
              </a:r>
              <a:endParaRPr lang="en-US"/>
            </a:p>
          </p:txBody>
        </p:sp>
      </p:grpSp>
      <p:sp>
        <p:nvSpPr>
          <p:cNvPr id="24604" name="Text Box 47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31247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Price controls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Are usually enacted when policymakers believe the market price is unfair to buyers or sellers.  </a:t>
            </a:r>
            <a:endParaRPr lang="en-US" dirty="0" smtClean="0">
              <a:latin typeface="Arial" charset="0"/>
              <a:ea typeface="ＭＳ Ｐゴシック" charset="0"/>
              <a:cs typeface="Arial" charset="0"/>
            </a:endParaRPr>
          </a:p>
          <a:p>
            <a:pPr>
              <a:buClr>
                <a:srgbClr val="000000"/>
              </a:buClr>
            </a:pPr>
            <a:r>
              <a:rPr lang="en-US" i="1" dirty="0" smtClean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Price </a:t>
            </a: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Ceiling</a:t>
            </a:r>
            <a:r>
              <a:rPr lang="en-US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: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legal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maximum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on the price at which a good can be sold. 		</a:t>
            </a:r>
          </a:p>
          <a:p>
            <a:pPr>
              <a:buClr>
                <a:schemeClr val="tx1"/>
              </a:buClr>
            </a:pP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Price Floor</a:t>
            </a:r>
            <a:r>
              <a:rPr lang="en-US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: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legal 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minimum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on the price at which a good can be sold.	 </a:t>
            </a:r>
          </a:p>
        </p:txBody>
      </p:sp>
    </p:spTree>
    <p:extLst>
      <p:ext uri="{BB962C8B-B14F-4D97-AF65-F5344CB8AC3E}">
        <p14:creationId xmlns:p14="http://schemas.microsoft.com/office/powerpoint/2010/main" val="2336159154"/>
      </p:ext>
    </p:extLst>
  </p:cSld>
  <p:clrMapOvr>
    <a:masterClrMapping/>
  </p:clrMapOvr>
  <p:transition spd="med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Deadweight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Loss and Tax Revenue from Three Taxes of Different Sizes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F3F6F9"/>
          </a:solidFill>
          <a:ln w="2873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F2F4F8"/>
          </a:solidFill>
          <a:ln w="26193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F1F4F7"/>
          </a:solidFill>
          <a:ln w="2349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F0F2F5"/>
          </a:solidFill>
          <a:ln w="20955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EF1F4"/>
          </a:solidFill>
          <a:ln w="1825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DEFF3"/>
          </a:solidFill>
          <a:ln w="1571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BEEF2"/>
          </a:solidFill>
          <a:ln w="130175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AECF1"/>
          </a:solidFill>
          <a:ln w="104775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9EBF0"/>
          </a:solidFill>
          <a:ln w="777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7EAEF"/>
          </a:solidFill>
          <a:ln w="52388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2762250" y="1703388"/>
            <a:ext cx="4157663" cy="4543425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2657475" y="1598613"/>
            <a:ext cx="4157663" cy="4570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9" name="Freeform 17"/>
          <p:cNvSpPr>
            <a:spLocks/>
          </p:cNvSpPr>
          <p:nvPr/>
        </p:nvSpPr>
        <p:spPr bwMode="auto">
          <a:xfrm>
            <a:off x="3076575" y="2120900"/>
            <a:ext cx="2457450" cy="3760788"/>
          </a:xfrm>
          <a:custGeom>
            <a:avLst/>
            <a:gdLst>
              <a:gd name="T0" fmla="*/ 0 w 1548"/>
              <a:gd name="T1" fmla="*/ 0 h 2369"/>
              <a:gd name="T2" fmla="*/ 0 w 1548"/>
              <a:gd name="T3" fmla="*/ 2147483647 h 2369"/>
              <a:gd name="T4" fmla="*/ 2147483647 w 1548"/>
              <a:gd name="T5" fmla="*/ 2147483647 h 2369"/>
              <a:gd name="T6" fmla="*/ 0 w 1548"/>
              <a:gd name="T7" fmla="*/ 0 h 2369"/>
              <a:gd name="T8" fmla="*/ 0 60000 65536"/>
              <a:gd name="T9" fmla="*/ 0 60000 65536"/>
              <a:gd name="T10" fmla="*/ 0 60000 65536"/>
              <a:gd name="T11" fmla="*/ 0 60000 65536"/>
              <a:gd name="T12" fmla="*/ 0 w 1548"/>
              <a:gd name="T13" fmla="*/ 0 h 2369"/>
              <a:gd name="T14" fmla="*/ 1548 w 1548"/>
              <a:gd name="T15" fmla="*/ 2369 h 23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8" h="2369">
                <a:moveTo>
                  <a:pt x="0" y="0"/>
                </a:moveTo>
                <a:lnTo>
                  <a:pt x="0" y="2369"/>
                </a:lnTo>
                <a:lnTo>
                  <a:pt x="1548" y="1300"/>
                </a:ln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657475" y="2120900"/>
            <a:ext cx="419100" cy="3760788"/>
            <a:chOff x="1674" y="1336"/>
            <a:chExt cx="264" cy="2369"/>
          </a:xfrm>
        </p:grpSpPr>
        <p:sp>
          <p:nvSpPr>
            <p:cNvPr id="25645" name="Rectangle 19"/>
            <p:cNvSpPr>
              <a:spLocks noChangeArrowheads="1"/>
            </p:cNvSpPr>
            <p:nvPr/>
          </p:nvSpPr>
          <p:spPr bwMode="auto">
            <a:xfrm>
              <a:off x="1674" y="1336"/>
              <a:ext cx="264" cy="2369"/>
            </a:xfrm>
            <a:prstGeom prst="rect">
              <a:avLst/>
            </a:prstGeom>
            <a:solidFill>
              <a:srgbClr val="6CC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6" name="Rectangle 20"/>
            <p:cNvSpPr>
              <a:spLocks noChangeArrowheads="1"/>
            </p:cNvSpPr>
            <p:nvPr/>
          </p:nvSpPr>
          <p:spPr bwMode="auto">
            <a:xfrm rot="-5400000">
              <a:off x="1318" y="2426"/>
              <a:ext cx="9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Tax revenue</a:t>
              </a:r>
              <a:endParaRPr lang="en-US"/>
            </a:p>
          </p:txBody>
        </p:sp>
      </p:grpSp>
      <p:sp>
        <p:nvSpPr>
          <p:cNvPr id="25618" name="Freeform 21"/>
          <p:cNvSpPr>
            <a:spLocks/>
          </p:cNvSpPr>
          <p:nvPr/>
        </p:nvSpPr>
        <p:spPr bwMode="auto">
          <a:xfrm>
            <a:off x="2657475" y="1598613"/>
            <a:ext cx="4157663" cy="4570412"/>
          </a:xfrm>
          <a:custGeom>
            <a:avLst/>
            <a:gdLst>
              <a:gd name="T0" fmla="*/ 0 w 2619"/>
              <a:gd name="T1" fmla="*/ 0 h 2879"/>
              <a:gd name="T2" fmla="*/ 0 w 2619"/>
              <a:gd name="T3" fmla="*/ 2147483647 h 2879"/>
              <a:gd name="T4" fmla="*/ 2147483647 w 2619"/>
              <a:gd name="T5" fmla="*/ 2147483647 h 2879"/>
              <a:gd name="T6" fmla="*/ 0 60000 65536"/>
              <a:gd name="T7" fmla="*/ 0 60000 65536"/>
              <a:gd name="T8" fmla="*/ 0 60000 65536"/>
              <a:gd name="T9" fmla="*/ 0 w 2619"/>
              <a:gd name="T10" fmla="*/ 0 h 2879"/>
              <a:gd name="T11" fmla="*/ 2619 w 2619"/>
              <a:gd name="T12" fmla="*/ 2879 h 28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9" h="2879">
                <a:moveTo>
                  <a:pt x="0" y="0"/>
                </a:moveTo>
                <a:lnTo>
                  <a:pt x="0" y="2879"/>
                </a:lnTo>
                <a:lnTo>
                  <a:pt x="2619" y="287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894013" y="1938338"/>
            <a:ext cx="3924300" cy="3467100"/>
            <a:chOff x="1823" y="1221"/>
            <a:chExt cx="2472" cy="2184"/>
          </a:xfrm>
        </p:grpSpPr>
        <p:sp>
          <p:nvSpPr>
            <p:cNvPr id="25643" name="Line 23"/>
            <p:cNvSpPr>
              <a:spLocks noChangeShapeType="1"/>
            </p:cNvSpPr>
            <p:nvPr/>
          </p:nvSpPr>
          <p:spPr bwMode="auto">
            <a:xfrm>
              <a:off x="1823" y="1221"/>
              <a:ext cx="2305" cy="1957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4" name="Rectangle 24"/>
            <p:cNvSpPr>
              <a:spLocks noChangeArrowheads="1"/>
            </p:cNvSpPr>
            <p:nvPr/>
          </p:nvSpPr>
          <p:spPr bwMode="auto">
            <a:xfrm>
              <a:off x="3629" y="3194"/>
              <a:ext cx="6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Demand</a:t>
              </a:r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94013" y="3063875"/>
            <a:ext cx="3843337" cy="2973388"/>
            <a:chOff x="1823" y="1930"/>
            <a:chExt cx="2421" cy="1873"/>
          </a:xfrm>
        </p:grpSpPr>
        <p:sp>
          <p:nvSpPr>
            <p:cNvPr id="25641" name="Line 26"/>
            <p:cNvSpPr>
              <a:spLocks noChangeShapeType="1"/>
            </p:cNvSpPr>
            <p:nvPr/>
          </p:nvSpPr>
          <p:spPr bwMode="auto">
            <a:xfrm flipH="1">
              <a:off x="1823" y="2192"/>
              <a:ext cx="2272" cy="1611"/>
            </a:xfrm>
            <a:prstGeom prst="line">
              <a:avLst/>
            </a:prstGeom>
            <a:noFill/>
            <a:ln w="77788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2" name="Rectangle 27"/>
            <p:cNvSpPr>
              <a:spLocks noChangeArrowheads="1"/>
            </p:cNvSpPr>
            <p:nvPr/>
          </p:nvSpPr>
          <p:spPr bwMode="auto">
            <a:xfrm>
              <a:off x="3706" y="1930"/>
              <a:ext cx="53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Supply</a:t>
              </a:r>
              <a:endParaRPr lang="en-US"/>
            </a:p>
          </p:txBody>
        </p:sp>
      </p:grpSp>
      <p:sp>
        <p:nvSpPr>
          <p:cNvPr id="25621" name="Rectangle 28"/>
          <p:cNvSpPr>
            <a:spLocks noChangeArrowheads="1"/>
          </p:cNvSpPr>
          <p:nvPr/>
        </p:nvSpPr>
        <p:spPr bwMode="auto">
          <a:xfrm>
            <a:off x="5735638" y="6199188"/>
            <a:ext cx="1136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Quantity</a:t>
            </a:r>
            <a:endParaRPr lang="en-US"/>
          </a:p>
        </p:txBody>
      </p:sp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2401888" y="620712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5623" name="Rectangle 30"/>
          <p:cNvSpPr>
            <a:spLocks noChangeArrowheads="1"/>
          </p:cNvSpPr>
          <p:nvPr/>
        </p:nvSpPr>
        <p:spPr bwMode="auto">
          <a:xfrm>
            <a:off x="1871663" y="1511300"/>
            <a:ext cx="6826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Price</a:t>
            </a:r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345113" y="4073525"/>
            <a:ext cx="323850" cy="2468563"/>
            <a:chOff x="3367" y="2566"/>
            <a:chExt cx="204" cy="1555"/>
          </a:xfrm>
        </p:grpSpPr>
        <p:sp>
          <p:nvSpPr>
            <p:cNvPr id="25638" name="Line 32"/>
            <p:cNvSpPr>
              <a:spLocks noChangeShapeType="1"/>
            </p:cNvSpPr>
            <p:nvPr/>
          </p:nvSpPr>
          <p:spPr bwMode="auto">
            <a:xfrm flipV="1">
              <a:off x="3481" y="2636"/>
              <a:ext cx="1" cy="1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39" name="Oval 33"/>
            <p:cNvSpPr>
              <a:spLocks noChangeArrowheads="1"/>
            </p:cNvSpPr>
            <p:nvPr/>
          </p:nvSpPr>
          <p:spPr bwMode="auto">
            <a:xfrm>
              <a:off x="3420" y="2566"/>
              <a:ext cx="115" cy="1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40" name="Rectangle 34"/>
            <p:cNvSpPr>
              <a:spLocks noChangeArrowheads="1"/>
            </p:cNvSpPr>
            <p:nvPr/>
          </p:nvSpPr>
          <p:spPr bwMode="auto">
            <a:xfrm>
              <a:off x="3367" y="3910"/>
              <a:ext cx="2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Q</a:t>
              </a:r>
              <a:r>
                <a:rPr lang="en-US" sz="2200" baseline="-25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3990975" y="1025525"/>
            <a:ext cx="17430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charset="0"/>
              </a:rPr>
              <a:t>(c) Large Tax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227263" y="1927225"/>
            <a:ext cx="1009650" cy="4614863"/>
            <a:chOff x="1403" y="1214"/>
            <a:chExt cx="636" cy="2907"/>
          </a:xfrm>
        </p:grpSpPr>
        <p:sp>
          <p:nvSpPr>
            <p:cNvPr id="25632" name="Rectangle 37"/>
            <p:cNvSpPr>
              <a:spLocks noChangeArrowheads="1"/>
            </p:cNvSpPr>
            <p:nvPr/>
          </p:nvSpPr>
          <p:spPr bwMode="auto">
            <a:xfrm>
              <a:off x="1403" y="1214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200" i="1" baseline="-2500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grpSp>
          <p:nvGrpSpPr>
            <p:cNvPr id="25633" name="Group 38"/>
            <p:cNvGrpSpPr>
              <a:grpSpLocks/>
            </p:cNvGrpSpPr>
            <p:nvPr/>
          </p:nvGrpSpPr>
          <p:grpSpPr bwMode="auto">
            <a:xfrm>
              <a:off x="1674" y="1336"/>
              <a:ext cx="365" cy="2785"/>
              <a:chOff x="1674" y="1336"/>
              <a:chExt cx="365" cy="2785"/>
            </a:xfrm>
          </p:grpSpPr>
          <p:sp>
            <p:nvSpPr>
              <p:cNvPr id="25635" name="Freeform 39"/>
              <p:cNvSpPr>
                <a:spLocks/>
              </p:cNvSpPr>
              <p:nvPr/>
            </p:nvSpPr>
            <p:spPr bwMode="auto">
              <a:xfrm>
                <a:off x="1674" y="1336"/>
                <a:ext cx="264" cy="2533"/>
              </a:xfrm>
              <a:custGeom>
                <a:avLst/>
                <a:gdLst>
                  <a:gd name="T0" fmla="*/ 264 w 264"/>
                  <a:gd name="T1" fmla="*/ 2533 h 2533"/>
                  <a:gd name="T2" fmla="*/ 264 w 264"/>
                  <a:gd name="T3" fmla="*/ 0 h 2533"/>
                  <a:gd name="T4" fmla="*/ 0 w 264"/>
                  <a:gd name="T5" fmla="*/ 0 h 2533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2533"/>
                  <a:gd name="T11" fmla="*/ 264 w 264"/>
                  <a:gd name="T12" fmla="*/ 2533 h 25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2533">
                    <a:moveTo>
                      <a:pt x="264" y="2533"/>
                    </a:move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6" name="Line 40"/>
              <p:cNvSpPr>
                <a:spLocks noChangeShapeType="1"/>
              </p:cNvSpPr>
              <p:nvPr/>
            </p:nvSpPr>
            <p:spPr bwMode="auto">
              <a:xfrm flipH="1">
                <a:off x="1674" y="3705"/>
                <a:ext cx="26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7" name="Rectangle 41"/>
              <p:cNvSpPr>
                <a:spLocks noChangeArrowheads="1"/>
              </p:cNvSpPr>
              <p:nvPr/>
            </p:nvSpPr>
            <p:spPr bwMode="auto">
              <a:xfrm>
                <a:off x="1835" y="3910"/>
                <a:ext cx="20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1">
                    <a:solidFill>
                      <a:srgbClr val="000000"/>
                    </a:solidFill>
                    <a:latin typeface="Arial" charset="0"/>
                  </a:rPr>
                  <a:t>Q</a:t>
                </a:r>
                <a:r>
                  <a:rPr lang="en-US" sz="2200" baseline="-25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/>
              </a:p>
            </p:txBody>
          </p:sp>
        </p:grpSp>
        <p:sp>
          <p:nvSpPr>
            <p:cNvPr id="25634" name="Rectangle 42"/>
            <p:cNvSpPr>
              <a:spLocks noChangeArrowheads="1"/>
            </p:cNvSpPr>
            <p:nvPr/>
          </p:nvSpPr>
          <p:spPr bwMode="auto">
            <a:xfrm>
              <a:off x="1403" y="3582"/>
              <a:ext cx="1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2200" i="1" baseline="-25000">
                  <a:solidFill>
                    <a:srgbClr val="000000"/>
                  </a:solidFill>
                  <a:latin typeface="Arial" charset="0"/>
                </a:rPr>
                <a:t>S</a:t>
              </a:r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81500" y="2422525"/>
            <a:ext cx="1476375" cy="1212850"/>
            <a:chOff x="2760" y="1526"/>
            <a:chExt cx="930" cy="764"/>
          </a:xfrm>
        </p:grpSpPr>
        <p:sp>
          <p:nvSpPr>
            <p:cNvPr id="25629" name="Line 44"/>
            <p:cNvSpPr>
              <a:spLocks noChangeShapeType="1"/>
            </p:cNvSpPr>
            <p:nvPr/>
          </p:nvSpPr>
          <p:spPr bwMode="auto">
            <a:xfrm flipH="1">
              <a:off x="2860" y="1863"/>
              <a:ext cx="165" cy="4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30" name="Rectangle 45"/>
            <p:cNvSpPr>
              <a:spLocks noChangeArrowheads="1"/>
            </p:cNvSpPr>
            <p:nvPr/>
          </p:nvSpPr>
          <p:spPr bwMode="auto">
            <a:xfrm>
              <a:off x="2760" y="1526"/>
              <a:ext cx="9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Deadweight</a:t>
              </a:r>
              <a:endParaRPr lang="en-US"/>
            </a:p>
          </p:txBody>
        </p:sp>
        <p:sp>
          <p:nvSpPr>
            <p:cNvPr id="25631" name="Rectangle 46"/>
            <p:cNvSpPr>
              <a:spLocks noChangeArrowheads="1"/>
            </p:cNvSpPr>
            <p:nvPr/>
          </p:nvSpPr>
          <p:spPr bwMode="auto">
            <a:xfrm>
              <a:off x="3066" y="1744"/>
              <a:ext cx="31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loss</a:t>
              </a:r>
              <a:endParaRPr lang="en-US"/>
            </a:p>
          </p:txBody>
        </p:sp>
      </p:grpSp>
      <p:sp>
        <p:nvSpPr>
          <p:cNvPr id="25628" name="Text Box 47"/>
          <p:cNvSpPr txBox="1">
            <a:spLocks noChangeArrowheads="1"/>
          </p:cNvSpPr>
          <p:nvPr/>
        </p:nvSpPr>
        <p:spPr bwMode="auto">
          <a:xfrm>
            <a:off x="6565900" y="6675438"/>
            <a:ext cx="1441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Cengage</a:t>
            </a:r>
          </a:p>
        </p:txBody>
      </p:sp>
    </p:spTree>
    <p:extLst>
      <p:ext uri="{BB962C8B-B14F-4D97-AF65-F5344CB8AC3E}">
        <p14:creationId xmlns:p14="http://schemas.microsoft.com/office/powerpoint/2010/main" val="2658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D2533C"/>
                </a:solidFill>
                <a:latin typeface="Tahoma" charset="0"/>
                <a:ea typeface="ＭＳ Ｐゴシック" charset="0"/>
                <a:cs typeface="Times New Roman" charset="0"/>
              </a:rPr>
              <a:t>As taxes increase, the deadweight loss from the tax increases</a:t>
            </a:r>
            <a:r>
              <a:rPr lang="en-GB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solidFill>
                <a:srgbClr val="D2533C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For the small tax, tax revenue is small.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As the size of the tax rises, tax revenue grows.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But as the size of the tax continues to rise, tax revenue falls because the higher tax reduces the size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1517529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Deadweight Loss and Tax Revenue Vary with the Size of a Tax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F3F6F9"/>
          </a:solidFill>
          <a:ln w="2746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F2F4F8"/>
          </a:solidFill>
          <a:ln w="24923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F1F4F7"/>
          </a:solidFill>
          <a:ln w="22542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F0F2F5"/>
          </a:solidFill>
          <a:ln w="2000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EF1F4"/>
          </a:solidFill>
          <a:ln w="1746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DEFF3"/>
          </a:solidFill>
          <a:ln w="1492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BEEF2"/>
          </a:solidFill>
          <a:ln w="1254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AECF1"/>
          </a:solidFill>
          <a:ln w="1000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9EBF0"/>
          </a:solidFill>
          <a:ln w="746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7EAEF"/>
          </a:solidFill>
          <a:ln w="4921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2638425" y="2157413"/>
            <a:ext cx="4268788" cy="3595687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2487613" y="1955800"/>
            <a:ext cx="4468812" cy="3771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8385" name="Freeform 17"/>
          <p:cNvSpPr>
            <a:spLocks/>
          </p:cNvSpPr>
          <p:nvPr/>
        </p:nvSpPr>
        <p:spPr bwMode="auto">
          <a:xfrm>
            <a:off x="2487613" y="2786063"/>
            <a:ext cx="4168775" cy="2916237"/>
          </a:xfrm>
          <a:custGeom>
            <a:avLst/>
            <a:gdLst>
              <a:gd name="T0" fmla="*/ 0 w 167"/>
              <a:gd name="T1" fmla="*/ 2147483647 h 116"/>
              <a:gd name="T2" fmla="*/ 2147483647 w 167"/>
              <a:gd name="T3" fmla="*/ 0 h 116"/>
              <a:gd name="T4" fmla="*/ 0 60000 65536"/>
              <a:gd name="T5" fmla="*/ 0 60000 65536"/>
              <a:gd name="T6" fmla="*/ 0 w 167"/>
              <a:gd name="T7" fmla="*/ 0 h 116"/>
              <a:gd name="T8" fmla="*/ 167 w 167"/>
              <a:gd name="T9" fmla="*/ 116 h 1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116">
                <a:moveTo>
                  <a:pt x="0" y="116"/>
                </a:moveTo>
                <a:cubicBezTo>
                  <a:pt x="30" y="116"/>
                  <a:pt x="133" y="105"/>
                  <a:pt x="167" y="0"/>
                </a:cubicBezTo>
              </a:path>
            </a:pathLst>
          </a:custGeom>
          <a:noFill/>
          <a:ln w="74613">
            <a:solidFill>
              <a:srgbClr val="5F16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5" name="Freeform 18"/>
          <p:cNvSpPr>
            <a:spLocks/>
          </p:cNvSpPr>
          <p:nvPr/>
        </p:nvSpPr>
        <p:spPr bwMode="auto">
          <a:xfrm>
            <a:off x="2487613" y="1955800"/>
            <a:ext cx="4468812" cy="3771900"/>
          </a:xfrm>
          <a:custGeom>
            <a:avLst/>
            <a:gdLst>
              <a:gd name="T0" fmla="*/ 0 w 2815"/>
              <a:gd name="T1" fmla="*/ 0 h 2376"/>
              <a:gd name="T2" fmla="*/ 0 w 2815"/>
              <a:gd name="T3" fmla="*/ 2147483647 h 2376"/>
              <a:gd name="T4" fmla="*/ 2147483647 w 2815"/>
              <a:gd name="T5" fmla="*/ 2147483647 h 2376"/>
              <a:gd name="T6" fmla="*/ 0 60000 65536"/>
              <a:gd name="T7" fmla="*/ 0 60000 65536"/>
              <a:gd name="T8" fmla="*/ 0 60000 65536"/>
              <a:gd name="T9" fmla="*/ 0 w 2815"/>
              <a:gd name="T10" fmla="*/ 0 h 2376"/>
              <a:gd name="T11" fmla="*/ 2815 w 2815"/>
              <a:gd name="T12" fmla="*/ 2376 h 2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5" h="2376">
                <a:moveTo>
                  <a:pt x="0" y="0"/>
                </a:moveTo>
                <a:lnTo>
                  <a:pt x="0" y="2376"/>
                </a:lnTo>
                <a:lnTo>
                  <a:pt x="2815" y="2376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3470275" y="1363663"/>
            <a:ext cx="2593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(a) Deadweight Loss</a:t>
            </a:r>
            <a:endParaRPr lang="en-US"/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787400" y="1916113"/>
            <a:ext cx="14970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Deadweight</a:t>
            </a:r>
            <a:endParaRPr lang="en-US"/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1677988" y="2254250"/>
            <a:ext cx="622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Loss</a:t>
            </a:r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2162175" y="5888038"/>
            <a:ext cx="147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5922963" y="5880100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Tax Size</a:t>
            </a:r>
            <a:endParaRPr lang="en-US"/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9775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8229600" cy="6858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How </a:t>
            </a:r>
            <a:r>
              <a:rPr lang="en-US" sz="24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Deadweight Loss and Tax Revenue Vary with the Size of a Tax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F3F6F9"/>
          </a:solidFill>
          <a:ln w="27463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F2F4F8"/>
          </a:solidFill>
          <a:ln w="24923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F1F4F7"/>
          </a:solidFill>
          <a:ln w="225425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F0F2F5"/>
          </a:solidFill>
          <a:ln w="2000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EF1F4"/>
          </a:solidFill>
          <a:ln w="1746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DEFF3"/>
          </a:solidFill>
          <a:ln w="1492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BEEF2"/>
          </a:solidFill>
          <a:ln w="125413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AECF1"/>
          </a:solidFill>
          <a:ln w="10001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9EBF0"/>
          </a:solidFill>
          <a:ln w="746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7EAEF"/>
          </a:solidFill>
          <a:ln w="49213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2698750" y="2232025"/>
            <a:ext cx="4343400" cy="3521075"/>
          </a:xfrm>
          <a:prstGeom prst="rect">
            <a:avLst/>
          </a:prstGeom>
          <a:solidFill>
            <a:srgbClr val="E6E9EF"/>
          </a:solidFill>
          <a:ln w="2540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2573338" y="1955800"/>
            <a:ext cx="4443412" cy="3771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61" name="Freeform 17"/>
          <p:cNvSpPr>
            <a:spLocks/>
          </p:cNvSpPr>
          <p:nvPr/>
        </p:nvSpPr>
        <p:spPr bwMode="auto">
          <a:xfrm>
            <a:off x="2598738" y="3238500"/>
            <a:ext cx="4143375" cy="2489200"/>
          </a:xfrm>
          <a:custGeom>
            <a:avLst/>
            <a:gdLst>
              <a:gd name="T0" fmla="*/ 2147483647 w 166"/>
              <a:gd name="T1" fmla="*/ 2147483647 h 99"/>
              <a:gd name="T2" fmla="*/ 2147483647 w 166"/>
              <a:gd name="T3" fmla="*/ 0 h 99"/>
              <a:gd name="T4" fmla="*/ 0 w 166"/>
              <a:gd name="T5" fmla="*/ 2147483647 h 99"/>
              <a:gd name="T6" fmla="*/ 0 60000 65536"/>
              <a:gd name="T7" fmla="*/ 0 60000 65536"/>
              <a:gd name="T8" fmla="*/ 0 60000 65536"/>
              <a:gd name="T9" fmla="*/ 0 w 166"/>
              <a:gd name="T10" fmla="*/ 0 h 99"/>
              <a:gd name="T11" fmla="*/ 166 w 166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99">
                <a:moveTo>
                  <a:pt x="166" y="99"/>
                </a:moveTo>
                <a:cubicBezTo>
                  <a:pt x="140" y="20"/>
                  <a:pt x="112" y="0"/>
                  <a:pt x="87" y="0"/>
                </a:cubicBezTo>
                <a:cubicBezTo>
                  <a:pt x="62" y="0"/>
                  <a:pt x="27" y="20"/>
                  <a:pt x="0" y="99"/>
                </a:cubicBezTo>
              </a:path>
            </a:pathLst>
          </a:custGeom>
          <a:noFill/>
          <a:ln w="74613">
            <a:solidFill>
              <a:srgbClr val="75BC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9" name="Freeform 18"/>
          <p:cNvSpPr>
            <a:spLocks/>
          </p:cNvSpPr>
          <p:nvPr/>
        </p:nvSpPr>
        <p:spPr bwMode="auto">
          <a:xfrm>
            <a:off x="2573338" y="1930400"/>
            <a:ext cx="4468812" cy="3797300"/>
          </a:xfrm>
          <a:custGeom>
            <a:avLst/>
            <a:gdLst>
              <a:gd name="T0" fmla="*/ 0 w 2815"/>
              <a:gd name="T1" fmla="*/ 0 h 2392"/>
              <a:gd name="T2" fmla="*/ 0 w 2815"/>
              <a:gd name="T3" fmla="*/ 2147483647 h 2392"/>
              <a:gd name="T4" fmla="*/ 2147483647 w 2815"/>
              <a:gd name="T5" fmla="*/ 2147483647 h 2392"/>
              <a:gd name="T6" fmla="*/ 0 60000 65536"/>
              <a:gd name="T7" fmla="*/ 0 60000 65536"/>
              <a:gd name="T8" fmla="*/ 0 60000 65536"/>
              <a:gd name="T9" fmla="*/ 0 w 2815"/>
              <a:gd name="T10" fmla="*/ 0 h 2392"/>
              <a:gd name="T11" fmla="*/ 2815 w 2815"/>
              <a:gd name="T12" fmla="*/ 2392 h 2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5" h="2392">
                <a:moveTo>
                  <a:pt x="0" y="0"/>
                </a:moveTo>
                <a:lnTo>
                  <a:pt x="0" y="2392"/>
                </a:lnTo>
                <a:lnTo>
                  <a:pt x="2815" y="2392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2952750" y="1363663"/>
            <a:ext cx="37766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(b) Revenue (the Laffer curve)</a:t>
            </a:r>
            <a:endParaRPr lang="en-US"/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2052638" y="1855788"/>
            <a:ext cx="458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Tax</a:t>
            </a:r>
            <a:endParaRPr lang="en-US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1390650" y="2195513"/>
            <a:ext cx="11096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Revenue</a:t>
            </a:r>
            <a:endParaRPr lang="en-US"/>
          </a:p>
        </p:txBody>
      </p:sp>
      <p:sp>
        <p:nvSpPr>
          <p:cNvPr id="28693" name="Rectangle 22"/>
          <p:cNvSpPr>
            <a:spLocks noChangeArrowheads="1"/>
          </p:cNvSpPr>
          <p:nvPr/>
        </p:nvSpPr>
        <p:spPr bwMode="auto">
          <a:xfrm>
            <a:off x="2366963" y="5878513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5907088" y="5870575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Tax Size</a:t>
            </a:r>
            <a:endParaRPr 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 Cengage</a:t>
            </a:r>
          </a:p>
        </p:txBody>
      </p:sp>
    </p:spTree>
    <p:extLst>
      <p:ext uri="{BB962C8B-B14F-4D97-AF65-F5344CB8AC3E}">
        <p14:creationId xmlns:p14="http://schemas.microsoft.com/office/powerpoint/2010/main" val="14687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ADMINISTRATIVE BURDEN</a:t>
            </a: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Complying with tax laws creates additional deadweight losses.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Taxpayers spend time and money documenting, computing, and filling tax forms.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These are additional administrative costs they incur, over and above the actual taxes they pay.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administrative burden of any tax system is part of the inefficiency it creates. </a:t>
            </a:r>
          </a:p>
        </p:txBody>
      </p:sp>
    </p:spTree>
    <p:extLst>
      <p:ext uri="{BB962C8B-B14F-4D97-AF65-F5344CB8AC3E}">
        <p14:creationId xmlns:p14="http://schemas.microsoft.com/office/powerpoint/2010/main" val="241296912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>
                <a:latin typeface="Arial" charset="0"/>
                <a:ea typeface="ＭＳ Ｐゴシック" charset="0"/>
                <a:cs typeface="ＭＳ Ｐゴシック" charset="0"/>
              </a:rPr>
              <a:t>THE DESIGN OF THE TAX SYSTEM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Adam Smith’s Four Canons of Taxation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Equality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Certainty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Convenience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3420598713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Marginal Tax Rates versus Average Tax Rates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average tax rate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is total tax paid divided by total income.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Measures </a:t>
            </a:r>
            <a:r>
              <a:rPr lang="en-US" dirty="0">
                <a:latin typeface="Tahoma" charset="0"/>
                <a:ea typeface="ＭＳ Ｐゴシック" charset="0"/>
                <a:cs typeface="Times New Roman" charset="0"/>
              </a:rPr>
              <a:t>the sacrifice made by a taxpayer</a:t>
            </a:r>
            <a:r>
              <a:rPr lang="en-GB" dirty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marginal tax rate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is the extra tax paid on an additional pound of income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lvl="1">
              <a:buClr>
                <a:srgbClr val="000000"/>
              </a:buClr>
            </a:pP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E.g. UK income tax rates 2014: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7" y="4031694"/>
            <a:ext cx="8293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1566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Lump-Sum Taxes</a:t>
            </a:r>
            <a:endParaRPr lang="en-US" sz="3200" dirty="0">
              <a:solidFill>
                <a:srgbClr val="D2533C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A lump-sum tax is a tax that is the same amount for every person, regardless of earnings or any actions that the person might take.</a:t>
            </a:r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For this type of tax, the marginal tax rate is equal to zero.</a:t>
            </a:r>
            <a:r>
              <a:rPr lang="en-GB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lvl="1"/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This is the most efficient type of tax.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 It does not distort incentives</a:t>
            </a:r>
          </a:p>
          <a:p>
            <a:pPr lvl="2"/>
            <a:r>
              <a:rPr lang="en-US">
                <a:latin typeface="Tahoma" charset="0"/>
                <a:ea typeface="ＭＳ Ｐゴシック" charset="0"/>
                <a:cs typeface="Times New Roman" charset="0"/>
              </a:rPr>
              <a:t> Little administrative burden </a:t>
            </a: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6811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TAXES AND EFFICIENCY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One tax system is more </a:t>
            </a:r>
            <a:r>
              <a:rPr lang="en-US" i="1">
                <a:latin typeface="Arial" charset="0"/>
                <a:ea typeface="ＭＳ Ｐゴシック" charset="0"/>
                <a:cs typeface="Arial" charset="0"/>
              </a:rPr>
              <a:t>efficient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than another if it raises the same amount of revenue at a lower cost to taxpayers. 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An </a:t>
            </a:r>
            <a:r>
              <a:rPr lang="en-US" i="1">
                <a:latin typeface="Arial" charset="0"/>
                <a:ea typeface="ＭＳ Ｐゴシック" charset="0"/>
                <a:cs typeface="Arial" charset="0"/>
              </a:rPr>
              <a:t>efficient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 tax system is one that imposes small deadweight losses and low administrative costs. </a:t>
            </a:r>
          </a:p>
          <a:p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0133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TAXES AND EFFICIENCY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Cost of Taxes to Taxpayers</a:t>
            </a:r>
            <a:endParaRPr lang="en-US">
              <a:latin typeface="Tahoma" charset="0"/>
              <a:ea typeface="ＭＳ Ｐゴシック" charset="0"/>
              <a:cs typeface="Arial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tax payment itself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Deadweight losses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Administrative burdens</a:t>
            </a:r>
          </a:p>
        </p:txBody>
      </p:sp>
    </p:spTree>
    <p:extLst>
      <p:ext uri="{BB962C8B-B14F-4D97-AF65-F5344CB8AC3E}">
        <p14:creationId xmlns:p14="http://schemas.microsoft.com/office/powerpoint/2010/main" val="11164286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9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F3F6F9"/>
          </a:solidFill>
          <a:ln w="2270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3" name="Rectangle 50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F2F4F8"/>
          </a:solidFill>
          <a:ln w="2063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4" name="Rectangle 51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F1F4F7"/>
          </a:solidFill>
          <a:ln w="1857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5" name="Rectangle 52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F0F2F5"/>
          </a:solidFill>
          <a:ln w="1651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6" name="Rectangle 53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EF1F4"/>
          </a:solidFill>
          <a:ln w="1444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7" name="Rectangle 54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DEFF3"/>
          </a:solidFill>
          <a:ln w="1238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8" name="Rectangle 55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BEEF2"/>
          </a:solidFill>
          <a:ln w="1031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79" name="Rectangle 56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AECF1"/>
          </a:solidFill>
          <a:ln w="825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80" name="Rectangle 57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9EBF0"/>
          </a:solidFill>
          <a:ln w="619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81" name="Rectangle 58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82" name="Rectangle 59"/>
          <p:cNvSpPr>
            <a:spLocks noChangeArrowheads="1"/>
          </p:cNvSpPr>
          <p:nvPr/>
        </p:nvSpPr>
        <p:spPr bwMode="auto">
          <a:xfrm>
            <a:off x="2336800" y="1790700"/>
            <a:ext cx="4905375" cy="403542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83" name="Rectangle 60"/>
          <p:cNvSpPr>
            <a:spLocks noChangeArrowheads="1"/>
          </p:cNvSpPr>
          <p:nvPr/>
        </p:nvSpPr>
        <p:spPr bwMode="auto">
          <a:xfrm>
            <a:off x="2233613" y="1708150"/>
            <a:ext cx="4905375" cy="4014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7185" name="Rectangle 62"/>
          <p:cNvSpPr>
            <a:spLocks noChangeArrowheads="1"/>
          </p:cNvSpPr>
          <p:nvPr/>
        </p:nvSpPr>
        <p:spPr bwMode="auto">
          <a:xfrm rot="10800000" flipV="1">
            <a:off x="5562600" y="5792788"/>
            <a:ext cx="22860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700" b="1" i="0">
                <a:solidFill>
                  <a:srgbClr val="000000"/>
                </a:solidFill>
                <a:cs typeface="Arial" charset="0"/>
              </a:rPr>
              <a:t>Quantity of rental accommodation</a:t>
            </a:r>
          </a:p>
          <a:p>
            <a:r>
              <a:rPr lang="en-US" sz="1700" b="1" i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700" i="0">
                <a:solidFill>
                  <a:srgbClr val="000000"/>
                </a:solidFill>
                <a:cs typeface="Arial" charset="0"/>
              </a:rPr>
              <a:t>(000 sq m)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7186" name="Rectangle 65"/>
          <p:cNvSpPr>
            <a:spLocks noChangeArrowheads="1"/>
          </p:cNvSpPr>
          <p:nvPr/>
        </p:nvSpPr>
        <p:spPr bwMode="auto">
          <a:xfrm>
            <a:off x="2003425" y="5802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i="0">
                <a:solidFill>
                  <a:srgbClr val="000000"/>
                </a:solidFill>
                <a:cs typeface="Arial" charset="0"/>
              </a:rPr>
              <a:t>0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7187" name="Rectangle 66"/>
          <p:cNvSpPr>
            <a:spLocks noChangeArrowheads="1"/>
          </p:cNvSpPr>
          <p:nvPr/>
        </p:nvSpPr>
        <p:spPr bwMode="auto">
          <a:xfrm>
            <a:off x="1143000" y="1663700"/>
            <a:ext cx="9731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700" b="1" i="0" dirty="0">
                <a:solidFill>
                  <a:srgbClr val="000000"/>
                </a:solidFill>
                <a:cs typeface="Arial" charset="0"/>
              </a:rPr>
              <a:t>Price of flats per </a:t>
            </a:r>
            <a:r>
              <a:rPr lang="en-US" sz="1700" b="1" i="0" dirty="0" err="1">
                <a:solidFill>
                  <a:srgbClr val="000000"/>
                </a:solidFill>
                <a:cs typeface="Arial" charset="0"/>
              </a:rPr>
              <a:t>sq</a:t>
            </a:r>
            <a:r>
              <a:rPr lang="en-US" sz="1700" b="1" i="0" dirty="0">
                <a:solidFill>
                  <a:srgbClr val="000000"/>
                </a:solidFill>
                <a:cs typeface="Arial" charset="0"/>
              </a:rPr>
              <a:t> m</a:t>
            </a:r>
            <a:endParaRPr lang="en-US" sz="2400" i="0" dirty="0">
              <a:latin typeface="Times New Roman" charset="0"/>
              <a:cs typeface="Arial" charset="0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879850" y="6132513"/>
            <a:ext cx="1068388" cy="533400"/>
            <a:chOff x="2444" y="3863"/>
            <a:chExt cx="673" cy="336"/>
          </a:xfrm>
        </p:grpSpPr>
        <p:sp>
          <p:nvSpPr>
            <p:cNvPr id="7210" name="Rectangle 70"/>
            <p:cNvSpPr>
              <a:spLocks noChangeArrowheads="1"/>
            </p:cNvSpPr>
            <p:nvPr/>
          </p:nvSpPr>
          <p:spPr bwMode="auto">
            <a:xfrm>
              <a:off x="2444" y="3863"/>
              <a:ext cx="6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Equilibrium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7211" name="Rectangle 71"/>
            <p:cNvSpPr>
              <a:spLocks noChangeArrowheads="1"/>
            </p:cNvSpPr>
            <p:nvPr/>
          </p:nvSpPr>
          <p:spPr bwMode="auto">
            <a:xfrm>
              <a:off x="2550" y="4036"/>
              <a:ext cx="4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quantity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3114675"/>
            <a:ext cx="5259388" cy="546100"/>
            <a:chOff x="1056" y="1962"/>
            <a:chExt cx="3313" cy="344"/>
          </a:xfrm>
        </p:grpSpPr>
        <p:sp>
          <p:nvSpPr>
            <p:cNvPr id="7206" name="Line 73"/>
            <p:cNvSpPr>
              <a:spLocks noChangeShapeType="1"/>
            </p:cNvSpPr>
            <p:nvPr/>
          </p:nvSpPr>
          <p:spPr bwMode="auto">
            <a:xfrm flipH="1">
              <a:off x="1407" y="2041"/>
              <a:ext cx="2570" cy="1"/>
            </a:xfrm>
            <a:prstGeom prst="line">
              <a:avLst/>
            </a:prstGeom>
            <a:noFill/>
            <a:ln w="61913">
              <a:solidFill>
                <a:srgbClr val="E17E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7" name="Rectangle 74"/>
            <p:cNvSpPr>
              <a:spLocks noChangeArrowheads="1"/>
            </p:cNvSpPr>
            <p:nvPr/>
          </p:nvSpPr>
          <p:spPr bwMode="auto">
            <a:xfrm>
              <a:off x="1056" y="1962"/>
              <a:ext cx="2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sz="1700" i="0">
                  <a:solidFill>
                    <a:srgbClr val="000000"/>
                  </a:solidFill>
                  <a:cs typeface="Arial" charset="0"/>
                </a:rPr>
                <a:t>€</a:t>
              </a:r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40</a:t>
              </a:r>
            </a:p>
          </p:txBody>
        </p:sp>
        <p:sp>
          <p:nvSpPr>
            <p:cNvPr id="7208" name="Rectangle 75"/>
            <p:cNvSpPr>
              <a:spLocks noChangeArrowheads="1"/>
            </p:cNvSpPr>
            <p:nvPr/>
          </p:nvSpPr>
          <p:spPr bwMode="auto">
            <a:xfrm>
              <a:off x="4022" y="1970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7209" name="Rectangle 76"/>
            <p:cNvSpPr>
              <a:spLocks noChangeArrowheads="1"/>
            </p:cNvSpPr>
            <p:nvPr/>
          </p:nvSpPr>
          <p:spPr bwMode="auto">
            <a:xfrm>
              <a:off x="3983" y="2143"/>
              <a:ext cx="3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ceiling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762000" y="4038600"/>
            <a:ext cx="1068388" cy="811213"/>
            <a:chOff x="660" y="2432"/>
            <a:chExt cx="673" cy="511"/>
          </a:xfrm>
        </p:grpSpPr>
        <p:sp>
          <p:nvSpPr>
            <p:cNvPr id="7203" name="Line 78"/>
            <p:cNvSpPr>
              <a:spLocks noChangeShapeType="1"/>
            </p:cNvSpPr>
            <p:nvPr/>
          </p:nvSpPr>
          <p:spPr bwMode="auto">
            <a:xfrm flipV="1">
              <a:off x="1018" y="2432"/>
              <a:ext cx="207" cy="15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4" name="Rectangle 79"/>
            <p:cNvSpPr>
              <a:spLocks noChangeArrowheads="1"/>
            </p:cNvSpPr>
            <p:nvPr/>
          </p:nvSpPr>
          <p:spPr bwMode="auto">
            <a:xfrm>
              <a:off x="660" y="2607"/>
              <a:ext cx="6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Equilibrium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7205" name="Rectangle 80"/>
            <p:cNvSpPr>
              <a:spLocks noChangeArrowheads="1"/>
            </p:cNvSpPr>
            <p:nvPr/>
          </p:nvSpPr>
          <p:spPr bwMode="auto">
            <a:xfrm>
              <a:off x="855" y="2780"/>
              <a:ext cx="29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3181350" y="2701925"/>
            <a:ext cx="3676650" cy="2795588"/>
            <a:chOff x="2004" y="1702"/>
            <a:chExt cx="2316" cy="1761"/>
          </a:xfrm>
        </p:grpSpPr>
        <p:sp>
          <p:nvSpPr>
            <p:cNvPr id="7201" name="Line 82"/>
            <p:cNvSpPr>
              <a:spLocks noChangeShapeType="1"/>
            </p:cNvSpPr>
            <p:nvPr/>
          </p:nvSpPr>
          <p:spPr bwMode="auto">
            <a:xfrm>
              <a:off x="2004" y="1702"/>
              <a:ext cx="1779" cy="1668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2" name="Rectangle 83"/>
            <p:cNvSpPr>
              <a:spLocks noChangeArrowheads="1"/>
            </p:cNvSpPr>
            <p:nvPr/>
          </p:nvSpPr>
          <p:spPr bwMode="auto">
            <a:xfrm>
              <a:off x="3805" y="3300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Demand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2871788" y="2363788"/>
            <a:ext cx="3184525" cy="2924175"/>
            <a:chOff x="1809" y="1489"/>
            <a:chExt cx="2006" cy="1842"/>
          </a:xfrm>
        </p:grpSpPr>
        <p:sp>
          <p:nvSpPr>
            <p:cNvPr id="7199" name="Line 85"/>
            <p:cNvSpPr>
              <a:spLocks noChangeShapeType="1"/>
            </p:cNvSpPr>
            <p:nvPr/>
          </p:nvSpPr>
          <p:spPr bwMode="auto">
            <a:xfrm flipV="1">
              <a:off x="1809" y="1663"/>
              <a:ext cx="1792" cy="1668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00" name="Rectangle 86"/>
            <p:cNvSpPr>
              <a:spLocks noChangeArrowheads="1"/>
            </p:cNvSpPr>
            <p:nvPr/>
          </p:nvSpPr>
          <p:spPr bwMode="auto">
            <a:xfrm>
              <a:off x="3398" y="1489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Supply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657350" y="3732213"/>
            <a:ext cx="3121025" cy="2332037"/>
            <a:chOff x="1044" y="2351"/>
            <a:chExt cx="1966" cy="1469"/>
          </a:xfrm>
        </p:grpSpPr>
        <p:sp>
          <p:nvSpPr>
            <p:cNvPr id="7195" name="Freeform 88"/>
            <p:cNvSpPr>
              <a:spLocks/>
            </p:cNvSpPr>
            <p:nvPr/>
          </p:nvSpPr>
          <p:spPr bwMode="auto">
            <a:xfrm>
              <a:off x="1407" y="2432"/>
              <a:ext cx="1376" cy="1173"/>
            </a:xfrm>
            <a:custGeom>
              <a:avLst/>
              <a:gdLst>
                <a:gd name="T0" fmla="*/ 1376 w 1376"/>
                <a:gd name="T1" fmla="*/ 1173 h 1173"/>
                <a:gd name="T2" fmla="*/ 1376 w 1376"/>
                <a:gd name="T3" fmla="*/ 0 h 1173"/>
                <a:gd name="T4" fmla="*/ 0 w 1376"/>
                <a:gd name="T5" fmla="*/ 0 h 1173"/>
                <a:gd name="T6" fmla="*/ 0 60000 65536"/>
                <a:gd name="T7" fmla="*/ 0 60000 65536"/>
                <a:gd name="T8" fmla="*/ 0 60000 65536"/>
                <a:gd name="T9" fmla="*/ 0 w 1376"/>
                <a:gd name="T10" fmla="*/ 0 h 1173"/>
                <a:gd name="T11" fmla="*/ 1376 w 1376"/>
                <a:gd name="T12" fmla="*/ 1173 h 1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6" h="1173">
                  <a:moveTo>
                    <a:pt x="1376" y="1173"/>
                  </a:moveTo>
                  <a:lnTo>
                    <a:pt x="1376" y="0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96" name="Oval 89"/>
            <p:cNvSpPr>
              <a:spLocks noChangeArrowheads="1"/>
            </p:cNvSpPr>
            <p:nvPr/>
          </p:nvSpPr>
          <p:spPr bwMode="auto">
            <a:xfrm>
              <a:off x="2731" y="2380"/>
              <a:ext cx="91" cy="9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>
                <a:cs typeface="Arial" charset="0"/>
              </a:endParaRPr>
            </a:p>
          </p:txBody>
        </p:sp>
        <p:sp>
          <p:nvSpPr>
            <p:cNvPr id="7197" name="Rectangle 90"/>
            <p:cNvSpPr>
              <a:spLocks noChangeArrowheads="1"/>
            </p:cNvSpPr>
            <p:nvPr/>
          </p:nvSpPr>
          <p:spPr bwMode="auto">
            <a:xfrm>
              <a:off x="1044" y="2351"/>
              <a:ext cx="24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700" i="0" dirty="0" smtClean="0">
                  <a:solidFill>
                    <a:srgbClr val="000000"/>
                  </a:solidFill>
                  <a:cs typeface="Arial" charset="0"/>
                </a:rPr>
                <a:t>€30</a:t>
              </a:r>
              <a:endParaRPr lang="en-US" sz="2400" i="0" dirty="0">
                <a:latin typeface="Times New Roman" charset="0"/>
                <a:cs typeface="Arial" charset="0"/>
              </a:endParaRPr>
            </a:p>
          </p:txBody>
        </p:sp>
        <p:sp>
          <p:nvSpPr>
            <p:cNvPr id="7198" name="Rectangle 91"/>
            <p:cNvSpPr>
              <a:spLocks noChangeArrowheads="1"/>
            </p:cNvSpPr>
            <p:nvPr/>
          </p:nvSpPr>
          <p:spPr bwMode="auto">
            <a:xfrm>
              <a:off x="2666" y="3655"/>
              <a:ext cx="3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5 000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7194" name="Freeform 92"/>
          <p:cNvSpPr>
            <a:spLocks/>
          </p:cNvSpPr>
          <p:nvPr/>
        </p:nvSpPr>
        <p:spPr bwMode="auto">
          <a:xfrm>
            <a:off x="2233613" y="1708150"/>
            <a:ext cx="4905375" cy="4014788"/>
          </a:xfrm>
          <a:custGeom>
            <a:avLst/>
            <a:gdLst>
              <a:gd name="T0" fmla="*/ 0 w 3090"/>
              <a:gd name="T1" fmla="*/ 0 h 2529"/>
              <a:gd name="T2" fmla="*/ 0 w 3090"/>
              <a:gd name="T3" fmla="*/ 2147483647 h 2529"/>
              <a:gd name="T4" fmla="*/ 2147483647 w 3090"/>
              <a:gd name="T5" fmla="*/ 2147483647 h 2529"/>
              <a:gd name="T6" fmla="*/ 0 60000 65536"/>
              <a:gd name="T7" fmla="*/ 0 60000 65536"/>
              <a:gd name="T8" fmla="*/ 0 60000 65536"/>
              <a:gd name="T9" fmla="*/ 0 w 3090"/>
              <a:gd name="T10" fmla="*/ 0 h 2529"/>
              <a:gd name="T11" fmla="*/ 3090 w 3090"/>
              <a:gd name="T12" fmla="*/ 2529 h 2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0" h="2529">
                <a:moveTo>
                  <a:pt x="0" y="0"/>
                </a:moveTo>
                <a:lnTo>
                  <a:pt x="0" y="2529"/>
                </a:lnTo>
                <a:lnTo>
                  <a:pt x="3090" y="252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609600" y="3937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effect of a price ceiling set above the equilibrium price?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TAXES AND EQUITY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Principles of Taxation</a:t>
            </a:r>
            <a:endParaRPr lang="en-US">
              <a:latin typeface="Tahoma" charset="0"/>
              <a:ea typeface="ＭＳ Ｐゴシック" charset="0"/>
              <a:cs typeface="Arial" charset="0"/>
            </a:endParaRPr>
          </a:p>
          <a:p>
            <a:pPr marL="971550" lvl="1" indent="-514350">
              <a:buFontTx/>
              <a:buAutoNum type="circleNumDbPlain"/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Benefits principle</a:t>
            </a:r>
          </a:p>
          <a:p>
            <a:pPr marL="971550" lvl="1" indent="-514350">
              <a:buFontTx/>
              <a:buAutoNum type="circleNumDbPlain"/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Ability-to-pay principle</a:t>
            </a:r>
          </a:p>
        </p:txBody>
      </p:sp>
    </p:spTree>
    <p:extLst>
      <p:ext uri="{BB962C8B-B14F-4D97-AF65-F5344CB8AC3E}">
        <p14:creationId xmlns:p14="http://schemas.microsoft.com/office/powerpoint/2010/main" val="150598176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Tx/>
              <a:buAutoNum type="circleNumDbPlain"/>
            </a:pPr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Benefits Principle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i="1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benefits principle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is the idea that people should pay taxes based on the benefits they receive from government services.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A possible example is a tax on petrol: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Tax revenues from a tax on petrol could be used to finance our roads system.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People who drive the most would pay the most toward maintaining roads.</a:t>
            </a:r>
          </a:p>
        </p:txBody>
      </p:sp>
    </p:spTree>
    <p:extLst>
      <p:ext uri="{BB962C8B-B14F-4D97-AF65-F5344CB8AC3E}">
        <p14:creationId xmlns:p14="http://schemas.microsoft.com/office/powerpoint/2010/main" val="150166776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Tx/>
              <a:buAutoNum type="circleNumDbPlain" startAt="2"/>
            </a:pPr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Ability-to-Pay Principle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i="1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ability-to-pay principle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is the idea that taxes should be levied on a person according to how well that person can shoulder the burden.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ability-to-pay principle leads to two related notions of equity.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Vertical equity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Horizontal equity</a:t>
            </a:r>
          </a:p>
        </p:txBody>
      </p:sp>
    </p:spTree>
    <p:extLst>
      <p:ext uri="{BB962C8B-B14F-4D97-AF65-F5344CB8AC3E}">
        <p14:creationId xmlns:p14="http://schemas.microsoft.com/office/powerpoint/2010/main" val="160763240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Ability-to-Pay Principle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i="1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Vertical equity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is the idea that taxpayers with a greater ability to pay taxes should pay larger amounts.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For example, people with higher incomes should pay more than people with lower incomes. </a:t>
            </a:r>
          </a:p>
        </p:txBody>
      </p:sp>
    </p:spTree>
    <p:extLst>
      <p:ext uri="{BB962C8B-B14F-4D97-AF65-F5344CB8AC3E}">
        <p14:creationId xmlns:p14="http://schemas.microsoft.com/office/powerpoint/2010/main" val="228788466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Ability-to-Pay Principle 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Vertical Equity and Alternative Tax Systems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proportional tax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is one for which high-income and low-income taxpayers pay the same fraction of income.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regressive tax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is one for which high-income taxpayers pay a smaller fraction of their income than do low-income taxpayers.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i="1" dirty="0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progressive tax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is one for which high-income taxpayers pay a larger fraction of their income than do low-income taxpayers.</a:t>
            </a:r>
          </a:p>
        </p:txBody>
      </p:sp>
    </p:spTree>
    <p:extLst>
      <p:ext uri="{BB962C8B-B14F-4D97-AF65-F5344CB8AC3E}">
        <p14:creationId xmlns:p14="http://schemas.microsoft.com/office/powerpoint/2010/main" val="403751109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Ability-to-Pay Principle 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Horizontal Equity</a:t>
            </a:r>
          </a:p>
          <a:p>
            <a:pPr lvl="1">
              <a:buClr>
                <a:srgbClr val="000000"/>
              </a:buClr>
            </a:pPr>
            <a:r>
              <a:rPr lang="en-US" i="1">
                <a:solidFill>
                  <a:srgbClr val="32946A"/>
                </a:solidFill>
                <a:latin typeface="Arial" charset="0"/>
                <a:ea typeface="ＭＳ Ｐゴシック" charset="0"/>
                <a:cs typeface="Arial" charset="0"/>
              </a:rPr>
              <a:t>Horizontal equity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is the idea that taxpayers with similar abilities to pay taxes should pay the same amounts.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For example, two families with the same number of dependents and the same income living in different parts of the country should pay the same amount of tax.</a:t>
            </a:r>
          </a:p>
        </p:txBody>
      </p:sp>
    </p:spTree>
    <p:extLst>
      <p:ext uri="{BB962C8B-B14F-4D97-AF65-F5344CB8AC3E}">
        <p14:creationId xmlns:p14="http://schemas.microsoft.com/office/powerpoint/2010/main" val="353101176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382000" cy="685800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Three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Tax Systems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565900" y="6675438"/>
            <a:ext cx="1903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800" b="1">
                <a:solidFill>
                  <a:srgbClr val="411D72"/>
                </a:solidFill>
                <a:latin typeface="Arial" charset="0"/>
              </a:rPr>
              <a:t>Copyright©2014 Cengage Learning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09800"/>
            <a:ext cx="8861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7442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Tax Incidence and Tax Equity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900">
                <a:latin typeface="Arial" charset="0"/>
                <a:ea typeface="ＭＳ Ｐゴシック" charset="0"/>
                <a:cs typeface="Arial" charset="0"/>
              </a:rPr>
              <a:t>The difficulty in formulating tax policy is balancing the often conflicting goals of </a:t>
            </a:r>
            <a:r>
              <a:rPr lang="en-US" sz="2900" i="1">
                <a:latin typeface="Arial" charset="0"/>
                <a:ea typeface="ＭＳ Ｐゴシック" charset="0"/>
                <a:cs typeface="Arial" charset="0"/>
              </a:rPr>
              <a:t>efficiency</a:t>
            </a:r>
            <a:r>
              <a:rPr lang="en-US" sz="290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2900" i="1">
                <a:latin typeface="Arial" charset="0"/>
                <a:ea typeface="ＭＳ Ｐゴシック" charset="0"/>
                <a:cs typeface="Arial" charset="0"/>
              </a:rPr>
              <a:t>equity</a:t>
            </a:r>
            <a:r>
              <a:rPr lang="en-US" sz="290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900">
                <a:latin typeface="Arial" charset="0"/>
                <a:ea typeface="ＭＳ Ｐゴシック" charset="0"/>
                <a:cs typeface="Arial" charset="0"/>
              </a:rPr>
              <a:t>The study of who bears the burden of taxes Tax incidence) is central to evaluating tax equity.</a:t>
            </a:r>
          </a:p>
          <a:p>
            <a:r>
              <a:rPr lang="en-US" sz="2900">
                <a:latin typeface="Arial" charset="0"/>
                <a:ea typeface="ＭＳ Ｐゴシック" charset="0"/>
                <a:cs typeface="Arial" charset="0"/>
              </a:rPr>
              <a:t>Corporation  tax may be popular among voters.</a:t>
            </a:r>
          </a:p>
          <a:p>
            <a:pPr lvl="1"/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The workers, customers and shareholders of a corporation actually bear the burden of corporation tax.</a:t>
            </a:r>
          </a:p>
          <a:p>
            <a:pPr lvl="1"/>
            <a:r>
              <a:rPr lang="en-US" sz="2500">
                <a:latin typeface="Arial" charset="0"/>
                <a:ea typeface="ＭＳ Ｐゴシック" charset="0"/>
                <a:cs typeface="Arial" charset="0"/>
              </a:rPr>
              <a:t>There are consequences of increasing corporation tax.</a:t>
            </a:r>
          </a:p>
          <a:p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669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Arial" charset="0"/>
              <a:buAutoNum type="arabicPeriod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A tax on a good reduces the welfare of buyers and sellers of the good, and the reduction in consumer and producer surplus usually exceeds the revenues raised by the government.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The fall in total surplus—the sum of consumer surplus, producer surplus, and tax revenue — is called the </a:t>
            </a:r>
            <a:r>
              <a:rPr lang="en-US" sz="2600" i="1">
                <a:latin typeface="Arial" charset="0"/>
                <a:ea typeface="ＭＳ Ｐゴシック" charset="0"/>
                <a:cs typeface="Arial" charset="0"/>
              </a:rPr>
              <a:t>deadweight loss </a:t>
            </a: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of the tax.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Taxes have a deadweight loss because they cause buyers to consume less and sellers to produce less.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This change in behavior shrinks the size of the market below the level that maximizes total surplus.</a:t>
            </a:r>
          </a:p>
          <a:p>
            <a:pPr marL="514350" indent="-514350"/>
            <a:endParaRPr lang="en-US" sz="2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48853"/>
      </p:ext>
    </p:extLst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 startAt="5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As a tax grows larger, it distorts incentives more, and its deadweight loss grows larger.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Tax revenue first rises with the size of a tax.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Eventually, however, a larger tax reduces tax revenue because it reduces the size of the market.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Equity and efficiency are two important goals of the tax system.</a:t>
            </a:r>
          </a:p>
          <a:p>
            <a:pPr marL="514350" indent="-514350">
              <a:buFont typeface="Arial" charset="0"/>
              <a:buAutoNum type="arabicPeriod" startAt="5"/>
            </a:pPr>
            <a:r>
              <a:rPr lang="en-US" sz="2800">
                <a:latin typeface="Arial" charset="0"/>
                <a:ea typeface="ＭＳ Ｐゴシック" charset="0"/>
                <a:cs typeface="Arial" charset="0"/>
              </a:rPr>
              <a:t>The efficiency of a tax system refers to the costs it imposes on the taxpayers.</a:t>
            </a:r>
          </a:p>
          <a:p>
            <a:pPr marL="514350" indent="-514350"/>
            <a:endParaRPr lang="en-US" sz="2800">
              <a:latin typeface="Arial" charset="0"/>
              <a:ea typeface="ＭＳ Ｐゴシック" charset="0"/>
              <a:cs typeface="Arial" charset="0"/>
            </a:endParaRPr>
          </a:p>
          <a:p>
            <a:pPr marL="514350" indent="-514350"/>
            <a:endParaRPr lang="en-US" sz="2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9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F3F6F9"/>
          </a:solidFill>
          <a:ln w="2270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F2F4F8"/>
          </a:solidFill>
          <a:ln w="2063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F1F4F7"/>
          </a:solidFill>
          <a:ln w="1857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F0F2F5"/>
          </a:solidFill>
          <a:ln w="1651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EF1F4"/>
          </a:solidFill>
          <a:ln w="1444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DEFF3"/>
          </a:solidFill>
          <a:ln w="1238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BEEF2"/>
          </a:solidFill>
          <a:ln w="1031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AECF1"/>
          </a:solidFill>
          <a:ln w="825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9EBF0"/>
          </a:solidFill>
          <a:ln w="619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6" name="Rectangle 15"/>
          <p:cNvSpPr>
            <a:spLocks noChangeArrowheads="1"/>
          </p:cNvSpPr>
          <p:nvPr/>
        </p:nvSpPr>
        <p:spPr bwMode="auto">
          <a:xfrm>
            <a:off x="2466975" y="1790700"/>
            <a:ext cx="4905375" cy="403542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2363788" y="1708150"/>
            <a:ext cx="4905375" cy="4014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8209" name="Rectangle 18"/>
          <p:cNvSpPr>
            <a:spLocks noChangeArrowheads="1"/>
          </p:cNvSpPr>
          <p:nvPr/>
        </p:nvSpPr>
        <p:spPr bwMode="auto">
          <a:xfrm>
            <a:off x="6019800" y="5749925"/>
            <a:ext cx="2057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600" b="1" i="0">
                <a:solidFill>
                  <a:srgbClr val="000000"/>
                </a:solidFill>
                <a:cs typeface="Arial" charset="0"/>
              </a:rPr>
              <a:t>Quantity of rental accommodation</a:t>
            </a:r>
          </a:p>
          <a:p>
            <a:r>
              <a:rPr lang="en-US" sz="1600" b="1" i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600" i="0">
                <a:solidFill>
                  <a:srgbClr val="000000"/>
                </a:solidFill>
                <a:cs typeface="Arial" charset="0"/>
              </a:rPr>
              <a:t>(000 sq m)</a:t>
            </a:r>
            <a:endParaRPr lang="en-US" sz="1600" i="0">
              <a:latin typeface="Times New Roman" charset="0"/>
              <a:cs typeface="Arial" charset="0"/>
            </a:endParaRPr>
          </a:p>
          <a:p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8210" name="Rectangle 21"/>
          <p:cNvSpPr>
            <a:spLocks noChangeArrowheads="1"/>
          </p:cNvSpPr>
          <p:nvPr/>
        </p:nvSpPr>
        <p:spPr bwMode="auto">
          <a:xfrm>
            <a:off x="2141538" y="5802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i="0">
                <a:solidFill>
                  <a:srgbClr val="000000"/>
                </a:solidFill>
                <a:cs typeface="Arial" charset="0"/>
              </a:rPr>
              <a:t>0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sp>
        <p:nvSpPr>
          <p:cNvPr id="8211" name="Rectangle 22"/>
          <p:cNvSpPr>
            <a:spLocks noChangeArrowheads="1"/>
          </p:cNvSpPr>
          <p:nvPr/>
        </p:nvSpPr>
        <p:spPr bwMode="auto">
          <a:xfrm>
            <a:off x="1219200" y="1663700"/>
            <a:ext cx="990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700" b="1" i="0">
                <a:solidFill>
                  <a:srgbClr val="000000"/>
                </a:solidFill>
                <a:cs typeface="Arial" charset="0"/>
              </a:rPr>
              <a:t>Price of flats per sq m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290888" y="2681288"/>
            <a:ext cx="3692525" cy="2816225"/>
            <a:chOff x="2073" y="1689"/>
            <a:chExt cx="2326" cy="1774"/>
          </a:xfrm>
        </p:grpSpPr>
        <p:sp>
          <p:nvSpPr>
            <p:cNvPr id="8249" name="Line 26"/>
            <p:cNvSpPr>
              <a:spLocks noChangeShapeType="1"/>
            </p:cNvSpPr>
            <p:nvPr/>
          </p:nvSpPr>
          <p:spPr bwMode="auto">
            <a:xfrm>
              <a:off x="2073" y="1689"/>
              <a:ext cx="1779" cy="1668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50" name="Rectangle 27"/>
            <p:cNvSpPr>
              <a:spLocks noChangeArrowheads="1"/>
            </p:cNvSpPr>
            <p:nvPr/>
          </p:nvSpPr>
          <p:spPr bwMode="auto">
            <a:xfrm>
              <a:off x="3884" y="3300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Demand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82913" y="2363788"/>
            <a:ext cx="3197225" cy="2924175"/>
            <a:chOff x="1879" y="1489"/>
            <a:chExt cx="2014" cy="1842"/>
          </a:xfrm>
        </p:grpSpPr>
        <p:sp>
          <p:nvSpPr>
            <p:cNvPr id="8247" name="Line 29"/>
            <p:cNvSpPr>
              <a:spLocks noChangeShapeType="1"/>
            </p:cNvSpPr>
            <p:nvPr/>
          </p:nvSpPr>
          <p:spPr bwMode="auto">
            <a:xfrm flipV="1">
              <a:off x="1879" y="1650"/>
              <a:ext cx="1804" cy="1681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8" name="Rectangle 30"/>
            <p:cNvSpPr>
              <a:spLocks noChangeArrowheads="1"/>
            </p:cNvSpPr>
            <p:nvPr/>
          </p:nvSpPr>
          <p:spPr bwMode="auto">
            <a:xfrm>
              <a:off x="3476" y="1489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Supply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898650" y="4365625"/>
            <a:ext cx="5133975" cy="533400"/>
            <a:chOff x="1196" y="2750"/>
            <a:chExt cx="3234" cy="336"/>
          </a:xfrm>
        </p:grpSpPr>
        <p:sp>
          <p:nvSpPr>
            <p:cNvPr id="8243" name="Line 32"/>
            <p:cNvSpPr>
              <a:spLocks noChangeShapeType="1"/>
            </p:cNvSpPr>
            <p:nvPr/>
          </p:nvSpPr>
          <p:spPr bwMode="auto">
            <a:xfrm flipH="1">
              <a:off x="1489" y="2823"/>
              <a:ext cx="2545" cy="1"/>
            </a:xfrm>
            <a:prstGeom prst="line">
              <a:avLst/>
            </a:prstGeom>
            <a:noFill/>
            <a:ln w="61913">
              <a:solidFill>
                <a:srgbClr val="E17E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44" name="Rectangle 33"/>
            <p:cNvSpPr>
              <a:spLocks noChangeArrowheads="1"/>
            </p:cNvSpPr>
            <p:nvPr/>
          </p:nvSpPr>
          <p:spPr bwMode="auto">
            <a:xfrm>
              <a:off x="1196" y="2784"/>
              <a:ext cx="2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dirty="0" smtClean="0">
                  <a:solidFill>
                    <a:srgbClr val="000000"/>
                  </a:solidFill>
                  <a:cs typeface="Arial" charset="0"/>
                </a:rPr>
                <a:t>€20</a:t>
              </a:r>
              <a:endParaRPr lang="en-US" sz="2400" i="0" dirty="0">
                <a:latin typeface="Times New Roman" charset="0"/>
                <a:cs typeface="Arial" charset="0"/>
              </a:endParaRPr>
            </a:p>
          </p:txBody>
        </p:sp>
        <p:sp>
          <p:nvSpPr>
            <p:cNvPr id="8245" name="Rectangle 34"/>
            <p:cNvSpPr>
              <a:spLocks noChangeArrowheads="1"/>
            </p:cNvSpPr>
            <p:nvPr/>
          </p:nvSpPr>
          <p:spPr bwMode="auto">
            <a:xfrm>
              <a:off x="4083" y="2750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8246" name="Rectangle 35"/>
            <p:cNvSpPr>
              <a:spLocks noChangeArrowheads="1"/>
            </p:cNvSpPr>
            <p:nvPr/>
          </p:nvSpPr>
          <p:spPr bwMode="auto">
            <a:xfrm>
              <a:off x="4044" y="2923"/>
              <a:ext cx="38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ceiling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1185863" y="2900363"/>
            <a:ext cx="1068387" cy="793750"/>
            <a:chOff x="747" y="1827"/>
            <a:chExt cx="673" cy="500"/>
          </a:xfrm>
        </p:grpSpPr>
        <p:sp>
          <p:nvSpPr>
            <p:cNvPr id="8228" name="Line 54"/>
            <p:cNvSpPr>
              <a:spLocks noChangeShapeType="1"/>
            </p:cNvSpPr>
            <p:nvPr/>
          </p:nvSpPr>
          <p:spPr bwMode="auto">
            <a:xfrm flipH="1" flipV="1">
              <a:off x="1139" y="2158"/>
              <a:ext cx="143" cy="16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29" name="Rectangle 55"/>
            <p:cNvSpPr>
              <a:spLocks noChangeArrowheads="1"/>
            </p:cNvSpPr>
            <p:nvPr/>
          </p:nvSpPr>
          <p:spPr bwMode="auto">
            <a:xfrm>
              <a:off x="747" y="1827"/>
              <a:ext cx="6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Equilibrium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8230" name="Rectangle 56"/>
            <p:cNvSpPr>
              <a:spLocks noChangeArrowheads="1"/>
            </p:cNvSpPr>
            <p:nvPr/>
          </p:nvSpPr>
          <p:spPr bwMode="auto">
            <a:xfrm>
              <a:off x="938" y="2001"/>
              <a:ext cx="29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1905000" y="3733800"/>
            <a:ext cx="2705100" cy="261938"/>
            <a:chOff x="1200" y="2352"/>
            <a:chExt cx="1704" cy="165"/>
          </a:xfrm>
        </p:grpSpPr>
        <p:grpSp>
          <p:nvGrpSpPr>
            <p:cNvPr id="8224" name="Group 58"/>
            <p:cNvGrpSpPr>
              <a:grpSpLocks/>
            </p:cNvGrpSpPr>
            <p:nvPr/>
          </p:nvGrpSpPr>
          <p:grpSpPr bwMode="auto">
            <a:xfrm>
              <a:off x="1489" y="2380"/>
              <a:ext cx="1415" cy="91"/>
              <a:chOff x="1489" y="2380"/>
              <a:chExt cx="1415" cy="91"/>
            </a:xfrm>
          </p:grpSpPr>
          <p:sp>
            <p:nvSpPr>
              <p:cNvPr id="8226" name="Line 59"/>
              <p:cNvSpPr>
                <a:spLocks noChangeShapeType="1"/>
              </p:cNvSpPr>
              <p:nvPr/>
            </p:nvSpPr>
            <p:spPr bwMode="auto">
              <a:xfrm flipH="1">
                <a:off x="1489" y="2432"/>
                <a:ext cx="1376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27" name="Oval 60"/>
              <p:cNvSpPr>
                <a:spLocks noChangeArrowheads="1"/>
              </p:cNvSpPr>
              <p:nvPr/>
            </p:nvSpPr>
            <p:spPr bwMode="auto">
              <a:xfrm>
                <a:off x="2813" y="2380"/>
                <a:ext cx="91" cy="9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>
                  <a:cs typeface="Arial" charset="0"/>
                </a:endParaRPr>
              </a:p>
            </p:txBody>
          </p:sp>
        </p:grpSp>
        <p:sp>
          <p:nvSpPr>
            <p:cNvPr id="8225" name="Rectangle 61"/>
            <p:cNvSpPr>
              <a:spLocks noChangeArrowheads="1"/>
            </p:cNvSpPr>
            <p:nvPr/>
          </p:nvSpPr>
          <p:spPr bwMode="auto">
            <a:xfrm>
              <a:off x="1200" y="2352"/>
              <a:ext cx="2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700" i="0">
                  <a:solidFill>
                    <a:srgbClr val="000000"/>
                  </a:solidFill>
                  <a:cs typeface="Arial" charset="0"/>
                </a:rPr>
                <a:t>€</a:t>
              </a:r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30</a:t>
              </a:r>
            </a:p>
          </p:txBody>
        </p:sp>
      </p:grpSp>
      <p:sp>
        <p:nvSpPr>
          <p:cNvPr id="8222" name="Freeform 62"/>
          <p:cNvSpPr>
            <a:spLocks/>
          </p:cNvSpPr>
          <p:nvPr/>
        </p:nvSpPr>
        <p:spPr bwMode="auto">
          <a:xfrm>
            <a:off x="2357438" y="1708150"/>
            <a:ext cx="4905375" cy="4014788"/>
          </a:xfrm>
          <a:custGeom>
            <a:avLst/>
            <a:gdLst>
              <a:gd name="T0" fmla="*/ 0 w 3090"/>
              <a:gd name="T1" fmla="*/ 0 h 2529"/>
              <a:gd name="T2" fmla="*/ 0 w 3090"/>
              <a:gd name="T3" fmla="*/ 2147483647 h 2529"/>
              <a:gd name="T4" fmla="*/ 2147483647 w 3090"/>
              <a:gd name="T5" fmla="*/ 2147483647 h 2529"/>
              <a:gd name="T6" fmla="*/ 0 60000 65536"/>
              <a:gd name="T7" fmla="*/ 0 60000 65536"/>
              <a:gd name="T8" fmla="*/ 0 60000 65536"/>
              <a:gd name="T9" fmla="*/ 0 w 3090"/>
              <a:gd name="T10" fmla="*/ 0 h 2529"/>
              <a:gd name="T11" fmla="*/ 3090 w 3090"/>
              <a:gd name="T12" fmla="*/ 2529 h 2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90" h="2529">
                <a:moveTo>
                  <a:pt x="0" y="0"/>
                </a:moveTo>
                <a:lnTo>
                  <a:pt x="0" y="2529"/>
                </a:lnTo>
                <a:lnTo>
                  <a:pt x="3090" y="252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23" name="Text Box 63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609600" y="3937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effect of a price ceiling set below the equilibrium price?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  <a:endParaRPr lang="en-US">
              <a:solidFill>
                <a:srgbClr val="CC3300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Arial" charset="0"/>
              <a:buAutoNum type="arabicPeriod" startAt="10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The equity of a tax system concerns whether the tax burden is distributed fairly among the population.</a:t>
            </a:r>
          </a:p>
          <a:p>
            <a:pPr marL="514350" indent="-514350">
              <a:buFont typeface="Arial" charset="0"/>
              <a:buAutoNum type="arabicPeriod" startAt="10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According to the benefits principle, it is fair for people to pay taxes based on the benefits they receive from the government.</a:t>
            </a:r>
          </a:p>
          <a:p>
            <a:pPr marL="514350" indent="-514350">
              <a:buFont typeface="Arial" charset="0"/>
              <a:buAutoNum type="arabicPeriod" startAt="10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According to the ability-to-pay principle, it is fair for people to pay taxes on their capability to handle the financial burden.</a:t>
            </a:r>
          </a:p>
          <a:p>
            <a:pPr marL="514350" indent="-514350">
              <a:buFont typeface="Arial" charset="0"/>
              <a:buAutoNum type="arabicPeriod" startAt="10"/>
            </a:pPr>
            <a:r>
              <a:rPr lang="en-US" sz="2600">
                <a:latin typeface="Arial" charset="0"/>
                <a:ea typeface="ＭＳ Ｐゴシック" charset="0"/>
                <a:cs typeface="Arial" charset="0"/>
              </a:rPr>
              <a:t>Much of the debate over tax policy arises because people give different weights to the two goals of efficiency and equity.</a:t>
            </a:r>
          </a:p>
          <a:p>
            <a:pPr marL="514350" indent="-514350"/>
            <a:endParaRPr lang="en-US" sz="2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730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Effects of a binding price ceiling</a:t>
            </a:r>
            <a:endParaRPr lang="en-US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A binding price ceiling stops prices adjusting to equilibrate demand and supply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Q</a:t>
            </a:r>
            <a:r>
              <a:rPr lang="en-US" baseline="-25000" dirty="0" smtClean="0">
                <a:latin typeface="Arial" charset="0"/>
                <a:ea typeface="ＭＳ Ｐゴシック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&gt;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Q</a:t>
            </a:r>
            <a:r>
              <a:rPr lang="en-US" baseline="-25000" dirty="0" smtClean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(shortages)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Example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 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Rent controls in New York restrict new building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Non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-price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rationing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Examples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 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first-come first served (long queues);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discrimination by 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sellers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“Black markets”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Buyers willing to pay more and sellers wishing to charge more may seek each other out and transact illegally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Arial" charset="0"/>
              </a:rPr>
              <a:t>Example: WW2 (rationing)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F3F6F9"/>
          </a:solidFill>
          <a:ln w="227013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F2F4F8"/>
          </a:solidFill>
          <a:ln w="2063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F1F4F7"/>
          </a:solidFill>
          <a:ln w="1857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F0F2F5"/>
          </a:solidFill>
          <a:ln w="1651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EF1F4"/>
          </a:solidFill>
          <a:ln w="1444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DEFF3"/>
          </a:solidFill>
          <a:ln w="1238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BEEF2"/>
          </a:solidFill>
          <a:ln w="1031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AECF1"/>
          </a:solidFill>
          <a:ln w="825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9EBF0"/>
          </a:solidFill>
          <a:ln w="619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2371725" y="1782763"/>
            <a:ext cx="4900613" cy="3992562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268538" y="1679575"/>
            <a:ext cx="4900612" cy="4014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>
              <a:cs typeface="Arial" charset="0"/>
            </a:endParaRP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2041525" y="57594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i="0">
                <a:solidFill>
                  <a:srgbClr val="000000"/>
                </a:solidFill>
                <a:cs typeface="Arial" charset="0"/>
              </a:rPr>
              <a:t>0</a:t>
            </a:r>
            <a:endParaRPr lang="en-US" sz="2400" i="0">
              <a:latin typeface="Times New Roman" charset="0"/>
              <a:cs typeface="Arial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446588" y="6089650"/>
            <a:ext cx="1068387" cy="533400"/>
            <a:chOff x="2801" y="3836"/>
            <a:chExt cx="673" cy="336"/>
          </a:xfrm>
        </p:grpSpPr>
        <p:sp>
          <p:nvSpPr>
            <p:cNvPr id="14380" name="Rectangle 26"/>
            <p:cNvSpPr>
              <a:spLocks noChangeArrowheads="1"/>
            </p:cNvSpPr>
            <p:nvPr/>
          </p:nvSpPr>
          <p:spPr bwMode="auto">
            <a:xfrm>
              <a:off x="2801" y="3836"/>
              <a:ext cx="6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Equilibrium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14381" name="Rectangle 27"/>
            <p:cNvSpPr>
              <a:spLocks noChangeArrowheads="1"/>
            </p:cNvSpPr>
            <p:nvPr/>
          </p:nvSpPr>
          <p:spPr bwMode="auto">
            <a:xfrm>
              <a:off x="2901" y="4009"/>
              <a:ext cx="4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quantity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70038" y="3856038"/>
            <a:ext cx="5327651" cy="749300"/>
            <a:chOff x="989" y="2429"/>
            <a:chExt cx="3356" cy="472"/>
          </a:xfrm>
        </p:grpSpPr>
        <p:sp>
          <p:nvSpPr>
            <p:cNvPr id="14376" name="Line 29"/>
            <p:cNvSpPr>
              <a:spLocks noChangeShapeType="1"/>
            </p:cNvSpPr>
            <p:nvPr/>
          </p:nvSpPr>
          <p:spPr bwMode="auto">
            <a:xfrm flipH="1">
              <a:off x="1429" y="2796"/>
              <a:ext cx="2880" cy="1"/>
            </a:xfrm>
            <a:prstGeom prst="line">
              <a:avLst/>
            </a:prstGeom>
            <a:noFill/>
            <a:ln w="61913">
              <a:solidFill>
                <a:srgbClr val="E17E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7" name="Rectangle 30"/>
            <p:cNvSpPr>
              <a:spLocks noChangeArrowheads="1"/>
            </p:cNvSpPr>
            <p:nvPr/>
          </p:nvSpPr>
          <p:spPr bwMode="auto">
            <a:xfrm>
              <a:off x="989" y="2736"/>
              <a:ext cx="52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700" i="0" dirty="0" smtClean="0">
                  <a:solidFill>
                    <a:srgbClr val="000000"/>
                  </a:solidFill>
                  <a:cs typeface="Arial" charset="0"/>
                </a:rPr>
                <a:t>€0.25</a:t>
              </a:r>
              <a:endParaRPr lang="en-US" sz="2400" i="0" dirty="0">
                <a:latin typeface="Times New Roman" charset="0"/>
                <a:cs typeface="Arial" charset="0"/>
              </a:endParaRPr>
            </a:p>
          </p:txBody>
        </p:sp>
        <p:sp>
          <p:nvSpPr>
            <p:cNvPr id="14378" name="Rectangle 31"/>
            <p:cNvSpPr>
              <a:spLocks noChangeArrowheads="1"/>
            </p:cNvSpPr>
            <p:nvPr/>
          </p:nvSpPr>
          <p:spPr bwMode="auto">
            <a:xfrm>
              <a:off x="4035" y="2429"/>
              <a:ext cx="31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14379" name="Rectangle 32"/>
            <p:cNvSpPr>
              <a:spLocks noChangeArrowheads="1"/>
            </p:cNvSpPr>
            <p:nvPr/>
          </p:nvSpPr>
          <p:spPr bwMode="auto">
            <a:xfrm>
              <a:off x="4057" y="2602"/>
              <a:ext cx="26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floor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085850" y="2790825"/>
            <a:ext cx="1068388" cy="865188"/>
            <a:chOff x="684" y="1758"/>
            <a:chExt cx="673" cy="545"/>
          </a:xfrm>
        </p:grpSpPr>
        <p:sp>
          <p:nvSpPr>
            <p:cNvPr id="14373" name="Line 34"/>
            <p:cNvSpPr>
              <a:spLocks noChangeShapeType="1"/>
            </p:cNvSpPr>
            <p:nvPr/>
          </p:nvSpPr>
          <p:spPr bwMode="auto">
            <a:xfrm>
              <a:off x="1040" y="2082"/>
              <a:ext cx="181" cy="2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4" name="Rectangle 35"/>
            <p:cNvSpPr>
              <a:spLocks noChangeArrowheads="1"/>
            </p:cNvSpPr>
            <p:nvPr/>
          </p:nvSpPr>
          <p:spPr bwMode="auto">
            <a:xfrm>
              <a:off x="684" y="1758"/>
              <a:ext cx="67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Equilibrium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  <p:sp>
          <p:nvSpPr>
            <p:cNvPr id="14375" name="Rectangle 36"/>
            <p:cNvSpPr>
              <a:spLocks noChangeArrowheads="1"/>
            </p:cNvSpPr>
            <p:nvPr/>
          </p:nvSpPr>
          <p:spPr bwMode="auto">
            <a:xfrm>
              <a:off x="879" y="1931"/>
              <a:ext cx="29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price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792538" y="2420938"/>
            <a:ext cx="3327400" cy="3005137"/>
            <a:chOff x="2389" y="1525"/>
            <a:chExt cx="2096" cy="1893"/>
          </a:xfrm>
        </p:grpSpPr>
        <p:sp>
          <p:nvSpPr>
            <p:cNvPr id="14371" name="Line 38"/>
            <p:cNvSpPr>
              <a:spLocks noChangeShapeType="1"/>
            </p:cNvSpPr>
            <p:nvPr/>
          </p:nvSpPr>
          <p:spPr bwMode="auto">
            <a:xfrm>
              <a:off x="2389" y="1525"/>
              <a:ext cx="1621" cy="1893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2" name="Rectangle 39"/>
            <p:cNvSpPr>
              <a:spLocks noChangeArrowheads="1"/>
            </p:cNvSpPr>
            <p:nvPr/>
          </p:nvSpPr>
          <p:spPr bwMode="auto">
            <a:xfrm>
              <a:off x="3970" y="3190"/>
              <a:ext cx="51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Demand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3606800" y="2103438"/>
            <a:ext cx="2986088" cy="3302000"/>
            <a:chOff x="2272" y="1325"/>
            <a:chExt cx="1881" cy="2080"/>
          </a:xfrm>
        </p:grpSpPr>
        <p:sp>
          <p:nvSpPr>
            <p:cNvPr id="14369" name="Line 41"/>
            <p:cNvSpPr>
              <a:spLocks noChangeShapeType="1"/>
            </p:cNvSpPr>
            <p:nvPr/>
          </p:nvSpPr>
          <p:spPr bwMode="auto">
            <a:xfrm flipV="1">
              <a:off x="2272" y="1512"/>
              <a:ext cx="1648" cy="1893"/>
            </a:xfrm>
            <a:prstGeom prst="line">
              <a:avLst/>
            </a:prstGeom>
            <a:noFill/>
            <a:ln w="61913">
              <a:solidFill>
                <a:srgbClr val="004C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0" name="Rectangle 42"/>
            <p:cNvSpPr>
              <a:spLocks noChangeArrowheads="1"/>
            </p:cNvSpPr>
            <p:nvPr/>
          </p:nvSpPr>
          <p:spPr bwMode="auto">
            <a:xfrm>
              <a:off x="3736" y="1325"/>
              <a:ext cx="41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Supply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600200" y="3703638"/>
            <a:ext cx="3716338" cy="2349500"/>
            <a:chOff x="1017" y="2333"/>
            <a:chExt cx="2332" cy="1480"/>
          </a:xfrm>
        </p:grpSpPr>
        <p:grpSp>
          <p:nvGrpSpPr>
            <p:cNvPr id="14364" name="Group 44"/>
            <p:cNvGrpSpPr>
              <a:grpSpLocks/>
            </p:cNvGrpSpPr>
            <p:nvPr/>
          </p:nvGrpSpPr>
          <p:grpSpPr bwMode="auto">
            <a:xfrm>
              <a:off x="1429" y="2355"/>
              <a:ext cx="1764" cy="1219"/>
              <a:chOff x="1429" y="2355"/>
              <a:chExt cx="1764" cy="1219"/>
            </a:xfrm>
          </p:grpSpPr>
          <p:sp>
            <p:nvSpPr>
              <p:cNvPr id="14367" name="Freeform 45"/>
              <p:cNvSpPr>
                <a:spLocks/>
              </p:cNvSpPr>
              <p:nvPr/>
            </p:nvSpPr>
            <p:spPr bwMode="auto">
              <a:xfrm>
                <a:off x="1429" y="2407"/>
                <a:ext cx="1712" cy="1167"/>
              </a:xfrm>
              <a:custGeom>
                <a:avLst/>
                <a:gdLst>
                  <a:gd name="T0" fmla="*/ 1712 w 1712"/>
                  <a:gd name="T1" fmla="*/ 1167 h 1167"/>
                  <a:gd name="T2" fmla="*/ 1712 w 1712"/>
                  <a:gd name="T3" fmla="*/ 0 h 1167"/>
                  <a:gd name="T4" fmla="*/ 0 w 1712"/>
                  <a:gd name="T5" fmla="*/ 0 h 1167"/>
                  <a:gd name="T6" fmla="*/ 0 60000 65536"/>
                  <a:gd name="T7" fmla="*/ 0 60000 65536"/>
                  <a:gd name="T8" fmla="*/ 0 60000 65536"/>
                  <a:gd name="T9" fmla="*/ 0 w 1712"/>
                  <a:gd name="T10" fmla="*/ 0 h 1167"/>
                  <a:gd name="T11" fmla="*/ 1712 w 1712"/>
                  <a:gd name="T12" fmla="*/ 1167 h 1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2" h="1167">
                    <a:moveTo>
                      <a:pt x="1712" y="1167"/>
                    </a:moveTo>
                    <a:lnTo>
                      <a:pt x="1712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8" name="Oval 46"/>
              <p:cNvSpPr>
                <a:spLocks noChangeArrowheads="1"/>
              </p:cNvSpPr>
              <p:nvPr/>
            </p:nvSpPr>
            <p:spPr bwMode="auto">
              <a:xfrm>
                <a:off x="3102" y="2355"/>
                <a:ext cx="91" cy="9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>
                  <a:cs typeface="Arial" charset="0"/>
                </a:endParaRPr>
              </a:p>
            </p:txBody>
          </p:sp>
        </p:grpSp>
        <p:sp>
          <p:nvSpPr>
            <p:cNvPr id="14365" name="Rectangle 47"/>
            <p:cNvSpPr>
              <a:spLocks noChangeArrowheads="1"/>
            </p:cNvSpPr>
            <p:nvPr/>
          </p:nvSpPr>
          <p:spPr bwMode="auto">
            <a:xfrm>
              <a:off x="1017" y="2333"/>
              <a:ext cx="53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sz="1700" i="0">
                  <a:solidFill>
                    <a:srgbClr val="000000"/>
                  </a:solidFill>
                  <a:cs typeface="Arial" charset="0"/>
                </a:rPr>
                <a:t>€0.</a:t>
              </a:r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35</a:t>
              </a:r>
            </a:p>
          </p:txBody>
        </p:sp>
        <p:sp>
          <p:nvSpPr>
            <p:cNvPr id="14366" name="Rectangle 48"/>
            <p:cNvSpPr>
              <a:spLocks noChangeArrowheads="1"/>
            </p:cNvSpPr>
            <p:nvPr/>
          </p:nvSpPr>
          <p:spPr bwMode="auto">
            <a:xfrm>
              <a:off x="3121" y="3648"/>
              <a:ext cx="2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700" i="0">
                  <a:solidFill>
                    <a:srgbClr val="000000"/>
                  </a:solidFill>
                  <a:cs typeface="Arial" charset="0"/>
                </a:rPr>
                <a:t>5</a:t>
              </a:r>
              <a:endParaRPr lang="en-US" sz="2400" i="0">
                <a:latin typeface="Times New Roman" charset="0"/>
                <a:cs typeface="Arial" charset="0"/>
              </a:endParaRPr>
            </a:p>
          </p:txBody>
        </p:sp>
      </p:grpSp>
      <p:sp>
        <p:nvSpPr>
          <p:cNvPr id="14360" name="Freeform 49"/>
          <p:cNvSpPr>
            <a:spLocks/>
          </p:cNvSpPr>
          <p:nvPr/>
        </p:nvSpPr>
        <p:spPr bwMode="auto">
          <a:xfrm>
            <a:off x="2268538" y="1679575"/>
            <a:ext cx="4900612" cy="4014788"/>
          </a:xfrm>
          <a:custGeom>
            <a:avLst/>
            <a:gdLst>
              <a:gd name="T0" fmla="*/ 0 w 3087"/>
              <a:gd name="T1" fmla="*/ 0 h 2529"/>
              <a:gd name="T2" fmla="*/ 0 w 3087"/>
              <a:gd name="T3" fmla="*/ 2147483647 h 2529"/>
              <a:gd name="T4" fmla="*/ 2147483647 w 3087"/>
              <a:gd name="T5" fmla="*/ 2147483647 h 2529"/>
              <a:gd name="T6" fmla="*/ 0 60000 65536"/>
              <a:gd name="T7" fmla="*/ 0 60000 65536"/>
              <a:gd name="T8" fmla="*/ 0 60000 65536"/>
              <a:gd name="T9" fmla="*/ 0 w 3087"/>
              <a:gd name="T10" fmla="*/ 0 h 2529"/>
              <a:gd name="T11" fmla="*/ 3087 w 3087"/>
              <a:gd name="T12" fmla="*/ 2529 h 2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7" h="2529">
                <a:moveTo>
                  <a:pt x="0" y="0"/>
                </a:moveTo>
                <a:lnTo>
                  <a:pt x="0" y="2529"/>
                </a:lnTo>
                <a:lnTo>
                  <a:pt x="3087" y="252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61" name="Text Box 50"/>
          <p:cNvSpPr txBox="1">
            <a:spLocks noChangeArrowheads="1"/>
          </p:cNvSpPr>
          <p:nvPr/>
        </p:nvSpPr>
        <p:spPr bwMode="auto">
          <a:xfrm>
            <a:off x="6565900" y="6675438"/>
            <a:ext cx="1466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800" b="1" i="0">
                <a:solidFill>
                  <a:srgbClr val="411D72"/>
                </a:solidFill>
              </a:rPr>
              <a:t>Copyright©2014  Cengage</a:t>
            </a:r>
          </a:p>
        </p:txBody>
      </p:sp>
      <p:sp>
        <p:nvSpPr>
          <p:cNvPr id="14362" name="Rectangle 49"/>
          <p:cNvSpPr>
            <a:spLocks noChangeArrowheads="1"/>
          </p:cNvSpPr>
          <p:nvPr/>
        </p:nvSpPr>
        <p:spPr bwMode="auto">
          <a:xfrm flipH="1">
            <a:off x="762000" y="1752600"/>
            <a:ext cx="1452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b="1" i="0">
                <a:cs typeface="Arial" charset="0"/>
              </a:rPr>
              <a:t>Price of alcohol per unit (€)</a:t>
            </a:r>
          </a:p>
        </p:txBody>
      </p:sp>
      <p:sp>
        <p:nvSpPr>
          <p:cNvPr id="14363" name="Rectangle 50"/>
          <p:cNvSpPr>
            <a:spLocks noChangeArrowheads="1"/>
          </p:cNvSpPr>
          <p:nvPr/>
        </p:nvSpPr>
        <p:spPr bwMode="auto">
          <a:xfrm>
            <a:off x="5943600" y="57912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600" b="1" i="0">
                <a:cs typeface="Arial" charset="0"/>
              </a:rPr>
              <a:t>Quantity of alcohol per unit (millions)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9600" y="3937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D2533C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effect of a price floor set below the equilibrium price? </a:t>
            </a:r>
            <a:endParaRPr lang="en-US" sz="2400" dirty="0">
              <a:solidFill>
                <a:srgbClr val="D2533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977</TotalTime>
  <Words>3216</Words>
  <Application>Microsoft Office PowerPoint</Application>
  <PresentationFormat>On-screen Show (4:3)</PresentationFormat>
  <Paragraphs>565</Paragraphs>
  <Slides>70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Clarity</vt:lpstr>
      <vt:lpstr>Government in the market</vt:lpstr>
      <vt:lpstr>Learning Outcomes</vt:lpstr>
      <vt:lpstr>Price controls</vt:lpstr>
      <vt:lpstr>Supply, Demand, and Government Policies</vt:lpstr>
      <vt:lpstr>Price controls</vt:lpstr>
      <vt:lpstr>PowerPoint Presentation</vt:lpstr>
      <vt:lpstr>PowerPoint Presentation</vt:lpstr>
      <vt:lpstr>Effects of a binding price ceiling</vt:lpstr>
      <vt:lpstr>PowerPoint Presentation</vt:lpstr>
      <vt:lpstr>PowerPoint Presentation</vt:lpstr>
      <vt:lpstr>Effects of a binding price floor</vt:lpstr>
      <vt:lpstr>Taxes</vt:lpstr>
      <vt:lpstr>TAXES</vt:lpstr>
      <vt:lpstr>There are many different types of tax</vt:lpstr>
      <vt:lpstr>The Effects of a Specific Tax of €0.50</vt:lpstr>
      <vt:lpstr>Specific Tax</vt:lpstr>
      <vt:lpstr>The Tax Incidence (The burden of the tax on buyers and sellers)</vt:lpstr>
      <vt:lpstr>Effects of an Ad Valorem Tax</vt:lpstr>
      <vt:lpstr>Effects of an Ad Valorem tax</vt:lpstr>
      <vt:lpstr>The Effects of an Ad Valorem tax </vt:lpstr>
      <vt:lpstr>Price Elasticity and Tax Incidence</vt:lpstr>
      <vt:lpstr>Exercise</vt:lpstr>
      <vt:lpstr>How is the burden of tax divided? </vt:lpstr>
      <vt:lpstr>How is the burden of tax divided? </vt:lpstr>
      <vt:lpstr>Subsidies</vt:lpstr>
      <vt:lpstr>How Subsidies Affect Markets</vt:lpstr>
      <vt:lpstr>A subsidy to railway companies</vt:lpstr>
      <vt:lpstr>Summary</vt:lpstr>
      <vt:lpstr>Summary</vt:lpstr>
      <vt:lpstr>Summary</vt:lpstr>
      <vt:lpstr>Taxes and Efficiency</vt:lpstr>
      <vt:lpstr>TAXES AND EFFICIENCY</vt:lpstr>
      <vt:lpstr>TAXES AND EFFICIENCY</vt:lpstr>
      <vt:lpstr>THE DEADWEIGHT LOSS OF TAXATION</vt:lpstr>
      <vt:lpstr>The Effects of a Tax</vt:lpstr>
      <vt:lpstr>How a Tax Affects Market Participants </vt:lpstr>
      <vt:lpstr>Tax Revenue</vt:lpstr>
      <vt:lpstr>How a Tax Effects Welfare</vt:lpstr>
      <vt:lpstr>How a Tax Affects Market Participants </vt:lpstr>
      <vt:lpstr>How a Tax Affects Market Participants</vt:lpstr>
      <vt:lpstr>The Deadweight Loss</vt:lpstr>
      <vt:lpstr>DETERMINANTS OF THE DEADWEIGHT LOSS</vt:lpstr>
      <vt:lpstr>Tax Distortions and Price Elasticities</vt:lpstr>
      <vt:lpstr>Tax Distortions and Price Elasticities</vt:lpstr>
      <vt:lpstr>PowerPoint Presentation</vt:lpstr>
      <vt:lpstr>PowerPoint Presentation</vt:lpstr>
      <vt:lpstr>DEADWEIGHT LOSS AND TAX REVENUE AS TAXES VARY</vt:lpstr>
      <vt:lpstr>Deadweight Loss and Tax Revenue from Three Taxes of Different Sizes</vt:lpstr>
      <vt:lpstr>Deadweight Loss and Tax Revenue from Three Taxes of Different Sizes</vt:lpstr>
      <vt:lpstr>Deadweight Loss and Tax Revenue from Three Taxes of Different Sizes</vt:lpstr>
      <vt:lpstr>As taxes increase, the deadweight loss from the tax increases </vt:lpstr>
      <vt:lpstr>How Deadweight Loss and Tax Revenue Vary with the Size of a Tax</vt:lpstr>
      <vt:lpstr>How Deadweight Loss and Tax Revenue Vary with the Size of a Tax</vt:lpstr>
      <vt:lpstr>ADMINISTRATIVE BURDEN</vt:lpstr>
      <vt:lpstr>THE DESIGN OF THE TAX SYSTEM  Adam Smith’s Four Canons of Taxation</vt:lpstr>
      <vt:lpstr>Marginal Tax Rates versus Average Tax Rates</vt:lpstr>
      <vt:lpstr>Lump-Sum Taxes</vt:lpstr>
      <vt:lpstr>TAXES AND EFFICIENCY</vt:lpstr>
      <vt:lpstr>TAXES AND EFFICIENCY </vt:lpstr>
      <vt:lpstr>TAXES AND EQUITY </vt:lpstr>
      <vt:lpstr>Benefits Principle</vt:lpstr>
      <vt:lpstr>Ability-to-Pay Principle</vt:lpstr>
      <vt:lpstr>Ability-to-Pay Principle</vt:lpstr>
      <vt:lpstr>Ability-to-Pay Principle </vt:lpstr>
      <vt:lpstr>Ability-to-Pay Principle </vt:lpstr>
      <vt:lpstr>Three Tax Systems</vt:lpstr>
      <vt:lpstr>Tax Incidence and Tax Equity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Collie</dc:creator>
  <cp:lastModifiedBy>Rob</cp:lastModifiedBy>
  <cp:revision>55</cp:revision>
  <dcterms:created xsi:type="dcterms:W3CDTF">2014-11-17T11:19:14Z</dcterms:created>
  <dcterms:modified xsi:type="dcterms:W3CDTF">2015-11-16T09:12:22Z</dcterms:modified>
</cp:coreProperties>
</file>