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9" r:id="rId6"/>
    <p:sldId id="280" r:id="rId7"/>
    <p:sldId id="260" r:id="rId8"/>
    <p:sldId id="261" r:id="rId9"/>
    <p:sldId id="262" r:id="rId10"/>
    <p:sldId id="263" r:id="rId11"/>
    <p:sldId id="273" r:id="rId12"/>
    <p:sldId id="264" r:id="rId13"/>
    <p:sldId id="274" r:id="rId14"/>
    <p:sldId id="265" r:id="rId15"/>
    <p:sldId id="275" r:id="rId16"/>
    <p:sldId id="266" r:id="rId17"/>
    <p:sldId id="276" r:id="rId18"/>
    <p:sldId id="267" r:id="rId19"/>
    <p:sldId id="268" r:id="rId20"/>
    <p:sldId id="269" r:id="rId21"/>
    <p:sldId id="278" r:id="rId22"/>
    <p:sldId id="272" r:id="rId23"/>
    <p:sldId id="271"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10/20/2016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fdic.gov/householdsurvey"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files.consumerfinance.gov/f/201602_cfpb_consumer-guide-to-selecting-a-lower-risk-accoun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33845"/>
            <a:ext cx="7766936" cy="2150919"/>
          </a:xfrm>
        </p:spPr>
        <p:txBody>
          <a:bodyPr/>
          <a:lstStyle/>
          <a:p>
            <a:pPr algn="ctr"/>
            <a:r>
              <a:rPr lang="en-US" sz="4500" dirty="0" smtClean="0">
                <a:latin typeface="Times New Roman" panose="02020603050405020304" pitchFamily="18" charset="0"/>
                <a:cs typeface="Times New Roman" panose="02020603050405020304" pitchFamily="18" charset="0"/>
              </a:rPr>
              <a:t>AFS Credit Products: Effects of Economic and Demographic Differences on Household Use</a:t>
            </a:r>
            <a:endParaRPr lang="en-US" sz="45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3086100"/>
            <a:ext cx="7766936" cy="3241964"/>
          </a:xfrm>
        </p:spPr>
        <p:txBody>
          <a:bodyPr>
            <a:normAutofit fontScale="77500" lnSpcReduction="20000"/>
          </a:bodyPr>
          <a:lstStyle/>
          <a:p>
            <a:pPr algn="ctr"/>
            <a:r>
              <a:rPr lang="en-US" sz="2900" b="1" dirty="0" smtClean="0">
                <a:solidFill>
                  <a:schemeClr val="tx1"/>
                </a:solidFill>
                <a:latin typeface="Times New Roman" panose="02020603050405020304" pitchFamily="18" charset="0"/>
                <a:cs typeface="Times New Roman" panose="02020603050405020304" pitchFamily="18" charset="0"/>
              </a:rPr>
              <a:t>Isaiah K. </a:t>
            </a:r>
            <a:r>
              <a:rPr lang="en-US" sz="2900" b="1" dirty="0" smtClean="0">
                <a:solidFill>
                  <a:schemeClr val="tx1"/>
                </a:solidFill>
                <a:latin typeface="Times New Roman" panose="02020603050405020304" pitchFamily="18" charset="0"/>
                <a:cs typeface="Times New Roman" panose="02020603050405020304" pitchFamily="18" charset="0"/>
              </a:rPr>
              <a:t>Okiemen</a:t>
            </a:r>
            <a:endParaRPr lang="en-US" sz="2900" b="1" dirty="0" smtClean="0">
              <a:solidFill>
                <a:schemeClr val="tx1"/>
              </a:solidFill>
              <a:latin typeface="Times New Roman" panose="02020603050405020304" pitchFamily="18" charset="0"/>
              <a:cs typeface="Times New Roman" panose="02020603050405020304" pitchFamily="18" charset="0"/>
            </a:endParaRPr>
          </a:p>
          <a:p>
            <a:pPr algn="ctr"/>
            <a:endParaRPr lang="en-US" sz="2900" b="1"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rPr>
              <a:t>Ph.D. Student in Economics</a:t>
            </a:r>
          </a:p>
          <a:p>
            <a:pPr algn="ctr"/>
            <a:r>
              <a:rPr lang="en-US" dirty="0" smtClean="0">
                <a:solidFill>
                  <a:schemeClr val="tx1"/>
                </a:solidFill>
              </a:rPr>
              <a:t>Howard University, Washington, DC.</a:t>
            </a:r>
          </a:p>
          <a:p>
            <a:pPr algn="ctr"/>
            <a:endParaRPr lang="en-US" dirty="0" smtClean="0">
              <a:solidFill>
                <a:schemeClr val="tx1"/>
              </a:solidFill>
            </a:endParaRPr>
          </a:p>
          <a:p>
            <a:pPr algn="ctr"/>
            <a:r>
              <a:rPr lang="en-US" dirty="0" smtClean="0">
                <a:solidFill>
                  <a:schemeClr val="tx1"/>
                </a:solidFill>
              </a:rPr>
              <a:t>Presented at</a:t>
            </a:r>
          </a:p>
          <a:p>
            <a:pPr algn="ctr"/>
            <a:r>
              <a:rPr lang="en-US" dirty="0" smtClean="0">
                <a:solidFill>
                  <a:schemeClr val="tx1"/>
                </a:solidFill>
              </a:rPr>
              <a:t>Federal Reserve Board of Governors</a:t>
            </a:r>
          </a:p>
          <a:p>
            <a:pPr algn="ctr"/>
            <a:r>
              <a:rPr lang="en-US" dirty="0" smtClean="0">
                <a:solidFill>
                  <a:schemeClr val="tx1"/>
                </a:solidFill>
              </a:rPr>
              <a:t>Division of Research and Statistics</a:t>
            </a:r>
          </a:p>
          <a:p>
            <a:pPr algn="ctr"/>
            <a:endParaRPr lang="en-US" dirty="0">
              <a:solidFill>
                <a:schemeClr val="tx1"/>
              </a:solidFill>
            </a:endParaRPr>
          </a:p>
          <a:p>
            <a:pPr algn="ctr"/>
            <a:r>
              <a:rPr lang="en-US" dirty="0" smtClean="0">
                <a:solidFill>
                  <a:schemeClr val="tx1"/>
                </a:solidFill>
              </a:rPr>
              <a:t>October 21, 2016</a:t>
            </a:r>
          </a:p>
          <a:p>
            <a:pPr algn="l"/>
            <a:endParaRPr lang="en-US" dirty="0" smtClean="0"/>
          </a:p>
          <a:p>
            <a:pPr algn="l"/>
            <a:endParaRPr lang="en-US" dirty="0"/>
          </a:p>
        </p:txBody>
      </p:sp>
    </p:spTree>
    <p:extLst>
      <p:ext uri="{BB962C8B-B14F-4D97-AF65-F5344CB8AC3E}">
        <p14:creationId xmlns:p14="http://schemas.microsoft.com/office/powerpoint/2010/main" val="1318904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500" b="1" dirty="0">
                <a:latin typeface="Times New Roman" panose="02020603050405020304" pitchFamily="18" charset="0"/>
                <a:cs typeface="Times New Roman" panose="02020603050405020304" pitchFamily="18" charset="0"/>
              </a:rPr>
              <a:t>Household Income of Borrowers (Percentage Distribution-National Data</a:t>
            </a:r>
            <a:r>
              <a:rPr lang="en-US" sz="4500" b="1" dirty="0" smtClean="0">
                <a:latin typeface="Times New Roman" panose="02020603050405020304" pitchFamily="18" charset="0"/>
                <a:cs typeface="Times New Roman" panose="02020603050405020304" pitchFamily="18" charset="0"/>
              </a:rPr>
              <a:t>)</a:t>
            </a:r>
            <a:endParaRPr lang="en-US" sz="45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4301677"/>
              </p:ext>
            </p:extLst>
          </p:nvPr>
        </p:nvGraphicFramePr>
        <p:xfrm>
          <a:off x="677332" y="2098964"/>
          <a:ext cx="8487449" cy="2902679"/>
        </p:xfrm>
        <a:graphic>
          <a:graphicData uri="http://schemas.openxmlformats.org/drawingml/2006/table">
            <a:tbl>
              <a:tblPr firstRow="1" firstCol="1" bandRow="1">
                <a:tableStyleId>{5C22544A-7EE6-4342-B048-85BDC9FD1C3A}</a:tableStyleId>
              </a:tblPr>
              <a:tblGrid>
                <a:gridCol w="1834661"/>
                <a:gridCol w="1097367"/>
                <a:gridCol w="1097367"/>
                <a:gridCol w="1114514"/>
                <a:gridCol w="1234538"/>
                <a:gridCol w="1045928"/>
                <a:gridCol w="1063074"/>
              </a:tblGrid>
              <a:tr h="927724">
                <a:tc>
                  <a:txBody>
                    <a:bodyPr/>
                    <a:lstStyle/>
                    <a:p>
                      <a:pPr marL="0" marR="0">
                        <a:lnSpc>
                          <a:spcPct val="107000"/>
                        </a:lnSpc>
                        <a:spcBef>
                          <a:spcPts val="0"/>
                        </a:spcBef>
                        <a:spcAft>
                          <a:spcPts val="0"/>
                        </a:spcAft>
                      </a:pPr>
                      <a:r>
                        <a:rPr lang="en-US" sz="1100" dirty="0">
                          <a:effectLst/>
                        </a:rPr>
                        <a:t>Income (in thousand)</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Payday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Pawn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Rent-to-Own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Auto-title loan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No high-rate credit</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36010">
                <a:tc>
                  <a:txBody>
                    <a:bodyPr/>
                    <a:lstStyle/>
                    <a:p>
                      <a:pPr marL="0" marR="0">
                        <a:lnSpc>
                          <a:spcPct val="107000"/>
                        </a:lnSpc>
                        <a:spcBef>
                          <a:spcPts val="0"/>
                        </a:spcBef>
                        <a:spcAft>
                          <a:spcPts val="0"/>
                        </a:spcAft>
                      </a:pPr>
                      <a:r>
                        <a:rPr lang="en-US" sz="1100" dirty="0">
                          <a:effectLst/>
                        </a:rPr>
                        <a:t>Less than $15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35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36010">
                <a:tc>
                  <a:txBody>
                    <a:bodyPr/>
                    <a:lstStyle/>
                    <a:p>
                      <a:pPr marL="0" marR="0">
                        <a:lnSpc>
                          <a:spcPct val="107000"/>
                        </a:lnSpc>
                        <a:spcBef>
                          <a:spcPts val="0"/>
                        </a:spcBef>
                        <a:spcAft>
                          <a:spcPts val="0"/>
                        </a:spcAft>
                      </a:pPr>
                      <a:r>
                        <a:rPr lang="en-US" sz="1100" dirty="0">
                          <a:effectLst/>
                        </a:rPr>
                        <a:t>$15-$30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30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36010">
                <a:tc>
                  <a:txBody>
                    <a:bodyPr/>
                    <a:lstStyle/>
                    <a:p>
                      <a:pPr marL="0" marR="0">
                        <a:lnSpc>
                          <a:spcPct val="107000"/>
                        </a:lnSpc>
                        <a:spcBef>
                          <a:spcPts val="0"/>
                        </a:spcBef>
                        <a:spcAft>
                          <a:spcPts val="0"/>
                        </a:spcAft>
                      </a:pPr>
                      <a:r>
                        <a:rPr lang="en-US" sz="1100" dirty="0">
                          <a:effectLst/>
                        </a:rPr>
                        <a:t>$30-$50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36010">
                <a:tc>
                  <a:txBody>
                    <a:bodyPr/>
                    <a:lstStyle/>
                    <a:p>
                      <a:pPr marL="0" marR="0">
                        <a:lnSpc>
                          <a:spcPct val="107000"/>
                        </a:lnSpc>
                        <a:spcBef>
                          <a:spcPts val="0"/>
                        </a:spcBef>
                        <a:spcAft>
                          <a:spcPts val="0"/>
                        </a:spcAft>
                      </a:pPr>
                      <a:r>
                        <a:rPr lang="en-US" sz="1100" dirty="0">
                          <a:effectLst/>
                        </a:rPr>
                        <a:t>$50-$75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36010">
                <a:tc>
                  <a:txBody>
                    <a:bodyPr/>
                    <a:lstStyle/>
                    <a:p>
                      <a:pPr marL="0" marR="0">
                        <a:lnSpc>
                          <a:spcPct val="107000"/>
                        </a:lnSpc>
                        <a:spcBef>
                          <a:spcPts val="0"/>
                        </a:spcBef>
                        <a:spcAft>
                          <a:spcPts val="0"/>
                        </a:spcAft>
                      </a:pPr>
                      <a:r>
                        <a:rPr lang="en-US" sz="1100" dirty="0">
                          <a:effectLst/>
                        </a:rPr>
                        <a:t>$75 or more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36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294905">
                <a:tc>
                  <a:txBody>
                    <a:bodyPr/>
                    <a:lstStyle/>
                    <a:p>
                      <a:pPr marL="0" marR="0">
                        <a:lnSpc>
                          <a:spcPct val="107000"/>
                        </a:lnSpc>
                        <a:spcBef>
                          <a:spcPts val="0"/>
                        </a:spcBef>
                        <a:spcAft>
                          <a:spcPts val="0"/>
                        </a:spcAft>
                      </a:pPr>
                      <a:r>
                        <a:rPr lang="en-US" sz="1100" dirty="0">
                          <a:effectLst/>
                        </a:rPr>
                        <a:t>Total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1496924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4856"/>
            <a:ext cx="8596668" cy="914400"/>
          </a:xfrm>
        </p:spPr>
        <p:txBody>
          <a:bodyPr>
            <a:normAutofit/>
          </a:bodyPr>
          <a:lstStyle/>
          <a:p>
            <a:r>
              <a:rPr lang="en-US" sz="2500" b="1" dirty="0">
                <a:latin typeface="Times New Roman" panose="02020603050405020304" pitchFamily="18" charset="0"/>
                <a:cs typeface="Times New Roman" panose="02020603050405020304" pitchFamily="18" charset="0"/>
              </a:rPr>
              <a:t>Household Income of Borrowers (Percentage Distribution-National </a:t>
            </a:r>
            <a:r>
              <a:rPr lang="en-US" sz="2500" b="1" dirty="0" smtClean="0">
                <a:latin typeface="Times New Roman" panose="02020603050405020304" pitchFamily="18" charset="0"/>
                <a:cs typeface="Times New Roman" panose="02020603050405020304" pitchFamily="18" charset="0"/>
              </a:rPr>
              <a:t>Data)</a:t>
            </a:r>
            <a:endParaRPr lang="en-US" sz="25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327564" y="1309256"/>
            <a:ext cx="4344844" cy="5112326"/>
          </a:xfrm>
          <a:prstGeom prst="rect">
            <a:avLst/>
          </a:prstGeom>
        </p:spPr>
      </p:pic>
    </p:spTree>
    <p:extLst>
      <p:ext uri="{BB962C8B-B14F-4D97-AF65-F5344CB8AC3E}">
        <p14:creationId xmlns:p14="http://schemas.microsoft.com/office/powerpoint/2010/main" val="790921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500" b="1" dirty="0">
                <a:latin typeface="Times New Roman" panose="02020603050405020304" pitchFamily="18" charset="0"/>
                <a:cs typeface="Times New Roman" panose="02020603050405020304" pitchFamily="18" charset="0"/>
              </a:rPr>
              <a:t>Household Income of Borrowers (Percentage </a:t>
            </a:r>
            <a:r>
              <a:rPr lang="en-US" sz="4500" b="1" dirty="0" smtClean="0">
                <a:latin typeface="Times New Roman" panose="02020603050405020304" pitchFamily="18" charset="0"/>
                <a:cs typeface="Times New Roman" panose="02020603050405020304" pitchFamily="18" charset="0"/>
              </a:rPr>
              <a:t>Distribution-MSA-DMV)</a:t>
            </a:r>
            <a:endParaRPr lang="en-US" sz="45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6628843"/>
              </p:ext>
            </p:extLst>
          </p:nvPr>
        </p:nvGraphicFramePr>
        <p:xfrm>
          <a:off x="677334" y="2244438"/>
          <a:ext cx="8466665" cy="3231573"/>
        </p:xfrm>
        <a:graphic>
          <a:graphicData uri="http://schemas.openxmlformats.org/drawingml/2006/table">
            <a:tbl>
              <a:tblPr firstRow="1" firstCol="1" bandRow="1">
                <a:tableStyleId>{5C22544A-7EE6-4342-B048-85BDC9FD1C3A}</a:tableStyleId>
              </a:tblPr>
              <a:tblGrid>
                <a:gridCol w="1797629"/>
                <a:gridCol w="814021"/>
                <a:gridCol w="814021"/>
                <a:gridCol w="1085361"/>
                <a:gridCol w="1305825"/>
                <a:gridCol w="814021"/>
                <a:gridCol w="1835787"/>
              </a:tblGrid>
              <a:tr h="751893">
                <a:tc>
                  <a:txBody>
                    <a:bodyPr/>
                    <a:lstStyle/>
                    <a:p>
                      <a:pPr marL="0" marR="0">
                        <a:lnSpc>
                          <a:spcPct val="107000"/>
                        </a:lnSpc>
                        <a:spcBef>
                          <a:spcPts val="0"/>
                        </a:spcBef>
                        <a:spcAft>
                          <a:spcPts val="0"/>
                        </a:spcAft>
                      </a:pPr>
                      <a:r>
                        <a:rPr lang="en-US" sz="1100" dirty="0">
                          <a:effectLst/>
                        </a:rPr>
                        <a:t>Income (in thousand)</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Payday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Pawn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Rent-to-Own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Auto-title loan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No high-rate credit</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413280">
                <a:tc>
                  <a:txBody>
                    <a:bodyPr/>
                    <a:lstStyle/>
                    <a:p>
                      <a:pPr marL="0" marR="0">
                        <a:lnSpc>
                          <a:spcPct val="107000"/>
                        </a:lnSpc>
                        <a:spcBef>
                          <a:spcPts val="0"/>
                        </a:spcBef>
                        <a:spcAft>
                          <a:spcPts val="0"/>
                        </a:spcAft>
                      </a:pPr>
                      <a:r>
                        <a:rPr lang="en-US" sz="1100" dirty="0">
                          <a:effectLst/>
                        </a:rPr>
                        <a:t>Less than $15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40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413280">
                <a:tc>
                  <a:txBody>
                    <a:bodyPr/>
                    <a:lstStyle/>
                    <a:p>
                      <a:pPr marL="0" marR="0">
                        <a:lnSpc>
                          <a:spcPct val="107000"/>
                        </a:lnSpc>
                        <a:spcBef>
                          <a:spcPts val="0"/>
                        </a:spcBef>
                        <a:spcAft>
                          <a:spcPts val="0"/>
                        </a:spcAft>
                      </a:pPr>
                      <a:r>
                        <a:rPr lang="en-US" sz="1100" dirty="0">
                          <a:effectLst/>
                        </a:rPr>
                        <a:t>$15-$30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413280">
                <a:tc>
                  <a:txBody>
                    <a:bodyPr/>
                    <a:lstStyle/>
                    <a:p>
                      <a:pPr marL="0" marR="0">
                        <a:lnSpc>
                          <a:spcPct val="107000"/>
                        </a:lnSpc>
                        <a:spcBef>
                          <a:spcPts val="0"/>
                        </a:spcBef>
                        <a:spcAft>
                          <a:spcPts val="0"/>
                        </a:spcAft>
                      </a:pPr>
                      <a:r>
                        <a:rPr lang="en-US" sz="1100" dirty="0">
                          <a:effectLst/>
                        </a:rPr>
                        <a:t>$30-$50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33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413280">
                <a:tc>
                  <a:txBody>
                    <a:bodyPr/>
                    <a:lstStyle/>
                    <a:p>
                      <a:pPr marL="0" marR="0">
                        <a:lnSpc>
                          <a:spcPct val="107000"/>
                        </a:lnSpc>
                        <a:spcBef>
                          <a:spcPts val="0"/>
                        </a:spcBef>
                        <a:spcAft>
                          <a:spcPts val="0"/>
                        </a:spcAft>
                      </a:pPr>
                      <a:r>
                        <a:rPr lang="en-US" sz="1100" dirty="0">
                          <a:effectLst/>
                        </a:rPr>
                        <a:t>$50-$75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413280">
                <a:tc>
                  <a:txBody>
                    <a:bodyPr/>
                    <a:lstStyle/>
                    <a:p>
                      <a:pPr marL="0" marR="0">
                        <a:lnSpc>
                          <a:spcPct val="107000"/>
                        </a:lnSpc>
                        <a:spcBef>
                          <a:spcPts val="0"/>
                        </a:spcBef>
                        <a:spcAft>
                          <a:spcPts val="0"/>
                        </a:spcAft>
                      </a:pPr>
                      <a:r>
                        <a:rPr lang="en-US" sz="1100" dirty="0">
                          <a:effectLst/>
                        </a:rPr>
                        <a:t>$75 or more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42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60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413280">
                <a:tc>
                  <a:txBody>
                    <a:bodyPr/>
                    <a:lstStyle/>
                    <a:p>
                      <a:pPr marL="0" marR="0">
                        <a:lnSpc>
                          <a:spcPct val="107000"/>
                        </a:lnSpc>
                        <a:spcBef>
                          <a:spcPts val="0"/>
                        </a:spcBef>
                        <a:spcAft>
                          <a:spcPts val="0"/>
                        </a:spcAft>
                      </a:pPr>
                      <a:r>
                        <a:rPr lang="en-US" sz="1100" dirty="0">
                          <a:effectLst/>
                        </a:rPr>
                        <a:t>Total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2120302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0045"/>
          </a:xfrm>
        </p:spPr>
        <p:txBody>
          <a:bodyPr>
            <a:noAutofit/>
          </a:bodyPr>
          <a:lstStyle/>
          <a:p>
            <a:r>
              <a:rPr lang="en-US" sz="2250" b="1" dirty="0">
                <a:latin typeface="Times New Roman" panose="02020603050405020304" pitchFamily="18" charset="0"/>
                <a:cs typeface="Times New Roman" panose="02020603050405020304" pitchFamily="18" charset="0"/>
              </a:rPr>
              <a:t>Household Income of Borrowers (Percentage Distribution-MSA-DMV)</a:t>
            </a:r>
            <a:endParaRPr lang="en-US" sz="225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828800" y="1402773"/>
            <a:ext cx="5798127" cy="5361709"/>
          </a:xfrm>
          <a:prstGeom prst="rect">
            <a:avLst/>
          </a:prstGeom>
        </p:spPr>
      </p:pic>
    </p:spTree>
    <p:extLst>
      <p:ext uri="{BB962C8B-B14F-4D97-AF65-F5344CB8AC3E}">
        <p14:creationId xmlns:p14="http://schemas.microsoft.com/office/powerpoint/2010/main" val="602313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Household Age of Borrowers (Percentage Distribution-National Data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0710096"/>
              </p:ext>
            </p:extLst>
          </p:nvPr>
        </p:nvGraphicFramePr>
        <p:xfrm>
          <a:off x="677334" y="2265218"/>
          <a:ext cx="8445883" cy="3262747"/>
        </p:xfrm>
        <a:graphic>
          <a:graphicData uri="http://schemas.openxmlformats.org/drawingml/2006/table">
            <a:tbl>
              <a:tblPr firstRow="1" firstCol="1" bandRow="1">
                <a:tableStyleId>{5C22544A-7EE6-4342-B048-85BDC9FD1C3A}</a:tableStyleId>
              </a:tblPr>
              <a:tblGrid>
                <a:gridCol w="1793217"/>
                <a:gridCol w="1065780"/>
                <a:gridCol w="1065780"/>
                <a:gridCol w="1082697"/>
                <a:gridCol w="1201117"/>
                <a:gridCol w="1065780"/>
                <a:gridCol w="1171512"/>
              </a:tblGrid>
              <a:tr h="673069">
                <a:tc>
                  <a:txBody>
                    <a:bodyPr/>
                    <a:lstStyle/>
                    <a:p>
                      <a:pPr marL="0" marR="0">
                        <a:lnSpc>
                          <a:spcPct val="107000"/>
                        </a:lnSpc>
                        <a:spcBef>
                          <a:spcPts val="0"/>
                        </a:spcBef>
                        <a:spcAft>
                          <a:spcPts val="0"/>
                        </a:spcAft>
                      </a:pPr>
                      <a:r>
                        <a:rPr lang="en-US" sz="1100" dirty="0">
                          <a:effectLst/>
                        </a:rPr>
                        <a:t>Age group</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Payday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Pawn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Rent-to-Own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Auto-title loan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No high-rate credit</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15 to 24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25 to 34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35 to 44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45 to 54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55 to 64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65 or more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Total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2557030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173"/>
          </a:xfrm>
        </p:spPr>
        <p:txBody>
          <a:bodyPr>
            <a:noAutofit/>
          </a:bodyPr>
          <a:lstStyle/>
          <a:p>
            <a:r>
              <a:rPr lang="en-US" sz="2600" b="1" dirty="0">
                <a:latin typeface="Times New Roman" panose="02020603050405020304" pitchFamily="18" charset="0"/>
                <a:cs typeface="Times New Roman" panose="02020603050405020304" pitchFamily="18" charset="0"/>
              </a:rPr>
              <a:t>Household Age of Borrowers (Percentage Distribution-National Data</a:t>
            </a:r>
            <a:endParaRPr lang="en-US" sz="26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088573" y="1475509"/>
            <a:ext cx="4281054" cy="5278582"/>
          </a:xfrm>
          <a:prstGeom prst="rect">
            <a:avLst/>
          </a:prstGeom>
        </p:spPr>
      </p:pic>
    </p:spTree>
    <p:extLst>
      <p:ext uri="{BB962C8B-B14F-4D97-AF65-F5344CB8AC3E}">
        <p14:creationId xmlns:p14="http://schemas.microsoft.com/office/powerpoint/2010/main" val="3958272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Household Age of Borrowers (Percentage </a:t>
            </a:r>
            <a:r>
              <a:rPr lang="en-US" sz="4000" b="1" dirty="0" smtClean="0">
                <a:latin typeface="Times New Roman" panose="02020603050405020304" pitchFamily="18" charset="0"/>
                <a:cs typeface="Times New Roman" panose="02020603050405020304" pitchFamily="18" charset="0"/>
              </a:rPr>
              <a:t>Distribution-MSA-DMV</a:t>
            </a:r>
            <a:endParaRPr lang="en-US" sz="4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3530351"/>
              </p:ext>
            </p:extLst>
          </p:nvPr>
        </p:nvGraphicFramePr>
        <p:xfrm>
          <a:off x="677335" y="2150921"/>
          <a:ext cx="8321191" cy="3553690"/>
        </p:xfrm>
        <a:graphic>
          <a:graphicData uri="http://schemas.openxmlformats.org/drawingml/2006/table">
            <a:tbl>
              <a:tblPr firstRow="1" firstCol="1" bandRow="1">
                <a:tableStyleId>{5C22544A-7EE6-4342-B048-85BDC9FD1C3A}</a:tableStyleId>
              </a:tblPr>
              <a:tblGrid>
                <a:gridCol w="916707"/>
                <a:gridCol w="1050045"/>
                <a:gridCol w="1050045"/>
                <a:gridCol w="1133382"/>
                <a:gridCol w="1183384"/>
                <a:gridCol w="1050045"/>
                <a:gridCol w="1937583"/>
              </a:tblGrid>
              <a:tr h="670772">
                <a:tc>
                  <a:txBody>
                    <a:bodyPr/>
                    <a:lstStyle/>
                    <a:p>
                      <a:pPr marL="0" marR="0">
                        <a:lnSpc>
                          <a:spcPct val="107000"/>
                        </a:lnSpc>
                        <a:spcBef>
                          <a:spcPts val="0"/>
                        </a:spcBef>
                        <a:spcAft>
                          <a:spcPts val="0"/>
                        </a:spcAft>
                      </a:pPr>
                      <a:r>
                        <a:rPr lang="en-US" sz="1100" dirty="0">
                          <a:effectLst/>
                        </a:rPr>
                        <a:t>Age group</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Payday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Pawn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Rent-to-Own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Auto-title loan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No high-rate credit</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8691">
                <a:tc>
                  <a:txBody>
                    <a:bodyPr/>
                    <a:lstStyle/>
                    <a:p>
                      <a:pPr marL="0" marR="0">
                        <a:lnSpc>
                          <a:spcPct val="107000"/>
                        </a:lnSpc>
                        <a:spcBef>
                          <a:spcPts val="0"/>
                        </a:spcBef>
                        <a:spcAft>
                          <a:spcPts val="0"/>
                        </a:spcAft>
                      </a:pPr>
                      <a:r>
                        <a:rPr lang="en-US" sz="1100" dirty="0">
                          <a:effectLst/>
                        </a:rPr>
                        <a:t>15 to 24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8691">
                <a:tc>
                  <a:txBody>
                    <a:bodyPr/>
                    <a:lstStyle/>
                    <a:p>
                      <a:pPr marL="0" marR="0">
                        <a:lnSpc>
                          <a:spcPct val="107000"/>
                        </a:lnSpc>
                        <a:spcBef>
                          <a:spcPts val="0"/>
                        </a:spcBef>
                        <a:spcAft>
                          <a:spcPts val="0"/>
                        </a:spcAft>
                      </a:pPr>
                      <a:r>
                        <a:rPr lang="en-US" sz="1100" dirty="0">
                          <a:effectLst/>
                        </a:rPr>
                        <a:t>25 to 34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8691">
                <a:tc>
                  <a:txBody>
                    <a:bodyPr/>
                    <a:lstStyle/>
                    <a:p>
                      <a:pPr marL="0" marR="0">
                        <a:lnSpc>
                          <a:spcPct val="107000"/>
                        </a:lnSpc>
                        <a:spcBef>
                          <a:spcPts val="0"/>
                        </a:spcBef>
                        <a:spcAft>
                          <a:spcPts val="0"/>
                        </a:spcAft>
                      </a:pPr>
                      <a:r>
                        <a:rPr lang="en-US" sz="1100" dirty="0">
                          <a:effectLst/>
                        </a:rPr>
                        <a:t>35 to 44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8691">
                <a:tc>
                  <a:txBody>
                    <a:bodyPr/>
                    <a:lstStyle/>
                    <a:p>
                      <a:pPr marL="0" marR="0">
                        <a:lnSpc>
                          <a:spcPct val="107000"/>
                        </a:lnSpc>
                        <a:spcBef>
                          <a:spcPts val="0"/>
                        </a:spcBef>
                        <a:spcAft>
                          <a:spcPts val="0"/>
                        </a:spcAft>
                      </a:pPr>
                      <a:r>
                        <a:rPr lang="en-US" sz="1100" dirty="0">
                          <a:effectLst/>
                        </a:rPr>
                        <a:t>45 to 54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8691">
                <a:tc>
                  <a:txBody>
                    <a:bodyPr/>
                    <a:lstStyle/>
                    <a:p>
                      <a:pPr marL="0" marR="0">
                        <a:lnSpc>
                          <a:spcPct val="107000"/>
                        </a:lnSpc>
                        <a:spcBef>
                          <a:spcPts val="0"/>
                        </a:spcBef>
                        <a:spcAft>
                          <a:spcPts val="0"/>
                        </a:spcAft>
                      </a:pPr>
                      <a:r>
                        <a:rPr lang="en-US" sz="1100" dirty="0">
                          <a:effectLst/>
                        </a:rPr>
                        <a:t>55 to 64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670772">
                <a:tc>
                  <a:txBody>
                    <a:bodyPr/>
                    <a:lstStyle/>
                    <a:p>
                      <a:pPr marL="0" marR="0">
                        <a:lnSpc>
                          <a:spcPct val="107000"/>
                        </a:lnSpc>
                        <a:spcBef>
                          <a:spcPts val="0"/>
                        </a:spcBef>
                        <a:spcAft>
                          <a:spcPts val="0"/>
                        </a:spcAft>
                      </a:pPr>
                      <a:r>
                        <a:rPr lang="en-US" sz="1100" dirty="0">
                          <a:effectLst/>
                        </a:rPr>
                        <a:t>65 or more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8691">
                <a:tc>
                  <a:txBody>
                    <a:bodyPr/>
                    <a:lstStyle/>
                    <a:p>
                      <a:pPr marL="0" marR="0">
                        <a:lnSpc>
                          <a:spcPct val="107000"/>
                        </a:lnSpc>
                        <a:spcBef>
                          <a:spcPts val="0"/>
                        </a:spcBef>
                        <a:spcAft>
                          <a:spcPts val="0"/>
                        </a:spcAft>
                      </a:pPr>
                      <a:r>
                        <a:rPr lang="en-US" sz="1100" dirty="0">
                          <a:effectLst/>
                        </a:rPr>
                        <a:t>Total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926766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6300"/>
          </a:xfrm>
        </p:spPr>
        <p:txBody>
          <a:bodyPr>
            <a:normAutofit/>
          </a:bodyPr>
          <a:lstStyle/>
          <a:p>
            <a:r>
              <a:rPr lang="en-US" sz="2400" b="1" dirty="0">
                <a:latin typeface="Times New Roman" panose="02020603050405020304" pitchFamily="18" charset="0"/>
                <a:cs typeface="Times New Roman" panose="02020603050405020304" pitchFamily="18" charset="0"/>
              </a:rPr>
              <a:t>Household Age of Borrowers (Percentage Distribution-MSA-DMV</a:t>
            </a: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649682" y="1339850"/>
            <a:ext cx="4010891" cy="5310332"/>
          </a:xfrm>
          <a:prstGeom prst="rect">
            <a:avLst/>
          </a:prstGeom>
        </p:spPr>
      </p:pic>
    </p:spTree>
    <p:extLst>
      <p:ext uri="{BB962C8B-B14F-4D97-AF65-F5344CB8AC3E}">
        <p14:creationId xmlns:p14="http://schemas.microsoft.com/office/powerpoint/2010/main" val="2655517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900" b="1" dirty="0"/>
              <a:t>Logit Regression Results for Households Who Use Payday Loan</a:t>
            </a:r>
            <a:r>
              <a:rPr lang="en-US" dirty="0"/>
              <a:t/>
            </a:r>
            <a:br>
              <a:rPr lang="en-US" dirty="0"/>
            </a:br>
            <a:endParaRPr lang="en-US" dirty="0"/>
          </a:p>
        </p:txBody>
      </p:sp>
      <p:pic>
        <p:nvPicPr>
          <p:cNvPr id="10" name="Content Placeholder 9"/>
          <p:cNvPicPr>
            <a:picLocks noGrp="1" noChangeAspect="1"/>
          </p:cNvPicPr>
          <p:nvPr>
            <p:ph idx="1"/>
          </p:nvPr>
        </p:nvPicPr>
        <p:blipFill>
          <a:blip r:embed="rId2"/>
          <a:stretch>
            <a:fillRect/>
          </a:stretch>
        </p:blipFill>
        <p:spPr>
          <a:xfrm>
            <a:off x="677335" y="2160588"/>
            <a:ext cx="8040638" cy="4198648"/>
          </a:xfrm>
          <a:prstGeom prst="rect">
            <a:avLst/>
          </a:prstGeom>
        </p:spPr>
      </p:pic>
    </p:spTree>
    <p:extLst>
      <p:ext uri="{BB962C8B-B14F-4D97-AF65-F5344CB8AC3E}">
        <p14:creationId xmlns:p14="http://schemas.microsoft.com/office/powerpoint/2010/main" val="264025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a:t>Logit Regression Results for Households Who Use </a:t>
            </a:r>
            <a:r>
              <a:rPr lang="en-US" sz="3500" b="1" dirty="0" smtClean="0"/>
              <a:t>Pawnshop </a:t>
            </a:r>
            <a:r>
              <a:rPr lang="en-US" sz="3500" b="1" dirty="0"/>
              <a:t>Loan</a:t>
            </a:r>
            <a:endParaRPr lang="en-US" sz="3500" dirty="0"/>
          </a:p>
        </p:txBody>
      </p:sp>
      <p:pic>
        <p:nvPicPr>
          <p:cNvPr id="4" name="Content Placeholder 3"/>
          <p:cNvPicPr>
            <a:picLocks noGrp="1" noChangeAspect="1"/>
          </p:cNvPicPr>
          <p:nvPr>
            <p:ph idx="1"/>
          </p:nvPr>
        </p:nvPicPr>
        <p:blipFill>
          <a:blip r:embed="rId2"/>
          <a:stretch>
            <a:fillRect/>
          </a:stretch>
        </p:blipFill>
        <p:spPr>
          <a:xfrm>
            <a:off x="677334" y="2015835"/>
            <a:ext cx="8290021" cy="4374573"/>
          </a:xfrm>
          <a:prstGeom prst="rect">
            <a:avLst/>
          </a:prstGeom>
        </p:spPr>
      </p:pic>
    </p:spTree>
    <p:extLst>
      <p:ext uri="{BB962C8B-B14F-4D97-AF65-F5344CB8AC3E}">
        <p14:creationId xmlns:p14="http://schemas.microsoft.com/office/powerpoint/2010/main" val="2234046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92284"/>
            <a:ext cx="7766936" cy="1205344"/>
          </a:xfrm>
        </p:spPr>
        <p:txBody>
          <a:bodyPr/>
          <a:lstStyle/>
          <a:p>
            <a:pPr algn="ctr"/>
            <a:r>
              <a:rPr lang="en-US" sz="4500" dirty="0" smtClean="0">
                <a:latin typeface="Times New Roman" panose="02020603050405020304" pitchFamily="18" charset="0"/>
                <a:cs typeface="Times New Roman" panose="02020603050405020304" pitchFamily="18" charset="0"/>
              </a:rPr>
              <a:t>Economic Research Statement</a:t>
            </a:r>
            <a:endParaRPr lang="en-US" sz="45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62446" y="2088573"/>
            <a:ext cx="8717972" cy="4468091"/>
          </a:xfrm>
        </p:spPr>
        <p:txBody>
          <a:bodyPr>
            <a:normAutofit fontScale="40000" lnSpcReduction="20000"/>
          </a:bodyPr>
          <a:lstStyle/>
          <a:p>
            <a:pPr algn="l">
              <a:lnSpc>
                <a:spcPct val="170000"/>
              </a:lnSpc>
            </a:pPr>
            <a:r>
              <a:rPr lang="en-US" sz="3400" b="1" u="sng" dirty="0" smtClean="0">
                <a:solidFill>
                  <a:schemeClr val="tx1"/>
                </a:solidFill>
                <a:latin typeface="Times New Roman" panose="02020603050405020304" pitchFamily="18" charset="0"/>
                <a:cs typeface="Times New Roman" panose="02020603050405020304" pitchFamily="18" charset="0"/>
              </a:rPr>
              <a:t>Question</a:t>
            </a:r>
            <a:r>
              <a:rPr lang="en-US" sz="3400" u="sng" dirty="0" smtClean="0">
                <a:solidFill>
                  <a:schemeClr val="tx1"/>
                </a:solidFill>
                <a:latin typeface="Times New Roman" panose="02020603050405020304" pitchFamily="18" charset="0"/>
                <a:cs typeface="Times New Roman" panose="02020603050405020304" pitchFamily="18" charset="0"/>
              </a:rPr>
              <a:t>: </a:t>
            </a:r>
            <a:r>
              <a:rPr lang="en-US" sz="3400" dirty="0" smtClean="0">
                <a:solidFill>
                  <a:schemeClr val="tx1"/>
                </a:solidFill>
                <a:latin typeface="Times New Roman" panose="02020603050405020304" pitchFamily="18" charset="0"/>
                <a:cs typeface="Times New Roman" panose="02020603050405020304" pitchFamily="18" charset="0"/>
              </a:rPr>
              <a:t>What effects does economic </a:t>
            </a:r>
            <a:r>
              <a:rPr lang="en-US" sz="3400" dirty="0">
                <a:solidFill>
                  <a:schemeClr val="tx1"/>
                </a:solidFill>
                <a:latin typeface="Times New Roman" panose="02020603050405020304" pitchFamily="18" charset="0"/>
                <a:cs typeface="Times New Roman" panose="02020603050405020304" pitchFamily="18" charset="0"/>
              </a:rPr>
              <a:t>and </a:t>
            </a:r>
            <a:r>
              <a:rPr lang="en-US" sz="3400" dirty="0" smtClean="0">
                <a:solidFill>
                  <a:schemeClr val="tx1"/>
                </a:solidFill>
                <a:latin typeface="Times New Roman" panose="02020603050405020304" pitchFamily="18" charset="0"/>
                <a:cs typeface="Times New Roman" panose="02020603050405020304" pitchFamily="18" charset="0"/>
              </a:rPr>
              <a:t>demographic </a:t>
            </a:r>
            <a:r>
              <a:rPr lang="en-US" sz="3400" dirty="0">
                <a:solidFill>
                  <a:schemeClr val="tx1"/>
                </a:solidFill>
                <a:latin typeface="Times New Roman" panose="02020603050405020304" pitchFamily="18" charset="0"/>
                <a:cs typeface="Times New Roman" panose="02020603050405020304" pitchFamily="18" charset="0"/>
              </a:rPr>
              <a:t>d</a:t>
            </a:r>
            <a:r>
              <a:rPr lang="en-US" sz="3400" dirty="0" smtClean="0">
                <a:solidFill>
                  <a:schemeClr val="tx1"/>
                </a:solidFill>
                <a:latin typeface="Times New Roman" panose="02020603050405020304" pitchFamily="18" charset="0"/>
                <a:cs typeface="Times New Roman" panose="02020603050405020304" pitchFamily="18" charset="0"/>
              </a:rPr>
              <a:t>ifferences have on household use of credit products (payday pawnshop, refund anticipation, automobile and rent-to-own loans?</a:t>
            </a:r>
            <a:endParaRPr lang="en-US" sz="3400" dirty="0">
              <a:solidFill>
                <a:schemeClr val="tx1"/>
              </a:solidFill>
              <a:latin typeface="Times New Roman" panose="02020603050405020304" pitchFamily="18" charset="0"/>
              <a:cs typeface="Times New Roman" panose="02020603050405020304" pitchFamily="18" charset="0"/>
            </a:endParaRPr>
          </a:p>
          <a:p>
            <a:pPr algn="l">
              <a:lnSpc>
                <a:spcPct val="170000"/>
              </a:lnSpc>
            </a:pPr>
            <a:r>
              <a:rPr lang="en-US" sz="3400" b="1" i="1" u="sng" dirty="0" smtClean="0">
                <a:solidFill>
                  <a:schemeClr val="tx1"/>
                </a:solidFill>
                <a:latin typeface="Times New Roman" panose="02020603050405020304" pitchFamily="18" charset="0"/>
                <a:cs typeface="Times New Roman" panose="02020603050405020304" pitchFamily="18" charset="0"/>
              </a:rPr>
              <a:t>Importance:</a:t>
            </a:r>
            <a:r>
              <a:rPr lang="en-US" sz="3400" b="1" i="1" dirty="0" smtClean="0">
                <a:solidFill>
                  <a:schemeClr val="tx1"/>
                </a:solidFill>
                <a:latin typeface="Times New Roman" panose="02020603050405020304" pitchFamily="18" charset="0"/>
                <a:cs typeface="Times New Roman" panose="02020603050405020304" pitchFamily="18" charset="0"/>
              </a:rPr>
              <a:t>   </a:t>
            </a:r>
            <a:r>
              <a:rPr lang="en-US" sz="3400" dirty="0" smtClean="0">
                <a:solidFill>
                  <a:schemeClr val="tx1"/>
                </a:solidFill>
                <a:latin typeface="Times New Roman" panose="02020603050405020304" pitchFamily="18" charset="0"/>
                <a:cs typeface="Times New Roman" panose="02020603050405020304" pitchFamily="18" charset="0"/>
              </a:rPr>
              <a:t>According </a:t>
            </a:r>
            <a:r>
              <a:rPr lang="en-US" sz="3400" dirty="0">
                <a:solidFill>
                  <a:schemeClr val="tx1"/>
                </a:solidFill>
                <a:latin typeface="Times New Roman" panose="02020603050405020304" pitchFamily="18" charset="0"/>
                <a:cs typeface="Times New Roman" panose="02020603050405020304" pitchFamily="18" charset="0"/>
              </a:rPr>
              <a:t>to current population survey supplement, “7.7 percent (1 in 13) of households in the United States were unbanked in 2013. Also, 20 percent of U.S. households (24.8 million) were underbanked in 2013, meaning that they had a bank account but also used alternative financial services (AFS) outside of the banking system” </a:t>
            </a:r>
            <a:r>
              <a:rPr lang="en-US" sz="3400" u="sng" dirty="0">
                <a:solidFill>
                  <a:schemeClr val="tx1"/>
                </a:solidFill>
                <a:latin typeface="Times New Roman" panose="02020603050405020304" pitchFamily="18" charset="0"/>
                <a:cs typeface="Times New Roman" panose="02020603050405020304" pitchFamily="18" charset="0"/>
                <a:hlinkClick r:id="rId2"/>
              </a:rPr>
              <a:t>https://www.fdic.gov/householdsurvey</a:t>
            </a:r>
            <a:r>
              <a:rPr lang="en-US" sz="3400" dirty="0">
                <a:solidFill>
                  <a:schemeClr val="tx1"/>
                </a:solidFill>
                <a:latin typeface="Times New Roman" panose="02020603050405020304" pitchFamily="18" charset="0"/>
                <a:cs typeface="Times New Roman" panose="02020603050405020304" pitchFamily="18" charset="0"/>
              </a:rPr>
              <a:t>. </a:t>
            </a:r>
            <a:r>
              <a:rPr lang="en-US" sz="3400" dirty="0" smtClean="0">
                <a:solidFill>
                  <a:schemeClr val="tx1"/>
                </a:solidFill>
                <a:latin typeface="Times New Roman" panose="02020603050405020304" pitchFamily="18" charset="0"/>
                <a:cs typeface="Times New Roman" panose="02020603050405020304" pitchFamily="18" charset="0"/>
              </a:rPr>
              <a:t>These results pose serious concern for policy-makers.</a:t>
            </a:r>
            <a:endParaRPr lang="en-US" sz="3400" i="1" u="sng" dirty="0" smtClean="0">
              <a:solidFill>
                <a:schemeClr val="tx1"/>
              </a:solidFill>
              <a:latin typeface="Times New Roman" panose="02020603050405020304" pitchFamily="18" charset="0"/>
              <a:cs typeface="Times New Roman" panose="02020603050405020304" pitchFamily="18" charset="0"/>
            </a:endParaRPr>
          </a:p>
          <a:p>
            <a:pPr algn="l">
              <a:lnSpc>
                <a:spcPct val="170000"/>
              </a:lnSpc>
            </a:pPr>
            <a:r>
              <a:rPr lang="en-US" sz="3400" b="1" i="1" u="sng" dirty="0" smtClean="0">
                <a:solidFill>
                  <a:schemeClr val="tx1"/>
                </a:solidFill>
                <a:latin typeface="Times New Roman" panose="02020603050405020304" pitchFamily="18" charset="0"/>
                <a:cs typeface="Times New Roman" panose="02020603050405020304" pitchFamily="18" charset="0"/>
              </a:rPr>
              <a:t>Hypothesis: </a:t>
            </a:r>
            <a:r>
              <a:rPr lang="en-US" sz="3400" dirty="0">
                <a:solidFill>
                  <a:schemeClr val="tx1"/>
                </a:solidFill>
                <a:latin typeface="Times New Roman" panose="02020603050405020304" pitchFamily="18" charset="0"/>
                <a:cs typeface="Times New Roman" panose="02020603050405020304" pitchFamily="18" charset="0"/>
              </a:rPr>
              <a:t>The hypothesis in the model is that household economic and demographic differences have </a:t>
            </a:r>
            <a:r>
              <a:rPr lang="en-US" sz="3400" b="1" i="1" dirty="0">
                <a:solidFill>
                  <a:schemeClr val="tx1"/>
                </a:solidFill>
                <a:latin typeface="Times New Roman" panose="02020603050405020304" pitchFamily="18" charset="0"/>
                <a:cs typeface="Times New Roman" panose="02020603050405020304" pitchFamily="18" charset="0"/>
              </a:rPr>
              <a:t>no effect</a:t>
            </a:r>
            <a:r>
              <a:rPr lang="en-US" sz="3400" dirty="0">
                <a:solidFill>
                  <a:schemeClr val="tx1"/>
                </a:solidFill>
                <a:latin typeface="Times New Roman" panose="02020603050405020304" pitchFamily="18" charset="0"/>
                <a:cs typeface="Times New Roman" panose="02020603050405020304" pitchFamily="18" charset="0"/>
              </a:rPr>
              <a:t> on the use of AFS credit products</a:t>
            </a:r>
            <a:r>
              <a:rPr lang="en-US" sz="3400" dirty="0" smtClean="0">
                <a:solidFill>
                  <a:schemeClr val="tx1"/>
                </a:solidFill>
                <a:latin typeface="Times New Roman" panose="02020603050405020304" pitchFamily="18" charset="0"/>
                <a:cs typeface="Times New Roman" panose="02020603050405020304" pitchFamily="18" charset="0"/>
              </a:rPr>
              <a:t>.</a:t>
            </a:r>
          </a:p>
          <a:p>
            <a:pPr algn="l">
              <a:lnSpc>
                <a:spcPct val="170000"/>
              </a:lnSpc>
            </a:pPr>
            <a:r>
              <a:rPr lang="en-US" sz="3400" b="1" i="1" u="sng" dirty="0" smtClean="0">
                <a:solidFill>
                  <a:schemeClr val="tx1"/>
                </a:solidFill>
                <a:latin typeface="Times New Roman" panose="02020603050405020304" pitchFamily="18" charset="0"/>
                <a:cs typeface="Times New Roman" panose="02020603050405020304" pitchFamily="18" charset="0"/>
              </a:rPr>
              <a:t>Rule of Thumb: </a:t>
            </a:r>
            <a:r>
              <a:rPr lang="en-US" sz="3400" b="1" dirty="0">
                <a:solidFill>
                  <a:schemeClr val="tx1"/>
                </a:solidFill>
                <a:latin typeface="Times New Roman" panose="02020603050405020304" pitchFamily="18" charset="0"/>
                <a:cs typeface="Times New Roman" panose="02020603050405020304" pitchFamily="18" charset="0"/>
              </a:rPr>
              <a:t> </a:t>
            </a:r>
            <a:r>
              <a:rPr lang="en-US" sz="3400" dirty="0" smtClean="0">
                <a:solidFill>
                  <a:schemeClr val="tx1"/>
                </a:solidFill>
                <a:latin typeface="Times New Roman" panose="02020603050405020304" pitchFamily="18" charset="0"/>
                <a:cs typeface="Times New Roman" panose="02020603050405020304" pitchFamily="18" charset="0"/>
              </a:rPr>
              <a:t>Rejecting </a:t>
            </a:r>
            <a:r>
              <a:rPr lang="en-US" sz="3400" dirty="0">
                <a:solidFill>
                  <a:schemeClr val="tx1"/>
                </a:solidFill>
                <a:latin typeface="Times New Roman" panose="02020603050405020304" pitchFamily="18" charset="0"/>
                <a:cs typeface="Times New Roman" panose="02020603050405020304" pitchFamily="18" charset="0"/>
              </a:rPr>
              <a:t>the null hypothesis would mean the coefficients of each predictor variables in the model are statistically different </a:t>
            </a:r>
            <a:r>
              <a:rPr lang="en-US" sz="3400" dirty="0" smtClean="0">
                <a:solidFill>
                  <a:schemeClr val="tx1"/>
                </a:solidFill>
                <a:latin typeface="Times New Roman" panose="02020603050405020304" pitchFamily="18" charset="0"/>
                <a:cs typeface="Times New Roman" panose="02020603050405020304" pitchFamily="18" charset="0"/>
              </a:rPr>
              <a:t>from 0; </a:t>
            </a:r>
            <a:r>
              <a:rPr lang="en-US" sz="3400" dirty="0">
                <a:solidFill>
                  <a:schemeClr val="tx1"/>
                </a:solidFill>
                <a:latin typeface="Times New Roman" panose="02020603050405020304" pitchFamily="18" charset="0"/>
                <a:cs typeface="Times New Roman" panose="02020603050405020304" pitchFamily="18" charset="0"/>
              </a:rPr>
              <a:t>hence household economic and demographic differences have effect on household use of </a:t>
            </a:r>
            <a:r>
              <a:rPr lang="en-US" sz="3400" dirty="0" smtClean="0">
                <a:solidFill>
                  <a:schemeClr val="tx1"/>
                </a:solidFill>
                <a:latin typeface="Times New Roman" panose="02020603050405020304" pitchFamily="18" charset="0"/>
                <a:cs typeface="Times New Roman" panose="02020603050405020304" pitchFamily="18" charset="0"/>
              </a:rPr>
              <a:t>AFS credit </a:t>
            </a:r>
            <a:r>
              <a:rPr lang="en-US" sz="3400" dirty="0">
                <a:solidFill>
                  <a:schemeClr val="tx1"/>
                </a:solidFill>
                <a:latin typeface="Times New Roman" panose="02020603050405020304" pitchFamily="18" charset="0"/>
                <a:cs typeface="Times New Roman" panose="02020603050405020304" pitchFamily="18" charset="0"/>
              </a:rPr>
              <a:t>products. </a:t>
            </a:r>
            <a:endParaRPr lang="en-US" sz="3400" i="1" u="sng" dirty="0" smtClean="0">
              <a:solidFill>
                <a:schemeClr val="tx1"/>
              </a:solidFill>
              <a:latin typeface="Times New Roman" panose="02020603050405020304" pitchFamily="18" charset="0"/>
              <a:cs typeface="Times New Roman" panose="02020603050405020304" pitchFamily="18" charset="0"/>
            </a:endParaRPr>
          </a:p>
          <a:p>
            <a:pPr algn="l"/>
            <a:endParaRPr lang="en-US" i="1" u="sng" dirty="0"/>
          </a:p>
        </p:txBody>
      </p:sp>
    </p:spTree>
    <p:extLst>
      <p:ext uri="{BB962C8B-B14F-4D97-AF65-F5344CB8AC3E}">
        <p14:creationId xmlns:p14="http://schemas.microsoft.com/office/powerpoint/2010/main" val="2123611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b="1" dirty="0"/>
              <a:t>Logit Regression Results for Households Who Use </a:t>
            </a:r>
            <a:r>
              <a:rPr lang="en-US" sz="3500" b="1" dirty="0" smtClean="0"/>
              <a:t>Automobile </a:t>
            </a:r>
            <a:r>
              <a:rPr lang="en-US" sz="4000" b="1" dirty="0" smtClean="0"/>
              <a:t>Loan</a:t>
            </a:r>
            <a:endParaRPr lang="en-US" sz="4000" dirty="0"/>
          </a:p>
        </p:txBody>
      </p:sp>
      <p:pic>
        <p:nvPicPr>
          <p:cNvPr id="4" name="Content Placeholder 3"/>
          <p:cNvPicPr>
            <a:picLocks noGrp="1" noChangeAspect="1"/>
          </p:cNvPicPr>
          <p:nvPr>
            <p:ph idx="1"/>
          </p:nvPr>
        </p:nvPicPr>
        <p:blipFill>
          <a:blip r:embed="rId2"/>
          <a:stretch>
            <a:fillRect/>
          </a:stretch>
        </p:blipFill>
        <p:spPr>
          <a:xfrm>
            <a:off x="677334" y="2026226"/>
            <a:ext cx="8393929" cy="4187537"/>
          </a:xfrm>
          <a:prstGeom prst="rect">
            <a:avLst/>
          </a:prstGeom>
        </p:spPr>
      </p:pic>
    </p:spTree>
    <p:extLst>
      <p:ext uri="{BB962C8B-B14F-4D97-AF65-F5344CB8AC3E}">
        <p14:creationId xmlns:p14="http://schemas.microsoft.com/office/powerpoint/2010/main" val="3301019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505691"/>
            <a:ext cx="8596668" cy="969818"/>
          </a:xfrm>
        </p:spPr>
        <p:txBody>
          <a:bodyPr>
            <a:normAutofit fontScale="90000"/>
          </a:bodyPr>
          <a:lstStyle/>
          <a:p>
            <a:r>
              <a:rPr lang="en-US" sz="3100" b="1" dirty="0">
                <a:latin typeface="Times New Roman" panose="02020603050405020304" pitchFamily="18" charset="0"/>
                <a:cs typeface="Times New Roman" panose="02020603050405020304" pitchFamily="18" charset="0"/>
              </a:rPr>
              <a:t>Wald Hypothesis Testing: Statistical Test for Individual Predictors</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77334" y="2098964"/>
            <a:ext cx="8165330" cy="3927763"/>
          </a:xfrm>
          <a:prstGeom prst="rect">
            <a:avLst/>
          </a:prstGeom>
        </p:spPr>
      </p:pic>
    </p:spTree>
    <p:extLst>
      <p:ext uri="{BB962C8B-B14F-4D97-AF65-F5344CB8AC3E}">
        <p14:creationId xmlns:p14="http://schemas.microsoft.com/office/powerpoint/2010/main" val="1589892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Next Step.</a:t>
            </a:r>
            <a:endParaRPr lang="en-US" dirty="0"/>
          </a:p>
        </p:txBody>
      </p:sp>
      <p:sp>
        <p:nvSpPr>
          <p:cNvPr id="3" name="Content Placeholder 2"/>
          <p:cNvSpPr>
            <a:spLocks noGrp="1"/>
          </p:cNvSpPr>
          <p:nvPr>
            <p:ph idx="1"/>
          </p:nvPr>
        </p:nvSpPr>
        <p:spPr>
          <a:xfrm>
            <a:off x="677334" y="1517073"/>
            <a:ext cx="8596668" cy="4524289"/>
          </a:xfrm>
        </p:spPr>
        <p:txBody>
          <a:bodyPr/>
          <a:lstStyle/>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Look at the CPS supplement multi-year data set to see how changes in household income over time affect the demand for the AFS credit products.</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2009-2013 CPS supplement.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115076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677333" y="1496291"/>
            <a:ext cx="9183639" cy="4447309"/>
          </a:xfrm>
        </p:spPr>
        <p:txBody>
          <a:bodyPr>
            <a:normAutofit fontScale="25000" lnSpcReduction="20000"/>
          </a:bodyPr>
          <a:lstStyle/>
          <a:p>
            <a:r>
              <a:rPr lang="en-US" sz="5600" dirty="0">
                <a:latin typeface="Times New Roman" panose="02020603050405020304" pitchFamily="18" charset="0"/>
                <a:cs typeface="Times New Roman" panose="02020603050405020304" pitchFamily="18" charset="0"/>
              </a:rPr>
              <a:t>Elliehausen</a:t>
            </a:r>
            <a:r>
              <a:rPr lang="en-US" sz="5600" dirty="0">
                <a:latin typeface="Times New Roman" panose="02020603050405020304" pitchFamily="18" charset="0"/>
                <a:cs typeface="Times New Roman" panose="02020603050405020304" pitchFamily="18" charset="0"/>
              </a:rPr>
              <a:t>, G (2011). Assessment of Consumer’s Use of High-Rate Credit Products</a:t>
            </a:r>
          </a:p>
          <a:p>
            <a:r>
              <a:rPr lang="en-US" sz="5600" dirty="0">
                <a:latin typeface="Times New Roman" panose="02020603050405020304" pitchFamily="18" charset="0"/>
                <a:cs typeface="Times New Roman" panose="02020603050405020304" pitchFamily="18" charset="0"/>
              </a:rPr>
              <a:t>	Division of Research and Statistics, Board of Governors of the Federal Reserve System</a:t>
            </a:r>
          </a:p>
          <a:p>
            <a:r>
              <a:rPr lang="en-US" sz="5600" dirty="0">
                <a:latin typeface="Times New Roman" panose="02020603050405020304" pitchFamily="18" charset="0"/>
                <a:cs typeface="Times New Roman" panose="02020603050405020304" pitchFamily="18" charset="0"/>
              </a:rPr>
              <a:t> </a:t>
            </a:r>
          </a:p>
          <a:p>
            <a:r>
              <a:rPr lang="en-US" sz="5600" dirty="0">
                <a:latin typeface="Times New Roman" panose="02020603050405020304" pitchFamily="18" charset="0"/>
                <a:cs typeface="Times New Roman" panose="02020603050405020304" pitchFamily="18" charset="0"/>
              </a:rPr>
              <a:t>Sherrie, L., Rhine, W; Toussaint, M. (2006). The Importance of Check-Cashing Businesses to the Unbanked: Racial and Ethnic Differences</a:t>
            </a:r>
          </a:p>
          <a:p>
            <a:r>
              <a:rPr lang="en-US" sz="5600" dirty="0">
                <a:latin typeface="Times New Roman" panose="02020603050405020304" pitchFamily="18" charset="0"/>
                <a:cs typeface="Times New Roman" panose="02020603050405020304" pitchFamily="18" charset="0"/>
              </a:rPr>
              <a:t>	</a:t>
            </a:r>
            <a:r>
              <a:rPr lang="en-US" sz="5600" i="1" dirty="0">
                <a:latin typeface="Times New Roman" panose="02020603050405020304" pitchFamily="18" charset="0"/>
                <a:cs typeface="Times New Roman" panose="02020603050405020304" pitchFamily="18" charset="0"/>
              </a:rPr>
              <a:t>The Review of Economics and Statistics, Vol. 88, No. 1. Pp. 146-157</a:t>
            </a:r>
            <a:endParaRPr lang="en-US" sz="5600" dirty="0">
              <a:latin typeface="Times New Roman" panose="02020603050405020304" pitchFamily="18" charset="0"/>
              <a:cs typeface="Times New Roman" panose="02020603050405020304" pitchFamily="18" charset="0"/>
            </a:endParaRPr>
          </a:p>
          <a:p>
            <a:r>
              <a:rPr lang="en-US" sz="5600" b="1" dirty="0">
                <a:latin typeface="Times New Roman" panose="02020603050405020304" pitchFamily="18" charset="0"/>
                <a:cs typeface="Times New Roman" panose="02020603050405020304" pitchFamily="18" charset="0"/>
              </a:rPr>
              <a:t> </a:t>
            </a:r>
            <a:endParaRPr lang="en-US" sz="5600" dirty="0">
              <a:latin typeface="Times New Roman" panose="02020603050405020304" pitchFamily="18" charset="0"/>
              <a:cs typeface="Times New Roman" panose="02020603050405020304" pitchFamily="18" charset="0"/>
            </a:endParaRPr>
          </a:p>
          <a:p>
            <a:r>
              <a:rPr lang="en-US" sz="5600" dirty="0">
                <a:latin typeface="Times New Roman" panose="02020603050405020304" pitchFamily="18" charset="0"/>
                <a:cs typeface="Times New Roman" panose="02020603050405020304" pitchFamily="18" charset="0"/>
              </a:rPr>
              <a:t>Robert, B., Avery. (2011). Payday Loans versus Pawnshops: The Effects of Loan Fee Limits on Household Use </a:t>
            </a:r>
          </a:p>
          <a:p>
            <a:r>
              <a:rPr lang="en-US" sz="5600" i="1" dirty="0">
                <a:latin typeface="Times New Roman" panose="02020603050405020304" pitchFamily="18" charset="0"/>
                <a:cs typeface="Times New Roman" panose="02020603050405020304" pitchFamily="18" charset="0"/>
              </a:rPr>
              <a:t>Board of Governors of the Federal Reserve System</a:t>
            </a:r>
            <a:endParaRPr lang="en-US" sz="5600" dirty="0">
              <a:latin typeface="Times New Roman" panose="02020603050405020304" pitchFamily="18" charset="0"/>
              <a:cs typeface="Times New Roman" panose="02020603050405020304" pitchFamily="18" charset="0"/>
            </a:endParaRPr>
          </a:p>
          <a:p>
            <a:r>
              <a:rPr lang="en-US" sz="5600" dirty="0">
                <a:latin typeface="Times New Roman" panose="02020603050405020304" pitchFamily="18" charset="0"/>
                <a:cs typeface="Times New Roman" panose="02020603050405020304" pitchFamily="18" charset="0"/>
              </a:rPr>
              <a:t> </a:t>
            </a:r>
          </a:p>
          <a:p>
            <a:r>
              <a:rPr lang="en-US" sz="5600" dirty="0">
                <a:latin typeface="Times New Roman" panose="02020603050405020304" pitchFamily="18" charset="0"/>
                <a:cs typeface="Times New Roman" panose="02020603050405020304" pitchFamily="18" charset="0"/>
              </a:rPr>
              <a:t>Miller, T (2015). Differences in Consumer Credit Choices Made by Banked and Unbanked Mississippians.</a:t>
            </a:r>
          </a:p>
          <a:p>
            <a:r>
              <a:rPr lang="en-US" sz="5600" dirty="0">
                <a:latin typeface="Times New Roman" panose="02020603050405020304" pitchFamily="18" charset="0"/>
                <a:cs typeface="Times New Roman" panose="02020603050405020304" pitchFamily="18" charset="0"/>
              </a:rPr>
              <a:t>	</a:t>
            </a:r>
            <a:r>
              <a:rPr lang="en-US" sz="5600" i="1" dirty="0">
                <a:latin typeface="Times New Roman" panose="02020603050405020304" pitchFamily="18" charset="0"/>
                <a:cs typeface="Times New Roman" panose="02020603050405020304" pitchFamily="18" charset="0"/>
              </a:rPr>
              <a:t>Journal of Law, Economics and Policy</a:t>
            </a:r>
            <a:endParaRPr lang="en-US" sz="5600" dirty="0">
              <a:latin typeface="Times New Roman" panose="02020603050405020304" pitchFamily="18" charset="0"/>
              <a:cs typeface="Times New Roman" panose="02020603050405020304" pitchFamily="18" charset="0"/>
            </a:endParaRPr>
          </a:p>
          <a:p>
            <a:r>
              <a:rPr lang="en-US" sz="5600" dirty="0">
                <a:latin typeface="Times New Roman" panose="02020603050405020304" pitchFamily="18" charset="0"/>
                <a:cs typeface="Times New Roman" panose="02020603050405020304" pitchFamily="18" charset="0"/>
              </a:rPr>
              <a:t> </a:t>
            </a:r>
          </a:p>
          <a:p>
            <a:r>
              <a:rPr lang="en-US" sz="5600" dirty="0">
                <a:latin typeface="Times New Roman" panose="02020603050405020304" pitchFamily="18" charset="0"/>
                <a:cs typeface="Times New Roman" panose="02020603050405020304" pitchFamily="18" charset="0"/>
              </a:rPr>
              <a:t>Bhutta</a:t>
            </a:r>
            <a:r>
              <a:rPr lang="en-US" sz="5600" dirty="0">
                <a:latin typeface="Times New Roman" panose="02020603050405020304" pitchFamily="18" charset="0"/>
                <a:cs typeface="Times New Roman" panose="02020603050405020304" pitchFamily="18" charset="0"/>
              </a:rPr>
              <a:t>, N; Paige, S; Jeremy T. (2015). Payday Loan Choices and Consequences</a:t>
            </a:r>
          </a:p>
          <a:p>
            <a:r>
              <a:rPr lang="en-US" sz="5600" dirty="0">
                <a:latin typeface="Times New Roman" panose="02020603050405020304" pitchFamily="18" charset="0"/>
                <a:cs typeface="Times New Roman" panose="02020603050405020304" pitchFamily="18" charset="0"/>
              </a:rPr>
              <a:t>	Journal</a:t>
            </a:r>
            <a:r>
              <a:rPr lang="en-US" sz="5600" i="1" dirty="0">
                <a:latin typeface="Times New Roman" panose="02020603050405020304" pitchFamily="18" charset="0"/>
                <a:cs typeface="Times New Roman" panose="02020603050405020304" pitchFamily="18" charset="0"/>
              </a:rPr>
              <a:t> of Money, Credit and Banking, Vol. 47, No. 2-3</a:t>
            </a:r>
            <a:endParaRPr lang="en-US" sz="5600" dirty="0">
              <a:latin typeface="Times New Roman" panose="02020603050405020304" pitchFamily="18" charset="0"/>
              <a:cs typeface="Times New Roman" panose="02020603050405020304" pitchFamily="18" charset="0"/>
            </a:endParaRPr>
          </a:p>
          <a:p>
            <a:pPr marL="0" indent="0">
              <a:buNone/>
            </a:pPr>
            <a:r>
              <a:rPr lang="en-US" sz="4800" i="1"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74114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677334" y="1548245"/>
            <a:ext cx="8596668" cy="4759037"/>
          </a:xfrm>
        </p:spPr>
        <p:txBody>
          <a:bodyPr>
            <a:normAutofit/>
          </a:bodyPr>
          <a:lstStyle/>
          <a:p>
            <a:r>
              <a:rPr lang="en-US" sz="1400" dirty="0"/>
              <a:t>Kurban</a:t>
            </a:r>
            <a:r>
              <a:rPr lang="en-US" sz="1400" dirty="0"/>
              <a:t>, H; </a:t>
            </a:r>
            <a:r>
              <a:rPr lang="en-US" sz="1400" dirty="0"/>
              <a:t>Diagne</a:t>
            </a:r>
            <a:r>
              <a:rPr lang="en-US" sz="1400" dirty="0"/>
              <a:t>, A. (2014). Demographics of Payday Lending in Oklahoma</a:t>
            </a:r>
          </a:p>
          <a:p>
            <a:r>
              <a:rPr lang="en-US" sz="1400" dirty="0"/>
              <a:t>	</a:t>
            </a:r>
            <a:r>
              <a:rPr lang="en-US" sz="1400" i="1" dirty="0"/>
              <a:t>Howard University Center on Race and Wealth</a:t>
            </a:r>
            <a:endParaRPr lang="en-US" sz="1400" dirty="0"/>
          </a:p>
          <a:p>
            <a:r>
              <a:rPr lang="en-US" sz="1400" dirty="0"/>
              <a:t> </a:t>
            </a:r>
          </a:p>
          <a:p>
            <a:r>
              <a:rPr lang="en-US" sz="1400" dirty="0"/>
              <a:t>Consumer Financial Protection Bureau (2016). Consumer Guide to Selecting a Low-Risk Account. Retrieved April 13, 2016 from</a:t>
            </a:r>
          </a:p>
          <a:p>
            <a:r>
              <a:rPr lang="en-US" sz="1400" dirty="0"/>
              <a:t>	</a:t>
            </a:r>
            <a:r>
              <a:rPr lang="en-US" sz="1400" dirty="0">
                <a:hlinkClick r:id="rId2"/>
              </a:rPr>
              <a:t>http://</a:t>
            </a:r>
            <a:r>
              <a:rPr lang="en-US" sz="1400" dirty="0" smtClean="0">
                <a:hlinkClick r:id="rId2"/>
              </a:rPr>
              <a:t>files.consumerfinance.gov/f/201602_cfpb_consumer-guide-to-selecting-a-lower-risk-account.pdf</a:t>
            </a:r>
            <a:endParaRPr lang="en-US" sz="1400" dirty="0"/>
          </a:p>
          <a:p>
            <a:r>
              <a:rPr lang="en-US" sz="1400" dirty="0"/>
              <a:t>Meltzer, B. (2011). The Real Cost of Credit Access: Evidence from the Payday Lending Market</a:t>
            </a:r>
          </a:p>
          <a:p>
            <a:r>
              <a:rPr lang="en-US" sz="1400" dirty="0"/>
              <a:t>	</a:t>
            </a:r>
            <a:r>
              <a:rPr lang="en-US" sz="1400" i="1" dirty="0"/>
              <a:t>The Quarterly Journal of Economics, Vol. 126. Pp 517-555</a:t>
            </a:r>
            <a:endParaRPr lang="en-US" sz="1400" dirty="0"/>
          </a:p>
          <a:p>
            <a:pPr marL="0" indent="0">
              <a:buNone/>
            </a:pPr>
            <a:endParaRPr lang="en-US" dirty="0"/>
          </a:p>
        </p:txBody>
      </p:sp>
    </p:spTree>
    <p:extLst>
      <p:ext uri="{BB962C8B-B14F-4D97-AF65-F5344CB8AC3E}">
        <p14:creationId xmlns:p14="http://schemas.microsoft.com/office/powerpoint/2010/main" val="263443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dirty="0" smtClean="0">
                <a:latin typeface="Times New Roman" panose="02020603050405020304" pitchFamily="18" charset="0"/>
                <a:cs typeface="Times New Roman" panose="02020603050405020304" pitchFamily="18" charset="0"/>
              </a:rPr>
              <a:t>Data Description</a:t>
            </a:r>
            <a:endParaRPr lang="en-US" sz="4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1"/>
            <a:ext cx="8596668" cy="4200236"/>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June 2013, the FDIC sponsored the third National Survey of Unbanked and Underbanked Households to collect data on the number of U.S households that are unbanked and underbanked, their demographic characteristics, and their reasons for being unbanked and </a:t>
            </a:r>
            <a:r>
              <a:rPr lang="en-US" sz="2000" dirty="0" smtClean="0">
                <a:latin typeface="Times New Roman" panose="02020603050405020304" pitchFamily="18" charset="0"/>
                <a:cs typeface="Times New Roman" panose="02020603050405020304" pitchFamily="18" charset="0"/>
              </a:rPr>
              <a:t>underbanked.</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CPS survey </a:t>
            </a:r>
            <a:r>
              <a:rPr lang="en-US" sz="2000" dirty="0">
                <a:latin typeface="Times New Roman" panose="02020603050405020304" pitchFamily="18" charset="0"/>
                <a:cs typeface="Times New Roman" panose="02020603050405020304" pitchFamily="18" charset="0"/>
              </a:rPr>
              <a:t>was conducted by the U.S. Census Bureau, with a nationally representative sample of </a:t>
            </a:r>
            <a:r>
              <a:rPr lang="en-US" sz="2000" dirty="0" smtClean="0">
                <a:latin typeface="Times New Roman" panose="02020603050405020304" pitchFamily="18" charset="0"/>
                <a:cs typeface="Times New Roman" panose="02020603050405020304" pitchFamily="18" charset="0"/>
              </a:rPr>
              <a:t>53,405.</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dataset is cross-sectional. The unit of observation is household</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cs typeface="Times New Roman" panose="02020603050405020304" pitchFamily="18" charset="0"/>
              </a:rPr>
              <a:t>ependent variables: payday loans, pawnshop loans and automobile title loans.</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Independent variables: unbanked, income group, age group, homeowner, unmarried female headed household and household levels of education. </a:t>
            </a:r>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803384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07919"/>
            <a:ext cx="7766936" cy="1163782"/>
          </a:xfrm>
        </p:spPr>
        <p:txBody>
          <a:bodyPr/>
          <a:lstStyle/>
          <a:p>
            <a:pPr algn="ctr"/>
            <a:r>
              <a:rPr lang="en-US" sz="4500" dirty="0" smtClean="0">
                <a:latin typeface="Times New Roman" panose="02020603050405020304" pitchFamily="18" charset="0"/>
                <a:cs typeface="Times New Roman" panose="02020603050405020304" pitchFamily="18" charset="0"/>
              </a:rPr>
              <a:t>Data Cleaning Preparation </a:t>
            </a:r>
            <a:r>
              <a:rPr lang="en-US" sz="4500" dirty="0" smtClean="0">
                <a:latin typeface="Times New Roman" panose="02020603050405020304" pitchFamily="18" charset="0"/>
                <a:cs typeface="Times New Roman" panose="02020603050405020304" pitchFamily="18" charset="0"/>
              </a:rPr>
              <a:t>Method~using</a:t>
            </a:r>
            <a:r>
              <a:rPr lang="en-US" sz="4500" dirty="0" smtClean="0">
                <a:latin typeface="Times New Roman" panose="02020603050405020304" pitchFamily="18" charset="0"/>
                <a:cs typeface="Times New Roman" panose="02020603050405020304" pitchFamily="18" charset="0"/>
              </a:rPr>
              <a:t> R Programming</a:t>
            </a:r>
            <a:endParaRPr lang="en-US" sz="45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2919844"/>
            <a:ext cx="7766936" cy="3345873"/>
          </a:xfrm>
        </p:spPr>
        <p:txBody>
          <a:bodyPr>
            <a:normAutofit fontScale="92500" lnSpcReduction="10000"/>
          </a:bodyPr>
          <a:lstStyle/>
          <a:p>
            <a:pPr algn="l"/>
            <a:r>
              <a:rPr lang="en-US" dirty="0" smtClean="0">
                <a:solidFill>
                  <a:schemeClr val="tx1"/>
                </a:solidFill>
              </a:rPr>
              <a:t>C</a:t>
            </a:r>
            <a:r>
              <a:rPr lang="en-US" sz="2200" dirty="0" smtClean="0">
                <a:solidFill>
                  <a:schemeClr val="tx1"/>
                </a:solidFill>
                <a:latin typeface="Times New Roman" panose="02020603050405020304" pitchFamily="18" charset="0"/>
                <a:cs typeface="Times New Roman" panose="02020603050405020304" pitchFamily="18" charset="0"/>
              </a:rPr>
              <a:t>reated the following dummy </a:t>
            </a:r>
            <a:r>
              <a:rPr lang="en-US" sz="2200" dirty="0">
                <a:solidFill>
                  <a:schemeClr val="tx1"/>
                </a:solidFill>
                <a:latin typeface="Times New Roman" panose="02020603050405020304" pitchFamily="18" charset="0"/>
                <a:cs typeface="Times New Roman" panose="02020603050405020304" pitchFamily="18" charset="0"/>
              </a:rPr>
              <a:t>variables using an </a:t>
            </a:r>
            <a:r>
              <a:rPr lang="en-US" sz="2200" i="1" u="sng" dirty="0" smtClean="0">
                <a:solidFill>
                  <a:schemeClr val="tx1"/>
                </a:solidFill>
                <a:latin typeface="Times New Roman" panose="02020603050405020304" pitchFamily="18" charset="0"/>
                <a:cs typeface="Times New Roman" panose="02020603050405020304" pitchFamily="18" charset="0"/>
              </a:rPr>
              <a:t>ifelse</a:t>
            </a:r>
            <a:r>
              <a:rPr lang="en-US" sz="2200" dirty="0" smtClean="0">
                <a:solidFill>
                  <a:schemeClr val="tx1"/>
                </a:solidFill>
                <a:latin typeface="Times New Roman" panose="02020603050405020304" pitchFamily="18" charset="0"/>
                <a:cs typeface="Times New Roman" panose="02020603050405020304" pitchFamily="18" charset="0"/>
              </a:rPr>
              <a:t> statement in R</a:t>
            </a:r>
            <a:endParaRPr lang="en-US" sz="22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2200" dirty="0" smtClean="0">
                <a:solidFill>
                  <a:schemeClr val="tx1"/>
                </a:solidFill>
                <a:latin typeface="Times New Roman" panose="02020603050405020304" pitchFamily="18" charset="0"/>
                <a:cs typeface="Times New Roman" panose="02020603050405020304" pitchFamily="18" charset="0"/>
              </a:rPr>
              <a:t>Created </a:t>
            </a:r>
            <a:r>
              <a:rPr lang="en-US" sz="2200" dirty="0">
                <a:solidFill>
                  <a:schemeClr val="tx1"/>
                </a:solidFill>
                <a:latin typeface="Times New Roman" panose="02020603050405020304" pitchFamily="18" charset="0"/>
                <a:cs typeface="Times New Roman" panose="02020603050405020304" pitchFamily="18" charset="0"/>
              </a:rPr>
              <a:t>indicator </a:t>
            </a:r>
            <a:r>
              <a:rPr lang="en-US" sz="2200" dirty="0" smtClean="0">
                <a:solidFill>
                  <a:schemeClr val="tx1"/>
                </a:solidFill>
                <a:latin typeface="Times New Roman" panose="02020603050405020304" pitchFamily="18" charset="0"/>
                <a:cs typeface="Times New Roman" panose="02020603050405020304" pitchFamily="18" charset="0"/>
              </a:rPr>
              <a:t>variable “unbanked” </a:t>
            </a:r>
            <a:r>
              <a:rPr lang="en-US" sz="2200" dirty="0">
                <a:solidFill>
                  <a:schemeClr val="tx1"/>
                </a:solidFill>
                <a:latin typeface="Times New Roman" panose="02020603050405020304" pitchFamily="18" charset="0"/>
                <a:cs typeface="Times New Roman" panose="02020603050405020304" pitchFamily="18" charset="0"/>
              </a:rPr>
              <a:t>=1 if do not have checking and or savings account, otherwise </a:t>
            </a:r>
            <a:r>
              <a:rPr lang="en-US" sz="2200" dirty="0" smtClean="0">
                <a:solidFill>
                  <a:schemeClr val="tx1"/>
                </a:solidFill>
                <a:latin typeface="Times New Roman" panose="02020603050405020304" pitchFamily="18" charset="0"/>
                <a:cs typeface="Times New Roman" panose="02020603050405020304" pitchFamily="18" charset="0"/>
              </a:rPr>
              <a:t>0.</a:t>
            </a:r>
          </a:p>
          <a:p>
            <a:pPr marL="285750" indent="-285750" algn="l">
              <a:buFont typeface="Wingdings" panose="05000000000000000000" pitchFamily="2" charset="2"/>
              <a:buChar char="q"/>
            </a:pPr>
            <a:r>
              <a:rPr lang="en-US" sz="2200" dirty="0" smtClean="0">
                <a:solidFill>
                  <a:schemeClr val="tx1"/>
                </a:solidFill>
                <a:latin typeface="Times New Roman" panose="02020603050405020304" pitchFamily="18" charset="0"/>
                <a:cs typeface="Times New Roman" panose="02020603050405020304" pitchFamily="18" charset="0"/>
              </a:rPr>
              <a:t>Created </a:t>
            </a:r>
            <a:r>
              <a:rPr lang="en-US" sz="2200" dirty="0">
                <a:solidFill>
                  <a:schemeClr val="tx1"/>
                </a:solidFill>
                <a:latin typeface="Times New Roman" panose="02020603050405020304" pitchFamily="18" charset="0"/>
                <a:cs typeface="Times New Roman" panose="02020603050405020304" pitchFamily="18" charset="0"/>
              </a:rPr>
              <a:t>indicator </a:t>
            </a:r>
            <a:r>
              <a:rPr lang="en-US" sz="2200" dirty="0" smtClean="0">
                <a:solidFill>
                  <a:schemeClr val="tx1"/>
                </a:solidFill>
                <a:latin typeface="Times New Roman" panose="02020603050405020304" pitchFamily="18" charset="0"/>
                <a:cs typeface="Times New Roman" panose="02020603050405020304" pitchFamily="18" charset="0"/>
              </a:rPr>
              <a:t>variables for each credit products (payday, pawnshop, rent-to-own, tax refund anticipation and automobile title loans and set values equals 1 </a:t>
            </a:r>
            <a:r>
              <a:rPr lang="en-US" sz="2200" dirty="0">
                <a:solidFill>
                  <a:schemeClr val="tx1"/>
                </a:solidFill>
                <a:latin typeface="Times New Roman" panose="02020603050405020304" pitchFamily="18" charset="0"/>
                <a:cs typeface="Times New Roman" panose="02020603050405020304" pitchFamily="18" charset="0"/>
              </a:rPr>
              <a:t>if </a:t>
            </a:r>
            <a:r>
              <a:rPr lang="en-US" sz="2200" dirty="0" smtClean="0">
                <a:solidFill>
                  <a:schemeClr val="tx1"/>
                </a:solidFill>
                <a:latin typeface="Times New Roman" panose="02020603050405020304" pitchFamily="18" charset="0"/>
                <a:cs typeface="Times New Roman" panose="02020603050405020304" pitchFamily="18" charset="0"/>
              </a:rPr>
              <a:t>used in the </a:t>
            </a:r>
            <a:r>
              <a:rPr lang="en-US" sz="2200" dirty="0">
                <a:solidFill>
                  <a:schemeClr val="tx1"/>
                </a:solidFill>
                <a:latin typeface="Times New Roman" panose="02020603050405020304" pitchFamily="18" charset="0"/>
                <a:cs typeface="Times New Roman" panose="02020603050405020304" pitchFamily="18" charset="0"/>
              </a:rPr>
              <a:t>past 12 months, otherwise </a:t>
            </a:r>
            <a:r>
              <a:rPr lang="en-US" sz="2200" dirty="0" smtClean="0">
                <a:solidFill>
                  <a:schemeClr val="tx1"/>
                </a:solidFill>
                <a:latin typeface="Times New Roman" panose="02020603050405020304" pitchFamily="18" charset="0"/>
                <a:cs typeface="Times New Roman" panose="02020603050405020304" pitchFamily="18" charset="0"/>
              </a:rPr>
              <a:t>0.</a:t>
            </a:r>
          </a:p>
          <a:p>
            <a:pPr marL="285750" indent="-285750" algn="l">
              <a:buFont typeface="Wingdings" panose="05000000000000000000" pitchFamily="2" charset="2"/>
              <a:buChar char="q"/>
            </a:pPr>
            <a:r>
              <a:rPr lang="en-US" sz="2200" dirty="0" smtClean="0">
                <a:solidFill>
                  <a:schemeClr val="tx1"/>
                </a:solidFill>
                <a:latin typeface="Times New Roman" panose="02020603050405020304" pitchFamily="18" charset="0"/>
                <a:cs typeface="Times New Roman" panose="02020603050405020304" pitchFamily="18" charset="0"/>
              </a:rPr>
              <a:t>Created </a:t>
            </a:r>
            <a:r>
              <a:rPr lang="en-US" sz="2200" dirty="0">
                <a:solidFill>
                  <a:schemeClr val="tx1"/>
                </a:solidFill>
                <a:latin typeface="Times New Roman" panose="02020603050405020304" pitchFamily="18" charset="0"/>
                <a:cs typeface="Times New Roman" panose="02020603050405020304" pitchFamily="18" charset="0"/>
              </a:rPr>
              <a:t>indicator </a:t>
            </a:r>
            <a:r>
              <a:rPr lang="en-US" sz="2200" dirty="0" smtClean="0">
                <a:solidFill>
                  <a:schemeClr val="tx1"/>
                </a:solidFill>
                <a:latin typeface="Times New Roman" panose="02020603050405020304" pitchFamily="18" charset="0"/>
                <a:cs typeface="Times New Roman" panose="02020603050405020304" pitchFamily="18" charset="0"/>
              </a:rPr>
              <a:t>variable for income group, age group and levels of education and set values equals, </a:t>
            </a:r>
            <a:r>
              <a:rPr lang="en-US" sz="2200" dirty="0">
                <a:solidFill>
                  <a:schemeClr val="tx1"/>
                </a:solidFill>
                <a:latin typeface="Times New Roman" panose="02020603050405020304" pitchFamily="18" charset="0"/>
                <a:cs typeface="Times New Roman" panose="02020603050405020304" pitchFamily="18" charset="0"/>
              </a:rPr>
              <a:t>otherwise </a:t>
            </a:r>
            <a:r>
              <a:rPr lang="en-US" sz="2200" dirty="0" smtClean="0">
                <a:solidFill>
                  <a:schemeClr val="tx1"/>
                </a:solidFill>
                <a:latin typeface="Times New Roman" panose="02020603050405020304" pitchFamily="18" charset="0"/>
                <a:cs typeface="Times New Roman" panose="02020603050405020304" pitchFamily="18" charset="0"/>
              </a:rPr>
              <a:t>0.</a:t>
            </a:r>
          </a:p>
          <a:p>
            <a:pPr marL="285750" indent="-285750" algn="l">
              <a:buFont typeface="Wingdings" panose="05000000000000000000" pitchFamily="2" charset="2"/>
              <a:buChar char="q"/>
            </a:pPr>
            <a:r>
              <a:rPr lang="en-US" sz="2200" dirty="0" smtClean="0">
                <a:solidFill>
                  <a:schemeClr val="tx1"/>
                </a:solidFill>
                <a:latin typeface="Times New Roman" panose="02020603050405020304" pitchFamily="18" charset="0"/>
                <a:cs typeface="Times New Roman" panose="02020603050405020304" pitchFamily="18" charset="0"/>
              </a:rPr>
              <a:t>Created </a:t>
            </a:r>
            <a:r>
              <a:rPr lang="en-US" sz="2200" dirty="0">
                <a:solidFill>
                  <a:schemeClr val="tx1"/>
                </a:solidFill>
                <a:latin typeface="Times New Roman" panose="02020603050405020304" pitchFamily="18" charset="0"/>
                <a:cs typeface="Times New Roman" panose="02020603050405020304" pitchFamily="18" charset="0"/>
              </a:rPr>
              <a:t>indicator variable </a:t>
            </a:r>
            <a:r>
              <a:rPr lang="en-US" sz="2200" dirty="0" smtClean="0">
                <a:solidFill>
                  <a:schemeClr val="tx1"/>
                </a:solidFill>
                <a:latin typeface="Times New Roman" panose="02020603050405020304" pitchFamily="18" charset="0"/>
                <a:cs typeface="Times New Roman" panose="02020603050405020304" pitchFamily="18" charset="0"/>
              </a:rPr>
              <a:t>if unmarried and female headed household and set values equals 1, otherwise 0.</a:t>
            </a:r>
          </a:p>
          <a:p>
            <a:pPr marL="285750" indent="-285750" algn="l">
              <a:buFont typeface="Wingdings" panose="05000000000000000000" pitchFamily="2" charset="2"/>
              <a:buChar char="q"/>
            </a:pPr>
            <a:endParaRPr lang="en-US" dirty="0" smtClean="0"/>
          </a:p>
          <a:p>
            <a:pPr marL="285750" indent="-285750" algn="l">
              <a:buFont typeface="Wingdings" panose="05000000000000000000" pitchFamily="2" charset="2"/>
              <a:buChar char="q"/>
            </a:pPr>
            <a:endParaRPr lang="en-US" dirty="0" smtClean="0"/>
          </a:p>
          <a:p>
            <a:pPr marL="285750" indent="-285750" algn="l">
              <a:buFont typeface="Wingdings" panose="05000000000000000000" pitchFamily="2" charset="2"/>
              <a:buChar char="q"/>
            </a:pPr>
            <a:endParaRPr lang="en-US" dirty="0" smtClean="0"/>
          </a:p>
          <a:p>
            <a:pPr marL="285750" indent="-285750" algn="l">
              <a:buFont typeface="Wingdings" panose="05000000000000000000" pitchFamily="2" charset="2"/>
              <a:buChar char="q"/>
            </a:pPr>
            <a:endParaRPr lang="en-US" dirty="0"/>
          </a:p>
        </p:txBody>
      </p:sp>
    </p:spTree>
    <p:extLst>
      <p:ext uri="{BB962C8B-B14F-4D97-AF65-F5344CB8AC3E}">
        <p14:creationId xmlns:p14="http://schemas.microsoft.com/office/powerpoint/2010/main" val="3791353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9036"/>
          </a:xfrm>
        </p:spPr>
        <p:txBody>
          <a:bodyPr/>
          <a:lstStyle/>
          <a:p>
            <a:r>
              <a:rPr lang="en-US" dirty="0" smtClean="0"/>
              <a:t>Description of AFS Credit Products</a:t>
            </a:r>
            <a:endParaRPr lang="en-US" dirty="0"/>
          </a:p>
        </p:txBody>
      </p:sp>
      <p:sp>
        <p:nvSpPr>
          <p:cNvPr id="3" name="Content Placeholder 2"/>
          <p:cNvSpPr>
            <a:spLocks noGrp="1"/>
          </p:cNvSpPr>
          <p:nvPr>
            <p:ph idx="1"/>
          </p:nvPr>
        </p:nvSpPr>
        <p:spPr>
          <a:xfrm>
            <a:off x="677334" y="1828801"/>
            <a:ext cx="8596668" cy="4212562"/>
          </a:xfrm>
        </p:spPr>
        <p:txBody>
          <a:bodyPr/>
          <a:lstStyle/>
          <a:p>
            <a:pPr>
              <a:buFont typeface="Wingdings" panose="05000000000000000000" pitchFamily="2" charset="2"/>
              <a:buChar char="q"/>
            </a:pPr>
            <a:r>
              <a:rPr lang="en-US" b="1" dirty="0" smtClean="0"/>
              <a:t>Payday loans</a:t>
            </a:r>
          </a:p>
          <a:p>
            <a:pPr lvl="1">
              <a:buFont typeface="Wingdings" panose="05000000000000000000" pitchFamily="2" charset="2"/>
              <a:buChar char="q"/>
            </a:pPr>
            <a:r>
              <a:rPr lang="en-US" dirty="0"/>
              <a:t>short term cash loans based on the borrower’s personal check held for the future deposit or on electronic access to the borrower’s bank account</a:t>
            </a:r>
            <a:r>
              <a:rPr lang="en-US" dirty="0" smtClean="0"/>
              <a:t>.</a:t>
            </a:r>
            <a:endParaRPr lang="en-US" dirty="0"/>
          </a:p>
          <a:p>
            <a:pPr lvl="1">
              <a:buFont typeface="Wingdings" panose="05000000000000000000" pitchFamily="2" charset="2"/>
              <a:buChar char="q"/>
            </a:pPr>
            <a:r>
              <a:rPr lang="en-US" dirty="0" smtClean="0"/>
              <a:t>Payday loan range in size from $100 to $1,000, depending on state legal maximum</a:t>
            </a:r>
          </a:p>
          <a:p>
            <a:pPr lvl="1">
              <a:buFont typeface="Wingdings" panose="05000000000000000000" pitchFamily="2" charset="2"/>
              <a:buChar char="q"/>
            </a:pPr>
            <a:r>
              <a:rPr lang="en-US" dirty="0" smtClean="0"/>
              <a:t>The cost of payday loan can range from $10 to $30 for every $100 borrowed</a:t>
            </a:r>
          </a:p>
          <a:p>
            <a:pPr lvl="1">
              <a:buFont typeface="Wingdings" panose="05000000000000000000" pitchFamily="2" charset="2"/>
              <a:buChar char="q"/>
            </a:pPr>
            <a:r>
              <a:rPr lang="en-US" dirty="0" smtClean="0"/>
              <a:t>APR of payday loan can go as high 400%</a:t>
            </a:r>
          </a:p>
          <a:p>
            <a:pPr>
              <a:buFont typeface="Wingdings" panose="05000000000000000000" pitchFamily="2" charset="2"/>
              <a:buChar char="q"/>
            </a:pPr>
            <a:r>
              <a:rPr lang="en-US" b="1" dirty="0" smtClean="0"/>
              <a:t>Pawnshop loans</a:t>
            </a:r>
          </a:p>
          <a:p>
            <a:pPr lvl="1">
              <a:buFont typeface="Wingdings" panose="05000000000000000000" pitchFamily="2" charset="2"/>
              <a:buChar char="q"/>
            </a:pPr>
            <a:r>
              <a:rPr lang="en-US" dirty="0" smtClean="0"/>
              <a:t>Non-recursive, short-term collateral loans</a:t>
            </a:r>
          </a:p>
          <a:p>
            <a:pPr lvl="1">
              <a:buFont typeface="Wingdings" panose="05000000000000000000" pitchFamily="2" charset="2"/>
              <a:buChar char="q"/>
            </a:pPr>
            <a:r>
              <a:rPr lang="en-US" dirty="0" smtClean="0"/>
              <a:t>Customers repay loans and redeem their collateral at a high average national redemption rate of 85%</a:t>
            </a:r>
          </a:p>
          <a:p>
            <a:pPr marL="0" indent="0">
              <a:buNone/>
            </a:pPr>
            <a:endParaRPr lang="en-US" dirty="0"/>
          </a:p>
        </p:txBody>
      </p:sp>
    </p:spTree>
    <p:extLst>
      <p:ext uri="{BB962C8B-B14F-4D97-AF65-F5344CB8AC3E}">
        <p14:creationId xmlns:p14="http://schemas.microsoft.com/office/powerpoint/2010/main" val="1947493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082"/>
          </a:xfrm>
        </p:spPr>
        <p:txBody>
          <a:bodyPr>
            <a:normAutofit fontScale="90000"/>
          </a:bodyPr>
          <a:lstStyle/>
          <a:p>
            <a:r>
              <a:rPr lang="en-US" dirty="0"/>
              <a:t>Description of AFS Credit </a:t>
            </a:r>
            <a:r>
              <a:rPr lang="en-US" dirty="0" smtClean="0"/>
              <a:t>Products Cont..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t>Tax refund anticipation loan (RAL)</a:t>
            </a:r>
          </a:p>
          <a:p>
            <a:pPr lvl="1">
              <a:buFont typeface="Wingdings" panose="05000000000000000000" pitchFamily="2" charset="2"/>
              <a:buChar char="q"/>
            </a:pPr>
            <a:r>
              <a:rPr lang="en-US" dirty="0" smtClean="0"/>
              <a:t>Aggressively marketed by income tax preparation companies, such as H&amp;R Block</a:t>
            </a:r>
          </a:p>
          <a:p>
            <a:pPr lvl="1">
              <a:buFont typeface="Wingdings" panose="05000000000000000000" pitchFamily="2" charset="2"/>
              <a:buChar char="q"/>
            </a:pPr>
            <a:r>
              <a:rPr lang="en-US" dirty="0" smtClean="0"/>
              <a:t>RAL companies facilitate loans through banks</a:t>
            </a:r>
          </a:p>
          <a:p>
            <a:pPr lvl="1">
              <a:buFont typeface="Wingdings" panose="05000000000000000000" pitchFamily="2" charset="2"/>
              <a:buChar char="q"/>
            </a:pPr>
            <a:r>
              <a:rPr lang="en-US" dirty="0" smtClean="0"/>
              <a:t>According to Consumer Federation of America, the fee for a typical RAL of $1,500 is $61.22, which translates into an APR of 149%</a:t>
            </a:r>
          </a:p>
          <a:p>
            <a:pPr>
              <a:buFont typeface="Wingdings" panose="05000000000000000000" pitchFamily="2" charset="2"/>
              <a:buChar char="q"/>
            </a:pPr>
            <a:r>
              <a:rPr lang="en-US" b="1" dirty="0" smtClean="0"/>
              <a:t>Automobile title loan</a:t>
            </a:r>
          </a:p>
          <a:p>
            <a:pPr lvl="1">
              <a:buFont typeface="Wingdings" panose="05000000000000000000" pitchFamily="2" charset="2"/>
              <a:buChar char="q"/>
            </a:pPr>
            <a:r>
              <a:rPr lang="en-US" dirty="0" smtClean="0"/>
              <a:t>Short-term loan secured by borrower’s title to a vehicle</a:t>
            </a:r>
          </a:p>
          <a:p>
            <a:pPr lvl="1">
              <a:buFont typeface="Wingdings" panose="05000000000000000000" pitchFamily="2" charset="2"/>
              <a:buChar char="q"/>
            </a:pPr>
            <a:r>
              <a:rPr lang="en-US" dirty="0" smtClean="0"/>
              <a:t>States typically determine the terms of the loan, maximum amount and repossession in the case of default.</a:t>
            </a:r>
            <a:endParaRPr lang="en-US" dirty="0"/>
          </a:p>
        </p:txBody>
      </p:sp>
    </p:spTree>
    <p:extLst>
      <p:ext uri="{BB962C8B-B14F-4D97-AF65-F5344CB8AC3E}">
        <p14:creationId xmlns:p14="http://schemas.microsoft.com/office/powerpoint/2010/main" val="2024766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87037"/>
            <a:ext cx="7766936" cy="1392381"/>
          </a:xfrm>
        </p:spPr>
        <p:txBody>
          <a:bodyPr/>
          <a:lstStyle/>
          <a:p>
            <a:pPr algn="ctr"/>
            <a:r>
              <a:rPr lang="en-US" sz="4500" dirty="0" smtClean="0">
                <a:latin typeface="Times New Roman" panose="02020603050405020304" pitchFamily="18" charset="0"/>
                <a:cs typeface="Times New Roman" panose="02020603050405020304" pitchFamily="18" charset="0"/>
              </a:rPr>
              <a:t>Analysis of the Research </a:t>
            </a:r>
            <a:r>
              <a:rPr lang="en-US" sz="4500" dirty="0" smtClean="0">
                <a:latin typeface="Times New Roman" panose="02020603050405020304" pitchFamily="18" charset="0"/>
                <a:cs typeface="Times New Roman" panose="02020603050405020304" pitchFamily="18" charset="0"/>
              </a:rPr>
              <a:t>Question~Logit</a:t>
            </a:r>
            <a:r>
              <a:rPr lang="en-US" sz="4500" dirty="0" smtClean="0">
                <a:latin typeface="Times New Roman" panose="02020603050405020304" pitchFamily="18" charset="0"/>
                <a:cs typeface="Times New Roman" panose="02020603050405020304" pitchFamily="18" charset="0"/>
              </a:rPr>
              <a:t> Model</a:t>
            </a:r>
            <a:endParaRPr lang="en-US" sz="45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2140527"/>
            <a:ext cx="7766936" cy="4197928"/>
          </a:xfrm>
        </p:spPr>
        <p:txBody>
          <a:bodyPr/>
          <a:lstStyle/>
          <a:p>
            <a:pPr marL="285750" indent="-285750" algn="l">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From a consumer choice theoretical framework, I model the consumer’s choice of whether to use AFS products with a multivariate logit model. </a:t>
            </a:r>
            <a:endParaRPr lang="en-US" sz="20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 logit model is more appropriate in this case given that the dependent and predictor variables are categorical in nature. </a:t>
            </a:r>
            <a:endParaRPr lang="en-US" sz="20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2000" dirty="0" smtClean="0">
                <a:solidFill>
                  <a:schemeClr val="tx1"/>
                </a:solidFill>
                <a:latin typeface="Times New Roman" panose="02020603050405020304" pitchFamily="18" charset="0"/>
                <a:cs typeface="Times New Roman" panose="02020603050405020304" pitchFamily="18" charset="0"/>
              </a:rPr>
              <a:t>These predictor variables </a:t>
            </a:r>
            <a:r>
              <a:rPr lang="en-US" sz="2000" dirty="0">
                <a:solidFill>
                  <a:schemeClr val="tx1"/>
                </a:solidFill>
                <a:latin typeface="Times New Roman" panose="02020603050405020304" pitchFamily="18" charset="0"/>
                <a:cs typeface="Times New Roman" panose="02020603050405020304" pitchFamily="18" charset="0"/>
              </a:rPr>
              <a:t>are </a:t>
            </a:r>
            <a:r>
              <a:rPr lang="en-US" sz="2000" dirty="0" smtClean="0">
                <a:solidFill>
                  <a:schemeClr val="tx1"/>
                </a:solidFill>
                <a:latin typeface="Times New Roman" panose="02020603050405020304" pitchFamily="18" charset="0"/>
                <a:cs typeface="Times New Roman" panose="02020603050405020304" pitchFamily="18" charset="0"/>
              </a:rPr>
              <a:t>statistically significant in previous literature.</a:t>
            </a:r>
          </a:p>
          <a:p>
            <a:pPr marL="285750" indent="-285750" algn="l">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Three equations are presented. First is payday loan usage. Second, is pawnshop loan usage and third, is auto title loan </a:t>
            </a:r>
            <a:r>
              <a:rPr lang="en-US" sz="2000" dirty="0" smtClean="0">
                <a:solidFill>
                  <a:schemeClr val="tx1"/>
                </a:solidFill>
                <a:latin typeface="Times New Roman" panose="02020603050405020304" pitchFamily="18" charset="0"/>
                <a:cs typeface="Times New Roman" panose="02020603050405020304" pitchFamily="18" charset="0"/>
              </a:rPr>
              <a:t>usage.</a:t>
            </a:r>
          </a:p>
          <a:p>
            <a:pPr marL="285750" indent="-285750" algn="l">
              <a:buFont typeface="Wingdings" panose="05000000000000000000" pitchFamily="2" charset="2"/>
              <a:buChar char="q"/>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088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94856"/>
            <a:ext cx="7766936" cy="1600200"/>
          </a:xfrm>
        </p:spPr>
        <p:txBody>
          <a:bodyPr/>
          <a:lstStyle/>
          <a:p>
            <a:pPr algn="ctr"/>
            <a:r>
              <a:rPr lang="en-US" sz="4500" dirty="0" smtClean="0">
                <a:latin typeface="Times New Roman" panose="02020603050405020304" pitchFamily="18" charset="0"/>
                <a:cs typeface="Times New Roman" panose="02020603050405020304" pitchFamily="18" charset="0"/>
              </a:rPr>
              <a:t>Analysis Cont.</a:t>
            </a:r>
            <a:endParaRPr lang="en-US" sz="45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507067" y="2327564"/>
                <a:ext cx="7766936" cy="4000499"/>
              </a:xfrm>
            </p:spPr>
            <p:txBody>
              <a:bodyPr/>
              <a:lstStyle/>
              <a:p>
                <a:pPr marL="285750" indent="-285750" algn="l">
                  <a:buFont typeface="Wingdings" panose="05000000000000000000" pitchFamily="2" charset="2"/>
                  <a:buChar char="q"/>
                </a:pPr>
                <a:r>
                  <a:rPr lang="en-US" sz="2000" dirty="0" smtClean="0">
                    <a:solidFill>
                      <a:schemeClr val="tx1"/>
                    </a:solidFill>
                    <a:latin typeface="Times New Roman" panose="02020603050405020304" pitchFamily="18" charset="0"/>
                    <a:cs typeface="Times New Roman" panose="02020603050405020304" pitchFamily="18" charset="0"/>
                  </a:rPr>
                  <a:t>Thus, the nonlinear least-squares estimate of the logistic regression is given as: </a:t>
                </a:r>
                <a14:m>
                  <m:oMath xmlns:m="http://schemas.openxmlformats.org/officeDocument/2006/math">
                    <m:r>
                      <a:rPr lang="en-US" sz="2000" i="1">
                        <a:solidFill>
                          <a:schemeClr val="tx1"/>
                        </a:solidFill>
                      </a:rPr>
                      <m:t>𝐸</m:t>
                    </m:r>
                    <m:d>
                      <m:dPr>
                        <m:ctrlPr>
                          <a:rPr lang="en-US" sz="2000" i="1">
                            <a:solidFill>
                              <a:schemeClr val="tx1"/>
                            </a:solidFill>
                          </a:rPr>
                        </m:ctrlPr>
                      </m:dPr>
                      <m:e>
                        <m:r>
                          <a:rPr lang="en-US" sz="2000" i="1">
                            <a:solidFill>
                              <a:schemeClr val="tx1"/>
                            </a:solidFill>
                          </a:rPr>
                          <m:t>𝑌</m:t>
                        </m:r>
                      </m:e>
                      <m:e>
                        <m:r>
                          <a:rPr lang="en-US" sz="2000" i="1">
                            <a:solidFill>
                              <a:schemeClr val="tx1"/>
                            </a:solidFill>
                          </a:rPr>
                          <m:t>𝑋</m:t>
                        </m:r>
                      </m:e>
                    </m:d>
                    <m:r>
                      <a:rPr lang="en-US" sz="2000" i="1">
                        <a:solidFill>
                          <a:schemeClr val="tx1"/>
                        </a:solidFill>
                      </a:rPr>
                      <m:t>=</m:t>
                    </m:r>
                    <m:r>
                      <a:rPr lang="en-US" sz="2000" i="1">
                        <a:solidFill>
                          <a:schemeClr val="tx1"/>
                        </a:solidFill>
                      </a:rPr>
                      <m:t>𝐺</m:t>
                    </m:r>
                    <m:d>
                      <m:dPr>
                        <m:ctrlPr>
                          <a:rPr lang="en-US" sz="2000" i="1">
                            <a:solidFill>
                              <a:schemeClr val="tx1"/>
                            </a:solidFill>
                          </a:rPr>
                        </m:ctrlPr>
                      </m:dPr>
                      <m:e>
                        <m:r>
                          <a:rPr lang="en-US" sz="2000" i="1">
                            <a:solidFill>
                              <a:schemeClr val="tx1"/>
                            </a:solidFill>
                          </a:rPr>
                          <m:t>𝑍</m:t>
                        </m:r>
                      </m:e>
                    </m:d>
                    <m:r>
                      <a:rPr lang="en-US" sz="2000" i="1">
                        <a:solidFill>
                          <a:schemeClr val="tx1"/>
                        </a:solidFill>
                      </a:rPr>
                      <m:t>;</m:t>
                    </m:r>
                    <m:r>
                      <a:rPr lang="en-US" sz="2000" i="1">
                        <a:solidFill>
                          <a:schemeClr val="tx1"/>
                        </a:solidFill>
                      </a:rPr>
                      <m:t>𝑤h𝑒𝑟𝑒</m:t>
                    </m:r>
                    <m:r>
                      <a:rPr lang="en-US" sz="2000" i="1">
                        <a:solidFill>
                          <a:schemeClr val="tx1"/>
                        </a:solidFill>
                      </a:rPr>
                      <m:t> </m:t>
                    </m:r>
                    <m:r>
                      <a:rPr lang="en-US" sz="2000" i="1">
                        <a:solidFill>
                          <a:schemeClr val="tx1"/>
                        </a:solidFill>
                      </a:rPr>
                      <m:t>𝑍</m:t>
                    </m:r>
                  </m:oMath>
                </a14:m>
                <a:r>
                  <a:rPr lang="en-US" sz="20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solidFill>
                              <a:schemeClr val="tx1"/>
                            </a:solidFill>
                          </a:rPr>
                        </m:ctrlPr>
                      </m:sSubPr>
                      <m:e>
                        <m:r>
                          <a:rPr lang="en-US" sz="2000" i="1">
                            <a:solidFill>
                              <a:schemeClr val="tx1"/>
                            </a:solidFill>
                          </a:rPr>
                          <m:t>𝛽</m:t>
                        </m:r>
                      </m:e>
                      <m:sub>
                        <m:r>
                          <a:rPr lang="en-US" sz="2000" i="1">
                            <a:solidFill>
                              <a:schemeClr val="tx1"/>
                            </a:solidFill>
                          </a:rPr>
                          <m:t>0</m:t>
                        </m:r>
                      </m:sub>
                    </m:sSub>
                    <m:sSub>
                      <m:sSubPr>
                        <m:ctrlPr>
                          <a:rPr lang="en-US" sz="2000" i="1">
                            <a:solidFill>
                              <a:schemeClr val="tx1"/>
                            </a:solidFill>
                          </a:rPr>
                        </m:ctrlPr>
                      </m:sSubPr>
                      <m:e>
                        <m:r>
                          <a:rPr lang="en-US" sz="2000" i="1">
                            <a:solidFill>
                              <a:schemeClr val="tx1"/>
                            </a:solidFill>
                          </a:rPr>
                          <m:t>+</m:t>
                        </m:r>
                        <m:r>
                          <a:rPr lang="en-US" sz="2000" i="1">
                            <a:solidFill>
                              <a:schemeClr val="tx1"/>
                            </a:solidFill>
                          </a:rPr>
                          <m:t>𝛽</m:t>
                        </m:r>
                      </m:e>
                      <m:sub>
                        <m:r>
                          <a:rPr lang="en-US" sz="2000" i="1">
                            <a:solidFill>
                              <a:schemeClr val="tx1"/>
                            </a:solidFill>
                          </a:rPr>
                          <m:t>1</m:t>
                        </m:r>
                      </m:sub>
                    </m:sSub>
                    <m:r>
                      <a:rPr lang="en-US" sz="2000" i="1">
                        <a:solidFill>
                          <a:schemeClr val="tx1"/>
                        </a:solidFill>
                      </a:rPr>
                      <m:t>𝑋</m:t>
                    </m:r>
                    <m:r>
                      <a:rPr lang="en-US" sz="2000" i="1">
                        <a:solidFill>
                          <a:schemeClr val="tx1"/>
                        </a:solidFill>
                      </a:rPr>
                      <m:t>1+</m:t>
                    </m:r>
                    <m:sSub>
                      <m:sSubPr>
                        <m:ctrlPr>
                          <a:rPr lang="en-US" sz="2000" i="1">
                            <a:solidFill>
                              <a:schemeClr val="tx1"/>
                            </a:solidFill>
                          </a:rPr>
                        </m:ctrlPr>
                      </m:sSubPr>
                      <m:e>
                        <m:r>
                          <a:rPr lang="en-US" sz="2000" i="1">
                            <a:solidFill>
                              <a:schemeClr val="tx1"/>
                            </a:solidFill>
                          </a:rPr>
                          <m:t>𝛽</m:t>
                        </m:r>
                      </m:e>
                      <m:sub>
                        <m:r>
                          <a:rPr lang="en-US" sz="2000" i="1">
                            <a:solidFill>
                              <a:schemeClr val="tx1"/>
                            </a:solidFill>
                          </a:rPr>
                          <m:t>2</m:t>
                        </m:r>
                      </m:sub>
                    </m:sSub>
                    <m:r>
                      <a:rPr lang="en-US" sz="2000" i="1">
                        <a:solidFill>
                          <a:schemeClr val="tx1"/>
                        </a:solidFill>
                      </a:rPr>
                      <m:t>𝑋</m:t>
                    </m:r>
                    <m:r>
                      <a:rPr lang="en-US" sz="2000" i="1">
                        <a:solidFill>
                          <a:schemeClr val="tx1"/>
                        </a:solidFill>
                      </a:rPr>
                      <m:t>2</m:t>
                    </m:r>
                  </m:oMath>
                </a14:m>
                <a:endParaRPr lang="en-US" sz="20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2000" dirty="0" smtClean="0">
                    <a:solidFill>
                      <a:schemeClr val="tx1"/>
                    </a:solidFill>
                    <a:latin typeface="Times New Roman" panose="02020603050405020304" pitchFamily="18" charset="0"/>
                    <a:cs typeface="Times New Roman" panose="02020603050405020304" pitchFamily="18" charset="0"/>
                  </a:rPr>
                  <a:t>The probability that household uses credit product (that is Y = 1) can be computed as follows: </a:t>
                </a:r>
                <a14:m>
                  <m:oMath xmlns:m="http://schemas.openxmlformats.org/officeDocument/2006/math">
                    <m:r>
                      <a:rPr lang="en-US" sz="2000" b="1" i="1">
                        <a:solidFill>
                          <a:schemeClr val="tx1"/>
                        </a:solidFill>
                      </a:rPr>
                      <m:t>𝒑</m:t>
                    </m:r>
                    <m:r>
                      <a:rPr lang="en-US" sz="2000" b="1" i="1">
                        <a:solidFill>
                          <a:schemeClr val="tx1"/>
                        </a:solidFill>
                      </a:rPr>
                      <m:t>= </m:t>
                    </m:r>
                    <m:f>
                      <m:fPr>
                        <m:ctrlPr>
                          <a:rPr lang="en-US" sz="2000" b="1" i="1">
                            <a:solidFill>
                              <a:schemeClr val="tx1"/>
                            </a:solidFill>
                          </a:rPr>
                        </m:ctrlPr>
                      </m:fPr>
                      <m:num>
                        <m:r>
                          <a:rPr lang="en-US" sz="2000" b="1" i="1">
                            <a:solidFill>
                              <a:schemeClr val="tx1"/>
                            </a:solidFill>
                          </a:rPr>
                          <m:t>𝟏</m:t>
                        </m:r>
                      </m:num>
                      <m:den>
                        <m:r>
                          <a:rPr lang="en-US" sz="2000" b="1" i="1">
                            <a:solidFill>
                              <a:schemeClr val="tx1"/>
                            </a:solidFill>
                          </a:rPr>
                          <m:t>𝟏</m:t>
                        </m:r>
                        <m:r>
                          <a:rPr lang="en-US" sz="2000" b="1" i="1">
                            <a:solidFill>
                              <a:schemeClr val="tx1"/>
                            </a:solidFill>
                          </a:rPr>
                          <m:t>+</m:t>
                        </m:r>
                        <m:sSup>
                          <m:sSupPr>
                            <m:ctrlPr>
                              <a:rPr lang="en-US" sz="2000" b="1" i="1">
                                <a:solidFill>
                                  <a:schemeClr val="tx1"/>
                                </a:solidFill>
                              </a:rPr>
                            </m:ctrlPr>
                          </m:sSupPr>
                          <m:e>
                            <m:r>
                              <a:rPr lang="en-US" sz="2000" b="1" i="1">
                                <a:solidFill>
                                  <a:schemeClr val="tx1"/>
                                </a:solidFill>
                              </a:rPr>
                              <m:t>𝒆</m:t>
                            </m:r>
                          </m:e>
                          <m:sup>
                            <m:r>
                              <a:rPr lang="en-US" sz="2000" b="1" i="1">
                                <a:solidFill>
                                  <a:schemeClr val="tx1"/>
                                </a:solidFill>
                              </a:rPr>
                              <m:t>−</m:t>
                            </m:r>
                            <m:d>
                              <m:dPr>
                                <m:ctrlPr>
                                  <a:rPr lang="en-US" sz="2000" b="1" i="1">
                                    <a:solidFill>
                                      <a:schemeClr val="tx1"/>
                                    </a:solidFill>
                                  </a:rPr>
                                </m:ctrlPr>
                              </m:dPr>
                              <m:e>
                                <m:r>
                                  <a:rPr lang="en-US" sz="2000" b="1" i="1">
                                    <a:solidFill>
                                      <a:schemeClr val="tx1"/>
                                    </a:solidFill>
                                  </a:rPr>
                                  <m:t>𝜷</m:t>
                                </m:r>
                                <m:r>
                                  <a:rPr lang="en-US" sz="2000" b="1" i="1">
                                    <a:solidFill>
                                      <a:schemeClr val="tx1"/>
                                    </a:solidFill>
                                  </a:rPr>
                                  <m:t>𝟏</m:t>
                                </m:r>
                                <m:r>
                                  <a:rPr lang="en-US" sz="2000" b="1" i="1">
                                    <a:solidFill>
                                      <a:schemeClr val="tx1"/>
                                    </a:solidFill>
                                  </a:rPr>
                                  <m:t>+</m:t>
                                </m:r>
                                <m:r>
                                  <a:rPr lang="en-US" sz="2000" b="1" i="1">
                                    <a:solidFill>
                                      <a:schemeClr val="tx1"/>
                                    </a:solidFill>
                                  </a:rPr>
                                  <m:t>𝜷</m:t>
                                </m:r>
                                <m:r>
                                  <a:rPr lang="en-US" sz="2000" b="1" i="1">
                                    <a:solidFill>
                                      <a:schemeClr val="tx1"/>
                                    </a:solidFill>
                                  </a:rPr>
                                  <m:t>𝟐</m:t>
                                </m:r>
                                <m:r>
                                  <a:rPr lang="en-US" sz="2000" b="1" i="1">
                                    <a:solidFill>
                                      <a:schemeClr val="tx1"/>
                                    </a:solidFill>
                                  </a:rPr>
                                  <m:t>𝑿</m:t>
                                </m:r>
                                <m:r>
                                  <a:rPr lang="en-US" sz="2000" b="1" i="1">
                                    <a:solidFill>
                                      <a:schemeClr val="tx1"/>
                                    </a:solidFill>
                                  </a:rPr>
                                  <m:t>𝟐</m:t>
                                </m:r>
                              </m:e>
                            </m:d>
                          </m:sup>
                        </m:sSup>
                      </m:den>
                    </m:f>
                  </m:oMath>
                </a14:m>
                <a:r>
                  <a:rPr lang="en-US" sz="2000" b="1"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b="1" i="1">
                            <a:solidFill>
                              <a:schemeClr val="tx1"/>
                            </a:solidFill>
                          </a:rPr>
                        </m:ctrlPr>
                      </m:fPr>
                      <m:num>
                        <m:sSup>
                          <m:sSupPr>
                            <m:ctrlPr>
                              <a:rPr lang="en-US" sz="2000" b="1" i="1">
                                <a:solidFill>
                                  <a:schemeClr val="tx1"/>
                                </a:solidFill>
                              </a:rPr>
                            </m:ctrlPr>
                          </m:sSupPr>
                          <m:e>
                            <m:r>
                              <a:rPr lang="en-US" sz="2000" b="1" i="1">
                                <a:solidFill>
                                  <a:schemeClr val="tx1"/>
                                </a:solidFill>
                              </a:rPr>
                              <m:t>𝒆</m:t>
                            </m:r>
                          </m:e>
                          <m:sup>
                            <m:d>
                              <m:dPr>
                                <m:ctrlPr>
                                  <a:rPr lang="en-US" sz="2000" b="1" i="1">
                                    <a:solidFill>
                                      <a:schemeClr val="tx1"/>
                                    </a:solidFill>
                                  </a:rPr>
                                </m:ctrlPr>
                              </m:dPr>
                              <m:e>
                                <m:r>
                                  <a:rPr lang="en-US" sz="2000" b="1" i="1">
                                    <a:solidFill>
                                      <a:schemeClr val="tx1"/>
                                    </a:solidFill>
                                  </a:rPr>
                                  <m:t>𝜷</m:t>
                                </m:r>
                                <m:r>
                                  <a:rPr lang="en-US" sz="2000" b="1" i="1">
                                    <a:solidFill>
                                      <a:schemeClr val="tx1"/>
                                    </a:solidFill>
                                  </a:rPr>
                                  <m:t>𝟏</m:t>
                                </m:r>
                                <m:r>
                                  <a:rPr lang="en-US" sz="2000" b="1" i="1">
                                    <a:solidFill>
                                      <a:schemeClr val="tx1"/>
                                    </a:solidFill>
                                  </a:rPr>
                                  <m:t>+</m:t>
                                </m:r>
                                <m:r>
                                  <a:rPr lang="en-US" sz="2000" b="1" i="1">
                                    <a:solidFill>
                                      <a:schemeClr val="tx1"/>
                                    </a:solidFill>
                                  </a:rPr>
                                  <m:t>𝜷</m:t>
                                </m:r>
                                <m:r>
                                  <a:rPr lang="en-US" sz="2000" b="1" i="1">
                                    <a:solidFill>
                                      <a:schemeClr val="tx1"/>
                                    </a:solidFill>
                                  </a:rPr>
                                  <m:t>𝟐</m:t>
                                </m:r>
                                <m:r>
                                  <a:rPr lang="en-US" sz="2000" b="1" i="1">
                                    <a:solidFill>
                                      <a:schemeClr val="tx1"/>
                                    </a:solidFill>
                                  </a:rPr>
                                  <m:t>𝑿</m:t>
                                </m:r>
                                <m:r>
                                  <a:rPr lang="en-US" sz="2000" b="1" i="1">
                                    <a:solidFill>
                                      <a:schemeClr val="tx1"/>
                                    </a:solidFill>
                                  </a:rPr>
                                  <m:t>𝟐</m:t>
                                </m:r>
                              </m:e>
                            </m:d>
                          </m:sup>
                        </m:sSup>
                      </m:num>
                      <m:den>
                        <m:r>
                          <a:rPr lang="en-US" sz="2000" b="1" i="1">
                            <a:solidFill>
                              <a:schemeClr val="tx1"/>
                            </a:solidFill>
                          </a:rPr>
                          <m:t>𝟏</m:t>
                        </m:r>
                        <m:r>
                          <a:rPr lang="en-US" sz="2000" b="1" i="1">
                            <a:solidFill>
                              <a:schemeClr val="tx1"/>
                            </a:solidFill>
                          </a:rPr>
                          <m:t>+</m:t>
                        </m:r>
                        <m:sSup>
                          <m:sSupPr>
                            <m:ctrlPr>
                              <a:rPr lang="en-US" sz="2000" b="1" i="1">
                                <a:solidFill>
                                  <a:schemeClr val="tx1"/>
                                </a:solidFill>
                              </a:rPr>
                            </m:ctrlPr>
                          </m:sSupPr>
                          <m:e>
                            <m:r>
                              <a:rPr lang="en-US" sz="2000" b="1" i="1">
                                <a:solidFill>
                                  <a:schemeClr val="tx1"/>
                                </a:solidFill>
                              </a:rPr>
                              <m:t>𝒆</m:t>
                            </m:r>
                          </m:e>
                          <m:sup>
                            <m:d>
                              <m:dPr>
                                <m:ctrlPr>
                                  <a:rPr lang="en-US" sz="2000" b="1" i="1">
                                    <a:solidFill>
                                      <a:schemeClr val="tx1"/>
                                    </a:solidFill>
                                  </a:rPr>
                                </m:ctrlPr>
                              </m:dPr>
                              <m:e>
                                <m:r>
                                  <a:rPr lang="en-US" sz="2000" b="1" i="1">
                                    <a:solidFill>
                                      <a:schemeClr val="tx1"/>
                                    </a:solidFill>
                                  </a:rPr>
                                  <m:t>𝜷</m:t>
                                </m:r>
                                <m:r>
                                  <a:rPr lang="en-US" sz="2000" b="1" i="1">
                                    <a:solidFill>
                                      <a:schemeClr val="tx1"/>
                                    </a:solidFill>
                                  </a:rPr>
                                  <m:t>𝟏</m:t>
                                </m:r>
                                <m:r>
                                  <a:rPr lang="en-US" sz="2000" b="1" i="1">
                                    <a:solidFill>
                                      <a:schemeClr val="tx1"/>
                                    </a:solidFill>
                                  </a:rPr>
                                  <m:t>+</m:t>
                                </m:r>
                                <m:r>
                                  <a:rPr lang="en-US" sz="2000" b="1" i="1">
                                    <a:solidFill>
                                      <a:schemeClr val="tx1"/>
                                    </a:solidFill>
                                  </a:rPr>
                                  <m:t>𝜷</m:t>
                                </m:r>
                                <m:r>
                                  <a:rPr lang="en-US" sz="2000" b="1" i="1">
                                    <a:solidFill>
                                      <a:schemeClr val="tx1"/>
                                    </a:solidFill>
                                  </a:rPr>
                                  <m:t>𝟐</m:t>
                                </m:r>
                                <m:r>
                                  <a:rPr lang="en-US" sz="2000" b="1" i="1">
                                    <a:solidFill>
                                      <a:schemeClr val="tx1"/>
                                    </a:solidFill>
                                  </a:rPr>
                                  <m:t>𝑿</m:t>
                                </m:r>
                                <m:r>
                                  <a:rPr lang="en-US" sz="2000" b="1" i="1">
                                    <a:solidFill>
                                      <a:schemeClr val="tx1"/>
                                    </a:solidFill>
                                  </a:rPr>
                                  <m:t>𝟐</m:t>
                                </m:r>
                              </m:e>
                            </m:d>
                          </m:sup>
                        </m:sSup>
                      </m:den>
                    </m:f>
                  </m:oMath>
                </a14:m>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probability that household does not use high-rate credit product (that is Y = 0) can be computed as follows:</a:t>
                </a:r>
                <a:r>
                  <a:rPr lang="en-US" sz="200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b="1" i="1">
                        <a:solidFill>
                          <a:schemeClr val="tx1"/>
                        </a:solidFill>
                      </a:rPr>
                      <m:t>𝟏</m:t>
                    </m:r>
                    <m:r>
                      <a:rPr lang="en-US" sz="2000" b="1" i="1">
                        <a:solidFill>
                          <a:schemeClr val="tx1"/>
                        </a:solidFill>
                      </a:rPr>
                      <m:t>−</m:t>
                    </m:r>
                    <m:r>
                      <a:rPr lang="en-US" sz="2000" b="1" i="1">
                        <a:solidFill>
                          <a:schemeClr val="tx1"/>
                        </a:solidFill>
                      </a:rPr>
                      <m:t>𝒑</m:t>
                    </m:r>
                    <m:r>
                      <a:rPr lang="en-US" sz="2000" b="1" i="1">
                        <a:solidFill>
                          <a:schemeClr val="tx1"/>
                        </a:solidFill>
                      </a:rPr>
                      <m:t>= </m:t>
                    </m:r>
                    <m:f>
                      <m:fPr>
                        <m:ctrlPr>
                          <a:rPr lang="en-US" sz="2000" b="1" i="1">
                            <a:solidFill>
                              <a:schemeClr val="tx1"/>
                            </a:solidFill>
                          </a:rPr>
                        </m:ctrlPr>
                      </m:fPr>
                      <m:num>
                        <m:r>
                          <a:rPr lang="en-US" sz="2000" b="1" i="1">
                            <a:solidFill>
                              <a:schemeClr val="tx1"/>
                            </a:solidFill>
                          </a:rPr>
                          <m:t>𝟏</m:t>
                        </m:r>
                      </m:num>
                      <m:den>
                        <m:r>
                          <a:rPr lang="en-US" sz="2000" b="1" i="1">
                            <a:solidFill>
                              <a:schemeClr val="tx1"/>
                            </a:solidFill>
                          </a:rPr>
                          <m:t>𝟏</m:t>
                        </m:r>
                        <m:r>
                          <a:rPr lang="en-US" sz="2000" b="1" i="1">
                            <a:solidFill>
                              <a:schemeClr val="tx1"/>
                            </a:solidFill>
                          </a:rPr>
                          <m:t>+</m:t>
                        </m:r>
                        <m:sSup>
                          <m:sSupPr>
                            <m:ctrlPr>
                              <a:rPr lang="en-US" sz="2000" b="1" i="1">
                                <a:solidFill>
                                  <a:schemeClr val="tx1"/>
                                </a:solidFill>
                              </a:rPr>
                            </m:ctrlPr>
                          </m:sSupPr>
                          <m:e>
                            <m:r>
                              <a:rPr lang="en-US" sz="2000" b="1" i="1">
                                <a:solidFill>
                                  <a:schemeClr val="tx1"/>
                                </a:solidFill>
                              </a:rPr>
                              <m:t>𝒆</m:t>
                            </m:r>
                          </m:e>
                          <m:sup>
                            <m:d>
                              <m:dPr>
                                <m:ctrlPr>
                                  <a:rPr lang="en-US" sz="2000" b="1" i="1">
                                    <a:solidFill>
                                      <a:schemeClr val="tx1"/>
                                    </a:solidFill>
                                  </a:rPr>
                                </m:ctrlPr>
                              </m:dPr>
                              <m:e>
                                <m:r>
                                  <a:rPr lang="en-US" sz="2000" b="1" i="1">
                                    <a:solidFill>
                                      <a:schemeClr val="tx1"/>
                                    </a:solidFill>
                                  </a:rPr>
                                  <m:t>𝜷</m:t>
                                </m:r>
                                <m:r>
                                  <a:rPr lang="en-US" sz="2000" b="1" i="1">
                                    <a:solidFill>
                                      <a:schemeClr val="tx1"/>
                                    </a:solidFill>
                                  </a:rPr>
                                  <m:t>𝟏</m:t>
                                </m:r>
                                <m:r>
                                  <a:rPr lang="en-US" sz="2000" b="1" i="1">
                                    <a:solidFill>
                                      <a:schemeClr val="tx1"/>
                                    </a:solidFill>
                                  </a:rPr>
                                  <m:t>+</m:t>
                                </m:r>
                                <m:r>
                                  <a:rPr lang="en-US" sz="2000" b="1" i="1">
                                    <a:solidFill>
                                      <a:schemeClr val="tx1"/>
                                    </a:solidFill>
                                  </a:rPr>
                                  <m:t>𝜷</m:t>
                                </m:r>
                                <m:r>
                                  <a:rPr lang="en-US" sz="2000" b="1" i="1">
                                    <a:solidFill>
                                      <a:schemeClr val="tx1"/>
                                    </a:solidFill>
                                  </a:rPr>
                                  <m:t>𝟐</m:t>
                                </m:r>
                                <m:r>
                                  <a:rPr lang="en-US" sz="2000" b="1" i="1">
                                    <a:solidFill>
                                      <a:schemeClr val="tx1"/>
                                    </a:solidFill>
                                  </a:rPr>
                                  <m:t>𝑿</m:t>
                                </m:r>
                                <m:r>
                                  <a:rPr lang="en-US" sz="2000" b="1" i="1">
                                    <a:solidFill>
                                      <a:schemeClr val="tx1"/>
                                    </a:solidFill>
                                  </a:rPr>
                                  <m:t>𝟐</m:t>
                                </m:r>
                              </m:e>
                            </m:d>
                          </m:sup>
                        </m:sSup>
                      </m:den>
                    </m:f>
                  </m:oMath>
                </a14:m>
                <a:r>
                  <a:rPr lang="en-US" sz="2000" b="1" dirty="0">
                    <a:solidFill>
                      <a:schemeClr val="tx1"/>
                    </a:solidFill>
                    <a:latin typeface="Times New Roman" panose="02020603050405020304" pitchFamily="18" charset="0"/>
                    <a:cs typeface="Times New Roman" panose="02020603050405020304" pitchFamily="18" charset="0"/>
                  </a:rPr>
                  <a:t> </a:t>
                </a:r>
                <a:endParaRPr lang="en-US" sz="2000" b="1" dirty="0" smtClean="0">
                  <a:solidFill>
                    <a:schemeClr val="tx1"/>
                  </a:solidFill>
                  <a:latin typeface="Times New Roman" panose="02020603050405020304" pitchFamily="18" charset="0"/>
                  <a:cs typeface="Times New Roman" panose="02020603050405020304" pitchFamily="18" charset="0"/>
                </a:endParaRPr>
              </a:p>
              <a:p>
                <a:pPr algn="l"/>
                <a:endParaRPr lang="en-US" b="1"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endParaRPr lang="en-US" dirty="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507067" y="2327564"/>
                <a:ext cx="7766936" cy="4000499"/>
              </a:xfrm>
              <a:blipFill rotWithShape="0">
                <a:blip r:embed="rId2"/>
                <a:stretch>
                  <a:fillRect l="-314" t="-915" r="-1570"/>
                </a:stretch>
              </a:blipFill>
            </p:spPr>
            <p:txBody>
              <a:bodyPr/>
              <a:lstStyle/>
              <a:p>
                <a:r>
                  <a:rPr lang="en-US">
                    <a:noFill/>
                  </a:rPr>
                  <a:t> </a:t>
                </a:r>
              </a:p>
            </p:txBody>
          </p:sp>
        </mc:Fallback>
      </mc:AlternateContent>
    </p:spTree>
    <p:extLst>
      <p:ext uri="{BB962C8B-B14F-4D97-AF65-F5344CB8AC3E}">
        <p14:creationId xmlns:p14="http://schemas.microsoft.com/office/powerpoint/2010/main" val="243924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500" dirty="0" smtClean="0">
                <a:latin typeface="Times New Roman" panose="02020603050405020304" pitchFamily="18" charset="0"/>
                <a:cs typeface="Times New Roman" panose="02020603050405020304" pitchFamily="18" charset="0"/>
              </a:rPr>
              <a:t>Model Testing: Wald Statistical Test for Predictor Variables</a:t>
            </a:r>
            <a:endParaRPr lang="en-US" sz="45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2160589"/>
                <a:ext cx="8596668" cy="4406466"/>
              </a:xfrm>
            </p:spPr>
            <p:txBody>
              <a:bodyPr/>
              <a:lstStyle/>
              <a:p>
                <a:pPr lvl="1">
                  <a:buFont typeface="Wingdings" panose="05000000000000000000" pitchFamily="2" charset="2"/>
                  <a:buChar char="q"/>
                </a:pPr>
                <a:r>
                  <a:rPr lang="en-US" sz="2000" dirty="0" smtClean="0">
                    <a:solidFill>
                      <a:schemeClr val="tx1"/>
                    </a:solidFill>
                    <a:latin typeface="Times New Roman" panose="02020603050405020304" pitchFamily="18" charset="0"/>
                    <a:cs typeface="Times New Roman" panose="02020603050405020304" pitchFamily="18" charset="0"/>
                  </a:rPr>
                  <a:t>Wald </a:t>
                </a:r>
                <a:r>
                  <a:rPr lang="en-US" sz="2000" dirty="0">
                    <a:solidFill>
                      <a:schemeClr val="tx1"/>
                    </a:solidFill>
                    <a:latin typeface="Times New Roman" panose="02020603050405020304" pitchFamily="18" charset="0"/>
                    <a:cs typeface="Times New Roman" panose="02020603050405020304" pitchFamily="18" charset="0"/>
                  </a:rPr>
                  <a:t>hypothesis testing evaluates the statistical significance of each model and is calculated by taking the ratio of the square of the regression coefficient to the square of the standard error of the coefficient. </a:t>
                </a:r>
                <a:endParaRPr lang="en-US" sz="2000"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 idea here is to test the hypothesis that the coefficient of an independent variable in the model is significantly different from zero. </a:t>
                </a:r>
                <a:endParaRPr lang="en-US" sz="2000" dirty="0" smtClean="0">
                  <a:solidFill>
                    <a:schemeClr val="tx1"/>
                  </a:solidFill>
                  <a:latin typeface="Times New Roman" panose="020206030504050203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rPr>
                          </m:ctrlPr>
                        </m:sSubPr>
                        <m:e>
                          <m:r>
                            <a:rPr lang="en-US" sz="2000" i="1">
                              <a:solidFill>
                                <a:schemeClr val="tx1"/>
                              </a:solidFill>
                            </a:rPr>
                            <m:t>𝐻</m:t>
                          </m:r>
                        </m:e>
                        <m:sub>
                          <m:r>
                            <a:rPr lang="en-US" sz="2000" i="1">
                              <a:solidFill>
                                <a:schemeClr val="tx1"/>
                              </a:solidFill>
                            </a:rPr>
                            <m:t>0</m:t>
                          </m:r>
                        </m:sub>
                      </m:sSub>
                      <m:r>
                        <a:rPr lang="en-US" sz="2000" i="1">
                          <a:solidFill>
                            <a:schemeClr val="tx1"/>
                          </a:solidFill>
                        </a:rPr>
                        <m:t>: </m:t>
                      </m:r>
                      <m:sSub>
                        <m:sSubPr>
                          <m:ctrlPr>
                            <a:rPr lang="en-US" sz="2000" i="1">
                              <a:solidFill>
                                <a:schemeClr val="tx1"/>
                              </a:solidFill>
                            </a:rPr>
                          </m:ctrlPr>
                        </m:sSubPr>
                        <m:e>
                          <m:r>
                            <a:rPr lang="en-US" sz="2000" i="1">
                              <a:solidFill>
                                <a:schemeClr val="tx1"/>
                              </a:solidFill>
                            </a:rPr>
                            <m:t>𝛽</m:t>
                          </m:r>
                        </m:e>
                        <m:sub>
                          <m:r>
                            <a:rPr lang="en-US" sz="2000" i="1">
                              <a:solidFill>
                                <a:schemeClr val="tx1"/>
                              </a:solidFill>
                            </a:rPr>
                            <m:t>1</m:t>
                          </m:r>
                        </m:sub>
                      </m:sSub>
                      <m:r>
                        <a:rPr lang="en-US" sz="2000" i="1">
                          <a:solidFill>
                            <a:schemeClr val="tx1"/>
                          </a:solidFill>
                        </a:rPr>
                        <m:t>=0; </m:t>
                      </m:r>
                      <m:sSub>
                        <m:sSubPr>
                          <m:ctrlPr>
                            <a:rPr lang="en-US" sz="2000" i="1">
                              <a:solidFill>
                                <a:schemeClr val="tx1"/>
                              </a:solidFill>
                            </a:rPr>
                          </m:ctrlPr>
                        </m:sSubPr>
                        <m:e>
                          <m:r>
                            <a:rPr lang="en-US" sz="2000" i="1">
                              <a:solidFill>
                                <a:schemeClr val="tx1"/>
                              </a:solidFill>
                            </a:rPr>
                            <m:t>𝐻</m:t>
                          </m:r>
                        </m:e>
                        <m:sub>
                          <m:r>
                            <a:rPr lang="en-US" sz="2000" i="1">
                              <a:solidFill>
                                <a:schemeClr val="tx1"/>
                              </a:solidFill>
                            </a:rPr>
                            <m:t>𝑎</m:t>
                          </m:r>
                        </m:sub>
                      </m:sSub>
                      <m:r>
                        <a:rPr lang="en-US" sz="2000" i="1">
                          <a:solidFill>
                            <a:schemeClr val="tx1"/>
                          </a:solidFill>
                        </a:rPr>
                        <m:t>:</m:t>
                      </m:r>
                      <m:sSub>
                        <m:sSubPr>
                          <m:ctrlPr>
                            <a:rPr lang="en-US" sz="2000" i="1">
                              <a:solidFill>
                                <a:schemeClr val="tx1"/>
                              </a:solidFill>
                            </a:rPr>
                          </m:ctrlPr>
                        </m:sSubPr>
                        <m:e>
                          <m:r>
                            <a:rPr lang="en-US" sz="2000" i="1">
                              <a:solidFill>
                                <a:schemeClr val="tx1"/>
                              </a:solidFill>
                            </a:rPr>
                            <m:t>𝛽</m:t>
                          </m:r>
                        </m:e>
                        <m:sub>
                          <m:r>
                            <a:rPr lang="en-US" sz="2000" i="1">
                              <a:solidFill>
                                <a:schemeClr val="tx1"/>
                              </a:solidFill>
                            </a:rPr>
                            <m:t>1</m:t>
                          </m:r>
                        </m:sub>
                      </m:sSub>
                      <m:r>
                        <a:rPr lang="en-US" sz="2000" i="1">
                          <a:solidFill>
                            <a:schemeClr val="tx1"/>
                          </a:solidFill>
                        </a:rPr>
                        <m:t> ≠0</m:t>
                      </m:r>
                    </m:oMath>
                  </m:oMathPara>
                </a14:m>
                <a:endParaRPr lang="en-US" sz="2000"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 test </a:t>
                </a:r>
                <a:r>
                  <a:rPr lang="en-US" sz="2000" dirty="0" smtClean="0">
                    <a:solidFill>
                      <a:schemeClr val="tx1"/>
                    </a:solidFill>
                    <a:latin typeface="Times New Roman" panose="02020603050405020304" pitchFamily="18" charset="0"/>
                    <a:cs typeface="Times New Roman" panose="02020603050405020304" pitchFamily="18" charset="0"/>
                  </a:rPr>
                  <a:t>in tables below shows </a:t>
                </a:r>
                <a:r>
                  <a:rPr lang="en-US" sz="2000" dirty="0">
                    <a:solidFill>
                      <a:schemeClr val="tx1"/>
                    </a:solidFill>
                    <a:latin typeface="Times New Roman" panose="02020603050405020304" pitchFamily="18" charset="0"/>
                    <a:cs typeface="Times New Roman" panose="02020603050405020304" pitchFamily="18" charset="0"/>
                  </a:rPr>
                  <a:t>that the model fits well. The coefficients of the selected predictors in both payday loan, pawn loan and automobile title loan equations are statistically different from zero. </a:t>
                </a:r>
                <a:endParaRPr lang="en-US" sz="2000"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a:t>
                </a:r>
                <a:r>
                  <a:rPr lang="en-US" sz="2000" dirty="0" smtClean="0">
                    <a:solidFill>
                      <a:schemeClr val="tx1"/>
                    </a:solidFill>
                    <a:latin typeface="Times New Roman" panose="02020603050405020304" pitchFamily="18" charset="0"/>
                    <a:cs typeface="Times New Roman" panose="02020603050405020304" pitchFamily="18" charset="0"/>
                  </a:rPr>
                  <a:t>he </a:t>
                </a:r>
                <a:r>
                  <a:rPr lang="en-US" sz="2000" dirty="0">
                    <a:solidFill>
                      <a:schemeClr val="tx1"/>
                    </a:solidFill>
                    <a:latin typeface="Times New Roman" panose="02020603050405020304" pitchFamily="18" charset="0"/>
                    <a:cs typeface="Times New Roman" panose="02020603050405020304" pitchFamily="18" charset="0"/>
                  </a:rPr>
                  <a:t>various </a:t>
                </a:r>
                <a:r>
                  <a:rPr lang="en-US" sz="2000" i="1" dirty="0">
                    <a:solidFill>
                      <a:schemeClr val="tx1"/>
                    </a:solidFill>
                    <a:latin typeface="Times New Roman" panose="02020603050405020304" pitchFamily="18" charset="0"/>
                    <a:cs typeface="Times New Roman" panose="02020603050405020304" pitchFamily="18" charset="0"/>
                  </a:rPr>
                  <a:t>P</a:t>
                </a:r>
                <a:r>
                  <a:rPr lang="en-US" sz="2000" dirty="0">
                    <a:solidFill>
                      <a:schemeClr val="tx1"/>
                    </a:solidFill>
                    <a:latin typeface="Times New Roman" panose="02020603050405020304" pitchFamily="18" charset="0"/>
                    <a:cs typeface="Times New Roman" panose="02020603050405020304" pitchFamily="18" charset="0"/>
                  </a:rPr>
                  <a:t>-values for the test is less than 0.0500, which indicate reject null hypothesis of no </a:t>
                </a:r>
                <a:r>
                  <a:rPr lang="en-US" sz="2000" dirty="0" smtClean="0">
                    <a:solidFill>
                      <a:schemeClr val="tx1"/>
                    </a:solidFill>
                    <a:latin typeface="Times New Roman" panose="02020603050405020304" pitchFamily="18" charset="0"/>
                    <a:cs typeface="Times New Roman" panose="02020603050405020304" pitchFamily="18" charset="0"/>
                  </a:rPr>
                  <a:t>relationship.</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en-US"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en-US" dirty="0"/>
              </a:p>
              <a:p>
                <a:pPr>
                  <a:buFont typeface="Wingdings" panose="05000000000000000000" pitchFamily="2" charset="2"/>
                  <a:buChar char="q"/>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406466"/>
              </a:xfrm>
              <a:blipFill rotWithShape="0">
                <a:blip r:embed="rId2"/>
                <a:stretch>
                  <a:fillRect t="-692" r="-1277"/>
                </a:stretch>
              </a:blipFill>
            </p:spPr>
            <p:txBody>
              <a:bodyPr/>
              <a:lstStyle/>
              <a:p>
                <a:r>
                  <a:rPr lang="en-US">
                    <a:noFill/>
                  </a:rPr>
                  <a:t> </a:t>
                </a:r>
              </a:p>
            </p:txBody>
          </p:sp>
        </mc:Fallback>
      </mc:AlternateContent>
    </p:spTree>
    <p:extLst>
      <p:ext uri="{BB962C8B-B14F-4D97-AF65-F5344CB8AC3E}">
        <p14:creationId xmlns:p14="http://schemas.microsoft.com/office/powerpoint/2010/main" val="3874545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964</TotalTime>
  <Words>1274</Words>
  <Application>Microsoft Office PowerPoint</Application>
  <PresentationFormat>Widescreen</PresentationFormat>
  <Paragraphs>314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Times New Roman</vt:lpstr>
      <vt:lpstr>Trebuchet MS</vt:lpstr>
      <vt:lpstr>Wingdings</vt:lpstr>
      <vt:lpstr>Wingdings 3</vt:lpstr>
      <vt:lpstr>Facet</vt:lpstr>
      <vt:lpstr>AFS Credit Products: Effects of Economic and Demographic Differences on Household Use</vt:lpstr>
      <vt:lpstr>Economic Research Statement</vt:lpstr>
      <vt:lpstr>Data Description</vt:lpstr>
      <vt:lpstr>Data Cleaning Preparation Method~using R Programming</vt:lpstr>
      <vt:lpstr>Description of AFS Credit Products</vt:lpstr>
      <vt:lpstr>Description of AFS Credit Products Cont..</vt:lpstr>
      <vt:lpstr>Analysis of the Research Question~Logit Model</vt:lpstr>
      <vt:lpstr>Analysis Cont.</vt:lpstr>
      <vt:lpstr>Model Testing: Wald Statistical Test for Predictor Variables</vt:lpstr>
      <vt:lpstr>Household Income of Borrowers (Percentage Distribution-National Data)</vt:lpstr>
      <vt:lpstr>Household Income of Borrowers (Percentage Distribution-National Data)</vt:lpstr>
      <vt:lpstr>Household Income of Borrowers (Percentage Distribution-MSA-DMV)</vt:lpstr>
      <vt:lpstr>Household Income of Borrowers (Percentage Distribution-MSA-DMV)</vt:lpstr>
      <vt:lpstr>Household Age of Borrowers (Percentage Distribution-National Data</vt:lpstr>
      <vt:lpstr>Household Age of Borrowers (Percentage Distribution-National Data</vt:lpstr>
      <vt:lpstr>Household Age of Borrowers (Percentage Distribution-MSA-DMV</vt:lpstr>
      <vt:lpstr>Household Age of Borrowers (Percentage Distribution-MSA-DMV</vt:lpstr>
      <vt:lpstr>Logit Regression Results for Households Who Use Payday Loan </vt:lpstr>
      <vt:lpstr>Logit Regression Results for Households Who Use Pawnshop Loan</vt:lpstr>
      <vt:lpstr>Logit Regression Results for Households Who Use Automobile Loan</vt:lpstr>
      <vt:lpstr>Wald Hypothesis Testing: Statistical Test for Individual Predictors </vt:lpstr>
      <vt:lpstr>Next Step.</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Phdecon</dc:creator>
  <cp:lastModifiedBy>Phdecon</cp:lastModifiedBy>
  <cp:revision>97</cp:revision>
  <dcterms:created xsi:type="dcterms:W3CDTF">2016-10-20T22:17:45Z</dcterms:created>
  <dcterms:modified xsi:type="dcterms:W3CDTF">2016-10-21T14:22:32Z</dcterms:modified>
</cp:coreProperties>
</file>