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67" r:id="rId4"/>
    <p:sldId id="258" r:id="rId5"/>
    <p:sldId id="265" r:id="rId6"/>
    <p:sldId id="259" r:id="rId7"/>
    <p:sldId id="266" r:id="rId8"/>
    <p:sldId id="262" r:id="rId9"/>
    <p:sldId id="268" r:id="rId10"/>
    <p:sldId id="269" r:id="rId11"/>
    <p:sldId id="270" r:id="rId12"/>
    <p:sldId id="27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C6BCB11-B5AC-1A45-992B-819DF778BC6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786EEE8-D559-1B41-AF74-630B6EA31F5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is the Better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10390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Irvin Mull </a:t>
            </a:r>
            <a:endParaRPr lang="en-US" dirty="0" smtClean="0"/>
          </a:p>
          <a:p>
            <a:r>
              <a:rPr lang="en-US" dirty="0" smtClean="0"/>
              <a:t>Senior, Economics &amp; Political Science</a:t>
            </a:r>
          </a:p>
          <a:p>
            <a:r>
              <a:rPr lang="en-US" dirty="0" smtClean="0"/>
              <a:t>Howard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7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HBCU-$17,780     *Max 27,000</a:t>
            </a:r>
          </a:p>
          <a:p>
            <a:r>
              <a:rPr lang="en-US" dirty="0" smtClean="0"/>
              <a:t>PBI- $8,340</a:t>
            </a:r>
          </a:p>
          <a:p>
            <a:r>
              <a:rPr lang="en-US" dirty="0" smtClean="0"/>
              <a:t>H</a:t>
            </a:r>
            <a:r>
              <a:rPr lang="nl-NL" dirty="0" smtClean="0"/>
              <a:t>IS</a:t>
            </a:r>
            <a:r>
              <a:rPr lang="en-US" dirty="0" smtClean="0"/>
              <a:t>- $9,484</a:t>
            </a:r>
          </a:p>
          <a:p>
            <a:r>
              <a:rPr lang="de-DE" dirty="0" smtClean="0"/>
              <a:t>ANNHI-12,240</a:t>
            </a:r>
          </a:p>
          <a:p>
            <a:r>
              <a:rPr lang="de-DE" dirty="0" smtClean="0"/>
              <a:t>NANTI-10,470</a:t>
            </a:r>
          </a:p>
          <a:p>
            <a:r>
              <a:rPr lang="en-US" dirty="0" smtClean="0"/>
              <a:t>TRIBAL-9,587</a:t>
            </a:r>
          </a:p>
          <a:p>
            <a:r>
              <a:rPr lang="en-US" dirty="0" smtClean="0"/>
              <a:t>PWI-12,550      * Max 41,00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Pell Grant 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5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endParaRPr lang="en-US" dirty="0"/>
          </a:p>
        </p:txBody>
      </p:sp>
      <p:pic>
        <p:nvPicPr>
          <p:cNvPr id="6" name="Content Placeholder 5" descr="Scatter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0" b="4960"/>
          <a:stretch>
            <a:fillRect/>
          </a:stretch>
        </p:blipFill>
        <p:spPr>
          <a:xfrm>
            <a:off x="777240" y="530006"/>
            <a:ext cx="7295065" cy="3931919"/>
          </a:xfrm>
        </p:spPr>
      </p:pic>
    </p:spTree>
    <p:extLst>
      <p:ext uri="{BB962C8B-B14F-4D97-AF65-F5344CB8AC3E}">
        <p14:creationId xmlns:p14="http://schemas.microsoft.com/office/powerpoint/2010/main" val="362352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atterPlot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0" b="4960"/>
          <a:stretch>
            <a:fillRect/>
          </a:stretch>
        </p:blipFill>
        <p:spPr>
          <a:xfrm>
            <a:off x="666004" y="641583"/>
            <a:ext cx="7655036" cy="370181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Cont.</a:t>
            </a:r>
            <a:r>
              <a:rPr lang="is-I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9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Regression Equation </a:t>
            </a:r>
          </a:p>
          <a:p>
            <a:r>
              <a:rPr lang="en-US" dirty="0" smtClean="0"/>
              <a:t>Regression Analysis </a:t>
            </a:r>
          </a:p>
          <a:p>
            <a:pPr lvl="1"/>
            <a:r>
              <a:rPr lang="en-US" dirty="0" smtClean="0"/>
              <a:t>Future Earnings as Dependent Variable</a:t>
            </a:r>
          </a:p>
          <a:p>
            <a:r>
              <a:rPr lang="en-US" dirty="0" err="1" smtClean="0"/>
              <a:t>Herinfindal</a:t>
            </a:r>
            <a:r>
              <a:rPr lang="en-US" dirty="0" smtClean="0"/>
              <a:t>  Index as a Diversity Measure </a:t>
            </a:r>
          </a:p>
          <a:p>
            <a:r>
              <a:rPr lang="en-US" dirty="0" smtClean="0"/>
              <a:t>Find a Way to Capture Qualitative Variables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0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Are Minorities Better Off at Minority Serving Institutions or PWIs?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7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1147" y="3149973"/>
            <a:ext cx="7543800" cy="914400"/>
          </a:xfrm>
        </p:spPr>
        <p:txBody>
          <a:bodyPr/>
          <a:lstStyle/>
          <a:p>
            <a:r>
              <a:rPr lang="en-US" dirty="0" smtClean="0"/>
              <a:t>Why is it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3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U.S. Dept. of Education Scorecard Data </a:t>
            </a:r>
          </a:p>
          <a:p>
            <a:r>
              <a:rPr lang="en-US" dirty="0" smtClean="0"/>
              <a:t> 7, 804 Observations or Colleges and Universities </a:t>
            </a:r>
          </a:p>
          <a:p>
            <a:pPr lvl="2"/>
            <a:r>
              <a:rPr lang="en-US" dirty="0" smtClean="0"/>
              <a:t>Accredited Colleges and Universities</a:t>
            </a:r>
          </a:p>
          <a:p>
            <a:r>
              <a:rPr lang="en-US" dirty="0" smtClean="0"/>
              <a:t>1,728 Variables</a:t>
            </a:r>
          </a:p>
          <a:p>
            <a:pPr lvl="2"/>
            <a:r>
              <a:rPr lang="en-US" dirty="0" smtClean="0"/>
              <a:t>Demographics </a:t>
            </a:r>
          </a:p>
          <a:p>
            <a:pPr lvl="2"/>
            <a:r>
              <a:rPr lang="en-US" dirty="0" smtClean="0"/>
              <a:t>Income, </a:t>
            </a:r>
            <a:r>
              <a:rPr lang="en-US" dirty="0" err="1" smtClean="0"/>
              <a:t>Etc</a:t>
            </a:r>
            <a:r>
              <a:rPr lang="is-IS" dirty="0" smtClean="0"/>
              <a:t>…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029200" y="1642403"/>
            <a:ext cx="3273552" cy="3432175"/>
          </a:xfrm>
        </p:spPr>
        <p:txBody>
          <a:bodyPr/>
          <a:lstStyle/>
          <a:p>
            <a:r>
              <a:rPr lang="en-US" dirty="0" smtClean="0"/>
              <a:t>The College Scorecard </a:t>
            </a:r>
          </a:p>
          <a:p>
            <a:pPr lvl="1"/>
            <a:r>
              <a:rPr lang="en-US" dirty="0" smtClean="0"/>
              <a:t>2015 Scorecard Redesign </a:t>
            </a:r>
          </a:p>
          <a:p>
            <a:pPr lvl="1"/>
            <a:r>
              <a:rPr lang="en-US" dirty="0" smtClean="0"/>
              <a:t>Readily Accessible Database </a:t>
            </a:r>
            <a:endParaRPr lang="en-US" dirty="0" smtClean="0"/>
          </a:p>
          <a:p>
            <a:pPr lvl="1"/>
            <a:r>
              <a:rPr lang="en-US" dirty="0" smtClean="0"/>
              <a:t>User Friendly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Important Notes </a:t>
            </a:r>
          </a:p>
          <a:p>
            <a:pPr lvl="1"/>
            <a:r>
              <a:rPr lang="en-US" dirty="0" smtClean="0"/>
              <a:t>Vanderbilt Professor Released Dataset in 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Qualitative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Quality of Program </a:t>
            </a:r>
          </a:p>
          <a:p>
            <a:r>
              <a:rPr lang="en-US" dirty="0" smtClean="0"/>
              <a:t>How Students Feel? </a:t>
            </a:r>
          </a:p>
          <a:p>
            <a:r>
              <a:rPr lang="en-US" dirty="0" smtClean="0"/>
              <a:t>Curriculum </a:t>
            </a:r>
          </a:p>
          <a:p>
            <a:r>
              <a:rPr lang="en-US" dirty="0" smtClean="0"/>
              <a:t>Reasons </a:t>
            </a:r>
          </a:p>
          <a:p>
            <a:r>
              <a:rPr lang="en-US" dirty="0" smtClean="0"/>
              <a:t>Opinions </a:t>
            </a:r>
          </a:p>
          <a:p>
            <a:r>
              <a:rPr lang="en-US" dirty="0" smtClean="0"/>
              <a:t>Motivations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Quantitative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Future Earnings </a:t>
            </a:r>
          </a:p>
          <a:p>
            <a:r>
              <a:rPr lang="en-US" dirty="0" smtClean="0"/>
              <a:t>Income</a:t>
            </a:r>
          </a:p>
          <a:p>
            <a:r>
              <a:rPr lang="en-US" dirty="0" err="1" smtClean="0"/>
              <a:t>Returnings</a:t>
            </a:r>
            <a:r>
              <a:rPr lang="en-US" dirty="0" smtClean="0"/>
              <a:t> to Education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2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Cont.</a:t>
            </a:r>
            <a:r>
              <a:rPr lang="is-I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Collection of Data </a:t>
            </a:r>
          </a:p>
          <a:p>
            <a:pPr lvl="1"/>
            <a:r>
              <a:rPr lang="en-US" dirty="0" smtClean="0"/>
              <a:t>FAFSA (Free Application For Federal Student Aid)  </a:t>
            </a:r>
          </a:p>
          <a:p>
            <a:pPr lvl="1"/>
            <a:r>
              <a:rPr lang="en-US" dirty="0" smtClean="0"/>
              <a:t>US Treasury Department </a:t>
            </a:r>
          </a:p>
          <a:p>
            <a:pPr lvl="1"/>
            <a:r>
              <a:rPr lang="en-US" dirty="0" smtClean="0"/>
              <a:t>NSLDS (National Student Loan Data System) </a:t>
            </a:r>
          </a:p>
          <a:p>
            <a:pPr lvl="1"/>
            <a:r>
              <a:rPr lang="en-US" dirty="0" smtClean="0"/>
              <a:t>US Dept. of Education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Composite of 2014-2015 Cohort </a:t>
            </a:r>
          </a:p>
          <a:p>
            <a:r>
              <a:rPr lang="en-US" dirty="0" smtClean="0"/>
              <a:t>Undergraduates, Graduate, and Alumni </a:t>
            </a:r>
          </a:p>
          <a:p>
            <a:r>
              <a:rPr lang="en-US" dirty="0" smtClean="0"/>
              <a:t>Data is Panel </a:t>
            </a:r>
          </a:p>
          <a:p>
            <a:pPr lvl="1"/>
            <a:r>
              <a:rPr lang="en-US" dirty="0" smtClean="0"/>
              <a:t>2014-2015 Cross Section</a:t>
            </a:r>
          </a:p>
          <a:p>
            <a:r>
              <a:rPr lang="en-US" dirty="0" smtClean="0"/>
              <a:t>Unit of Observation </a:t>
            </a:r>
          </a:p>
          <a:p>
            <a:pPr lvl="1"/>
            <a:r>
              <a:rPr lang="en-US" dirty="0" smtClean="0"/>
              <a:t>College Level </a:t>
            </a:r>
          </a:p>
          <a:p>
            <a:pPr lvl="1"/>
            <a:r>
              <a:rPr lang="en-US" dirty="0" smtClean="0"/>
              <a:t>Unique Identifier </a:t>
            </a:r>
          </a:p>
          <a:p>
            <a:pPr lvl="1"/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656" y="2863159"/>
            <a:ext cx="3822833" cy="914400"/>
          </a:xfrm>
        </p:spPr>
        <p:txBody>
          <a:bodyPr/>
          <a:lstStyle/>
          <a:p>
            <a:r>
              <a:rPr lang="en-US" dirty="0" smtClean="0"/>
              <a:t>Data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5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Historically Black Colleges and Universities (HBCUs)</a:t>
            </a:r>
          </a:p>
          <a:p>
            <a:r>
              <a:rPr lang="en-US" dirty="0"/>
              <a:t>Prominently  </a:t>
            </a:r>
            <a:r>
              <a:rPr lang="en-US" dirty="0" smtClean="0"/>
              <a:t>Black Institutions (PBI)</a:t>
            </a:r>
          </a:p>
          <a:p>
            <a:r>
              <a:rPr lang="en-US" dirty="0" smtClean="0"/>
              <a:t>H</a:t>
            </a:r>
            <a:r>
              <a:rPr lang="nl-NL" dirty="0" err="1" smtClean="0"/>
              <a:t>ispanic</a:t>
            </a:r>
            <a:r>
              <a:rPr lang="nl-NL" dirty="0" smtClean="0"/>
              <a:t> </a:t>
            </a:r>
            <a:r>
              <a:rPr lang="nl-NL" dirty="0" err="1" smtClean="0"/>
              <a:t>Serving</a:t>
            </a:r>
            <a:r>
              <a:rPr lang="nl-NL" dirty="0" smtClean="0"/>
              <a:t> </a:t>
            </a:r>
            <a:r>
              <a:rPr lang="nl-NL" dirty="0" err="1" smtClean="0"/>
              <a:t>Institutions</a:t>
            </a:r>
            <a:r>
              <a:rPr lang="nl-NL" dirty="0" smtClean="0"/>
              <a:t> (HSI) </a:t>
            </a:r>
            <a:endParaRPr lang="en-US" dirty="0" smtClean="0"/>
          </a:p>
          <a:p>
            <a:r>
              <a:rPr lang="en-US" dirty="0" smtClean="0"/>
              <a:t>Native American Serving Non-Tribal (NANTI)</a:t>
            </a:r>
          </a:p>
          <a:p>
            <a:r>
              <a:rPr lang="en-US" dirty="0" smtClean="0"/>
              <a:t>Asian American Native American Pacific Islander (AANAPII)</a:t>
            </a:r>
          </a:p>
          <a:p>
            <a:r>
              <a:rPr lang="en-US" dirty="0" smtClean="0"/>
              <a:t>Tribal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Minority Identification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7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Avg. Family Income </a:t>
            </a:r>
          </a:p>
          <a:p>
            <a:r>
              <a:rPr lang="en-US" dirty="0" smtClean="0"/>
              <a:t>Graduate Earnings 1yr, 6yr, 10yr</a:t>
            </a:r>
          </a:p>
          <a:p>
            <a:pPr lvl="1"/>
            <a:r>
              <a:rPr lang="en-US" dirty="0" err="1" smtClean="0"/>
              <a:t>Disaggreated</a:t>
            </a:r>
            <a:r>
              <a:rPr lang="en-US" dirty="0" smtClean="0"/>
              <a:t> by Subgroups</a:t>
            </a:r>
          </a:p>
          <a:p>
            <a:r>
              <a:rPr lang="en-US" dirty="0" smtClean="0"/>
              <a:t>Cost </a:t>
            </a:r>
          </a:p>
          <a:p>
            <a:r>
              <a:rPr lang="en-US" dirty="0" smtClean="0"/>
              <a:t>Avg. Debt </a:t>
            </a:r>
          </a:p>
          <a:p>
            <a:pPr lvl="1"/>
            <a:r>
              <a:rPr lang="en-US" dirty="0" smtClean="0"/>
              <a:t>Pell Grant, Loan Students, </a:t>
            </a:r>
          </a:p>
          <a:p>
            <a:r>
              <a:rPr lang="en-US" dirty="0" smtClean="0"/>
              <a:t>Avg. Loan Amount </a:t>
            </a:r>
          </a:p>
          <a:p>
            <a:r>
              <a:rPr lang="en-US" dirty="0" smtClean="0"/>
              <a:t>Standard Demographic Information  </a:t>
            </a:r>
          </a:p>
          <a:p>
            <a:pPr lvl="1"/>
            <a:r>
              <a:rPr lang="en-US" dirty="0" smtClean="0"/>
              <a:t>Race, Age, Sex,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6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766</TotalTime>
  <Words>312</Words>
  <Application>Microsoft Macintosh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Elemental</vt:lpstr>
      <vt:lpstr>Which is the Better </vt:lpstr>
      <vt:lpstr>Question</vt:lpstr>
      <vt:lpstr>Why is it Important?</vt:lpstr>
      <vt:lpstr>Data Sources</vt:lpstr>
      <vt:lpstr>Limitations of Scope</vt:lpstr>
      <vt:lpstr>Data Sources Cont.… </vt:lpstr>
      <vt:lpstr>Data Issues</vt:lpstr>
      <vt:lpstr>Minority Identification </vt:lpstr>
      <vt:lpstr>Important Variables </vt:lpstr>
      <vt:lpstr>Mean Pell Grant Debt</vt:lpstr>
      <vt:lpstr>Correlation </vt:lpstr>
      <vt:lpstr>Correlation Cont.… </vt:lpstr>
      <vt:lpstr>Next Steps</vt:lpstr>
    </vt:vector>
  </TitlesOfParts>
  <Company>Howard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types of Universities handle </dc:title>
  <dc:creator>Irvin Mull</dc:creator>
  <cp:lastModifiedBy>Irvin Mull</cp:lastModifiedBy>
  <cp:revision>6</cp:revision>
  <dcterms:created xsi:type="dcterms:W3CDTF">2016-10-21T02:02:57Z</dcterms:created>
  <dcterms:modified xsi:type="dcterms:W3CDTF">2016-10-21T14:51:15Z</dcterms:modified>
</cp:coreProperties>
</file>