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46" autoAdjust="0"/>
  </p:normalViewPr>
  <p:slideViewPr>
    <p:cSldViewPr snapToGrid="0" snapToObjects="1">
      <p:cViewPr>
        <p:scale>
          <a:sx n="100" d="100"/>
          <a:sy n="100" d="100"/>
        </p:scale>
        <p:origin x="-11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781" y="4624668"/>
            <a:ext cx="7828419" cy="1686484"/>
          </a:xfrm>
        </p:spPr>
        <p:txBody>
          <a:bodyPr>
            <a:normAutofit/>
          </a:bodyPr>
          <a:lstStyle/>
          <a:p>
            <a:r>
              <a:rPr lang="en-US" b="1" dirty="0" smtClean="0"/>
              <a:t>Skilled Emigration of Caribbean Nationals to the United States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Presenter: Marcy Jagdeo</a:t>
            </a:r>
          </a:p>
          <a:p>
            <a:r>
              <a:rPr lang="en-US" dirty="0" smtClean="0"/>
              <a:t>PhD Candidate, Economics</a:t>
            </a:r>
          </a:p>
          <a:p>
            <a:r>
              <a:rPr lang="en-US" dirty="0" smtClean="0"/>
              <a:t>Howard University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86270"/>
            <a:ext cx="9144000" cy="47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1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25" y="0"/>
            <a:ext cx="6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35" y="844671"/>
            <a:ext cx="5854265" cy="48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plot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8" r="-19178"/>
          <a:stretch/>
        </p:blipFill>
        <p:spPr>
          <a:xfrm>
            <a:off x="533400" y="812800"/>
            <a:ext cx="7962900" cy="5740400"/>
          </a:xfrm>
        </p:spPr>
      </p:pic>
      <p:sp>
        <p:nvSpPr>
          <p:cNvPr id="7" name="TextBox 6"/>
          <p:cNvSpPr txBox="1"/>
          <p:nvPr/>
        </p:nvSpPr>
        <p:spPr>
          <a:xfrm>
            <a:off x="1574800" y="139700"/>
            <a:ext cx="747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16349"/>
                </a:solidFill>
              </a:rPr>
              <a:t>Tertiary Level Education amongst Caribbean born immigrants</a:t>
            </a:r>
            <a:endParaRPr lang="en-US" dirty="0">
              <a:solidFill>
                <a:srgbClr val="D16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593297"/>
              </p:ext>
            </p:extLst>
          </p:nvPr>
        </p:nvGraphicFramePr>
        <p:xfrm>
          <a:off x="452469" y="1332131"/>
          <a:ext cx="7966138" cy="48514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5069"/>
                <a:gridCol w="974862"/>
                <a:gridCol w="710600"/>
                <a:gridCol w="642928"/>
                <a:gridCol w="678791"/>
                <a:gridCol w="842731"/>
                <a:gridCol w="842731"/>
                <a:gridCol w="842731"/>
                <a:gridCol w="595884"/>
                <a:gridCol w="569811"/>
              </a:tblGrid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 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  <a:cs typeface="Arial Unicode MS"/>
                        </a:rPr>
                        <a:t>Variables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  <a:cs typeface="Arial Unicode MS"/>
                        </a:rPr>
                        <a:t>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 err="1">
                          <a:effectLst/>
                          <a:latin typeface="+mn-lt"/>
                          <a:cs typeface="Arial Unicode MS"/>
                        </a:rPr>
                        <a:t>skew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 err="1">
                          <a:effectLst/>
                          <a:latin typeface="+mn-lt"/>
                          <a:cs typeface="Arial Unicode MS"/>
                        </a:rPr>
                        <a:t>kurtois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PERWT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109.34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123.64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1902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3.49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18.19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SEX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-1.93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44.97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17.78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BPL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267.84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15.88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BPLD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26824.3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1588.05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26042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  <a:cs typeface="Arial Unicode MS"/>
                        </a:rPr>
                        <a:t>26030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30040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4010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3.76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CITIZEN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-0.94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YRNATUR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4857.21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3835.99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8074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-1.65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13.32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YRIMMIG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1986.03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12.61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YRSUSA1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12.67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EDUC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6.42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OCC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2454.98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2743.59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814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9920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6.5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OCC2010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5760.22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3108.32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5110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-1.18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7.37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609600"/>
            <a:ext cx="355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D16349"/>
                </a:solidFill>
              </a:rPr>
              <a:t>Summary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D16349"/>
                </a:solidFill>
              </a:rPr>
              <a:t>Statistics</a:t>
            </a:r>
            <a:endParaRPr lang="en-US" sz="3600" dirty="0">
              <a:solidFill>
                <a:srgbClr val="D16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1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0"/>
            <a:ext cx="7556313" cy="4640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OLS Regression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ϒ</a:t>
            </a:r>
            <a:r>
              <a:rPr lang="en-US" b="1" baseline="-25000" dirty="0" err="1" smtClean="0"/>
              <a:t>it</a:t>
            </a:r>
            <a:r>
              <a:rPr lang="en-US" b="1" dirty="0" smtClean="0"/>
              <a:t> </a:t>
            </a:r>
            <a:r>
              <a:rPr lang="en-US" b="1" dirty="0"/>
              <a:t>= β0</a:t>
            </a:r>
            <a:r>
              <a:rPr lang="en-US" b="1" baseline="-25000" dirty="0"/>
              <a:t>i </a:t>
            </a:r>
            <a:r>
              <a:rPr lang="en-US" b="1" dirty="0" smtClean="0"/>
              <a:t>+β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+ </a:t>
            </a:r>
            <a:r>
              <a:rPr lang="en-US" b="1" dirty="0"/>
              <a:t>β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+β</a:t>
            </a:r>
            <a:r>
              <a:rPr lang="en-US" b="1" baseline="-25000" dirty="0" smtClean="0"/>
              <a:t>3</a:t>
            </a:r>
            <a:r>
              <a:rPr lang="en-US" b="1" dirty="0" smtClean="0"/>
              <a:t>X</a:t>
            </a:r>
            <a:r>
              <a:rPr lang="en-US" b="1" baseline="-25000" dirty="0" smtClean="0"/>
              <a:t>3 </a:t>
            </a:r>
            <a:r>
              <a:rPr lang="en-US" b="1" dirty="0" smtClean="0"/>
              <a:t> … +</a:t>
            </a:r>
            <a:r>
              <a:rPr lang="en-US" b="1" dirty="0" err="1" smtClean="0"/>
              <a:t>ε</a:t>
            </a:r>
            <a:r>
              <a:rPr lang="en-US" b="1" baseline="-25000" dirty="0" err="1" smtClean="0"/>
              <a:t>i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Where :</a:t>
            </a:r>
          </a:p>
          <a:p>
            <a:pPr marL="0" indent="0">
              <a:buNone/>
            </a:pPr>
            <a:r>
              <a:rPr lang="en-US" dirty="0" err="1"/>
              <a:t>ϒ</a:t>
            </a:r>
            <a:r>
              <a:rPr lang="en-US" baseline="-25000" dirty="0" err="1"/>
              <a:t>it</a:t>
            </a:r>
            <a:r>
              <a:rPr lang="en-US" dirty="0"/>
              <a:t> </a:t>
            </a:r>
            <a:r>
              <a:rPr lang="en-US" dirty="0" smtClean="0"/>
              <a:t>– share of immigrant population (Caribbean nationality)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– time dummy for the year of CSME implementation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 …</a:t>
            </a:r>
            <a:r>
              <a:rPr lang="en-US" dirty="0" smtClean="0"/>
              <a:t> - dummies for each country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2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939800"/>
            <a:ext cx="7556313" cy="51863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ϒ</a:t>
            </a:r>
            <a:r>
              <a:rPr lang="en-US" b="1" baseline="-25000" dirty="0" err="1" smtClean="0"/>
              <a:t>it</a:t>
            </a:r>
            <a:r>
              <a:rPr lang="en-US" b="1" dirty="0" smtClean="0"/>
              <a:t> = β0</a:t>
            </a:r>
            <a:r>
              <a:rPr lang="en-US" b="1" baseline="-25000" dirty="0" smtClean="0"/>
              <a:t>i </a:t>
            </a:r>
            <a:r>
              <a:rPr lang="en-US" b="1" dirty="0" smtClean="0"/>
              <a:t>+β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+ β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+β</a:t>
            </a:r>
            <a:r>
              <a:rPr lang="en-US" b="1" baseline="-25000" dirty="0" smtClean="0"/>
              <a:t>3</a:t>
            </a:r>
            <a:r>
              <a:rPr lang="en-US" b="1" dirty="0" smtClean="0"/>
              <a:t>X</a:t>
            </a:r>
            <a:r>
              <a:rPr lang="en-US" b="1" baseline="-25000" dirty="0" smtClean="0"/>
              <a:t>3 </a:t>
            </a:r>
            <a:r>
              <a:rPr lang="en-US" b="1" dirty="0" smtClean="0"/>
              <a:t>+β</a:t>
            </a:r>
            <a:r>
              <a:rPr lang="en-US" b="1" baseline="-25000" dirty="0" smtClean="0"/>
              <a:t>4</a:t>
            </a:r>
            <a:r>
              <a:rPr lang="en-US" b="1" dirty="0" smtClean="0"/>
              <a:t>X</a:t>
            </a:r>
            <a:r>
              <a:rPr lang="en-US" b="1" baseline="-25000" dirty="0" smtClean="0"/>
              <a:t>4</a:t>
            </a:r>
            <a:r>
              <a:rPr lang="en-US" b="1" dirty="0" smtClean="0"/>
              <a:t> +β</a:t>
            </a:r>
            <a:r>
              <a:rPr lang="en-US" b="1" baseline="-25000" dirty="0" smtClean="0"/>
              <a:t>5</a:t>
            </a:r>
            <a:r>
              <a:rPr lang="en-US" b="1" dirty="0" smtClean="0"/>
              <a:t>X</a:t>
            </a:r>
            <a:r>
              <a:rPr lang="en-US" b="1" baseline="-25000" dirty="0"/>
              <a:t>5</a:t>
            </a:r>
            <a:r>
              <a:rPr lang="en-US" b="1" dirty="0" smtClean="0"/>
              <a:t>+β</a:t>
            </a:r>
            <a:r>
              <a:rPr lang="en-US" b="1" baseline="-25000" dirty="0" smtClean="0"/>
              <a:t>6</a:t>
            </a:r>
            <a:r>
              <a:rPr lang="en-US" b="1" dirty="0" smtClean="0"/>
              <a:t>X</a:t>
            </a:r>
            <a:r>
              <a:rPr lang="en-US" b="1" baseline="-25000" dirty="0" smtClean="0"/>
              <a:t>6</a:t>
            </a:r>
            <a:r>
              <a:rPr lang="en-US" b="1" dirty="0" smtClean="0"/>
              <a:t> +</a:t>
            </a:r>
            <a:r>
              <a:rPr lang="en-US" b="1" dirty="0" err="1" smtClean="0"/>
              <a:t>ε</a:t>
            </a:r>
            <a:r>
              <a:rPr lang="en-US" b="1" baseline="-25000" dirty="0" err="1" smtClean="0"/>
              <a:t>i</a:t>
            </a:r>
            <a:endParaRPr lang="en-US" b="1" baseline="-25000" dirty="0" smtClean="0"/>
          </a:p>
          <a:p>
            <a:pPr marL="0" indent="0">
              <a:buNone/>
            </a:pPr>
            <a:r>
              <a:rPr lang="en-US" dirty="0" smtClean="0"/>
              <a:t>Where:</a:t>
            </a:r>
          </a:p>
          <a:p>
            <a:pPr marL="0" indent="0">
              <a:buNone/>
            </a:pPr>
            <a:r>
              <a:rPr lang="en-US" dirty="0" err="1" smtClean="0"/>
              <a:t>ϒ</a:t>
            </a:r>
            <a:r>
              <a:rPr lang="en-US" baseline="-25000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– share of immigrant population (Caribbean nationality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– educational attainment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 </a:t>
            </a:r>
            <a:r>
              <a:rPr lang="en-US" dirty="0" smtClean="0"/>
              <a:t>– age</a:t>
            </a:r>
          </a:p>
          <a:p>
            <a:pPr marL="0" indent="0">
              <a:buNone/>
            </a:pPr>
            <a:r>
              <a:rPr lang="en-US" dirty="0"/>
              <a:t>β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baseline="-25000" dirty="0" smtClean="0"/>
              <a:t> </a:t>
            </a:r>
            <a:r>
              <a:rPr lang="en-US" dirty="0" smtClean="0"/>
              <a:t>- sex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4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– occupation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5</a:t>
            </a:r>
            <a:r>
              <a:rPr lang="en-US" dirty="0" smtClean="0"/>
              <a:t>X</a:t>
            </a:r>
            <a:r>
              <a:rPr lang="en-US" baseline="-25000" dirty="0" smtClean="0"/>
              <a:t>5</a:t>
            </a:r>
            <a:r>
              <a:rPr lang="en-US" dirty="0" smtClean="0"/>
              <a:t> – Immigration status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6</a:t>
            </a:r>
            <a:r>
              <a:rPr lang="en-US" dirty="0" smtClean="0"/>
              <a:t>X</a:t>
            </a:r>
            <a:r>
              <a:rPr lang="en-US" baseline="-25000" dirty="0"/>
              <a:t>6</a:t>
            </a:r>
            <a:r>
              <a:rPr lang="en-US" baseline="-25000" dirty="0" smtClean="0"/>
              <a:t>  </a:t>
            </a:r>
            <a:r>
              <a:rPr lang="en-US" dirty="0" smtClean="0"/>
              <a:t>- English as a native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main challenge is finding a model which can answer the question using the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25028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2800" dirty="0" smtClean="0"/>
              <a:t>as the pattern of skilled migration to Caribbean nationals to the United States changed since the removal of work-permit restriction among Caribbean member states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116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This study will look specifically at countries which are members of CARICOM</a:t>
            </a:r>
          </a:p>
          <a:p>
            <a:pPr marL="0" indent="0">
              <a:buNone/>
            </a:pPr>
            <a:r>
              <a:rPr lang="en-US" sz="1600" dirty="0" smtClean="0"/>
              <a:t>What is CARICOM?</a:t>
            </a:r>
          </a:p>
          <a:p>
            <a:pPr marL="0" indent="0">
              <a:buNone/>
            </a:pPr>
            <a:r>
              <a:rPr lang="en-US" sz="1600" dirty="0" smtClean="0"/>
              <a:t>Caribbean Community (CARICOM) is aimed a promoting economic integration between its  15 member sates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What is CSME?</a:t>
            </a:r>
          </a:p>
          <a:p>
            <a:pPr marL="0" indent="0">
              <a:buNone/>
            </a:pPr>
            <a:r>
              <a:rPr lang="en-US" sz="1600" dirty="0" smtClean="0"/>
              <a:t>The CARICOM Single Market and Economy (CSME) is an enlarged market  which aims to provide a foundation for growth and development through the creation of a single economic space for the production of competitive goods and services. </a:t>
            </a:r>
          </a:p>
          <a:p>
            <a:pPr marL="0" indent="0">
              <a:buNone/>
            </a:pPr>
            <a:r>
              <a:rPr lang="en-US" sz="1600" dirty="0" smtClean="0"/>
              <a:t>In this single market space, there is free movement of skilled labor for certain occupational categories removing work permit restrictions 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454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Question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 affects both sending and receiving countries</a:t>
            </a:r>
          </a:p>
          <a:p>
            <a:r>
              <a:rPr lang="en-US" dirty="0" smtClean="0"/>
              <a:t>Many countries in the Caribbean have lost more than 70 percent of their labor force , which is amongst the highest rates of brain drain in the world (Mishra, 2006)</a:t>
            </a:r>
          </a:p>
          <a:p>
            <a:r>
              <a:rPr lang="en-US" dirty="0" smtClean="0"/>
              <a:t>CSME was implemented to provide full employment of labor and to curb the loss of its skilled labor force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25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from Previous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57300"/>
            <a:ext cx="7556313" cy="4868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Thirteen (13) Caribbean countries were ranked among the 20 countries with the highest skilled migration rates and seven occupy the first positions with Guyana, Grenada, Jamaica, St. Vincent and Haiti </a:t>
            </a:r>
            <a:r>
              <a:rPr lang="en-US" dirty="0" smtClean="0"/>
              <a:t>(</a:t>
            </a:r>
            <a:r>
              <a:rPr lang="en-US" dirty="0" err="1" smtClean="0"/>
              <a:t>Castellani</a:t>
            </a:r>
            <a:r>
              <a:rPr lang="en-US" dirty="0" smtClean="0"/>
              <a:t>, 2007)</a:t>
            </a:r>
          </a:p>
          <a:p>
            <a:r>
              <a:rPr lang="en-US" dirty="0"/>
              <a:t>While all socioeconomic groups in the Caribbean participate in the exodus, Caribbean migrants comprise of a select population. Caribbean migrants strongly over-represent young adults from the age s of 20 and 39 with women more than men choosing to migrate. </a:t>
            </a:r>
            <a:r>
              <a:rPr lang="en-US" dirty="0" smtClean="0"/>
              <a:t>(Thomas-Hope, 2002)</a:t>
            </a:r>
          </a:p>
          <a:p>
            <a:r>
              <a:rPr lang="en-US" dirty="0"/>
              <a:t>On average, Caribbean migrants had better-paying and more skilled occupations than non-migrants in their country of origin.   Accordingly, the Caribbean has exported a large share of its skilled labor force. As many as 4,000 Caribbean professionals including doctors, engineers, teachers, and nurses form part of this annual “brain drain” from the region. (Duany,1994).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greater movement between island nations in the Caribbean with Trinidad and Barbados becoming virtual hubs for migrants from other islands </a:t>
            </a:r>
            <a:r>
              <a:rPr lang="en-US" dirty="0" err="1"/>
              <a:t>Mazza</a:t>
            </a:r>
            <a:r>
              <a:rPr lang="en-US" dirty="0"/>
              <a:t> and </a:t>
            </a:r>
            <a:r>
              <a:rPr lang="en-US" dirty="0" err="1"/>
              <a:t>Sohnen</a:t>
            </a:r>
            <a:r>
              <a:rPr lang="en-US" dirty="0"/>
              <a:t> (2011)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free movement of labor within the Caribbean has had a negative effect on skilled emigration from the Caribbean to the United States after the implementation of the policy in 2008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782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study will use the dataset  from the American Community Survey</a:t>
            </a:r>
          </a:p>
          <a:p>
            <a:r>
              <a:rPr lang="en-US" dirty="0" smtClean="0"/>
              <a:t>It is repeated cross sectional dataset with years ranging from 2000-2014. The study will incorporate the following variables: age, sex, birthplace, occupation, immigration status, educational attainment and English as a native language  The unit of observation is at individual level.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Caribbean Immigrants in the United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600200"/>
            <a:ext cx="706119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519206"/>
          </a:xfrm>
        </p:spPr>
        <p:txBody>
          <a:bodyPr/>
          <a:lstStyle/>
          <a:p>
            <a:r>
              <a:rPr lang="en-US" sz="3200" dirty="0" smtClean="0"/>
              <a:t>Decomposition of Migrant Population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8474" y="1003300"/>
            <a:ext cx="7556313" cy="51228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168400"/>
            <a:ext cx="68047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2355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6593</TotalTime>
  <Words>777</Words>
  <Application>Microsoft Macintosh PowerPoint</Application>
  <PresentationFormat>On-screen Show (4:3)</PresentationFormat>
  <Paragraphs>185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Skilled Emigration of Caribbean Nationals to the United States</vt:lpstr>
      <vt:lpstr>Research Question ?</vt:lpstr>
      <vt:lpstr>Context</vt:lpstr>
      <vt:lpstr>Why is this Question Important?</vt:lpstr>
      <vt:lpstr>Findings from Previous Studies</vt:lpstr>
      <vt:lpstr>Hypothesis</vt:lpstr>
      <vt:lpstr>Data Sources</vt:lpstr>
      <vt:lpstr>Caribbean Immigrants in the United States</vt:lpstr>
      <vt:lpstr>Decomposition of Migrant Population </vt:lpstr>
      <vt:lpstr>PowerPoint Presentation</vt:lpstr>
      <vt:lpstr>PowerPoint Presentation</vt:lpstr>
      <vt:lpstr>PowerPoint Presentation</vt:lpstr>
      <vt:lpstr>PowerPoint Presentation</vt:lpstr>
      <vt:lpstr>Econometric Model</vt:lpstr>
      <vt:lpstr>PowerPoint Presentation</vt:lpstr>
      <vt:lpstr>Challenges</vt:lpstr>
    </vt:vector>
  </TitlesOfParts>
  <Company>Howard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Skilled Emigration of Caribbean Nationals to the United States</dc:title>
  <dc:creator>Marcy Jagdeo</dc:creator>
  <cp:lastModifiedBy>Marcy Jagdeo</cp:lastModifiedBy>
  <cp:revision>28</cp:revision>
  <dcterms:created xsi:type="dcterms:W3CDTF">2016-10-19T23:33:56Z</dcterms:created>
  <dcterms:modified xsi:type="dcterms:W3CDTF">2016-10-25T19:08:33Z</dcterms:modified>
</cp:coreProperties>
</file>