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5"/>
  </p:notesMasterIdLst>
  <p:sldIdLst>
    <p:sldId id="256" r:id="rId2"/>
    <p:sldId id="261" r:id="rId3"/>
    <p:sldId id="257" r:id="rId4"/>
    <p:sldId id="266" r:id="rId5"/>
    <p:sldId id="262" r:id="rId6"/>
    <p:sldId id="260" r:id="rId7"/>
    <p:sldId id="258" r:id="rId8"/>
    <p:sldId id="263" r:id="rId9"/>
    <p:sldId id="264" r:id="rId10"/>
    <p:sldId id="265" r:id="rId11"/>
    <p:sldId id="268" r:id="rId12"/>
    <p:sldId id="270"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08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6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259BB-9158-49DE-9BD9-B601C2C994EE}" type="datetimeFigureOut">
              <a:rPr lang="en-US" smtClean="0"/>
              <a:t>10/27/2016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DADB0-21DF-4FB8-96CB-C31F163F9B0B}" type="slidenum">
              <a:rPr lang="en-US" smtClean="0"/>
              <a:t>‹#›</a:t>
            </a:fld>
            <a:endParaRPr lang="en-US" dirty="0"/>
          </a:p>
        </p:txBody>
      </p:sp>
    </p:spTree>
    <p:extLst>
      <p:ext uri="{BB962C8B-B14F-4D97-AF65-F5344CB8AC3E}">
        <p14:creationId xmlns:p14="http://schemas.microsoft.com/office/powerpoint/2010/main" val="179732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401609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281444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376204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270842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408541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44263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366562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11800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411848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58544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414A2-B650-4C2D-9E57-E4060A91B6C2}" type="datetimeFigureOut">
              <a:rPr lang="en-US" smtClean="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53D44D-FEA1-402A-8C97-601CAA768543}" type="slidenum">
              <a:rPr lang="en-US" smtClean="0"/>
              <a:t>‹#›</a:t>
            </a:fld>
            <a:endParaRPr lang="en-US" dirty="0"/>
          </a:p>
        </p:txBody>
      </p:sp>
    </p:spTree>
    <p:extLst>
      <p:ext uri="{BB962C8B-B14F-4D97-AF65-F5344CB8AC3E}">
        <p14:creationId xmlns:p14="http://schemas.microsoft.com/office/powerpoint/2010/main" val="168803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414A2-B650-4C2D-9E57-E4060A91B6C2}" type="datetimeFigureOut">
              <a:rPr lang="en-US" smtClean="0"/>
              <a:t>10/27/2016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3D44D-FEA1-402A-8C97-601CAA768543}" type="slidenum">
              <a:rPr lang="en-US" smtClean="0"/>
              <a:t>‹#›</a:t>
            </a:fld>
            <a:endParaRPr lang="en-US" dirty="0"/>
          </a:p>
        </p:txBody>
      </p:sp>
    </p:spTree>
    <p:extLst>
      <p:ext uri="{BB962C8B-B14F-4D97-AF65-F5344CB8AC3E}">
        <p14:creationId xmlns:p14="http://schemas.microsoft.com/office/powerpoint/2010/main" val="32274131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Boko Haram and its effects on schooling decisions in Nigeria</a:t>
            </a:r>
          </a:p>
        </p:txBody>
      </p:sp>
      <p:sp>
        <p:nvSpPr>
          <p:cNvPr id="3" name="Subtitle 2"/>
          <p:cNvSpPr>
            <a:spLocks noGrp="1"/>
          </p:cNvSpPr>
          <p:nvPr>
            <p:ph type="subTitle" idx="1"/>
          </p:nvPr>
        </p:nvSpPr>
        <p:spPr/>
        <p:txBody>
          <a:bodyPr/>
          <a:lstStyle/>
          <a:p>
            <a:r>
              <a:rPr lang="en-US" dirty="0"/>
              <a:t>Midterm Project</a:t>
            </a:r>
          </a:p>
          <a:p>
            <a:r>
              <a:rPr lang="en-US" dirty="0"/>
              <a:t>Expository Data Analysis with R</a:t>
            </a:r>
          </a:p>
          <a:p>
            <a:r>
              <a:rPr lang="en-US"/>
              <a:t>Candy Martinez</a:t>
            </a:r>
            <a:endParaRPr lang="en-US" dirty="0"/>
          </a:p>
          <a:p>
            <a:endParaRPr lang="en-US" dirty="0"/>
          </a:p>
        </p:txBody>
      </p:sp>
    </p:spTree>
    <p:extLst>
      <p:ext uri="{BB962C8B-B14F-4D97-AF65-F5344CB8AC3E}">
        <p14:creationId xmlns:p14="http://schemas.microsoft.com/office/powerpoint/2010/main" val="383784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7274"/>
            <a:ext cx="10058400" cy="1450757"/>
          </a:xfrm>
        </p:spPr>
        <p:txBody>
          <a:bodyPr/>
          <a:lstStyle/>
          <a:p>
            <a:r>
              <a:rPr lang="en-US" dirty="0"/>
              <a:t>Next Steps</a:t>
            </a:r>
          </a:p>
        </p:txBody>
      </p:sp>
      <p:sp>
        <p:nvSpPr>
          <p:cNvPr id="3" name="Content Placeholder 2"/>
          <p:cNvSpPr>
            <a:spLocks noGrp="1"/>
          </p:cNvSpPr>
          <p:nvPr>
            <p:ph idx="1"/>
          </p:nvPr>
        </p:nvSpPr>
        <p:spPr>
          <a:xfrm>
            <a:off x="501445" y="1825624"/>
            <a:ext cx="10852355" cy="4820981"/>
          </a:xfrm>
        </p:spPr>
        <p:txBody>
          <a:bodyPr>
            <a:normAutofit/>
          </a:bodyPr>
          <a:lstStyle/>
          <a:p>
            <a:r>
              <a:rPr lang="en-US" sz="2400" dirty="0"/>
              <a:t>Due to factors that are correlated with both Boko Haram and Education, endogeneity is a concern in the OLS model. Utilization of an instrument that is correlated with the independent variable but not the dependent variable can correct for the concern. </a:t>
            </a:r>
          </a:p>
          <a:p>
            <a:r>
              <a:rPr lang="en-US" sz="2400" dirty="0"/>
              <a:t>Econometric model:	</a:t>
            </a:r>
          </a:p>
          <a:p>
            <a:pPr marL="457200" lvl="1" indent="0">
              <a:buNone/>
            </a:pPr>
            <a:r>
              <a:rPr lang="en-US" sz="2000" dirty="0"/>
              <a:t>Elevation	                Boko Haram killings	         Schooling Decisions</a:t>
            </a:r>
          </a:p>
          <a:p>
            <a:pPr marL="457200" lvl="1" indent="0">
              <a:buNone/>
            </a:pPr>
            <a:r>
              <a:rPr lang="en-US" sz="2000" dirty="0"/>
              <a:t>		</a:t>
            </a:r>
          </a:p>
          <a:p>
            <a:pPr marL="457200" lvl="1" indent="0">
              <a:buNone/>
            </a:pPr>
            <a:r>
              <a:rPr lang="en-US" sz="2000" dirty="0"/>
              <a:t>					      Poverty, etc.</a:t>
            </a:r>
          </a:p>
          <a:p>
            <a:pPr marL="0" indent="0">
              <a:buNone/>
            </a:pPr>
            <a:r>
              <a:rPr lang="en-US" sz="2000" dirty="0"/>
              <a:t>LGAkillings = </a:t>
            </a:r>
            <a:r>
              <a:rPr lang="el-GR" sz="2000" dirty="0"/>
              <a:t>γ</a:t>
            </a:r>
            <a:r>
              <a:rPr lang="en-US" sz="2000" baseline="-25000" dirty="0"/>
              <a:t>0</a:t>
            </a:r>
            <a:r>
              <a:rPr lang="en-US" sz="2000" dirty="0"/>
              <a:t> +</a:t>
            </a:r>
            <a:r>
              <a:rPr lang="el-GR" sz="2000" dirty="0"/>
              <a:t> γ</a:t>
            </a:r>
            <a:r>
              <a:rPr lang="en-US" sz="2000" baseline="-25000" dirty="0"/>
              <a:t>1</a:t>
            </a:r>
            <a:r>
              <a:rPr lang="en-US" sz="2000" dirty="0"/>
              <a:t>(Elevation) ) +</a:t>
            </a:r>
            <a:r>
              <a:rPr lang="el-GR" sz="2000" dirty="0"/>
              <a:t> γ</a:t>
            </a:r>
            <a:r>
              <a:rPr lang="en-US" sz="2000" baseline="-25000" dirty="0"/>
              <a:t>2</a:t>
            </a:r>
            <a:r>
              <a:rPr lang="en-US" sz="2000" dirty="0"/>
              <a:t>(Female) + </a:t>
            </a:r>
            <a:r>
              <a:rPr lang="el-GR" sz="2000" dirty="0"/>
              <a:t>γ</a:t>
            </a:r>
            <a:r>
              <a:rPr lang="en-US" sz="2000" baseline="-25000" dirty="0"/>
              <a:t>3</a:t>
            </a:r>
            <a:r>
              <a:rPr lang="en-US" sz="2000" dirty="0"/>
              <a:t>(age) + </a:t>
            </a:r>
            <a:r>
              <a:rPr lang="el-GR" sz="2000" dirty="0"/>
              <a:t>γ</a:t>
            </a:r>
            <a:r>
              <a:rPr lang="en-US" sz="2000" baseline="-25000" dirty="0"/>
              <a:t>4</a:t>
            </a:r>
            <a:r>
              <a:rPr lang="en-US" sz="2000" dirty="0"/>
              <a:t>(log(expenditure)) + </a:t>
            </a:r>
            <a:r>
              <a:rPr lang="el-GR" sz="2000" dirty="0"/>
              <a:t>γ</a:t>
            </a:r>
            <a:r>
              <a:rPr lang="en-US" sz="2000" baseline="-25000" dirty="0"/>
              <a:t>5</a:t>
            </a:r>
            <a:r>
              <a:rPr lang="en-US" sz="2000" dirty="0"/>
              <a:t>(dependents) + 			</a:t>
            </a:r>
            <a:r>
              <a:rPr lang="el-GR" sz="2000" dirty="0"/>
              <a:t>γ</a:t>
            </a:r>
            <a:r>
              <a:rPr lang="en-US" sz="2000" baseline="-25000" dirty="0"/>
              <a:t>6</a:t>
            </a:r>
            <a:r>
              <a:rPr lang="en-US" sz="2000" dirty="0"/>
              <a:t>(Islam) + </a:t>
            </a:r>
            <a:r>
              <a:rPr lang="el-GR" sz="2000" dirty="0"/>
              <a:t>γ</a:t>
            </a:r>
            <a:r>
              <a:rPr lang="en-US" sz="2000" baseline="-25000" dirty="0"/>
              <a:t>7</a:t>
            </a:r>
            <a:r>
              <a:rPr lang="en-US" sz="2000" dirty="0"/>
              <a:t>(school distance) + </a:t>
            </a:r>
            <a:r>
              <a:rPr lang="el-GR" sz="2000" dirty="0"/>
              <a:t>γ</a:t>
            </a:r>
            <a:r>
              <a:rPr lang="en-US" sz="2000" baseline="-25000" dirty="0"/>
              <a:t>8 </a:t>
            </a:r>
            <a:r>
              <a:rPr lang="en-US" sz="2000" dirty="0"/>
              <a:t>(radio) + </a:t>
            </a:r>
            <a:r>
              <a:rPr lang="el-GR" sz="2000" dirty="0"/>
              <a:t>γ</a:t>
            </a:r>
            <a:r>
              <a:rPr lang="en-US" sz="2000" baseline="-25000" dirty="0"/>
              <a:t>9 </a:t>
            </a:r>
            <a:r>
              <a:rPr lang="en-US" sz="2000" dirty="0"/>
              <a:t>(tv) + </a:t>
            </a:r>
            <a:r>
              <a:rPr lang="el-GR" sz="2000" dirty="0"/>
              <a:t>γ</a:t>
            </a:r>
            <a:r>
              <a:rPr lang="en-US" sz="2000" baseline="-25000" dirty="0"/>
              <a:t>10 </a:t>
            </a:r>
            <a:r>
              <a:rPr lang="en-US" sz="2000" dirty="0"/>
              <a:t>(rainfall) + </a:t>
            </a:r>
            <a:r>
              <a:rPr lang="el-GR" sz="2000" dirty="0"/>
              <a:t>γ</a:t>
            </a:r>
            <a:r>
              <a:rPr lang="en-US" sz="2000" baseline="-25000" dirty="0"/>
              <a:t>11 </a:t>
            </a:r>
            <a:r>
              <a:rPr lang="en-US" sz="2000" dirty="0"/>
              <a:t>(state*) + u</a:t>
            </a:r>
          </a:p>
          <a:p>
            <a:pPr marL="0" indent="0">
              <a:buNone/>
            </a:pPr>
            <a:endParaRPr lang="en-US" sz="2000" dirty="0"/>
          </a:p>
          <a:p>
            <a:pPr marL="0" indent="0">
              <a:buNone/>
            </a:pPr>
            <a:r>
              <a:rPr lang="en-US" sz="2000" dirty="0"/>
              <a:t>Expected Education = </a:t>
            </a:r>
            <a:r>
              <a:rPr lang="el-GR" sz="2000" dirty="0"/>
              <a:t>β</a:t>
            </a:r>
            <a:r>
              <a:rPr lang="en-US" sz="2000" baseline="-25000" dirty="0"/>
              <a:t>0</a:t>
            </a:r>
            <a:r>
              <a:rPr lang="en-US" sz="2000" dirty="0"/>
              <a:t> + </a:t>
            </a:r>
            <a:r>
              <a:rPr lang="el-GR" sz="2000" dirty="0"/>
              <a:t>β</a:t>
            </a:r>
            <a:r>
              <a:rPr lang="en-US" sz="2000" baseline="-25000" dirty="0"/>
              <a:t>1</a:t>
            </a:r>
            <a:r>
              <a:rPr lang="en-US" sz="2000" dirty="0"/>
              <a:t>(LGAkillings) + </a:t>
            </a:r>
            <a:r>
              <a:rPr lang="el-GR" sz="2000" dirty="0"/>
              <a:t>β</a:t>
            </a:r>
            <a:r>
              <a:rPr lang="en-US" sz="2000" baseline="-25000" dirty="0"/>
              <a:t>2</a:t>
            </a:r>
            <a:r>
              <a:rPr lang="en-US" sz="2000" dirty="0"/>
              <a:t>(Female) + </a:t>
            </a:r>
            <a:r>
              <a:rPr lang="el-GR" sz="2000" dirty="0"/>
              <a:t>β</a:t>
            </a:r>
            <a:r>
              <a:rPr lang="en-US" sz="2000" baseline="-25000" dirty="0"/>
              <a:t>3</a:t>
            </a:r>
            <a:r>
              <a:rPr lang="en-US" sz="2000" dirty="0"/>
              <a:t>(age) + </a:t>
            </a:r>
            <a:r>
              <a:rPr lang="el-GR" sz="2000" dirty="0"/>
              <a:t>β</a:t>
            </a:r>
            <a:r>
              <a:rPr lang="en-US" sz="2000" baseline="-25000" dirty="0"/>
              <a:t>4</a:t>
            </a:r>
            <a:r>
              <a:rPr lang="en-US" sz="2000" dirty="0"/>
              <a:t>(log(expenditure)) + 			        </a:t>
            </a:r>
            <a:r>
              <a:rPr lang="el-GR" sz="2000" dirty="0"/>
              <a:t>β</a:t>
            </a:r>
            <a:r>
              <a:rPr lang="en-US" sz="2000" baseline="-25000" dirty="0"/>
              <a:t>5</a:t>
            </a:r>
            <a:r>
              <a:rPr lang="en-US" sz="2000" dirty="0"/>
              <a:t>(dependents) + </a:t>
            </a:r>
            <a:r>
              <a:rPr lang="el-GR" sz="2000" dirty="0"/>
              <a:t>β</a:t>
            </a:r>
            <a:r>
              <a:rPr lang="en-US" sz="2000" baseline="-25000" dirty="0"/>
              <a:t>6 </a:t>
            </a:r>
            <a:r>
              <a:rPr lang="en-US" sz="2000" dirty="0"/>
              <a:t>(Islam) + </a:t>
            </a:r>
            <a:r>
              <a:rPr lang="el-GR" sz="2000" dirty="0"/>
              <a:t>β</a:t>
            </a:r>
            <a:r>
              <a:rPr lang="en-US" sz="2000" baseline="-25000" dirty="0"/>
              <a:t>7</a:t>
            </a:r>
            <a:r>
              <a:rPr lang="en-US" sz="2000" dirty="0"/>
              <a:t>(school distance) + </a:t>
            </a:r>
            <a:r>
              <a:rPr lang="el-GR" sz="2000" dirty="0"/>
              <a:t>β</a:t>
            </a:r>
            <a:r>
              <a:rPr lang="en-US" sz="2000" baseline="-25000" dirty="0"/>
              <a:t>8</a:t>
            </a:r>
            <a:r>
              <a:rPr lang="en-US" sz="2000" dirty="0"/>
              <a:t>(radio) + </a:t>
            </a:r>
            <a:r>
              <a:rPr lang="el-GR" sz="2000" dirty="0"/>
              <a:t>β</a:t>
            </a:r>
            <a:r>
              <a:rPr lang="en-US" sz="2000" baseline="-25000" dirty="0"/>
              <a:t>9</a:t>
            </a:r>
            <a:r>
              <a:rPr lang="en-US" sz="2000" dirty="0"/>
              <a:t>(tv) + </a:t>
            </a:r>
            <a:r>
              <a:rPr lang="el-GR" sz="2000" dirty="0"/>
              <a:t>β</a:t>
            </a:r>
            <a:r>
              <a:rPr lang="en-US" sz="2000" baseline="-25000" dirty="0"/>
              <a:t>10</a:t>
            </a:r>
            <a:r>
              <a:rPr lang="en-US" sz="2000" dirty="0"/>
              <a:t>(rainfall) 		        + </a:t>
            </a:r>
            <a:r>
              <a:rPr lang="el-GR" sz="2000" dirty="0"/>
              <a:t>β</a:t>
            </a:r>
            <a:r>
              <a:rPr lang="en-US" sz="2000" baseline="-25000" dirty="0"/>
              <a:t>11</a:t>
            </a:r>
            <a:r>
              <a:rPr lang="en-US" sz="2000" dirty="0"/>
              <a:t>(state*) + </a:t>
            </a:r>
            <a:r>
              <a:rPr lang="el-GR" sz="2000" dirty="0"/>
              <a:t>ε</a:t>
            </a:r>
            <a:endParaRPr lang="en-US" sz="2000" dirty="0"/>
          </a:p>
        </p:txBody>
      </p:sp>
      <p:cxnSp>
        <p:nvCxnSpPr>
          <p:cNvPr id="17" name="Straight Arrow Connector 16"/>
          <p:cNvCxnSpPr/>
          <p:nvPr/>
        </p:nvCxnSpPr>
        <p:spPr>
          <a:xfrm>
            <a:off x="2192597" y="3529783"/>
            <a:ext cx="875068" cy="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615201" y="3539615"/>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103923" y="3657379"/>
            <a:ext cx="511278" cy="37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529601" y="3637715"/>
            <a:ext cx="432619" cy="44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12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 (cont’d)</a:t>
            </a:r>
          </a:p>
        </p:txBody>
      </p:sp>
      <p:sp>
        <p:nvSpPr>
          <p:cNvPr id="3" name="Content Placeholder 2"/>
          <p:cNvSpPr>
            <a:spLocks noGrp="1"/>
          </p:cNvSpPr>
          <p:nvPr>
            <p:ph idx="1"/>
          </p:nvPr>
        </p:nvSpPr>
        <p:spPr/>
        <p:txBody>
          <a:bodyPr/>
          <a:lstStyle/>
          <a:p>
            <a:r>
              <a:rPr lang="en-US" dirty="0"/>
              <a:t>Additional data work includes running regressions using the distance from households to nearest northern border as an instrument for Boko Haram killings, because the existing literature says proximity to northern national borders enables Boko Haram through facilitation of small weapons trade.</a:t>
            </a:r>
          </a:p>
          <a:p>
            <a:endParaRPr lang="en-US" dirty="0"/>
          </a:p>
          <a:p>
            <a:endParaRPr lang="en-US" dirty="0"/>
          </a:p>
        </p:txBody>
      </p:sp>
    </p:spTree>
    <p:extLst>
      <p:ext uri="{BB962C8B-B14F-4D97-AF65-F5344CB8AC3E}">
        <p14:creationId xmlns:p14="http://schemas.microsoft.com/office/powerpoint/2010/main" val="35308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64" y="176982"/>
            <a:ext cx="4562168" cy="1676603"/>
          </a:xfrm>
        </p:spPr>
        <p:txBody>
          <a:bodyPr>
            <a:normAutofit fontScale="90000"/>
          </a:bodyPr>
          <a:lstStyle/>
          <a:p>
            <a:r>
              <a:rPr lang="en-US" dirty="0"/>
              <a:t>Households sampled by the LSMS survey</a:t>
            </a:r>
          </a:p>
        </p:txBody>
      </p:sp>
      <p:sp>
        <p:nvSpPr>
          <p:cNvPr id="5" name="Content Placeholder 4"/>
          <p:cNvSpPr>
            <a:spLocks noGrp="1"/>
          </p:cNvSpPr>
          <p:nvPr>
            <p:ph idx="1"/>
          </p:nvPr>
        </p:nvSpPr>
        <p:spPr>
          <a:xfrm>
            <a:off x="648930" y="1853585"/>
            <a:ext cx="3667037" cy="3785419"/>
          </a:xfrm>
        </p:spPr>
        <p:txBody>
          <a:bodyPr>
            <a:normAutofit/>
          </a:bodyPr>
          <a:lstStyle/>
          <a:p>
            <a:r>
              <a:rPr lang="en-US" sz="1800" dirty="0"/>
              <a:t>The northern border is highlighted and distance from each household to the border would be used as an instrument for attacks</a:t>
            </a:r>
          </a:p>
          <a:p>
            <a:endParaRPr lang="en-US" sz="1800" dirty="0"/>
          </a:p>
        </p:txBody>
      </p:sp>
      <p:pic>
        <p:nvPicPr>
          <p:cNvPr id="3" name="Picture 2"/>
          <p:cNvPicPr>
            <a:picLocks noChangeAspect="1"/>
          </p:cNvPicPr>
          <p:nvPr/>
        </p:nvPicPr>
        <p:blipFill rotWithShape="1">
          <a:blip r:embed="rId2"/>
          <a:srcRect l="4144" r="16269"/>
          <a:stretch/>
        </p:blipFill>
        <p:spPr>
          <a:xfrm>
            <a:off x="352151" y="4330596"/>
            <a:ext cx="5633883" cy="1568759"/>
          </a:xfrm>
          <a:prstGeom prst="rect">
            <a:avLst/>
          </a:prstGeom>
        </p:spPr>
      </p:pic>
      <p:pic>
        <p:nvPicPr>
          <p:cNvPr id="9" name="Picture 8"/>
          <p:cNvPicPr>
            <a:picLocks noChangeAspect="1"/>
          </p:cNvPicPr>
          <p:nvPr/>
        </p:nvPicPr>
        <p:blipFill rotWithShape="1">
          <a:blip r:embed="rId3"/>
          <a:srcRect t="4188" r="3321"/>
          <a:stretch/>
        </p:blipFill>
        <p:spPr>
          <a:xfrm>
            <a:off x="5986034" y="1371803"/>
            <a:ext cx="6205966" cy="4748981"/>
          </a:xfrm>
          <a:prstGeom prst="rect">
            <a:avLst/>
          </a:prstGeom>
        </p:spPr>
      </p:pic>
    </p:spTree>
    <p:extLst>
      <p:ext uri="{BB962C8B-B14F-4D97-AF65-F5344CB8AC3E}">
        <p14:creationId xmlns:p14="http://schemas.microsoft.com/office/powerpoint/2010/main" val="71444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27890" cy="1366223"/>
          </a:xfrm>
        </p:spPr>
        <p:txBody>
          <a:bodyPr/>
          <a:lstStyle/>
          <a:p>
            <a:r>
              <a:rPr lang="en-US" dirty="0"/>
              <a:t>References</a:t>
            </a:r>
          </a:p>
        </p:txBody>
      </p:sp>
      <p:sp>
        <p:nvSpPr>
          <p:cNvPr id="3" name="Content Placeholder 2"/>
          <p:cNvSpPr>
            <a:spLocks noGrp="1"/>
          </p:cNvSpPr>
          <p:nvPr>
            <p:ph idx="1"/>
          </p:nvPr>
        </p:nvSpPr>
        <p:spPr>
          <a:xfrm>
            <a:off x="838200" y="1825624"/>
            <a:ext cx="10515600" cy="4722659"/>
          </a:xfrm>
        </p:spPr>
        <p:txBody>
          <a:bodyPr>
            <a:normAutofit fontScale="85000" lnSpcReduction="20000"/>
          </a:bodyPr>
          <a:lstStyle/>
          <a:p>
            <a:r>
              <a:rPr lang="en-US" dirty="0"/>
              <a:t>Antoninis, Manos. "Tackling the Largest Global Education Challenge? Secular and Religious Education in Northern Nigeria." World Development (2014): 82-92.</a:t>
            </a:r>
          </a:p>
          <a:p>
            <a:r>
              <a:rPr lang="en-US" dirty="0"/>
              <a:t>Berman, Eli. "Hamas, Taliban And The Jewish Underground: An Economist's View Of Radical Religious Militias." </a:t>
            </a:r>
            <a:r>
              <a:rPr lang="en-US" i="1" dirty="0"/>
              <a:t>NBER Working Paper Series</a:t>
            </a:r>
            <a:r>
              <a:rPr lang="en-US" dirty="0"/>
              <a:t> (2003). National Bureau of Economic Research.</a:t>
            </a:r>
          </a:p>
          <a:p>
            <a:r>
              <a:rPr lang="en-US" dirty="0"/>
              <a:t>Forest, James. “Confronting the Terrorism of Boko Haram in Nigeria.” </a:t>
            </a:r>
            <a:r>
              <a:rPr lang="en-US" i="1" dirty="0"/>
              <a:t>JSOU Report</a:t>
            </a:r>
            <a:r>
              <a:rPr lang="en-US" dirty="0"/>
              <a:t>, The JSOU Press (2012).</a:t>
            </a:r>
          </a:p>
          <a:p>
            <a:r>
              <a:rPr lang="en-US" dirty="0"/>
              <a:t>Gaffey, Conor. "Nigerian state government 'acting like Boko Haram,' says Shiite spokesman." Newsweek 11 10 2016.</a:t>
            </a:r>
          </a:p>
          <a:p>
            <a:r>
              <a:rPr lang="en-US" dirty="0"/>
              <a:t>Lincove, Jane Arnold. "Determinants of schooling for boys and girls in Nigeria under a policy of free primary education." </a:t>
            </a:r>
            <a:r>
              <a:rPr lang="en-US" i="1" dirty="0"/>
              <a:t>Economics of Education Review</a:t>
            </a:r>
            <a:r>
              <a:rPr lang="en-US" dirty="0"/>
              <a:t> 28.4 (2009): 474-484.</a:t>
            </a:r>
          </a:p>
          <a:p>
            <a:r>
              <a:rPr lang="en-US" dirty="0"/>
              <a:t>Zenn, Jacob and Elizabeth Pearson. "Women, Gender and the evolving tactics of Boko Haram." Journal of Terrorism Research (2014).</a:t>
            </a:r>
          </a:p>
          <a:p>
            <a:endParaRPr lang="en-US" dirty="0"/>
          </a:p>
          <a:p>
            <a:endParaRPr lang="en-US" dirty="0"/>
          </a:p>
        </p:txBody>
      </p:sp>
    </p:spTree>
    <p:extLst>
      <p:ext uri="{BB962C8B-B14F-4D97-AF65-F5344CB8AC3E}">
        <p14:creationId xmlns:p14="http://schemas.microsoft.com/office/powerpoint/2010/main" val="233362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 &amp; Challenges</a:t>
            </a:r>
          </a:p>
        </p:txBody>
      </p:sp>
      <p:sp>
        <p:nvSpPr>
          <p:cNvPr id="3" name="Content Placeholder 2"/>
          <p:cNvSpPr>
            <a:spLocks noGrp="1"/>
          </p:cNvSpPr>
          <p:nvPr>
            <p:ph idx="1"/>
          </p:nvPr>
        </p:nvSpPr>
        <p:spPr/>
        <p:txBody>
          <a:bodyPr/>
          <a:lstStyle/>
          <a:p>
            <a:r>
              <a:rPr lang="en-US" dirty="0"/>
              <a:t>What effects, if any, does Boko Haram’s presence have on an individual’s decision regarding school?</a:t>
            </a:r>
          </a:p>
          <a:p>
            <a:pPr lvl="1"/>
            <a:r>
              <a:rPr lang="en-US" dirty="0"/>
              <a:t>Hypothesis: Domestic terrorism perpetrated by Boko Haram adversely affects education in the country.</a:t>
            </a:r>
          </a:p>
          <a:p>
            <a:r>
              <a:rPr lang="en-US" dirty="0"/>
              <a:t>Data cleaning issues:</a:t>
            </a:r>
          </a:p>
          <a:p>
            <a:pPr lvl="1"/>
            <a:r>
              <a:rPr lang="en-US" dirty="0"/>
              <a:t>Survey data included many NAs, limiting operations that could be conducted on the data set.</a:t>
            </a:r>
          </a:p>
          <a:p>
            <a:pPr lvl="1"/>
            <a:r>
              <a:rPr lang="en-US" dirty="0"/>
              <a:t>Placing age restrictions on the data set required me to reformat the entire </a:t>
            </a:r>
            <a:r>
              <a:rPr lang="en-US" dirty="0" err="1"/>
              <a:t>dataframe</a:t>
            </a:r>
            <a:r>
              <a:rPr lang="en-US" dirty="0"/>
              <a:t>. </a:t>
            </a:r>
          </a:p>
          <a:p>
            <a:pPr lvl="1"/>
            <a:endParaRPr lang="en-US" dirty="0"/>
          </a:p>
          <a:p>
            <a:pPr lvl="1"/>
            <a:endParaRPr lang="en-US" dirty="0"/>
          </a:p>
          <a:p>
            <a:endParaRPr lang="en-US" dirty="0"/>
          </a:p>
        </p:txBody>
      </p:sp>
    </p:spTree>
    <p:extLst>
      <p:ext uri="{BB962C8B-B14F-4D97-AF65-F5344CB8AC3E}">
        <p14:creationId xmlns:p14="http://schemas.microsoft.com/office/powerpoint/2010/main" val="379996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p:txBody>
          <a:bodyPr>
            <a:normAutofit fontScale="62500" lnSpcReduction="20000"/>
          </a:bodyPr>
          <a:lstStyle/>
          <a:p>
            <a:pPr algn="just"/>
            <a:r>
              <a:rPr lang="en-US" sz="3400" dirty="0"/>
              <a:t>Nigeria is home to one of the most dangerous terrorist organizations in the world, a group known as Boko Haram. Founded in 2002, the Boko Haram insurgency has rapidly become Nigeria’s biggest threat to national stability</a:t>
            </a:r>
            <a:endParaRPr lang="en-US" sz="3400" dirty="0">
              <a:latin typeface="+mj-lt"/>
            </a:endParaRPr>
          </a:p>
          <a:p>
            <a:pPr algn="just"/>
            <a:r>
              <a:rPr lang="en-US" sz="3400" dirty="0">
                <a:latin typeface="+mj-lt"/>
              </a:rPr>
              <a:t>Boko Haram is commonly translated to “western education is forbidden.” Thus, their ideology discourages participation in modern schooling and may adversely impact education decisions made by the youth.</a:t>
            </a:r>
          </a:p>
          <a:p>
            <a:pPr algn="just"/>
            <a:r>
              <a:rPr lang="en-US" sz="3400" dirty="0">
                <a:latin typeface="+mj-lt"/>
              </a:rPr>
              <a:t>Historically, Boko Haram has been concentrated in the North, where poverty is generally high and educational attainment is low, compared to the South.</a:t>
            </a:r>
          </a:p>
          <a:p>
            <a:pPr algn="just"/>
            <a:r>
              <a:rPr lang="en-US" sz="3400" dirty="0"/>
              <a:t>Part of the success Boko Haram has had in the north can be attributed to their ability to gather regional support through spreading belief that state governments abuse their power (Gaffey 2016). </a:t>
            </a:r>
          </a:p>
          <a:p>
            <a:pPr algn="just"/>
            <a:r>
              <a:rPr lang="en-US" sz="3400" dirty="0"/>
              <a:t>Boko Haram received widespread international attention in 2014 with the kidnapping of 276 school girls from Chibok. Although the sect regularly targets women, those tactics are being reciprocated by the Nigerian government. Boko Haram has also begun to incorporate women into their ranks (Zenn and Pearson 2014). As a result, women on both sides of the conflict have been adversely affected by the violence.</a:t>
            </a:r>
          </a:p>
          <a:p>
            <a:pPr algn="just"/>
            <a:endParaRPr lang="en-US" dirty="0">
              <a:latin typeface="+mj-lt"/>
            </a:endParaRPr>
          </a:p>
          <a:p>
            <a:endParaRPr lang="en-US" dirty="0"/>
          </a:p>
        </p:txBody>
      </p:sp>
    </p:spTree>
    <p:extLst>
      <p:ext uri="{BB962C8B-B14F-4D97-AF65-F5344CB8AC3E}">
        <p14:creationId xmlns:p14="http://schemas.microsoft.com/office/powerpoint/2010/main" val="258696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85000" lnSpcReduction="20000"/>
          </a:bodyPr>
          <a:lstStyle/>
          <a:p>
            <a:pPr algn="just"/>
            <a:r>
              <a:rPr lang="en-US" dirty="0"/>
              <a:t>The gap between the north and south that existed at the time of independence has not been narrowed despite several major efforts by the federal government to achieve universal primary education (Lincove 2009, Antoninis 2014).</a:t>
            </a:r>
          </a:p>
          <a:p>
            <a:pPr algn="just"/>
            <a:r>
              <a:rPr lang="en-US" dirty="0"/>
              <a:t>According to Forest (2012), conditions in Nigeria are particularly conducive to religious terrorism and the Boko Haram ideology due to corruption, weak institutions and a roughly equal split between Muslims and Christians in the country.</a:t>
            </a:r>
          </a:p>
          <a:p>
            <a:pPr algn="just"/>
            <a:r>
              <a:rPr lang="en-US" dirty="0"/>
              <a:t>The inability of a country to provide its people with basic resources like adequate healthcare and education creates a “demand” for a militia or religious group to step in and fill the gap (Berman 2003).</a:t>
            </a:r>
          </a:p>
          <a:p>
            <a:pPr algn="just"/>
            <a:r>
              <a:rPr lang="en-US" dirty="0"/>
              <a:t>Many of Boko Haram’s members come from the Kanuri tribe; historically, the Kanuri tribe was based in northeastern Nigeria thus explaining Boko Haram’s concentration in the region. Kanuri living across the borders in several neighboring countries have further enabled Boko Haram by providing easy access to small weapons trade (Forest 2012).</a:t>
            </a:r>
          </a:p>
        </p:txBody>
      </p:sp>
    </p:spTree>
    <p:extLst>
      <p:ext uri="{BB962C8B-B14F-4D97-AF65-F5344CB8AC3E}">
        <p14:creationId xmlns:p14="http://schemas.microsoft.com/office/powerpoint/2010/main" val="276726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The Living Standards Measurement Survey is conducted by the World Bank and represents 5,000 households across Nigeria.</a:t>
            </a:r>
          </a:p>
          <a:p>
            <a:pPr lvl="1"/>
            <a:r>
              <a:rPr lang="en-US" dirty="0"/>
              <a:t>Wave 1: 2010</a:t>
            </a:r>
          </a:p>
          <a:p>
            <a:pPr lvl="1"/>
            <a:r>
              <a:rPr lang="en-US" dirty="0"/>
              <a:t>Wave 2: 2012</a:t>
            </a:r>
          </a:p>
          <a:p>
            <a:pPr lvl="1"/>
            <a:r>
              <a:rPr lang="en-US" dirty="0"/>
              <a:t>Collected on the individual level</a:t>
            </a:r>
          </a:p>
          <a:p>
            <a:r>
              <a:rPr lang="en-US" dirty="0"/>
              <a:t>Data from the survey contains information on age, gender, religion, education, household expenditure, media access and geographic conditions.</a:t>
            </a:r>
          </a:p>
          <a:p>
            <a:r>
              <a:rPr lang="en-US" dirty="0"/>
              <a:t>Time series data on the media-reported attacks attributed to Boko Haram comes from the Council on Foreign Relations’ Nigeria Security Tracker.</a:t>
            </a:r>
          </a:p>
          <a:p>
            <a:endParaRPr lang="en-US" dirty="0"/>
          </a:p>
        </p:txBody>
      </p:sp>
    </p:spTree>
    <p:extLst>
      <p:ext uri="{BB962C8B-B14F-4D97-AF65-F5344CB8AC3E}">
        <p14:creationId xmlns:p14="http://schemas.microsoft.com/office/powerpoint/2010/main" val="344789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0830"/>
            <a:ext cx="10058400" cy="1450757"/>
          </a:xfrm>
        </p:spPr>
        <p:txBody>
          <a:bodyPr/>
          <a:lstStyle/>
          <a:p>
            <a:r>
              <a:rPr lang="en-US" dirty="0"/>
              <a:t>Descriptive Statistics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9912363"/>
              </p:ext>
            </p:extLst>
          </p:nvPr>
        </p:nvGraphicFramePr>
        <p:xfrm>
          <a:off x="2094271" y="1120885"/>
          <a:ext cx="8052621" cy="5489619"/>
        </p:xfrm>
        <a:graphic>
          <a:graphicData uri="http://schemas.openxmlformats.org/drawingml/2006/table">
            <a:tbl>
              <a:tblPr>
                <a:tableStyleId>{2D5ABB26-0587-4C30-8999-92F81FD0307C}</a:tableStyleId>
              </a:tblPr>
              <a:tblGrid>
                <a:gridCol w="1827674">
                  <a:extLst>
                    <a:ext uri="{9D8B030D-6E8A-4147-A177-3AD203B41FA5}">
                      <a16:colId xmlns:a16="http://schemas.microsoft.com/office/drawing/2014/main" val="1999186888"/>
                    </a:ext>
                  </a:extLst>
                </a:gridCol>
                <a:gridCol w="868597">
                  <a:extLst>
                    <a:ext uri="{9D8B030D-6E8A-4147-A177-3AD203B41FA5}">
                      <a16:colId xmlns:a16="http://schemas.microsoft.com/office/drawing/2014/main" val="624560947"/>
                    </a:ext>
                  </a:extLst>
                </a:gridCol>
                <a:gridCol w="940981">
                  <a:extLst>
                    <a:ext uri="{9D8B030D-6E8A-4147-A177-3AD203B41FA5}">
                      <a16:colId xmlns:a16="http://schemas.microsoft.com/office/drawing/2014/main" val="779269524"/>
                    </a:ext>
                  </a:extLst>
                </a:gridCol>
                <a:gridCol w="940981">
                  <a:extLst>
                    <a:ext uri="{9D8B030D-6E8A-4147-A177-3AD203B41FA5}">
                      <a16:colId xmlns:a16="http://schemas.microsoft.com/office/drawing/2014/main" val="1934357580"/>
                    </a:ext>
                  </a:extLst>
                </a:gridCol>
                <a:gridCol w="868597">
                  <a:extLst>
                    <a:ext uri="{9D8B030D-6E8A-4147-A177-3AD203B41FA5}">
                      <a16:colId xmlns:a16="http://schemas.microsoft.com/office/drawing/2014/main" val="1180767480"/>
                    </a:ext>
                  </a:extLst>
                </a:gridCol>
                <a:gridCol w="868597">
                  <a:extLst>
                    <a:ext uri="{9D8B030D-6E8A-4147-A177-3AD203B41FA5}">
                      <a16:colId xmlns:a16="http://schemas.microsoft.com/office/drawing/2014/main" val="1293569017"/>
                    </a:ext>
                  </a:extLst>
                </a:gridCol>
                <a:gridCol w="868597">
                  <a:extLst>
                    <a:ext uri="{9D8B030D-6E8A-4147-A177-3AD203B41FA5}">
                      <a16:colId xmlns:a16="http://schemas.microsoft.com/office/drawing/2014/main" val="1326804518"/>
                    </a:ext>
                  </a:extLst>
                </a:gridCol>
                <a:gridCol w="868597">
                  <a:extLst>
                    <a:ext uri="{9D8B030D-6E8A-4147-A177-3AD203B41FA5}">
                      <a16:colId xmlns:a16="http://schemas.microsoft.com/office/drawing/2014/main" val="197446718"/>
                    </a:ext>
                  </a:extLst>
                </a:gridCol>
              </a:tblGrid>
              <a:tr h="449995">
                <a:tc>
                  <a:txBody>
                    <a:bodyPr/>
                    <a:lstStyle/>
                    <a:p>
                      <a:pPr algn="ctr" fontAlgn="b"/>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Mean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Standard Deviation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Median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Min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Max</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Standard Error</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406834"/>
                  </a:ext>
                </a:extLst>
              </a:tr>
              <a:tr h="893394">
                <a:tc>
                  <a:txBody>
                    <a:bodyPr/>
                    <a:lstStyle/>
                    <a:p>
                      <a:pPr algn="l" fontAlgn="b"/>
                      <a:r>
                        <a:rPr lang="en-US" sz="1400" b="1" u="none" strike="noStrike" dirty="0">
                          <a:effectLst/>
                        </a:rPr>
                        <a:t>Expected Education to be completed upon the completion of studies</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20515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10.24</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5.05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0.04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38077586"/>
                  </a:ext>
                </a:extLst>
              </a:tr>
              <a:tr h="405780">
                <a:tc>
                  <a:txBody>
                    <a:bodyPr/>
                    <a:lstStyle/>
                    <a:p>
                      <a:pPr algn="l" fontAlgn="b"/>
                      <a:r>
                        <a:rPr lang="en-US" sz="1400" u="none" strike="noStrike" dirty="0">
                          <a:effectLst/>
                        </a:rPr>
                        <a:t>Household Size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55472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6.74</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3.31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0.01</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24862402"/>
                  </a:ext>
                </a:extLst>
              </a:tr>
              <a:tr h="449995">
                <a:tc>
                  <a:txBody>
                    <a:bodyPr/>
                    <a:lstStyle/>
                    <a:p>
                      <a:pPr algn="l" fontAlgn="b"/>
                      <a:r>
                        <a:rPr lang="en-US" sz="1400" u="none" strike="noStrike" dirty="0">
                          <a:effectLst/>
                        </a:rPr>
                        <a:t>Number of dependents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55472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3.05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2.22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0.01</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4501824"/>
                  </a:ext>
                </a:extLst>
              </a:tr>
              <a:tr h="405780">
                <a:tc>
                  <a:txBody>
                    <a:bodyPr/>
                    <a:lstStyle/>
                    <a:p>
                      <a:pPr algn="l" fontAlgn="b"/>
                      <a:r>
                        <a:rPr lang="en-US" sz="1400" b="0" i="0" u="none" strike="noStrike" dirty="0">
                          <a:solidFill>
                            <a:schemeClr val="tx1"/>
                          </a:solidFill>
                          <a:effectLst/>
                          <a:latin typeface="+mn-lt"/>
                        </a:rPr>
                        <a:t>Rainfall</a:t>
                      </a:r>
                      <a:r>
                        <a:rPr lang="en-US" sz="1400" b="0" i="0" u="none" strike="noStrike" baseline="0" dirty="0">
                          <a:solidFill>
                            <a:schemeClr val="tx1"/>
                          </a:solidFill>
                          <a:effectLst/>
                          <a:latin typeface="+mn-lt"/>
                        </a:rPr>
                        <a:t> (mm)</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56716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1392.65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644.67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1258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324</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3788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2.71</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3954518"/>
                  </a:ext>
                </a:extLst>
              </a:tr>
              <a:tr h="405780">
                <a:tc>
                  <a:txBody>
                    <a:bodyPr/>
                    <a:lstStyle/>
                    <a:p>
                      <a:pPr algn="l" fontAlgn="b"/>
                      <a:r>
                        <a:rPr lang="en-US" sz="1400" u="none" strike="noStrike" dirty="0">
                          <a:effectLst/>
                        </a:rPr>
                        <a:t>Slope (%)</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56716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3.05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2.46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2.25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30.59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0.01</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62232579"/>
                  </a:ext>
                </a:extLst>
              </a:tr>
              <a:tr h="405780">
                <a:tc>
                  <a:txBody>
                    <a:bodyPr/>
                    <a:lstStyle/>
                    <a:p>
                      <a:pPr algn="l" fontAlgn="b"/>
                      <a:r>
                        <a:rPr lang="en-US" sz="1400" u="none" strike="noStrike" dirty="0">
                          <a:effectLst/>
                        </a:rPr>
                        <a:t>Elevation (M)</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56716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292.91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220.40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271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1427</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0.93</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00540000"/>
                  </a:ext>
                </a:extLst>
              </a:tr>
              <a:tr h="405780">
                <a:tc>
                  <a:txBody>
                    <a:bodyPr/>
                    <a:lstStyle/>
                    <a:p>
                      <a:pPr algn="l" fontAlgn="b"/>
                      <a:r>
                        <a:rPr lang="en-US" sz="1400" u="none" strike="noStrike" dirty="0">
                          <a:effectLst/>
                        </a:rPr>
                        <a:t>LGA10killings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55999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3.49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49.92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780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0.21</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4148105"/>
                  </a:ext>
                </a:extLst>
              </a:tr>
              <a:tr h="405780">
                <a:tc>
                  <a:txBody>
                    <a:bodyPr/>
                    <a:lstStyle/>
                    <a:p>
                      <a:pPr algn="l" fontAlgn="b"/>
                      <a:r>
                        <a:rPr lang="en-US" sz="1400" u="none" strike="noStrike" dirty="0">
                          <a:effectLst/>
                        </a:rPr>
                        <a:t>LGA12killings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55999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5.23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44.45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628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0.19</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16956131"/>
                  </a:ext>
                </a:extLst>
              </a:tr>
              <a:tr h="405780">
                <a:tc>
                  <a:txBody>
                    <a:bodyPr/>
                    <a:lstStyle/>
                    <a:p>
                      <a:pPr algn="l" fontAlgn="b"/>
                      <a:r>
                        <a:rPr lang="en-US" sz="1400" u="none" strike="noStrike" dirty="0">
                          <a:effectLst/>
                        </a:rPr>
                        <a:t>LGA10attacks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55999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0.02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0.16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0.00</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34773219"/>
                  </a:ext>
                </a:extLst>
              </a:tr>
              <a:tr h="405780">
                <a:tc>
                  <a:txBody>
                    <a:bodyPr/>
                    <a:lstStyle/>
                    <a:p>
                      <a:pPr algn="l" fontAlgn="b"/>
                      <a:r>
                        <a:rPr lang="en-US" sz="1400" u="none" strike="noStrike" dirty="0">
                          <a:effectLst/>
                        </a:rPr>
                        <a:t>LGA12attacks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55999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1.12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11.03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171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0.05</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5825958"/>
                  </a:ext>
                </a:extLst>
              </a:tr>
              <a:tr h="449995">
                <a:tc>
                  <a:txBody>
                    <a:bodyPr/>
                    <a:lstStyle/>
                    <a:p>
                      <a:pPr algn="l" fontAlgn="b"/>
                      <a:r>
                        <a:rPr lang="en-US" sz="1400" u="none" strike="noStrike" dirty="0">
                          <a:effectLst/>
                        </a:rPr>
                        <a:t>Education Expenditure</a:t>
                      </a:r>
                      <a:r>
                        <a:rPr lang="en-US" sz="1400" u="none" strike="noStrike" baseline="0" dirty="0">
                          <a:effectLst/>
                        </a:rPr>
                        <a:t> (log)</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55472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11.31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0.69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11.31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8.49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14.74</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0.003</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16138607"/>
                  </a:ext>
                </a:extLst>
              </a:tr>
            </a:tbl>
          </a:graphicData>
        </a:graphic>
      </p:graphicFrame>
      <p:sp>
        <p:nvSpPr>
          <p:cNvPr id="8" name="Oval 7"/>
          <p:cNvSpPr/>
          <p:nvPr/>
        </p:nvSpPr>
        <p:spPr>
          <a:xfrm>
            <a:off x="5201264" y="2222092"/>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240592" y="4699823"/>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240592" y="5102941"/>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250424" y="5925549"/>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230760" y="5528952"/>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8790039" y="4306531"/>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8062450" y="4296699"/>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0578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Elevation &amp; Boko Haram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318" y="1793430"/>
            <a:ext cx="4285129" cy="4309678"/>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5037"/>
          <a:stretch/>
        </p:blipFill>
        <p:spPr>
          <a:xfrm>
            <a:off x="5054160" y="1898164"/>
            <a:ext cx="6793801" cy="3604793"/>
          </a:xfrm>
          <a:prstGeom prst="rect">
            <a:avLst/>
          </a:prstGeom>
          <a:solidFill>
            <a:srgbClr val="9C0824"/>
          </a:solidFill>
        </p:spPr>
      </p:pic>
      <p:sp>
        <p:nvSpPr>
          <p:cNvPr id="7" name="TextBox 6"/>
          <p:cNvSpPr txBox="1"/>
          <p:nvPr/>
        </p:nvSpPr>
        <p:spPr>
          <a:xfrm>
            <a:off x="635912" y="6104965"/>
            <a:ext cx="4653264" cy="261610"/>
          </a:xfrm>
          <a:prstGeom prst="rect">
            <a:avLst/>
          </a:prstGeom>
          <a:noFill/>
        </p:spPr>
        <p:txBody>
          <a:bodyPr wrap="square" rtlCol="0">
            <a:spAutoFit/>
          </a:bodyPr>
          <a:lstStyle/>
          <a:p>
            <a:r>
              <a:rPr lang="en-US" sz="1100" dirty="0"/>
              <a:t>http://www.worldatlas.com/webimage/countrys/africa/nigeria/nglatlog.htm</a:t>
            </a:r>
          </a:p>
        </p:txBody>
      </p:sp>
      <p:sp>
        <p:nvSpPr>
          <p:cNvPr id="8" name="TextBox 7"/>
          <p:cNvSpPr txBox="1"/>
          <p:nvPr/>
        </p:nvSpPr>
        <p:spPr>
          <a:xfrm>
            <a:off x="5054159" y="5565062"/>
            <a:ext cx="5800653" cy="276999"/>
          </a:xfrm>
          <a:prstGeom prst="rect">
            <a:avLst/>
          </a:prstGeom>
          <a:noFill/>
        </p:spPr>
        <p:txBody>
          <a:bodyPr wrap="square" rtlCol="0">
            <a:spAutoFit/>
          </a:bodyPr>
          <a:lstStyle/>
          <a:p>
            <a:r>
              <a:rPr lang="en-US" sz="1200" dirty="0"/>
              <a:t>http://www.cfr.org/nigeria/nigeria-security-tracker/p29483</a:t>
            </a:r>
          </a:p>
        </p:txBody>
      </p:sp>
    </p:spTree>
    <p:extLst>
      <p:ext uri="{BB962C8B-B14F-4D97-AF65-F5344CB8AC3E}">
        <p14:creationId xmlns:p14="http://schemas.microsoft.com/office/powerpoint/2010/main" val="34762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37703" y="5958347"/>
            <a:ext cx="3844413" cy="523220"/>
          </a:xfrm>
          <a:prstGeom prst="rect">
            <a:avLst/>
          </a:prstGeom>
          <a:noFill/>
        </p:spPr>
        <p:txBody>
          <a:bodyPr wrap="square" rtlCol="0">
            <a:spAutoFit/>
          </a:bodyPr>
          <a:lstStyle/>
          <a:p>
            <a:r>
              <a:rPr lang="en-US" sz="1400" dirty="0"/>
              <a:t>The sample size depicted in the graph is limited to individuals between the ages of 6-14.</a:t>
            </a:r>
          </a:p>
        </p:txBody>
      </p:sp>
      <p:pic>
        <p:nvPicPr>
          <p:cNvPr id="4" name="Picture 3"/>
          <p:cNvPicPr>
            <a:picLocks noChangeAspect="1"/>
          </p:cNvPicPr>
          <p:nvPr/>
        </p:nvPicPr>
        <p:blipFill>
          <a:blip r:embed="rId2"/>
          <a:stretch>
            <a:fillRect/>
          </a:stretch>
        </p:blipFill>
        <p:spPr>
          <a:xfrm>
            <a:off x="107988" y="1212113"/>
            <a:ext cx="11951389" cy="4459156"/>
          </a:xfrm>
          <a:prstGeom prst="rect">
            <a:avLst/>
          </a:prstGeom>
        </p:spPr>
      </p:pic>
    </p:spTree>
    <p:extLst>
      <p:ext uri="{BB962C8B-B14F-4D97-AF65-F5344CB8AC3E}">
        <p14:creationId xmlns:p14="http://schemas.microsoft.com/office/powerpoint/2010/main" val="187530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0845" y="317939"/>
            <a:ext cx="6541814" cy="6392538"/>
          </a:xfrm>
          <a:prstGeom prst="rect">
            <a:avLst/>
          </a:prstGeom>
        </p:spPr>
      </p:pic>
      <p:sp>
        <p:nvSpPr>
          <p:cNvPr id="4" name="TextBox 3"/>
          <p:cNvSpPr txBox="1"/>
          <p:nvPr/>
        </p:nvSpPr>
        <p:spPr>
          <a:xfrm>
            <a:off x="8259097" y="4837469"/>
            <a:ext cx="1327354" cy="369332"/>
          </a:xfrm>
          <a:prstGeom prst="rect">
            <a:avLst/>
          </a:prstGeom>
          <a:noFill/>
        </p:spPr>
        <p:txBody>
          <a:bodyPr wrap="square" rtlCol="0">
            <a:spAutoFit/>
          </a:bodyPr>
          <a:lstStyle/>
          <a:p>
            <a:r>
              <a:rPr lang="el-GR" dirty="0">
                <a:latin typeface="Comic Sans MS" panose="030F0702030302020204" pitchFamily="66" charset="0"/>
              </a:rPr>
              <a:t>ρ</a:t>
            </a:r>
            <a:r>
              <a:rPr lang="en-US" dirty="0">
                <a:latin typeface="Comic Sans MS" panose="030F0702030302020204" pitchFamily="66" charset="0"/>
              </a:rPr>
              <a:t>=.23</a:t>
            </a: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flipH="1">
            <a:off x="9222659" y="6464256"/>
            <a:ext cx="2536658"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000000"/>
                </a:solidFill>
                <a:latin typeface="Lucida Console" panose="020B0609040504020204" pitchFamily="49" charset="0"/>
              </a:rPr>
              <a:t>P-value: 1.769e-05</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3184990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867</TotalTime>
  <Words>995</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Comic Sans MS</vt:lpstr>
      <vt:lpstr>Garamond</vt:lpstr>
      <vt:lpstr>Lucida Console</vt:lpstr>
      <vt:lpstr>Office Theme</vt:lpstr>
      <vt:lpstr>Boko Haram and its effects on schooling decisions in Nigeria</vt:lpstr>
      <vt:lpstr>Research Question &amp; Challenges</vt:lpstr>
      <vt:lpstr>Background </vt:lpstr>
      <vt:lpstr>Literature Review</vt:lpstr>
      <vt:lpstr>Data description</vt:lpstr>
      <vt:lpstr>Descriptive Statistics</vt:lpstr>
      <vt:lpstr>Elevation &amp; Boko Haram </vt:lpstr>
      <vt:lpstr>PowerPoint Presentation</vt:lpstr>
      <vt:lpstr>PowerPoint Presentation</vt:lpstr>
      <vt:lpstr>Next Steps</vt:lpstr>
      <vt:lpstr>Next Steps (cont’d)</vt:lpstr>
      <vt:lpstr>Households sampled by the LSMS survey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Boko Haram and its effects on schooling in Nigeria</dc:title>
  <dc:creator>Candy Martinez</dc:creator>
  <cp:lastModifiedBy>Candy Martinez</cp:lastModifiedBy>
  <cp:revision>75</cp:revision>
  <dcterms:created xsi:type="dcterms:W3CDTF">2016-10-19T15:38:16Z</dcterms:created>
  <dcterms:modified xsi:type="dcterms:W3CDTF">2016-10-28T01:06:48Z</dcterms:modified>
</cp:coreProperties>
</file>