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0" r:id="rId4"/>
    <p:sldId id="258" r:id="rId5"/>
    <p:sldId id="259" r:id="rId6"/>
    <p:sldId id="261" r:id="rId7"/>
    <p:sldId id="262" r:id="rId8"/>
    <p:sldId id="263" r:id="rId9"/>
    <p:sldId id="264" r:id="rId10"/>
    <p:sldId id="265" r:id="rId11"/>
    <p:sldId id="266" r:id="rId12"/>
    <p:sldId id="270" r:id="rId13"/>
    <p:sldId id="271" r:id="rId14"/>
    <p:sldId id="269" r:id="rId15"/>
    <p:sldId id="272" r:id="rId16"/>
    <p:sldId id="273"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620"/>
    <p:restoredTop sz="96546" autoAdjust="0"/>
  </p:normalViewPr>
  <p:slideViewPr>
    <p:cSldViewPr snapToGrid="0" snapToObjects="1">
      <p:cViewPr varScale="1">
        <p:scale>
          <a:sx n="116" d="100"/>
          <a:sy n="116" d="100"/>
        </p:scale>
        <p:origin x="1464" y="10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7" d="100"/>
          <a:sy n="87"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164BF-FF59-4F16-AD22-EF56AAD66B2E}" type="datetimeFigureOut">
              <a:rPr lang="en-US" smtClean="0"/>
              <a:t>10/26/2016</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8BEA435-DBA5-486C-88FF-225666BAEFDC}" type="slidenum">
              <a:rPr lang="en-US" smtClean="0"/>
              <a:t>‹#›</a:t>
            </a:fld>
            <a:endParaRPr lang="en-US"/>
          </a:p>
        </p:txBody>
      </p:sp>
    </p:spTree>
    <p:extLst>
      <p:ext uri="{BB962C8B-B14F-4D97-AF65-F5344CB8AC3E}">
        <p14:creationId xmlns:p14="http://schemas.microsoft.com/office/powerpoint/2010/main" val="197078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bls.gov/spotlight/2013/foreign-bor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www.migrationpolicy.org/article/caribbean-immigrants-united-states" TargetMode="External"/><Relationship Id="rId4" Type="http://schemas.openxmlformats.org/officeDocument/2006/relationships/hyperlink" Target="https://travel.state.gov/content/visas/en/law-and-policy/statistics/graphs.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BEA435-DBA5-486C-88FF-225666BAEFDC}" type="slidenum">
              <a:rPr lang="en-US" smtClean="0"/>
              <a:t>1</a:t>
            </a:fld>
            <a:endParaRPr lang="en-US"/>
          </a:p>
        </p:txBody>
      </p:sp>
    </p:spTree>
    <p:extLst>
      <p:ext uri="{BB962C8B-B14F-4D97-AF65-F5344CB8AC3E}">
        <p14:creationId xmlns:p14="http://schemas.microsoft.com/office/powerpoint/2010/main" val="382640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labels are small; please make them bigger. </a:t>
            </a:r>
          </a:p>
          <a:p>
            <a:pPr marL="171450" indent="-171450">
              <a:buFontTx/>
              <a:buChar char="-"/>
            </a:pPr>
            <a:r>
              <a:rPr lang="en-US" dirty="0" smtClean="0"/>
              <a:t>A more useful graph would be a pie chart where you break down the different sectors that Caribbean migrant workers work in: such as hospitality, health care, and so forth. </a:t>
            </a:r>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10</a:t>
            </a:fld>
            <a:endParaRPr lang="en-US"/>
          </a:p>
        </p:txBody>
      </p:sp>
    </p:spTree>
    <p:extLst>
      <p:ext uri="{BB962C8B-B14F-4D97-AF65-F5344CB8AC3E}">
        <p14:creationId xmlns:p14="http://schemas.microsoft.com/office/powerpoint/2010/main" val="2188470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would be more useful if there’s another comparison component. </a:t>
            </a:r>
            <a:r>
              <a:rPr lang="en-US" dirty="0" smtClean="0"/>
              <a:t>Is the Caribbean exporting more women to work in certain industries than men? Like nursing? Another way to look at this is analyze the economic impact this will have on the Caribbean countries when certain genders are not in the labor force.</a:t>
            </a:r>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11</a:t>
            </a:fld>
            <a:endParaRPr lang="en-US"/>
          </a:p>
        </p:txBody>
      </p:sp>
    </p:spTree>
    <p:extLst>
      <p:ext uri="{BB962C8B-B14F-4D97-AF65-F5344CB8AC3E}">
        <p14:creationId xmlns:p14="http://schemas.microsoft.com/office/powerpoint/2010/main" val="668156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-Labels </a:t>
            </a:r>
            <a:r>
              <a:rPr lang="en-US" dirty="0" smtClean="0"/>
              <a:t>are hard to read, please make them bigger. Another way useful way to display the data is to look at what field migrant workers studied in. For example, is there a higher rate of engineers majors than others?</a:t>
            </a:r>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12</a:t>
            </a:fld>
            <a:endParaRPr lang="en-US"/>
          </a:p>
        </p:txBody>
      </p:sp>
    </p:spTree>
    <p:extLst>
      <p:ext uri="{BB962C8B-B14F-4D97-AF65-F5344CB8AC3E}">
        <p14:creationId xmlns:p14="http://schemas.microsoft.com/office/powerpoint/2010/main" val="1648741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While this is useful, some of the variables are difficult to decipher. What does PERWT mean? Also, you may want to code the program so that it does not read missin</a:t>
            </a:r>
            <a:r>
              <a:rPr lang="en-US" dirty="0" smtClean="0"/>
              <a:t>g data, such as the 9999 value in YRNATUR. </a:t>
            </a:r>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13</a:t>
            </a:fld>
            <a:endParaRPr lang="en-US"/>
          </a:p>
        </p:txBody>
      </p:sp>
    </p:spTree>
    <p:extLst>
      <p:ext uri="{BB962C8B-B14F-4D97-AF65-F5344CB8AC3E}">
        <p14:creationId xmlns:p14="http://schemas.microsoft.com/office/powerpoint/2010/main" val="2590909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BEA435-DBA5-486C-88FF-225666BAEFDC}" type="slidenum">
              <a:rPr lang="en-US" smtClean="0"/>
              <a:t>14</a:t>
            </a:fld>
            <a:endParaRPr lang="en-US"/>
          </a:p>
        </p:txBody>
      </p:sp>
    </p:spTree>
    <p:extLst>
      <p:ext uri="{BB962C8B-B14F-4D97-AF65-F5344CB8AC3E}">
        <p14:creationId xmlns:p14="http://schemas.microsoft.com/office/powerpoint/2010/main" val="98190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15</a:t>
            </a:fld>
            <a:endParaRPr lang="en-US"/>
          </a:p>
        </p:txBody>
      </p:sp>
    </p:spTree>
    <p:extLst>
      <p:ext uri="{BB962C8B-B14F-4D97-AF65-F5344CB8AC3E}">
        <p14:creationId xmlns:p14="http://schemas.microsoft.com/office/powerpoint/2010/main" val="220814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16</a:t>
            </a:fld>
            <a:endParaRPr lang="en-US"/>
          </a:p>
        </p:txBody>
      </p:sp>
    </p:spTree>
    <p:extLst>
      <p:ext uri="{BB962C8B-B14F-4D97-AF65-F5344CB8AC3E}">
        <p14:creationId xmlns:p14="http://schemas.microsoft.com/office/powerpoint/2010/main" val="275526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2</a:t>
            </a:fld>
            <a:endParaRPr lang="en-US"/>
          </a:p>
        </p:txBody>
      </p:sp>
    </p:spTree>
    <p:extLst>
      <p:ext uri="{BB962C8B-B14F-4D97-AF65-F5344CB8AC3E}">
        <p14:creationId xmlns:p14="http://schemas.microsoft.com/office/powerpoint/2010/main" val="2498597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3</a:t>
            </a:fld>
            <a:endParaRPr lang="en-US"/>
          </a:p>
        </p:txBody>
      </p:sp>
    </p:spTree>
    <p:extLst>
      <p:ext uri="{BB962C8B-B14F-4D97-AF65-F5344CB8AC3E}">
        <p14:creationId xmlns:p14="http://schemas.microsoft.com/office/powerpoint/2010/main" val="218275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 is important to clarify which country is experiencing the highest rate of brain drain. For example, if Haiti is experiencing the highest rate of brain drain, this may be detrimental to the overall economic recovery of a country which in recent years have experienced intense weather-related devastations. Something to be mindful about as well when you want to think about the “why?”</a:t>
            </a:r>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4</a:t>
            </a:fld>
            <a:endParaRPr lang="en-US"/>
          </a:p>
        </p:txBody>
      </p:sp>
    </p:spTree>
    <p:extLst>
      <p:ext uri="{BB962C8B-B14F-4D97-AF65-F5344CB8AC3E}">
        <p14:creationId xmlns:p14="http://schemas.microsoft.com/office/powerpoint/2010/main" val="524527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5</a:t>
            </a:fld>
            <a:endParaRPr lang="en-US"/>
          </a:p>
        </p:txBody>
      </p:sp>
    </p:spTree>
    <p:extLst>
      <p:ext uri="{BB962C8B-B14F-4D97-AF65-F5344CB8AC3E}">
        <p14:creationId xmlns:p14="http://schemas.microsoft.com/office/powerpoint/2010/main" val="1744900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BEA435-DBA5-486C-88FF-225666BAEFDC}" type="slidenum">
              <a:rPr lang="en-US" smtClean="0"/>
              <a:t>6</a:t>
            </a:fld>
            <a:endParaRPr lang="en-US"/>
          </a:p>
        </p:txBody>
      </p:sp>
    </p:spTree>
    <p:extLst>
      <p:ext uri="{BB962C8B-B14F-4D97-AF65-F5344CB8AC3E}">
        <p14:creationId xmlns:p14="http://schemas.microsoft.com/office/powerpoint/2010/main" val="3347873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Other data sets worth exploring: </a:t>
            </a:r>
          </a:p>
          <a:p>
            <a:pPr marL="628650" lvl="1" indent="-171450">
              <a:buFontTx/>
              <a:buChar char="-"/>
            </a:pPr>
            <a:r>
              <a:rPr lang="en-US" dirty="0" smtClean="0"/>
              <a:t>labor statistics: </a:t>
            </a:r>
            <a:r>
              <a:rPr lang="en-US" dirty="0" smtClean="0">
                <a:hlinkClick r:id="rId3"/>
              </a:rPr>
              <a:t>http://www.bls.gov/spotlight/2013/foreign-born/</a:t>
            </a:r>
            <a:r>
              <a:rPr lang="en-US" dirty="0" smtClean="0"/>
              <a:t>)</a:t>
            </a:r>
          </a:p>
          <a:p>
            <a:pPr marL="628650" lvl="1" indent="-171450">
              <a:buFontTx/>
              <a:buChar char="-"/>
            </a:pPr>
            <a:r>
              <a:rPr lang="en-US" dirty="0" smtClean="0"/>
              <a:t>Visa data from State </a:t>
            </a:r>
            <a:r>
              <a:rPr lang="en-US" dirty="0" err="1" smtClean="0"/>
              <a:t>Dept</a:t>
            </a:r>
            <a:r>
              <a:rPr lang="en-US" dirty="0" smtClean="0"/>
              <a:t>: </a:t>
            </a:r>
            <a:r>
              <a:rPr lang="en-US" dirty="0" smtClean="0">
                <a:hlinkClick r:id="rId4"/>
              </a:rPr>
              <a:t>https://travel.state.gov/content/visas/en/law-and-policy/statistics/graphs.html</a:t>
            </a:r>
            <a:endParaRPr lang="en-US" dirty="0" smtClean="0"/>
          </a:p>
          <a:p>
            <a:pPr marL="171450" indent="-171450">
              <a:buFontTx/>
              <a:buChar char="-"/>
            </a:pPr>
            <a:r>
              <a:rPr lang="en-US" dirty="0" smtClean="0"/>
              <a:t>MPI also has some information on their website for you to explore: </a:t>
            </a:r>
            <a:r>
              <a:rPr lang="en-US" dirty="0" smtClean="0">
                <a:hlinkClick r:id="rId5"/>
              </a:rPr>
              <a:t>http://www.migrationpolicy.org/article/caribbean-immigrants-united-states</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7</a:t>
            </a:fld>
            <a:endParaRPr lang="en-US"/>
          </a:p>
        </p:txBody>
      </p:sp>
    </p:spTree>
    <p:extLst>
      <p:ext uri="{BB962C8B-B14F-4D97-AF65-F5344CB8AC3E}">
        <p14:creationId xmlns:p14="http://schemas.microsoft.com/office/powerpoint/2010/main" val="2241791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current graph is hard to read because of all the color schemes. In order to make this readable, a good way to display the data is through a table. For example:</a:t>
            </a:r>
          </a:p>
          <a:p>
            <a:pPr marL="171450" indent="-171450">
              <a:buFontTx/>
              <a:buChar char="-"/>
            </a:pPr>
            <a:endParaRPr lang="en-US" dirty="0" smtClean="0"/>
          </a:p>
          <a:p>
            <a:pPr lvl="1"/>
            <a:r>
              <a:rPr lang="en-US" dirty="0" smtClean="0"/>
              <a:t>Country	Year	# of Immigrants to U.S.</a:t>
            </a:r>
          </a:p>
          <a:p>
            <a:pPr lvl="1"/>
            <a:r>
              <a:rPr lang="en-US" dirty="0" smtClean="0"/>
              <a:t>Antigua-Barbuda	2000	200,000</a:t>
            </a:r>
          </a:p>
          <a:p>
            <a:pPr lvl="1"/>
            <a:r>
              <a:rPr lang="en-US" dirty="0"/>
              <a:t>	</a:t>
            </a:r>
            <a:r>
              <a:rPr lang="en-US" dirty="0" smtClean="0"/>
              <a:t>	2005	210,000</a:t>
            </a:r>
          </a:p>
          <a:p>
            <a:pPr lvl="1"/>
            <a:r>
              <a:rPr lang="en-US" dirty="0" smtClean="0"/>
              <a:t>		</a:t>
            </a:r>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8</a:t>
            </a:fld>
            <a:endParaRPr lang="en-US"/>
          </a:p>
        </p:txBody>
      </p:sp>
    </p:spTree>
    <p:extLst>
      <p:ext uri="{BB962C8B-B14F-4D97-AF65-F5344CB8AC3E}">
        <p14:creationId xmlns:p14="http://schemas.microsoft.com/office/powerpoint/2010/main" val="3098920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labels on the graphs are very small. To make this more readable, you can turn this into a year-on-year comparison. For example, have the legend sets as year, and the x-axis as the sample countries. That way, people can see if there has been a drop or increase as the years go by.  It would also be useful if you can just pull out the average age overall from 2000-2014. It will also be useful to note that the migrant population may include people coming over with family visas and so forth; otherwise, the audience will assume the data is for workers only. </a:t>
            </a:r>
            <a:endParaRPr lang="en-US" dirty="0"/>
          </a:p>
        </p:txBody>
      </p:sp>
      <p:sp>
        <p:nvSpPr>
          <p:cNvPr id="4" name="Slide Number Placeholder 3"/>
          <p:cNvSpPr>
            <a:spLocks noGrp="1"/>
          </p:cNvSpPr>
          <p:nvPr>
            <p:ph type="sldNum" sz="quarter" idx="10"/>
          </p:nvPr>
        </p:nvSpPr>
        <p:spPr/>
        <p:txBody>
          <a:bodyPr/>
          <a:lstStyle/>
          <a:p>
            <a:fld id="{E8BEA435-DBA5-486C-88FF-225666BAEFDC}" type="slidenum">
              <a:rPr lang="en-US" smtClean="0"/>
              <a:t>9</a:t>
            </a:fld>
            <a:endParaRPr lang="en-US" dirty="0"/>
          </a:p>
        </p:txBody>
      </p:sp>
    </p:spTree>
    <p:extLst>
      <p:ext uri="{BB962C8B-B14F-4D97-AF65-F5344CB8AC3E}">
        <p14:creationId xmlns:p14="http://schemas.microsoft.com/office/powerpoint/2010/main" val="1868948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10/26/2016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10/26/2016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10/26/2016</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10/26/2016</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0781" y="4624668"/>
            <a:ext cx="7828419" cy="1686484"/>
          </a:xfrm>
        </p:spPr>
        <p:txBody>
          <a:bodyPr>
            <a:normAutofit/>
          </a:bodyPr>
          <a:lstStyle/>
          <a:p>
            <a:r>
              <a:rPr lang="en-US" b="1" dirty="0" smtClean="0"/>
              <a:t>Skilled Emigration of Caribbean Nationals to the United States</a:t>
            </a:r>
            <a:endParaRPr lang="en-US" b="1" dirty="0"/>
          </a:p>
        </p:txBody>
      </p:sp>
      <p:sp>
        <p:nvSpPr>
          <p:cNvPr id="3" name="Subtitle 2"/>
          <p:cNvSpPr>
            <a:spLocks noGrp="1"/>
          </p:cNvSpPr>
          <p:nvPr>
            <p:ph type="subTitle" idx="1"/>
          </p:nvPr>
        </p:nvSpPr>
        <p:spPr/>
        <p:txBody>
          <a:bodyPr>
            <a:normAutofit lnSpcReduction="10000"/>
          </a:bodyPr>
          <a:lstStyle/>
          <a:p>
            <a:r>
              <a:rPr lang="en-US" dirty="0" smtClean="0"/>
              <a:t>Presenter: Marcy Jagdeo</a:t>
            </a:r>
          </a:p>
          <a:p>
            <a:r>
              <a:rPr lang="en-US" dirty="0" smtClean="0"/>
              <a:t>PhD Candidate, Economics</a:t>
            </a:r>
          </a:p>
          <a:p>
            <a:r>
              <a:rPr lang="en-US" dirty="0" smtClean="0"/>
              <a:t>Howard University</a:t>
            </a:r>
            <a:endParaRPr lang="en-US" dirty="0"/>
          </a:p>
        </p:txBody>
      </p:sp>
      <p:pic>
        <p:nvPicPr>
          <p:cNvPr id="6" name="Picture 5"/>
          <p:cNvPicPr>
            <a:picLocks noChangeAspect="1"/>
          </p:cNvPicPr>
          <p:nvPr/>
        </p:nvPicPr>
        <p:blipFill>
          <a:blip r:embed="rId3"/>
          <a:stretch>
            <a:fillRect/>
          </a:stretch>
        </p:blipFill>
        <p:spPr>
          <a:xfrm>
            <a:off x="1" y="-86270"/>
            <a:ext cx="9144000" cy="4710938"/>
          </a:xfrm>
          <a:prstGeom prst="rect">
            <a:avLst/>
          </a:prstGeom>
        </p:spPr>
      </p:pic>
    </p:spTree>
    <p:extLst>
      <p:ext uri="{BB962C8B-B14F-4D97-AF65-F5344CB8AC3E}">
        <p14:creationId xmlns:p14="http://schemas.microsoft.com/office/powerpoint/2010/main" val="322411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41025" y="0"/>
            <a:ext cx="6187237" cy="6858000"/>
          </a:xfrm>
          <a:prstGeom prst="rect">
            <a:avLst/>
          </a:prstGeom>
        </p:spPr>
      </p:pic>
    </p:spTree>
    <p:extLst>
      <p:ext uri="{BB962C8B-B14F-4D97-AF65-F5344CB8AC3E}">
        <p14:creationId xmlns:p14="http://schemas.microsoft.com/office/powerpoint/2010/main" val="1901521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978335" y="844671"/>
            <a:ext cx="5854265" cy="4806829"/>
          </a:xfrm>
          <a:prstGeom prst="rect">
            <a:avLst/>
          </a:prstGeom>
        </p:spPr>
      </p:pic>
    </p:spTree>
    <p:extLst>
      <p:ext uri="{BB962C8B-B14F-4D97-AF65-F5344CB8AC3E}">
        <p14:creationId xmlns:p14="http://schemas.microsoft.com/office/powerpoint/2010/main" val="352318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descr="Rplot2.pdf"/>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l="-11918" r="-19178"/>
          <a:stretch/>
        </p:blipFill>
        <p:spPr>
          <a:xfrm>
            <a:off x="533400" y="812800"/>
            <a:ext cx="7962900" cy="5740400"/>
          </a:xfrm>
        </p:spPr>
      </p:pic>
      <p:sp>
        <p:nvSpPr>
          <p:cNvPr id="7" name="TextBox 6"/>
          <p:cNvSpPr txBox="1"/>
          <p:nvPr/>
        </p:nvSpPr>
        <p:spPr>
          <a:xfrm>
            <a:off x="1574800" y="139700"/>
            <a:ext cx="7473972" cy="369332"/>
          </a:xfrm>
          <a:prstGeom prst="rect">
            <a:avLst/>
          </a:prstGeom>
          <a:noFill/>
        </p:spPr>
        <p:txBody>
          <a:bodyPr wrap="square" rtlCol="0">
            <a:spAutoFit/>
          </a:bodyPr>
          <a:lstStyle/>
          <a:p>
            <a:r>
              <a:rPr lang="en-US" dirty="0" smtClean="0">
                <a:solidFill>
                  <a:srgbClr val="D16349"/>
                </a:solidFill>
              </a:rPr>
              <a:t>Tertiary Level Education amongst Caribbean born immigrants</a:t>
            </a:r>
            <a:endParaRPr lang="en-US" dirty="0">
              <a:solidFill>
                <a:srgbClr val="D16349"/>
              </a:solidFill>
            </a:endParaRPr>
          </a:p>
        </p:txBody>
      </p:sp>
    </p:spTree>
    <p:extLst>
      <p:ext uri="{BB962C8B-B14F-4D97-AF65-F5344CB8AC3E}">
        <p14:creationId xmlns:p14="http://schemas.microsoft.com/office/powerpoint/2010/main" val="222457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069593297"/>
              </p:ext>
            </p:extLst>
          </p:nvPr>
        </p:nvGraphicFramePr>
        <p:xfrm>
          <a:off x="452469" y="1332131"/>
          <a:ext cx="7966138" cy="4851405"/>
        </p:xfrm>
        <a:graphic>
          <a:graphicData uri="http://schemas.openxmlformats.org/drawingml/2006/table">
            <a:tbl>
              <a:tblPr firstRow="1" firstCol="1" bandRow="1">
                <a:tableStyleId>{5940675A-B579-460E-94D1-54222C63F5DA}</a:tableStyleId>
              </a:tblPr>
              <a:tblGrid>
                <a:gridCol w="1265069"/>
                <a:gridCol w="974862"/>
                <a:gridCol w="710600"/>
                <a:gridCol w="642928"/>
                <a:gridCol w="678791"/>
                <a:gridCol w="842731"/>
                <a:gridCol w="842731"/>
                <a:gridCol w="842731"/>
                <a:gridCol w="595884"/>
                <a:gridCol w="569811"/>
              </a:tblGrid>
              <a:tr h="373185">
                <a:tc>
                  <a:txBody>
                    <a:bodyPr/>
                    <a:lstStyle/>
                    <a:p>
                      <a:pPr algn="ctr" fontAlgn="b"/>
                      <a:r>
                        <a:rPr lang="en-US" sz="1400" b="1" u="none" strike="noStrike" dirty="0">
                          <a:effectLst/>
                          <a:latin typeface="+mn-lt"/>
                          <a:cs typeface="Arial Unicode MS"/>
                        </a:rPr>
                        <a:t> </a:t>
                      </a:r>
                      <a:r>
                        <a:rPr lang="en-US" sz="1400" b="1" u="none" strike="noStrike" dirty="0" smtClean="0">
                          <a:effectLst/>
                          <a:latin typeface="+mn-lt"/>
                          <a:cs typeface="Arial Unicode MS"/>
                        </a:rPr>
                        <a:t>Variables</a:t>
                      </a:r>
                      <a:endParaRPr lang="en-US" sz="1400" b="1" i="0" u="none" strike="noStrike" dirty="0">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400" b="1" u="none" strike="noStrike" dirty="0">
                          <a:effectLst/>
                          <a:latin typeface="+mn-lt"/>
                          <a:cs typeface="Arial Unicode MS"/>
                        </a:rPr>
                        <a:t>mean</a:t>
                      </a:r>
                      <a:endParaRPr lang="en-US" sz="1400" b="1"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400" b="1" u="none" strike="noStrike" dirty="0" smtClean="0">
                          <a:effectLst/>
                          <a:latin typeface="+mn-lt"/>
                          <a:cs typeface="Arial Unicode MS"/>
                        </a:rPr>
                        <a:t>SD</a:t>
                      </a:r>
                      <a:endParaRPr lang="en-US" sz="1400" b="1"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400" b="1" u="none" strike="noStrike" dirty="0">
                          <a:effectLst/>
                          <a:latin typeface="+mn-lt"/>
                          <a:cs typeface="Arial Unicode MS"/>
                        </a:rPr>
                        <a:t>median</a:t>
                      </a:r>
                      <a:endParaRPr lang="en-US" sz="1400" b="1"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400" b="1" u="none" strike="noStrike" dirty="0">
                          <a:effectLst/>
                          <a:latin typeface="+mn-lt"/>
                          <a:cs typeface="Arial Unicode MS"/>
                        </a:rPr>
                        <a:t>min</a:t>
                      </a:r>
                      <a:endParaRPr lang="en-US" sz="1400" b="1"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400" b="1" u="none" strike="noStrike" dirty="0">
                          <a:effectLst/>
                          <a:latin typeface="+mn-lt"/>
                          <a:cs typeface="Arial Unicode MS"/>
                        </a:rPr>
                        <a:t>max</a:t>
                      </a:r>
                      <a:endParaRPr lang="en-US" sz="1400" b="1"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400" b="1" u="none" strike="noStrike" dirty="0">
                          <a:effectLst/>
                          <a:latin typeface="+mn-lt"/>
                          <a:cs typeface="Arial Unicode MS"/>
                        </a:rPr>
                        <a:t>range</a:t>
                      </a:r>
                      <a:endParaRPr lang="en-US" sz="1400" b="1"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pl-PL" sz="1400" b="1" u="none" strike="noStrike" dirty="0" err="1">
                          <a:effectLst/>
                          <a:latin typeface="+mn-lt"/>
                          <a:cs typeface="Arial Unicode MS"/>
                        </a:rPr>
                        <a:t>skew</a:t>
                      </a:r>
                      <a:endParaRPr lang="pl-PL" sz="1400" b="1"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fi-FI" sz="1400" b="1" u="none" strike="noStrike" dirty="0" err="1">
                          <a:effectLst/>
                          <a:latin typeface="+mn-lt"/>
                          <a:cs typeface="Arial Unicode MS"/>
                        </a:rPr>
                        <a:t>kurtois</a:t>
                      </a:r>
                      <a:endParaRPr lang="fi-FI" sz="1400" b="1"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400" b="1" u="none" strike="noStrike" dirty="0">
                          <a:effectLst/>
                          <a:latin typeface="+mn-lt"/>
                          <a:cs typeface="Arial Unicode MS"/>
                        </a:rPr>
                        <a:t>se</a:t>
                      </a:r>
                      <a:endParaRPr lang="en-US" sz="1400" b="1"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dirty="0">
                          <a:effectLst/>
                          <a:latin typeface="+mn-lt"/>
                          <a:cs typeface="Arial Unicode MS"/>
                        </a:rPr>
                        <a:t>PERWT</a:t>
                      </a:r>
                      <a:endParaRPr lang="en-US" sz="1200" b="0" i="0" u="none" strike="noStrike" dirty="0">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109.34</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123.64</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75</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1902</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1902</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3.49</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18.19</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0.29</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dirty="0">
                          <a:effectLst/>
                          <a:latin typeface="+mn-lt"/>
                          <a:cs typeface="Arial Unicode MS"/>
                        </a:rPr>
                        <a:t>SEX</a:t>
                      </a:r>
                      <a:endParaRPr lang="en-US" sz="1200" b="0" i="0" u="none" strike="noStrike" dirty="0">
                        <a:solidFill>
                          <a:srgbClr val="000000"/>
                        </a:solidFill>
                        <a:effectLst/>
                        <a:latin typeface="+mn-lt"/>
                        <a:cs typeface="Arial Unicode MS"/>
                      </a:endParaRPr>
                    </a:p>
                  </a:txBody>
                  <a:tcPr marL="12700" marR="12700" marT="12700" marB="0" anchor="ctr">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1.57</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0.5</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2</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2</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-0.27</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-1.93</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a:effectLst/>
                          <a:latin typeface="+mn-lt"/>
                          <a:cs typeface="Arial Unicode MS"/>
                        </a:rPr>
                        <a:t>AGE</a:t>
                      </a:r>
                      <a:endParaRPr lang="en-US" sz="1200" b="0" i="0" u="none" strike="noStrike">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44.97</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17.78</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45</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95</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95</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0.08</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-0.39</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0.04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a:effectLst/>
                          <a:latin typeface="+mn-lt"/>
                          <a:cs typeface="Arial Unicode MS"/>
                        </a:rPr>
                        <a:t>BPL</a:t>
                      </a:r>
                      <a:endParaRPr lang="en-US" sz="1200" b="0" i="0" u="none" strike="noStrike">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267.84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15.88</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260</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260</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300</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40</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1.53</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0.34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0.04</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a:effectLst/>
                          <a:latin typeface="+mn-lt"/>
                          <a:cs typeface="Arial Unicode MS"/>
                        </a:rPr>
                        <a:t>BPLD</a:t>
                      </a:r>
                      <a:endParaRPr lang="en-US" sz="1200" b="0" i="0" u="none" strike="noStrike">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26824.3</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1588.05</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26042</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400" u="none" strike="noStrike" dirty="0">
                          <a:effectLst/>
                          <a:latin typeface="+mn-lt"/>
                          <a:cs typeface="Arial Unicode MS"/>
                        </a:rPr>
                        <a:t>26030</a:t>
                      </a:r>
                      <a:endParaRPr lang="en-US" sz="14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30040</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4010</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1.53</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0.34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3.76</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a:effectLst/>
                          <a:latin typeface="+mn-lt"/>
                          <a:cs typeface="Arial Unicode MS"/>
                        </a:rPr>
                        <a:t>CITIZEN</a:t>
                      </a:r>
                      <a:endParaRPr lang="en-US" sz="1200" b="0" i="0" u="none" strike="noStrike">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2.35</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0.53</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3</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2</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0.1</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-0.94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a:effectLst/>
                          <a:latin typeface="+mn-lt"/>
                          <a:cs typeface="Arial Unicode MS"/>
                        </a:rPr>
                        <a:t>YRNATUR</a:t>
                      </a:r>
                      <a:endParaRPr lang="en-US" sz="1200" b="0" i="0" u="none" strike="noStrike">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4857.21</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3835.99</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2005</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1925</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9999</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8074</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0.59</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-1.65</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13.32</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a:effectLst/>
                          <a:latin typeface="+mn-lt"/>
                          <a:cs typeface="Arial Unicode MS"/>
                        </a:rPr>
                        <a:t>YRIMMIG</a:t>
                      </a:r>
                      <a:endParaRPr lang="en-US" sz="1200" b="0" i="0" u="none" strike="noStrike">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1986.03</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12.61</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1987</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1910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2014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104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-0.46</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0.48</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0.03</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a:effectLst/>
                          <a:latin typeface="+mn-lt"/>
                          <a:cs typeface="Arial Unicode MS"/>
                        </a:rPr>
                        <a:t>YRSUSA1</a:t>
                      </a:r>
                      <a:endParaRPr lang="en-US" sz="1200" b="0" i="0" u="none" strike="noStrike">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20.4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12.67</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19</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93</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93</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0.62</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0.33</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0.03</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a:effectLst/>
                          <a:latin typeface="+mn-lt"/>
                          <a:cs typeface="Arial Unicode MS"/>
                        </a:rPr>
                        <a:t>EDUC</a:t>
                      </a:r>
                      <a:endParaRPr lang="en-US" sz="1200" b="0" i="0" u="none" strike="noStrike">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6.42</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2.61</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6</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11</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11</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-0.27</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0.03</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0.01</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dirty="0">
                          <a:effectLst/>
                          <a:latin typeface="+mn-lt"/>
                          <a:cs typeface="Arial Unicode MS"/>
                        </a:rPr>
                        <a:t>OCC</a:t>
                      </a:r>
                      <a:endParaRPr lang="en-US" sz="1200" b="0" i="0" u="none" strike="noStrike" dirty="0">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2454.98</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2743.59</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814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9920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9920</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a:effectLst/>
                          <a:latin typeface="+mn-lt"/>
                          <a:cs typeface="Arial Unicode MS"/>
                        </a:rPr>
                        <a:t>0.94</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-0.12</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6.5</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3185">
                <a:tc>
                  <a:txBody>
                    <a:bodyPr/>
                    <a:lstStyle/>
                    <a:p>
                      <a:pPr algn="ctr" fontAlgn="b"/>
                      <a:r>
                        <a:rPr lang="en-US" sz="1200" u="none" strike="noStrike">
                          <a:effectLst/>
                          <a:latin typeface="+mn-lt"/>
                          <a:cs typeface="Arial Unicode MS"/>
                        </a:rPr>
                        <a:t>OCC2010</a:t>
                      </a:r>
                      <a:endParaRPr lang="en-US" sz="1200" b="0" i="0" u="none" strike="noStrike">
                        <a:solidFill>
                          <a:srgbClr val="000000"/>
                        </a:solidFill>
                        <a:effectLst/>
                        <a:latin typeface="+mn-lt"/>
                        <a:cs typeface="Arial Unicode MS"/>
                      </a:endParaRPr>
                    </a:p>
                  </a:txBody>
                  <a:tcPr marL="12700" marR="12700" marT="12700" marB="0" anchor="b">
                    <a:lnL w="9525" cap="flat" cmpd="sng" algn="ctr">
                      <a:no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fontAlgn="b"/>
                      <a:r>
                        <a:rPr lang="en-US" sz="1200" u="none" strike="noStrike">
                          <a:effectLst/>
                          <a:latin typeface="+mn-lt"/>
                          <a:cs typeface="Arial Unicode MS"/>
                        </a:rPr>
                        <a:t>5760.22</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3108.32</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fontAlgn="b"/>
                      <a:r>
                        <a:rPr lang="en-US" sz="1200" u="none" strike="noStrike">
                          <a:effectLst/>
                          <a:latin typeface="+mn-lt"/>
                          <a:cs typeface="Arial Unicode MS"/>
                        </a:rPr>
                        <a:t>5110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fontAlgn="b"/>
                      <a:r>
                        <a:rPr lang="en-US" sz="1200" u="none" strike="noStrike">
                          <a:effectLst/>
                          <a:latin typeface="+mn-lt"/>
                          <a:cs typeface="Arial Unicode MS"/>
                        </a:rPr>
                        <a:t>10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fontAlgn="b"/>
                      <a:r>
                        <a:rPr lang="en-US" sz="1200" u="none" strike="noStrike">
                          <a:effectLst/>
                          <a:latin typeface="+mn-lt"/>
                          <a:cs typeface="Arial Unicode MS"/>
                        </a:rPr>
                        <a:t>9920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fontAlgn="b"/>
                      <a:r>
                        <a:rPr lang="en-US" sz="1200" u="none" strike="noStrike">
                          <a:effectLst/>
                          <a:latin typeface="+mn-lt"/>
                          <a:cs typeface="Arial Unicode MS"/>
                        </a:rPr>
                        <a:t>9910</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fontAlgn="b"/>
                      <a:r>
                        <a:rPr lang="en-US" sz="1200" u="none" strike="noStrike">
                          <a:effectLst/>
                          <a:latin typeface="+mn-lt"/>
                          <a:cs typeface="Arial Unicode MS"/>
                        </a:rPr>
                        <a:t>0.05</a:t>
                      </a:r>
                      <a:endParaRPr lang="en-US" sz="1200" b="0" i="0" u="none" strike="noStrike">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-1.18</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fontAlgn="b"/>
                      <a:r>
                        <a:rPr lang="en-US" sz="1200" u="none" strike="noStrike" dirty="0">
                          <a:effectLst/>
                          <a:latin typeface="+mn-lt"/>
                          <a:cs typeface="Arial Unicode MS"/>
                        </a:rPr>
                        <a:t>7.37</a:t>
                      </a:r>
                      <a:endParaRPr lang="en-US" sz="1200" b="0" i="0" u="none" strike="noStrike" dirty="0">
                        <a:solidFill>
                          <a:srgbClr val="000000"/>
                        </a:solidFill>
                        <a:effectLst/>
                        <a:latin typeface="+mn-lt"/>
                        <a:cs typeface="Arial Unicode MS"/>
                      </a:endParaRPr>
                    </a:p>
                  </a:txBody>
                  <a:tcPr marL="12700" marR="12700" marT="12700" marB="0" anchor="b">
                    <a:lnL w="9525" cap="flat" cmpd="sng" algn="ctr">
                      <a:solidFill>
                        <a:scrgbClr r="0" g="0" b="0"/>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noFill/>
                      <a:prstDash val="solid"/>
                      <a:round/>
                      <a:headEnd type="none" w="med" len="med"/>
                      <a:tailEnd type="none" w="med" len="med"/>
                    </a:lnB>
                  </a:tcPr>
                </a:tc>
              </a:tr>
            </a:tbl>
          </a:graphicData>
        </a:graphic>
      </p:graphicFrame>
      <p:sp>
        <p:nvSpPr>
          <p:cNvPr id="4" name="TextBox 3"/>
          <p:cNvSpPr txBox="1"/>
          <p:nvPr/>
        </p:nvSpPr>
        <p:spPr>
          <a:xfrm>
            <a:off x="1371600" y="609600"/>
            <a:ext cx="3559238" cy="646331"/>
          </a:xfrm>
          <a:prstGeom prst="rect">
            <a:avLst/>
          </a:prstGeom>
          <a:noFill/>
        </p:spPr>
        <p:txBody>
          <a:bodyPr wrap="none" rtlCol="0">
            <a:spAutoFit/>
          </a:bodyPr>
          <a:lstStyle/>
          <a:p>
            <a:r>
              <a:rPr lang="en-US" sz="3600" dirty="0" smtClean="0">
                <a:solidFill>
                  <a:srgbClr val="D16349"/>
                </a:solidFill>
              </a:rPr>
              <a:t>Summary</a:t>
            </a:r>
            <a:r>
              <a:rPr lang="en-US" sz="3600" dirty="0" smtClean="0">
                <a:solidFill>
                  <a:srgbClr val="FF0000"/>
                </a:solidFill>
              </a:rPr>
              <a:t> </a:t>
            </a:r>
            <a:r>
              <a:rPr lang="en-US" sz="3600" dirty="0" smtClean="0">
                <a:solidFill>
                  <a:srgbClr val="D16349"/>
                </a:solidFill>
              </a:rPr>
              <a:t>Statistics</a:t>
            </a:r>
            <a:endParaRPr lang="en-US" sz="3600" dirty="0">
              <a:solidFill>
                <a:srgbClr val="D16349"/>
              </a:solidFill>
            </a:endParaRPr>
          </a:p>
        </p:txBody>
      </p:sp>
    </p:spTree>
    <p:extLst>
      <p:ext uri="{BB962C8B-B14F-4D97-AF65-F5344CB8AC3E}">
        <p14:creationId xmlns:p14="http://schemas.microsoft.com/office/powerpoint/2010/main" val="345391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Econometric Model</a:t>
            </a:r>
            <a:endParaRPr lang="en-US" dirty="0"/>
          </a:p>
        </p:txBody>
      </p:sp>
      <p:sp>
        <p:nvSpPr>
          <p:cNvPr id="3" name="Content Placeholder 2"/>
          <p:cNvSpPr>
            <a:spLocks noGrp="1"/>
          </p:cNvSpPr>
          <p:nvPr>
            <p:ph idx="1"/>
          </p:nvPr>
        </p:nvSpPr>
        <p:spPr>
          <a:xfrm>
            <a:off x="498474" y="1485900"/>
            <a:ext cx="7556313" cy="4640263"/>
          </a:xfrm>
        </p:spPr>
        <p:txBody>
          <a:bodyPr/>
          <a:lstStyle/>
          <a:p>
            <a:pPr marL="0" indent="0">
              <a:buNone/>
            </a:pPr>
            <a:r>
              <a:rPr lang="en-US" dirty="0" smtClean="0"/>
              <a:t>OLS Regression</a:t>
            </a:r>
            <a:endParaRPr lang="en-US" dirty="0"/>
          </a:p>
          <a:p>
            <a:pPr marL="0" indent="0">
              <a:buNone/>
            </a:pPr>
            <a:r>
              <a:rPr lang="en-US" b="1" dirty="0" err="1" smtClean="0"/>
              <a:t>ϒ</a:t>
            </a:r>
            <a:r>
              <a:rPr lang="en-US" b="1" baseline="-25000" dirty="0" err="1" smtClean="0"/>
              <a:t>it</a:t>
            </a:r>
            <a:r>
              <a:rPr lang="en-US" b="1" dirty="0" smtClean="0"/>
              <a:t> </a:t>
            </a:r>
            <a:r>
              <a:rPr lang="en-US" b="1" dirty="0"/>
              <a:t>= β0</a:t>
            </a:r>
            <a:r>
              <a:rPr lang="en-US" b="1" baseline="-25000" dirty="0"/>
              <a:t>i </a:t>
            </a:r>
            <a:r>
              <a:rPr lang="en-US" b="1" dirty="0" smtClean="0"/>
              <a:t>+β</a:t>
            </a:r>
            <a:r>
              <a:rPr lang="en-US" b="1" baseline="-25000" dirty="0" smtClean="0"/>
              <a:t>1</a:t>
            </a:r>
            <a:r>
              <a:rPr lang="en-US" b="1" dirty="0" smtClean="0"/>
              <a:t>X</a:t>
            </a:r>
            <a:r>
              <a:rPr lang="en-US" b="1" baseline="-25000" dirty="0" smtClean="0"/>
              <a:t>1</a:t>
            </a:r>
            <a:r>
              <a:rPr lang="en-US" b="1" dirty="0" smtClean="0"/>
              <a:t>+ </a:t>
            </a:r>
            <a:r>
              <a:rPr lang="en-US" b="1" dirty="0"/>
              <a:t>β</a:t>
            </a:r>
            <a:r>
              <a:rPr lang="en-US" b="1" baseline="-25000" dirty="0" smtClean="0"/>
              <a:t>2</a:t>
            </a:r>
            <a:r>
              <a:rPr lang="en-US" b="1" dirty="0" smtClean="0"/>
              <a:t>X</a:t>
            </a:r>
            <a:r>
              <a:rPr lang="en-US" b="1" baseline="-25000" dirty="0" smtClean="0"/>
              <a:t>2</a:t>
            </a:r>
            <a:r>
              <a:rPr lang="en-US" b="1" dirty="0" smtClean="0"/>
              <a:t>+β</a:t>
            </a:r>
            <a:r>
              <a:rPr lang="en-US" b="1" baseline="-25000" dirty="0" smtClean="0"/>
              <a:t>3</a:t>
            </a:r>
            <a:r>
              <a:rPr lang="en-US" b="1" dirty="0" smtClean="0"/>
              <a:t>X</a:t>
            </a:r>
            <a:r>
              <a:rPr lang="en-US" b="1" baseline="-25000" dirty="0" smtClean="0"/>
              <a:t>3 </a:t>
            </a:r>
            <a:r>
              <a:rPr lang="en-US" b="1" dirty="0" smtClean="0"/>
              <a:t> … +</a:t>
            </a:r>
            <a:r>
              <a:rPr lang="en-US" b="1" dirty="0" err="1" smtClean="0"/>
              <a:t>ε</a:t>
            </a:r>
            <a:r>
              <a:rPr lang="en-US" b="1" baseline="-25000" dirty="0" err="1" smtClean="0"/>
              <a:t>i</a:t>
            </a:r>
            <a:endParaRPr lang="en-US" b="1" dirty="0"/>
          </a:p>
          <a:p>
            <a:pPr marL="0" indent="0">
              <a:buNone/>
            </a:pPr>
            <a:r>
              <a:rPr lang="en-US" dirty="0" smtClean="0"/>
              <a:t>Where :</a:t>
            </a:r>
          </a:p>
          <a:p>
            <a:pPr marL="0" indent="0">
              <a:buNone/>
            </a:pPr>
            <a:r>
              <a:rPr lang="en-US" dirty="0" err="1"/>
              <a:t>ϒ</a:t>
            </a:r>
            <a:r>
              <a:rPr lang="en-US" baseline="-25000" dirty="0" err="1"/>
              <a:t>it</a:t>
            </a:r>
            <a:r>
              <a:rPr lang="en-US" dirty="0"/>
              <a:t> </a:t>
            </a:r>
            <a:r>
              <a:rPr lang="en-US" dirty="0" smtClean="0"/>
              <a:t>– share of immigrant population (Caribbean nationality)</a:t>
            </a:r>
          </a:p>
          <a:p>
            <a:pPr marL="0" indent="0">
              <a:buNone/>
            </a:pPr>
            <a:r>
              <a:rPr lang="en-US" dirty="0" smtClean="0"/>
              <a:t>β</a:t>
            </a:r>
            <a:r>
              <a:rPr lang="en-US" baseline="-25000" dirty="0" smtClean="0"/>
              <a:t>1</a:t>
            </a:r>
            <a:r>
              <a:rPr lang="en-US" dirty="0" smtClean="0"/>
              <a:t>X</a:t>
            </a:r>
            <a:r>
              <a:rPr lang="en-US" baseline="-25000" dirty="0" smtClean="0"/>
              <a:t>1 </a:t>
            </a:r>
            <a:r>
              <a:rPr lang="en-US" dirty="0" smtClean="0"/>
              <a:t>– time dummy for the year of CSME implementation</a:t>
            </a:r>
          </a:p>
          <a:p>
            <a:pPr marL="0" indent="0">
              <a:buNone/>
            </a:pPr>
            <a:r>
              <a:rPr lang="en-US" dirty="0" smtClean="0"/>
              <a:t>β</a:t>
            </a:r>
            <a:r>
              <a:rPr lang="en-US" baseline="-25000" dirty="0" smtClean="0"/>
              <a:t>2</a:t>
            </a:r>
            <a:r>
              <a:rPr lang="en-US" dirty="0" smtClean="0"/>
              <a:t>X</a:t>
            </a:r>
            <a:r>
              <a:rPr lang="en-US" baseline="-25000" dirty="0" smtClean="0"/>
              <a:t>2 …</a:t>
            </a:r>
            <a:r>
              <a:rPr lang="en-US" dirty="0" smtClean="0"/>
              <a:t> - dummies for each country</a:t>
            </a:r>
          </a:p>
          <a:p>
            <a:pPr marL="0" indent="0">
              <a:buNone/>
            </a:pPr>
            <a:endParaRPr lang="en-US" dirty="0" smtClean="0"/>
          </a:p>
        </p:txBody>
      </p:sp>
    </p:spTree>
    <p:extLst>
      <p:ext uri="{BB962C8B-B14F-4D97-AF65-F5344CB8AC3E}">
        <p14:creationId xmlns:p14="http://schemas.microsoft.com/office/powerpoint/2010/main" val="79762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474" y="939800"/>
            <a:ext cx="7556313" cy="5186363"/>
          </a:xfrm>
        </p:spPr>
        <p:txBody>
          <a:bodyPr/>
          <a:lstStyle/>
          <a:p>
            <a:pPr marL="0" indent="0" algn="ctr">
              <a:buNone/>
            </a:pPr>
            <a:r>
              <a:rPr lang="en-US" b="1" dirty="0" err="1" smtClean="0"/>
              <a:t>ϒ</a:t>
            </a:r>
            <a:r>
              <a:rPr lang="en-US" b="1" baseline="-25000" dirty="0" err="1" smtClean="0"/>
              <a:t>it</a:t>
            </a:r>
            <a:r>
              <a:rPr lang="en-US" b="1" dirty="0" smtClean="0"/>
              <a:t> = β0</a:t>
            </a:r>
            <a:r>
              <a:rPr lang="en-US" b="1" baseline="-25000" dirty="0" smtClean="0"/>
              <a:t>i </a:t>
            </a:r>
            <a:r>
              <a:rPr lang="en-US" b="1" dirty="0" smtClean="0"/>
              <a:t>+β</a:t>
            </a:r>
            <a:r>
              <a:rPr lang="en-US" b="1" baseline="-25000" dirty="0" smtClean="0"/>
              <a:t>1</a:t>
            </a:r>
            <a:r>
              <a:rPr lang="en-US" b="1" dirty="0" smtClean="0"/>
              <a:t>X</a:t>
            </a:r>
            <a:r>
              <a:rPr lang="en-US" b="1" baseline="-25000" dirty="0" smtClean="0"/>
              <a:t>1</a:t>
            </a:r>
            <a:r>
              <a:rPr lang="en-US" b="1" dirty="0" smtClean="0"/>
              <a:t>+ β</a:t>
            </a:r>
            <a:r>
              <a:rPr lang="en-US" b="1" baseline="-25000" dirty="0" smtClean="0"/>
              <a:t>2</a:t>
            </a:r>
            <a:r>
              <a:rPr lang="en-US" b="1" dirty="0" smtClean="0"/>
              <a:t>X</a:t>
            </a:r>
            <a:r>
              <a:rPr lang="en-US" b="1" baseline="-25000" dirty="0" smtClean="0"/>
              <a:t>2</a:t>
            </a:r>
            <a:r>
              <a:rPr lang="en-US" b="1" dirty="0" smtClean="0"/>
              <a:t>+β</a:t>
            </a:r>
            <a:r>
              <a:rPr lang="en-US" b="1" baseline="-25000" dirty="0" smtClean="0"/>
              <a:t>3</a:t>
            </a:r>
            <a:r>
              <a:rPr lang="en-US" b="1" dirty="0" smtClean="0"/>
              <a:t>X</a:t>
            </a:r>
            <a:r>
              <a:rPr lang="en-US" b="1" baseline="-25000" dirty="0" smtClean="0"/>
              <a:t>3 </a:t>
            </a:r>
            <a:r>
              <a:rPr lang="en-US" b="1" dirty="0" smtClean="0"/>
              <a:t>+β</a:t>
            </a:r>
            <a:r>
              <a:rPr lang="en-US" b="1" baseline="-25000" dirty="0" smtClean="0"/>
              <a:t>4</a:t>
            </a:r>
            <a:r>
              <a:rPr lang="en-US" b="1" dirty="0" smtClean="0"/>
              <a:t>X</a:t>
            </a:r>
            <a:r>
              <a:rPr lang="en-US" b="1" baseline="-25000" dirty="0" smtClean="0"/>
              <a:t>4</a:t>
            </a:r>
            <a:r>
              <a:rPr lang="en-US" b="1" dirty="0" smtClean="0"/>
              <a:t> +β</a:t>
            </a:r>
            <a:r>
              <a:rPr lang="en-US" b="1" baseline="-25000" dirty="0" smtClean="0"/>
              <a:t>5</a:t>
            </a:r>
            <a:r>
              <a:rPr lang="en-US" b="1" dirty="0" smtClean="0"/>
              <a:t>X</a:t>
            </a:r>
            <a:r>
              <a:rPr lang="en-US" b="1" baseline="-25000" dirty="0"/>
              <a:t>5</a:t>
            </a:r>
            <a:r>
              <a:rPr lang="en-US" b="1" dirty="0" smtClean="0"/>
              <a:t>+β</a:t>
            </a:r>
            <a:r>
              <a:rPr lang="en-US" b="1" baseline="-25000" dirty="0" smtClean="0"/>
              <a:t>6</a:t>
            </a:r>
            <a:r>
              <a:rPr lang="en-US" b="1" dirty="0" smtClean="0"/>
              <a:t>X</a:t>
            </a:r>
            <a:r>
              <a:rPr lang="en-US" b="1" baseline="-25000" dirty="0" smtClean="0"/>
              <a:t>6</a:t>
            </a:r>
            <a:r>
              <a:rPr lang="en-US" b="1" dirty="0" smtClean="0"/>
              <a:t> +</a:t>
            </a:r>
            <a:r>
              <a:rPr lang="en-US" b="1" dirty="0" err="1" smtClean="0"/>
              <a:t>ε</a:t>
            </a:r>
            <a:r>
              <a:rPr lang="en-US" b="1" baseline="-25000" dirty="0" err="1" smtClean="0"/>
              <a:t>i</a:t>
            </a:r>
            <a:endParaRPr lang="en-US" b="1" baseline="-25000" dirty="0" smtClean="0"/>
          </a:p>
          <a:p>
            <a:pPr marL="0" indent="0">
              <a:buNone/>
            </a:pPr>
            <a:r>
              <a:rPr lang="en-US" dirty="0" smtClean="0"/>
              <a:t>Where:</a:t>
            </a:r>
          </a:p>
          <a:p>
            <a:pPr marL="0" indent="0">
              <a:buNone/>
            </a:pPr>
            <a:r>
              <a:rPr lang="en-US" dirty="0" err="1" smtClean="0"/>
              <a:t>ϒ</a:t>
            </a:r>
            <a:r>
              <a:rPr lang="en-US" baseline="-25000" dirty="0" err="1" smtClean="0"/>
              <a:t>it</a:t>
            </a:r>
            <a:r>
              <a:rPr lang="en-US" dirty="0" smtClean="0"/>
              <a:t> </a:t>
            </a:r>
            <a:r>
              <a:rPr lang="en-US" dirty="0"/>
              <a:t>– share of immigrant population (Caribbean nationality</a:t>
            </a:r>
            <a:r>
              <a:rPr lang="en-US" dirty="0" smtClean="0"/>
              <a:t>)</a:t>
            </a:r>
          </a:p>
          <a:p>
            <a:pPr marL="0" indent="0">
              <a:buNone/>
            </a:pPr>
            <a:r>
              <a:rPr lang="en-US" dirty="0" smtClean="0"/>
              <a:t>β</a:t>
            </a:r>
            <a:r>
              <a:rPr lang="en-US" baseline="-25000" dirty="0" smtClean="0"/>
              <a:t>1</a:t>
            </a:r>
            <a:r>
              <a:rPr lang="en-US" dirty="0" smtClean="0"/>
              <a:t>X</a:t>
            </a:r>
            <a:r>
              <a:rPr lang="en-US" baseline="-25000" dirty="0" smtClean="0"/>
              <a:t>1 </a:t>
            </a:r>
            <a:r>
              <a:rPr lang="en-US" dirty="0" smtClean="0"/>
              <a:t>– educational attainment</a:t>
            </a:r>
          </a:p>
          <a:p>
            <a:pPr marL="0" indent="0">
              <a:buNone/>
            </a:pPr>
            <a:r>
              <a:rPr lang="en-US" dirty="0" smtClean="0"/>
              <a:t>β</a:t>
            </a:r>
            <a:r>
              <a:rPr lang="en-US" baseline="-25000" dirty="0" smtClean="0"/>
              <a:t>2</a:t>
            </a:r>
            <a:r>
              <a:rPr lang="en-US" dirty="0" smtClean="0"/>
              <a:t>X</a:t>
            </a:r>
            <a:r>
              <a:rPr lang="en-US" baseline="-25000" dirty="0" smtClean="0"/>
              <a:t>2 </a:t>
            </a:r>
            <a:r>
              <a:rPr lang="en-US" dirty="0" smtClean="0"/>
              <a:t>– age</a:t>
            </a:r>
          </a:p>
          <a:p>
            <a:pPr marL="0" indent="0">
              <a:buNone/>
            </a:pPr>
            <a:r>
              <a:rPr lang="en-US" dirty="0"/>
              <a:t>β</a:t>
            </a:r>
            <a:r>
              <a:rPr lang="en-US" baseline="-25000" dirty="0"/>
              <a:t>3</a:t>
            </a:r>
            <a:r>
              <a:rPr lang="en-US" dirty="0"/>
              <a:t>X</a:t>
            </a:r>
            <a:r>
              <a:rPr lang="en-US" baseline="-25000" dirty="0"/>
              <a:t>3 </a:t>
            </a:r>
            <a:r>
              <a:rPr lang="en-US" baseline="-25000" dirty="0" smtClean="0"/>
              <a:t> </a:t>
            </a:r>
            <a:r>
              <a:rPr lang="en-US" dirty="0" smtClean="0"/>
              <a:t>- sex</a:t>
            </a:r>
          </a:p>
          <a:p>
            <a:pPr marL="0" indent="0">
              <a:buNone/>
            </a:pPr>
            <a:r>
              <a:rPr lang="en-US" dirty="0" smtClean="0"/>
              <a:t>β</a:t>
            </a:r>
            <a:r>
              <a:rPr lang="en-US" baseline="-25000" dirty="0" smtClean="0"/>
              <a:t>4</a:t>
            </a:r>
            <a:r>
              <a:rPr lang="en-US" dirty="0" smtClean="0"/>
              <a:t>X</a:t>
            </a:r>
            <a:r>
              <a:rPr lang="en-US" baseline="-25000" dirty="0" smtClean="0"/>
              <a:t>4</a:t>
            </a:r>
            <a:r>
              <a:rPr lang="en-US" dirty="0" smtClean="0"/>
              <a:t> – occupation</a:t>
            </a:r>
          </a:p>
          <a:p>
            <a:pPr marL="0" indent="0">
              <a:buNone/>
            </a:pPr>
            <a:r>
              <a:rPr lang="en-US" dirty="0" smtClean="0"/>
              <a:t>β</a:t>
            </a:r>
            <a:r>
              <a:rPr lang="en-US" baseline="-25000" dirty="0" smtClean="0"/>
              <a:t>5</a:t>
            </a:r>
            <a:r>
              <a:rPr lang="en-US" dirty="0" smtClean="0"/>
              <a:t>X</a:t>
            </a:r>
            <a:r>
              <a:rPr lang="en-US" baseline="-25000" dirty="0" smtClean="0"/>
              <a:t>5</a:t>
            </a:r>
            <a:r>
              <a:rPr lang="en-US" dirty="0" smtClean="0"/>
              <a:t> – Immigration status</a:t>
            </a:r>
          </a:p>
          <a:p>
            <a:pPr marL="0" indent="0">
              <a:buNone/>
            </a:pPr>
            <a:r>
              <a:rPr lang="en-US" dirty="0" smtClean="0"/>
              <a:t>β</a:t>
            </a:r>
            <a:r>
              <a:rPr lang="en-US" baseline="-25000" dirty="0" smtClean="0"/>
              <a:t>6</a:t>
            </a:r>
            <a:r>
              <a:rPr lang="en-US" dirty="0" smtClean="0"/>
              <a:t>X</a:t>
            </a:r>
            <a:r>
              <a:rPr lang="en-US" baseline="-25000" dirty="0"/>
              <a:t>6</a:t>
            </a:r>
            <a:r>
              <a:rPr lang="en-US" baseline="-25000" dirty="0" smtClean="0"/>
              <a:t>  </a:t>
            </a:r>
            <a:r>
              <a:rPr lang="en-US" dirty="0" smtClean="0"/>
              <a:t>- English as a native language</a:t>
            </a:r>
          </a:p>
          <a:p>
            <a:pPr marL="0" indent="0">
              <a:buNone/>
            </a:pPr>
            <a:endParaRPr lang="en-US" dirty="0" smtClean="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13160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pPr marL="0" indent="0">
              <a:buNone/>
            </a:pPr>
            <a:r>
              <a:rPr lang="en-US" dirty="0" smtClean="0"/>
              <a:t>The main challenge is finding a model which can answer the question using the available data</a:t>
            </a:r>
          </a:p>
        </p:txBody>
      </p:sp>
    </p:spTree>
    <p:extLst>
      <p:ext uri="{BB962C8B-B14F-4D97-AF65-F5344CB8AC3E}">
        <p14:creationId xmlns:p14="http://schemas.microsoft.com/office/powerpoint/2010/main" val="250285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 ?</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H</a:t>
            </a:r>
            <a:r>
              <a:rPr lang="en-US" sz="2800" dirty="0" smtClean="0"/>
              <a:t>as the pattern of skilled migration to Caribbean nationals to the United States changed since the removal of work-permit restriction among Caribbean member states ?</a:t>
            </a:r>
            <a:endParaRPr lang="en-US" sz="2800" dirty="0"/>
          </a:p>
        </p:txBody>
      </p:sp>
    </p:spTree>
    <p:extLst>
      <p:ext uri="{BB962C8B-B14F-4D97-AF65-F5344CB8AC3E}">
        <p14:creationId xmlns:p14="http://schemas.microsoft.com/office/powerpoint/2010/main" val="198116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a:xfrm>
            <a:off x="498474" y="1600200"/>
            <a:ext cx="7556313" cy="4525963"/>
          </a:xfrm>
        </p:spPr>
        <p:txBody>
          <a:bodyPr>
            <a:normAutofit lnSpcReduction="10000"/>
          </a:bodyPr>
          <a:lstStyle/>
          <a:p>
            <a:r>
              <a:rPr lang="en-US" sz="1600" dirty="0" smtClean="0"/>
              <a:t>This study will look specifically at countries which are members of CARICOM</a:t>
            </a:r>
          </a:p>
          <a:p>
            <a:pPr marL="0" indent="0">
              <a:buNone/>
            </a:pPr>
            <a:r>
              <a:rPr lang="en-US" sz="1600" dirty="0" smtClean="0"/>
              <a:t>What is CARICOM?</a:t>
            </a:r>
          </a:p>
          <a:p>
            <a:pPr marL="0" indent="0">
              <a:buNone/>
            </a:pPr>
            <a:r>
              <a:rPr lang="en-US" sz="1600" dirty="0" smtClean="0"/>
              <a:t>Caribbean Community (CARICOM) is aimed a promoting economic integration between its  15 member sates</a:t>
            </a:r>
            <a:endParaRPr lang="en-US" sz="1600" dirty="0"/>
          </a:p>
          <a:p>
            <a:pPr marL="0" indent="0">
              <a:buNone/>
            </a:pPr>
            <a:r>
              <a:rPr lang="en-US" sz="1600" dirty="0" smtClean="0"/>
              <a:t>What is CSME?</a:t>
            </a:r>
          </a:p>
          <a:p>
            <a:pPr marL="0" indent="0">
              <a:buNone/>
            </a:pPr>
            <a:r>
              <a:rPr lang="en-US" sz="1600" dirty="0" smtClean="0"/>
              <a:t>The CARICOM Single Market and Economy (CSME) is an enlarged market  which aims to provide a foundation for growth and development through the creation of a single economic space for the production of competitive goods and services. </a:t>
            </a:r>
          </a:p>
          <a:p>
            <a:pPr marL="0" indent="0">
              <a:buNone/>
            </a:pPr>
            <a:r>
              <a:rPr lang="en-US" sz="1600" dirty="0" smtClean="0"/>
              <a:t>In this single market space, there is free movement of skilled labor for certain occupational categories removing work permit restrictions </a:t>
            </a:r>
          </a:p>
          <a:p>
            <a:pPr marL="0" indent="0">
              <a:buNone/>
            </a:pPr>
            <a:r>
              <a:rPr lang="en-US" sz="1600" dirty="0" smtClean="0"/>
              <a:t/>
            </a:r>
            <a:br>
              <a:rPr lang="en-US" sz="1600" dirty="0" smtClean="0"/>
            </a:br>
            <a:endParaRPr lang="en-US" sz="1600" dirty="0"/>
          </a:p>
        </p:txBody>
      </p:sp>
    </p:spTree>
    <p:extLst>
      <p:ext uri="{BB962C8B-B14F-4D97-AF65-F5344CB8AC3E}">
        <p14:creationId xmlns:p14="http://schemas.microsoft.com/office/powerpoint/2010/main" val="151454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Question Important?</a:t>
            </a:r>
            <a:endParaRPr lang="en-US" dirty="0"/>
          </a:p>
        </p:txBody>
      </p:sp>
      <p:sp>
        <p:nvSpPr>
          <p:cNvPr id="3" name="Content Placeholder 2"/>
          <p:cNvSpPr>
            <a:spLocks noGrp="1"/>
          </p:cNvSpPr>
          <p:nvPr>
            <p:ph idx="1"/>
          </p:nvPr>
        </p:nvSpPr>
        <p:spPr/>
        <p:txBody>
          <a:bodyPr/>
          <a:lstStyle/>
          <a:p>
            <a:r>
              <a:rPr lang="en-US" dirty="0" smtClean="0"/>
              <a:t>Migration affects both sending and receiving countries</a:t>
            </a:r>
          </a:p>
          <a:p>
            <a:r>
              <a:rPr lang="en-US" dirty="0" smtClean="0"/>
              <a:t>Many countries in the Caribbean have lost more than 70 percent of their labor force , which is amongst the highest rates of brain drain in the world (Mishra, 2006)</a:t>
            </a:r>
          </a:p>
          <a:p>
            <a:r>
              <a:rPr lang="en-US" dirty="0" smtClean="0"/>
              <a:t>CSME was implemented to provide full employment of labor and to curb the loss of its skilled labor force </a:t>
            </a:r>
          </a:p>
          <a:p>
            <a:pPr marL="0" indent="0">
              <a:buNone/>
            </a:pPr>
            <a:endParaRPr lang="en-US" dirty="0" smtClean="0"/>
          </a:p>
        </p:txBody>
      </p:sp>
    </p:spTree>
    <p:extLst>
      <p:ext uri="{BB962C8B-B14F-4D97-AF65-F5344CB8AC3E}">
        <p14:creationId xmlns:p14="http://schemas.microsoft.com/office/powerpoint/2010/main" val="410725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from Previous Studies</a:t>
            </a:r>
            <a:endParaRPr lang="en-US" dirty="0"/>
          </a:p>
        </p:txBody>
      </p:sp>
      <p:sp>
        <p:nvSpPr>
          <p:cNvPr id="3" name="Content Placeholder 2"/>
          <p:cNvSpPr>
            <a:spLocks noGrp="1"/>
          </p:cNvSpPr>
          <p:nvPr>
            <p:ph idx="1"/>
          </p:nvPr>
        </p:nvSpPr>
        <p:spPr>
          <a:xfrm>
            <a:off x="498474" y="1257300"/>
            <a:ext cx="7556313" cy="4868863"/>
          </a:xfrm>
        </p:spPr>
        <p:txBody>
          <a:bodyPr>
            <a:normAutofit fontScale="92500" lnSpcReduction="20000"/>
          </a:bodyPr>
          <a:lstStyle/>
          <a:p>
            <a:r>
              <a:rPr lang="en-US" dirty="0"/>
              <a:t>Thirteen (13) Caribbean countries were ranked among the 20 countries with the highest skilled migration rates and seven occupy the first positions with Guyana, Grenada, Jamaica, St. Vincent and Haiti </a:t>
            </a:r>
            <a:r>
              <a:rPr lang="en-US" dirty="0" smtClean="0"/>
              <a:t>(</a:t>
            </a:r>
            <a:r>
              <a:rPr lang="en-US" dirty="0" err="1" smtClean="0"/>
              <a:t>Castellani</a:t>
            </a:r>
            <a:r>
              <a:rPr lang="en-US" dirty="0" smtClean="0"/>
              <a:t>, 2007)</a:t>
            </a:r>
          </a:p>
          <a:p>
            <a:r>
              <a:rPr lang="en-US" dirty="0"/>
              <a:t>While all socioeconomic groups in the Caribbean participate in the exodus, Caribbean migrants comprise of a select population. Caribbean migrants strongly over-represent young adults from the age s of 20 and 39 with women more than men choosing to migrate. </a:t>
            </a:r>
            <a:r>
              <a:rPr lang="en-US" dirty="0" smtClean="0"/>
              <a:t>(Thomas-Hope, 2002)</a:t>
            </a:r>
          </a:p>
          <a:p>
            <a:r>
              <a:rPr lang="en-US" dirty="0"/>
              <a:t>On average, Caribbean migrants had better-paying and more skilled occupations than non-migrants in their country of origin.   Accordingly, the Caribbean has exported a large share of its skilled labor force. As many as 4,000 Caribbean professionals including doctors, engineers, teachers, and nurses form part of this annual “brain drain” from the region. (Duany,1994). </a:t>
            </a:r>
            <a:endParaRPr lang="en-US" dirty="0" smtClean="0"/>
          </a:p>
          <a:p>
            <a:r>
              <a:rPr lang="en-US" dirty="0" smtClean="0"/>
              <a:t>There </a:t>
            </a:r>
            <a:r>
              <a:rPr lang="en-US" dirty="0"/>
              <a:t>is greater movement between island nations in the Caribbean with Trinidad and Barbados becoming virtual hubs for migrants from other islands </a:t>
            </a:r>
            <a:r>
              <a:rPr lang="en-US" dirty="0" err="1"/>
              <a:t>Mazza</a:t>
            </a:r>
            <a:r>
              <a:rPr lang="en-US" dirty="0"/>
              <a:t> and </a:t>
            </a:r>
            <a:r>
              <a:rPr lang="en-US" dirty="0" err="1"/>
              <a:t>Sohnen</a:t>
            </a:r>
            <a:r>
              <a:rPr lang="en-US" dirty="0"/>
              <a:t> (2011) </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0808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free movement of labor within the Caribbean has had a negative effect on skilled emigration from the Caribbean to the United States after the implementation of the policy in 2008</a:t>
            </a:r>
            <a:endParaRPr lang="en-US" sz="2800" dirty="0"/>
          </a:p>
        </p:txBody>
      </p:sp>
    </p:spTree>
    <p:extLst>
      <p:ext uri="{BB962C8B-B14F-4D97-AF65-F5344CB8AC3E}">
        <p14:creationId xmlns:p14="http://schemas.microsoft.com/office/powerpoint/2010/main" val="207782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study will use the dataset  from the American Community Survey</a:t>
            </a:r>
          </a:p>
          <a:p>
            <a:r>
              <a:rPr lang="en-US" dirty="0" smtClean="0"/>
              <a:t>It is repeated cross sectional dataset with years ranging from 2000-2014. The study will incorporate the following variables: age, sex, birthplace, occupation, immigration status, educational attainment and English as a native language  The unit of observation is at individual level.</a:t>
            </a:r>
            <a:endParaRPr lang="en-US" dirty="0"/>
          </a:p>
        </p:txBody>
      </p:sp>
      <p:sp>
        <p:nvSpPr>
          <p:cNvPr id="5" name="Title 4"/>
          <p:cNvSpPr>
            <a:spLocks noGrp="1"/>
          </p:cNvSpPr>
          <p:nvPr>
            <p:ph type="title"/>
          </p:nvPr>
        </p:nvSpPr>
        <p:spPr/>
        <p:txBody>
          <a:bodyPr/>
          <a:lstStyle/>
          <a:p>
            <a:r>
              <a:rPr lang="en-US" dirty="0" smtClean="0"/>
              <a:t>Data Sources</a:t>
            </a:r>
            <a:endParaRPr lang="en-US" dirty="0"/>
          </a:p>
        </p:txBody>
      </p:sp>
    </p:spTree>
    <p:extLst>
      <p:ext uri="{BB962C8B-B14F-4D97-AF65-F5344CB8AC3E}">
        <p14:creationId xmlns:p14="http://schemas.microsoft.com/office/powerpoint/2010/main" val="273337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Caribbean Immigrants in the United States</a:t>
            </a:r>
            <a:endParaRPr lang="en-US" dirty="0"/>
          </a:p>
        </p:txBody>
      </p:sp>
      <p:sp>
        <p:nvSpPr>
          <p:cNvPr id="3" name="Content Placeholder 2"/>
          <p:cNvSpPr>
            <a:spLocks noGrp="1"/>
          </p:cNvSpPr>
          <p:nvPr>
            <p:ph idx="1"/>
          </p:nvPr>
        </p:nvSpPr>
        <p:spPr/>
        <p:txBody>
          <a:bodyPr/>
          <a:lstStyle/>
          <a:p>
            <a:pPr marL="0" indent="0">
              <a:buNone/>
            </a:pPr>
            <a:r>
              <a:rPr lang="is-IS" dirty="0"/>
              <a:t> </a:t>
            </a:r>
            <a:endParaRPr lang="en-US" dirty="0"/>
          </a:p>
        </p:txBody>
      </p:sp>
      <p:pic>
        <p:nvPicPr>
          <p:cNvPr id="4" name="Picture 3"/>
          <p:cNvPicPr>
            <a:picLocks noChangeAspect="1"/>
          </p:cNvPicPr>
          <p:nvPr/>
        </p:nvPicPr>
        <p:blipFill>
          <a:blip r:embed="rId3"/>
          <a:stretch>
            <a:fillRect/>
          </a:stretch>
        </p:blipFill>
        <p:spPr>
          <a:xfrm>
            <a:off x="774700" y="1600200"/>
            <a:ext cx="7061199" cy="4381500"/>
          </a:xfrm>
          <a:prstGeom prst="rect">
            <a:avLst/>
          </a:prstGeom>
        </p:spPr>
      </p:pic>
    </p:spTree>
    <p:extLst>
      <p:ext uri="{BB962C8B-B14F-4D97-AF65-F5344CB8AC3E}">
        <p14:creationId xmlns:p14="http://schemas.microsoft.com/office/powerpoint/2010/main" val="250018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519206"/>
          </a:xfrm>
        </p:spPr>
        <p:txBody>
          <a:bodyPr/>
          <a:lstStyle/>
          <a:p>
            <a:r>
              <a:rPr lang="en-US" sz="3200" dirty="0" smtClean="0"/>
              <a:t>Decomposition of Migrant Population </a:t>
            </a:r>
            <a:endParaRPr lang="en-US" sz="3200" dirty="0"/>
          </a:p>
        </p:txBody>
      </p:sp>
      <p:sp>
        <p:nvSpPr>
          <p:cNvPr id="5" name="Content Placeholder 4"/>
          <p:cNvSpPr>
            <a:spLocks noGrp="1"/>
          </p:cNvSpPr>
          <p:nvPr>
            <p:ph idx="1"/>
          </p:nvPr>
        </p:nvSpPr>
        <p:spPr>
          <a:xfrm>
            <a:off x="498474" y="1003300"/>
            <a:ext cx="7556313" cy="5122863"/>
          </a:xfrm>
        </p:spPr>
        <p:txBody>
          <a:bodyPr/>
          <a:lstStyle/>
          <a:p>
            <a:pPr marL="0" indent="0">
              <a:buNone/>
            </a:pPr>
            <a:endParaRPr lang="en-US" dirty="0" smtClean="0"/>
          </a:p>
          <a:p>
            <a:pPr marL="0" indent="0">
              <a:buNone/>
            </a:pPr>
            <a:endParaRPr lang="en-US" dirty="0"/>
          </a:p>
        </p:txBody>
      </p:sp>
      <p:pic>
        <p:nvPicPr>
          <p:cNvPr id="7" name="Picture 6"/>
          <p:cNvPicPr>
            <a:picLocks noChangeAspect="1"/>
          </p:cNvPicPr>
          <p:nvPr/>
        </p:nvPicPr>
        <p:blipFill>
          <a:blip r:embed="rId3"/>
          <a:stretch>
            <a:fillRect/>
          </a:stretch>
        </p:blipFill>
        <p:spPr>
          <a:xfrm>
            <a:off x="1155700" y="1168400"/>
            <a:ext cx="6804786" cy="5143500"/>
          </a:xfrm>
          <a:prstGeom prst="rect">
            <a:avLst/>
          </a:prstGeom>
        </p:spPr>
      </p:pic>
    </p:spTree>
    <p:extLst>
      <p:ext uri="{BB962C8B-B14F-4D97-AF65-F5344CB8AC3E}">
        <p14:creationId xmlns:p14="http://schemas.microsoft.com/office/powerpoint/2010/main" val="3403023553"/>
      </p:ext>
    </p:extLst>
  </p:cSld>
  <p:clrMapOvr>
    <a:masterClrMapping/>
  </p:clrMapOvr>
</p:sld>
</file>

<file path=ppt/theme/theme1.xml><?xml version="1.0" encoding="utf-8"?>
<a:theme xmlns:a="http://schemas.openxmlformats.org/drawingml/2006/main" name="Advantag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969</TotalTime>
  <Words>1226</Words>
  <Application>Microsoft Office PowerPoint</Application>
  <PresentationFormat>On-screen Show (4:3)</PresentationFormat>
  <Paragraphs>218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Unicode MS</vt:lpstr>
      <vt:lpstr>Calibri</vt:lpstr>
      <vt:lpstr>Garamond</vt:lpstr>
      <vt:lpstr>Wingdings</vt:lpstr>
      <vt:lpstr>Advantage</vt:lpstr>
      <vt:lpstr>Skilled Emigration of Caribbean Nationals to the United States</vt:lpstr>
      <vt:lpstr>Research Question ?</vt:lpstr>
      <vt:lpstr>Context</vt:lpstr>
      <vt:lpstr>Why is this Question Important?</vt:lpstr>
      <vt:lpstr>Findings from Previous Studies</vt:lpstr>
      <vt:lpstr>Hypothesis</vt:lpstr>
      <vt:lpstr>Data Sources</vt:lpstr>
      <vt:lpstr>Caribbean Immigrants in the United States</vt:lpstr>
      <vt:lpstr>Decomposition of Migrant Population </vt:lpstr>
      <vt:lpstr>PowerPoint Presentation</vt:lpstr>
      <vt:lpstr>PowerPoint Presentation</vt:lpstr>
      <vt:lpstr>PowerPoint Presentation</vt:lpstr>
      <vt:lpstr>PowerPoint Presentation</vt:lpstr>
      <vt:lpstr>Econometric Model</vt:lpstr>
      <vt:lpstr>PowerPoint Presentation</vt:lpstr>
      <vt:lpstr>Challenges</vt:lpstr>
    </vt:vector>
  </TitlesOfParts>
  <Company>Howard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Skilled Emigration of Caribbean Nationals to the United States</dc:title>
  <dc:creator>Marcy Jagdeo</dc:creator>
  <cp:lastModifiedBy>Mai Lam Huynh</cp:lastModifiedBy>
  <cp:revision>37</cp:revision>
  <cp:lastPrinted>2016-10-25T20:50:59Z</cp:lastPrinted>
  <dcterms:created xsi:type="dcterms:W3CDTF">2016-10-19T23:33:56Z</dcterms:created>
  <dcterms:modified xsi:type="dcterms:W3CDTF">2016-10-26T15:40:10Z</dcterms:modified>
</cp:coreProperties>
</file>