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0" r:id="rId3"/>
    <p:sldId id="316" r:id="rId4"/>
    <p:sldId id="318" r:id="rId5"/>
    <p:sldId id="319" r:id="rId6"/>
    <p:sldId id="317" r:id="rId7"/>
    <p:sldId id="321" r:id="rId8"/>
    <p:sldId id="288" r:id="rId9"/>
    <p:sldId id="322" r:id="rId10"/>
    <p:sldId id="289" r:id="rId11"/>
    <p:sldId id="290" r:id="rId12"/>
    <p:sldId id="323" r:id="rId13"/>
    <p:sldId id="324" r:id="rId14"/>
    <p:sldId id="302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7F855-E64A-4838-BE35-A0DE1A0979D0}" v="7" dt="2020-02-01T13:08:26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92" d="100"/>
          <a:sy n="92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BC7F855-E64A-4838-BE35-A0DE1A0979D0}"/>
    <pc:docChg chg="delSld modSld">
      <pc:chgData name="" userId="" providerId="" clId="Web-{0BC7F855-E64A-4838-BE35-A0DE1A0979D0}" dt="2020-02-01T13:08:26.157" v="6" actId="20577"/>
      <pc:docMkLst>
        <pc:docMk/>
      </pc:docMkLst>
      <pc:sldChg chg="modSp">
        <pc:chgData name="" userId="" providerId="" clId="Web-{0BC7F855-E64A-4838-BE35-A0DE1A0979D0}" dt="2020-02-01T13:08:26.157" v="5" actId="20577"/>
        <pc:sldMkLst>
          <pc:docMk/>
          <pc:sldMk cId="0" sldId="256"/>
        </pc:sldMkLst>
        <pc:spChg chg="mod">
          <ac:chgData name="" userId="" providerId="" clId="Web-{0BC7F855-E64A-4838-BE35-A0DE1A0979D0}" dt="2020-02-01T13:08:26.157" v="5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" userId="" providerId="" clId="Web-{0BC7F855-E64A-4838-BE35-A0DE1A0979D0}" dt="2020-02-01T13:07:49.064" v="0"/>
        <pc:sldMkLst>
          <pc:docMk/>
          <pc:sldMk cId="0" sldId="32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6" Type="http://schemas.openxmlformats.org/officeDocument/2006/relationships/image" Target="../media/image30.wmf"/><Relationship Id="rId7" Type="http://schemas.openxmlformats.org/officeDocument/2006/relationships/image" Target="../media/image31.wmf"/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dlc/EPI809/blob/master/MULTIPLE_LINEAR_REGRESSION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w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14" Type="http://schemas.openxmlformats.org/officeDocument/2006/relationships/oleObject" Target="../embeddings/oleObject28.bin"/><Relationship Id="rId15" Type="http://schemas.openxmlformats.org/officeDocument/2006/relationships/image" Target="../media/image30.wmf"/><Relationship Id="rId16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0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11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dlc/EPI809/blob/master/MULTIPLE_LINEAR_REGRESSION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EPI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809: Multiple Linear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838200"/>
            <a:ext cx="7467600" cy="5632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OUTLINE </a:t>
            </a:r>
          </a:p>
          <a:p>
            <a:pPr algn="ctr"/>
            <a:endParaRPr lang="en-US" dirty="0" smtClean="0">
              <a:solidFill>
                <a:srgbClr val="8000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Review of simple linear regression with a quantitative and a binary predictor.</a:t>
            </a:r>
          </a:p>
          <a:p>
            <a:pPr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Linear models for factors with multiple levels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Types of contrasts and parameter interpretation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Multiple Linear regression with categorical and continuous predictors 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Interpretation of parameters associated to dummy variables and to quantitative predictors</a:t>
            </a:r>
          </a:p>
          <a:p>
            <a:pPr lvl="1">
              <a:buFontTx/>
              <a:buChar char="-"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OLS estimation in multiple linear regression</a:t>
            </a:r>
          </a:p>
          <a:p>
            <a:pPr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Analysis of variance in multiple linear regression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Degrees of freedom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Variance decomposition 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Multiple R-sq.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F-test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Partition of the model variance into sub-components 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Type-I error control and sequential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Estimation (OLS)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80095"/>
              </p:ext>
            </p:extLst>
          </p:nvPr>
        </p:nvGraphicFramePr>
        <p:xfrm>
          <a:off x="457200" y="1066800"/>
          <a:ext cx="3600450" cy="41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2082341" imgH="228738" progId="Equation.3">
                  <p:embed/>
                </p:oleObj>
              </mc:Choice>
              <mc:Fallback>
                <p:oleObj name="Equation" r:id="rId4" imgW="2082341" imgH="228738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3600450" cy="413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6223"/>
              </p:ext>
            </p:extLst>
          </p:nvPr>
        </p:nvGraphicFramePr>
        <p:xfrm>
          <a:off x="4718050" y="1117570"/>
          <a:ext cx="3663950" cy="423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2069664" imgH="228738" progId="Equation.3">
                  <p:embed/>
                </p:oleObj>
              </mc:Choice>
              <mc:Fallback>
                <p:oleObj name="Equation" r:id="rId6" imgW="2069664" imgH="228738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1117570"/>
                        <a:ext cx="3663950" cy="423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56314"/>
              </p:ext>
            </p:extLst>
          </p:nvPr>
        </p:nvGraphicFramePr>
        <p:xfrm>
          <a:off x="457200" y="1905000"/>
          <a:ext cx="6669087" cy="56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8" imgW="3555081" imgH="292123" progId="Equation.3">
                  <p:embed/>
                </p:oleObj>
              </mc:Choice>
              <mc:Fallback>
                <p:oleObj name="Equation" r:id="rId8" imgW="3555081" imgH="29212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6669087" cy="5692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46672"/>
              </p:ext>
            </p:extLst>
          </p:nvPr>
        </p:nvGraphicFramePr>
        <p:xfrm>
          <a:off x="533400" y="2895600"/>
          <a:ext cx="5867400" cy="58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0" imgW="3402957" imgH="330154" progId="Equation.3">
                  <p:embed/>
                </p:oleObj>
              </mc:Choice>
              <mc:Fallback>
                <p:oleObj name="Equation" r:id="rId10" imgW="3402957" imgH="33015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5867400" cy="58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3810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Stationary point: </a:t>
            </a:r>
            <a:r>
              <a:rPr lang="en-US" sz="2400" dirty="0">
                <a:solidFill>
                  <a:schemeClr val="tx2"/>
                </a:solidFill>
              </a:rPr>
              <a:t>set all partial derivatives equal to zero.</a:t>
            </a:r>
          </a:p>
        </p:txBody>
      </p:sp>
    </p:spTree>
    <p:extLst>
      <p:ext uri="{BB962C8B-B14F-4D97-AF65-F5344CB8AC3E}">
        <p14:creationId xmlns:p14="http://schemas.microsoft.com/office/powerpoint/2010/main" val="30859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Estimation (OLS)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95696"/>
              </p:ext>
            </p:extLst>
          </p:nvPr>
        </p:nvGraphicFramePr>
        <p:xfrm>
          <a:off x="381000" y="914400"/>
          <a:ext cx="5638800" cy="60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name="Equation" r:id="rId4" imgW="4850344" imgH="507633" progId="Equation.3">
                  <p:embed/>
                </p:oleObj>
              </mc:Choice>
              <mc:Fallback>
                <p:oleObj name="Equation" r:id="rId4" imgW="4850344" imgH="50763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5638800" cy="601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8100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- First Order Conditions: </a:t>
            </a:r>
            <a:r>
              <a:rPr lang="en-US" sz="2400" dirty="0">
                <a:solidFill>
                  <a:schemeClr val="tx2"/>
                </a:solidFill>
              </a:rPr>
              <a:t>set all these derivatives equal to zero.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- This gives as many equation as coefficients. 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/>
                </a:solidFill>
              </a:rPr>
              <a:t> OLS estimates are then obtained by solving all these equations.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- JMP, SAS, R, etc. will give us OLS </a:t>
            </a:r>
            <a:r>
              <a:rPr lang="en-US" sz="2400" dirty="0" err="1">
                <a:solidFill>
                  <a:schemeClr val="tx2"/>
                </a:solidFill>
              </a:rPr>
              <a:t>estiamtes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89829"/>
              </p:ext>
            </p:extLst>
          </p:nvPr>
        </p:nvGraphicFramePr>
        <p:xfrm>
          <a:off x="381000" y="1600200"/>
          <a:ext cx="6113463" cy="55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Equation" r:id="rId6" imgW="5650650" imgH="507633" progId="Equation.3">
                  <p:embed/>
                </p:oleObj>
              </mc:Choice>
              <mc:Fallback>
                <p:oleObj name="Equation" r:id="rId6" imgW="5650650" imgH="50763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6113463" cy="559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428625" y="2286000"/>
          <a:ext cx="6018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Equation" r:id="rId8" imgW="5561360" imgH="507633" progId="Equation.3">
                  <p:embed/>
                </p:oleObj>
              </mc:Choice>
              <mc:Fallback>
                <p:oleObj name="Equation" r:id="rId8" imgW="5561360" imgH="50763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286000"/>
                        <a:ext cx="601821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436563" y="2946400"/>
          <a:ext cx="60023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Equation" r:id="rId10" imgW="5548683" imgH="507633" progId="Equation.3">
                  <p:embed/>
                </p:oleObj>
              </mc:Choice>
              <mc:Fallback>
                <p:oleObj name="Equation" r:id="rId10" imgW="5548683" imgH="50763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946400"/>
                        <a:ext cx="600233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8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8763000" cy="101566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Example</a:t>
            </a:r>
          </a:p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(</a:t>
            </a:r>
            <a:r>
              <a:rPr lang="en-US" sz="2400" dirty="0">
                <a:solidFill>
                  <a:srgbClr val="800000"/>
                </a:solidFill>
              </a:rPr>
              <a:t>Regression of Wages on Education and </a:t>
            </a:r>
            <a:r>
              <a:rPr lang="en-US" sz="2400" dirty="0" smtClean="0">
                <a:solidFill>
                  <a:srgbClr val="800000"/>
                </a:solidFill>
              </a:rPr>
              <a:t>Ethnicity)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github.com/gdlc/EPI809/blob/master/MULTIPLE_LINEAR_REGRESSION.md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8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87630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ANOVA in the Multiple Regression Model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7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ANOVA </a:t>
            </a:r>
            <a:r>
              <a:rPr lang="en-US" sz="2800" dirty="0">
                <a:solidFill>
                  <a:srgbClr val="800000"/>
                </a:solidFill>
              </a:rPr>
              <a:t>in </a:t>
            </a:r>
            <a:r>
              <a:rPr lang="en-US" sz="2800" dirty="0" smtClean="0">
                <a:solidFill>
                  <a:srgbClr val="800000"/>
                </a:solidFill>
              </a:rPr>
              <a:t>the Multiple Regression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685800" y="762000"/>
            <a:ext cx="7543800" cy="2308324"/>
            <a:chOff x="685800" y="762000"/>
            <a:chExt cx="7543800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685800" y="762000"/>
              <a:ext cx="7543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Model equation…</a:t>
              </a:r>
            </a:p>
            <a:p>
              <a:endParaRPr lang="en-US" sz="2400" dirty="0">
                <a:solidFill>
                  <a:schemeClr val="tx2"/>
                </a:solidFill>
              </a:endParaRPr>
            </a:p>
            <a:p>
              <a:endParaRPr lang="en-US" sz="2400" dirty="0">
                <a:solidFill>
                  <a:schemeClr val="tx2"/>
                </a:solidFill>
              </a:endParaRPr>
            </a:p>
            <a:p>
              <a:r>
                <a:rPr lang="en-US" sz="2400" dirty="0">
                  <a:solidFill>
                    <a:schemeClr val="tx2"/>
                  </a:solidFill>
                </a:rPr>
                <a:t>Predictions:</a:t>
              </a:r>
            </a:p>
            <a:p>
              <a:endParaRPr lang="en-US" sz="2400" dirty="0">
                <a:solidFill>
                  <a:schemeClr val="tx2"/>
                </a:solidFill>
              </a:endParaRPr>
            </a:p>
            <a:p>
              <a:r>
                <a:rPr lang="en-US" sz="2400" dirty="0">
                  <a:solidFill>
                    <a:schemeClr val="tx2"/>
                  </a:solidFill>
                </a:rPr>
                <a:t>Residuals:</a:t>
              </a: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5107018"/>
                </p:ext>
              </p:extLst>
            </p:nvPr>
          </p:nvGraphicFramePr>
          <p:xfrm>
            <a:off x="2084388" y="2603500"/>
            <a:ext cx="459581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4" name="Equation" r:id="rId4" imgW="2704618" imgH="254092" progId="Equation.3">
                    <p:embed/>
                  </p:oleObj>
                </mc:Choice>
                <mc:Fallback>
                  <p:oleObj name="Equation" r:id="rId4" imgW="2704618" imgH="254092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388" y="2603500"/>
                          <a:ext cx="4595812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956925"/>
                </p:ext>
              </p:extLst>
            </p:nvPr>
          </p:nvGraphicFramePr>
          <p:xfrm>
            <a:off x="1549400" y="1295400"/>
            <a:ext cx="41624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5" name="Equation" r:id="rId6" imgW="2082341" imgH="228738" progId="Equation.3">
                    <p:embed/>
                  </p:oleObj>
                </mc:Choice>
                <mc:Fallback>
                  <p:oleObj name="Equation" r:id="rId6" imgW="2082341" imgH="228738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400" y="1295400"/>
                          <a:ext cx="41624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5861743"/>
                </p:ext>
              </p:extLst>
            </p:nvPr>
          </p:nvGraphicFramePr>
          <p:xfrm>
            <a:off x="2547938" y="1905000"/>
            <a:ext cx="3052762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6" name="Equation" r:id="rId8" imgW="1828249" imgH="254092" progId="Equation.3">
                    <p:embed/>
                  </p:oleObj>
                </mc:Choice>
                <mc:Fallback>
                  <p:oleObj name="Equation" r:id="rId8" imgW="1828249" imgH="254092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938" y="1905000"/>
                          <a:ext cx="3052762" cy="446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/>
          <p:nvPr/>
        </p:nvGrpSpPr>
        <p:grpSpPr>
          <a:xfrm>
            <a:off x="533400" y="3276600"/>
            <a:ext cx="7543800" cy="3262313"/>
            <a:chOff x="609600" y="2805113"/>
            <a:chExt cx="7543800" cy="3262313"/>
          </a:xfrm>
        </p:grpSpPr>
        <p:sp>
          <p:nvSpPr>
            <p:cNvPr id="9" name="TextBox 8"/>
            <p:cNvSpPr txBox="1"/>
            <p:nvPr/>
          </p:nvSpPr>
          <p:spPr>
            <a:xfrm>
              <a:off x="609600" y="2805113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Variance partition: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508172"/>
                </p:ext>
              </p:extLst>
            </p:nvPr>
          </p:nvGraphicFramePr>
          <p:xfrm>
            <a:off x="2209800" y="3338513"/>
            <a:ext cx="333692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7" name="Equation" r:id="rId10" imgW="1815572" imgH="330154" progId="Equation.3">
                    <p:embed/>
                  </p:oleObj>
                </mc:Choice>
                <mc:Fallback>
                  <p:oleObj name="Equation" r:id="rId10" imgW="1815572" imgH="330154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3338513"/>
                          <a:ext cx="3336925" cy="631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912367"/>
                </p:ext>
              </p:extLst>
            </p:nvPr>
          </p:nvGraphicFramePr>
          <p:xfrm>
            <a:off x="2220913" y="4024313"/>
            <a:ext cx="3857625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8" name="Equation" r:id="rId12" imgW="2095018" imgH="292123" progId="Equation.3">
                    <p:embed/>
                  </p:oleObj>
                </mc:Choice>
                <mc:Fallback>
                  <p:oleObj name="Equation" r:id="rId12" imgW="2095018" imgH="292123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913" y="4024313"/>
                          <a:ext cx="3857625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331484"/>
                </p:ext>
              </p:extLst>
            </p:nvPr>
          </p:nvGraphicFramePr>
          <p:xfrm>
            <a:off x="3170238" y="5319713"/>
            <a:ext cx="1912937" cy="74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9" name="Equation" r:id="rId14" imgW="1041170" imgH="393539" progId="Equation.3">
                    <p:embed/>
                  </p:oleObj>
                </mc:Choice>
                <mc:Fallback>
                  <p:oleObj name="Equation" r:id="rId14" imgW="1041170" imgH="393539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238" y="5319713"/>
                          <a:ext cx="1912937" cy="747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0" name="Object 10"/>
            <p:cNvGraphicFramePr>
              <a:graphicFrameLocks noChangeAspect="1"/>
            </p:cNvGraphicFramePr>
            <p:nvPr/>
          </p:nvGraphicFramePr>
          <p:xfrm>
            <a:off x="1524000" y="4786313"/>
            <a:ext cx="502443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0" name="Equation" r:id="rId16" imgW="2679264" imgH="203384" progId="Equation.3">
                    <p:embed/>
                  </p:oleObj>
                </mc:Choice>
                <mc:Fallback>
                  <p:oleObj name="Equation" r:id="rId16" imgW="2679264" imgH="203384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786313"/>
                          <a:ext cx="502443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37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838200"/>
            <a:ext cx="7467600" cy="526297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rgbClr val="800000"/>
                </a:solidFill>
              </a:rPr>
              <a:t>1. 	How do we include categorical predictors in a linear model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sz="1600" dirty="0">
                <a:solidFill>
                  <a:schemeClr val="accent1"/>
                </a:solidFill>
              </a:rPr>
              <a:t>	- we code our predictor variables (e.g., ethnicity) using dummy variables and include these dummy variables into the model.</a:t>
            </a:r>
          </a:p>
          <a:p>
            <a:pPr marL="342900" indent="-342900"/>
            <a:r>
              <a:rPr lang="en-US" sz="1600" dirty="0">
                <a:solidFill>
                  <a:schemeClr val="accent1"/>
                </a:solidFill>
              </a:rPr>
              <a:t>        - the regression coefficients associated to these dummy variables are interpretable as difference between the mean of the category that the dummy variable represent and the reference group.  </a:t>
            </a:r>
          </a:p>
          <a:p>
            <a:pPr marL="800100" lvl="1" indent="-342900">
              <a:buFontTx/>
              <a:buChar char="-"/>
            </a:pPr>
            <a:endParaRPr lang="en-US" sz="1600" dirty="0"/>
          </a:p>
          <a:p>
            <a:pPr marL="342900" indent="-342900"/>
            <a:r>
              <a:rPr lang="en-US" sz="1600" dirty="0">
                <a:solidFill>
                  <a:srgbClr val="800000"/>
                </a:solidFill>
              </a:rPr>
              <a:t>2. 	Multiple Linear Regression Model</a:t>
            </a:r>
          </a:p>
          <a:p>
            <a:pPr marL="342900" indent="-342900"/>
            <a:endParaRPr lang="en-US" sz="1600" dirty="0"/>
          </a:p>
          <a:p>
            <a:pPr marL="342900" lvl="1" indent="-342900"/>
            <a:r>
              <a:rPr lang="en-US" sz="1600" dirty="0">
                <a:solidFill>
                  <a:srgbClr val="800000"/>
                </a:solidFill>
              </a:rPr>
              <a:t> 	(a) Def.  </a:t>
            </a:r>
            <a:r>
              <a:rPr lang="en-US" sz="1600" dirty="0">
                <a:solidFill>
                  <a:schemeClr val="accent1"/>
                </a:solidFill>
              </a:rPr>
              <a:t>A regression model that includes more than one predictor.</a:t>
            </a:r>
          </a:p>
          <a:p>
            <a:pPr marL="342900" lvl="1" indent="-342900"/>
            <a:endParaRPr lang="en-US" sz="1600" dirty="0">
              <a:solidFill>
                <a:schemeClr val="accent1"/>
              </a:solidFill>
            </a:endParaRPr>
          </a:p>
          <a:p>
            <a:pPr marL="342900" lvl="1" indent="-342900"/>
            <a:r>
              <a:rPr lang="en-US" sz="1600" dirty="0">
                <a:solidFill>
                  <a:srgbClr val="800000"/>
                </a:solidFill>
              </a:rPr>
              <a:t>	(b) Parameters. </a:t>
            </a:r>
            <a:r>
              <a:rPr lang="en-US" sz="1600" dirty="0">
                <a:solidFill>
                  <a:schemeClr val="accent1"/>
                </a:solidFill>
              </a:rPr>
              <a:t>The interpretation of regression coefficients depend on whether the associated covariate (predictor) is continuous or a dummy variable. </a:t>
            </a:r>
          </a:p>
          <a:p>
            <a:pPr marL="342900" lvl="1" indent="-342900"/>
            <a:endParaRPr lang="en-US" sz="1600" dirty="0">
              <a:solidFill>
                <a:schemeClr val="accent1"/>
              </a:solidFill>
            </a:endParaRPr>
          </a:p>
          <a:p>
            <a:pPr marL="342900" lvl="1" indent="-342900"/>
            <a:r>
              <a:rPr lang="en-US" sz="1600" dirty="0">
                <a:solidFill>
                  <a:srgbClr val="800000"/>
                </a:solidFill>
              </a:rPr>
              <a:t>	(c) Estimation. </a:t>
            </a:r>
            <a:r>
              <a:rPr lang="en-US" sz="1600" dirty="0">
                <a:solidFill>
                  <a:schemeClr val="accent1"/>
                </a:solidFill>
              </a:rPr>
              <a:t>The regression coefficients of the multiple linear regression can be jointly estimated using Ordinary Least Squares.</a:t>
            </a:r>
          </a:p>
          <a:p>
            <a:pPr marL="342900" lvl="1" indent="-342900"/>
            <a:endParaRPr lang="en-US" sz="1600" dirty="0">
              <a:solidFill>
                <a:schemeClr val="accent1"/>
              </a:solidFill>
            </a:endParaRPr>
          </a:p>
          <a:p>
            <a:pPr marL="342900" lvl="1" indent="-342900"/>
            <a:r>
              <a:rPr lang="en-US" sz="1600" dirty="0">
                <a:solidFill>
                  <a:srgbClr val="800000"/>
                </a:solidFill>
              </a:rPr>
              <a:t>	(d) Model assessment. </a:t>
            </a:r>
            <a:r>
              <a:rPr lang="en-US" sz="1600" dirty="0">
                <a:solidFill>
                  <a:schemeClr val="accent1"/>
                </a:solidFill>
              </a:rPr>
              <a:t>We can asses goodness of fit of the model based on the ANOVA table </a:t>
            </a:r>
            <a:r>
              <a:rPr lang="en-US" sz="1600" dirty="0" smtClean="0">
                <a:solidFill>
                  <a:schemeClr val="accent1"/>
                </a:solidFill>
              </a:rPr>
              <a:t>from </a:t>
            </a:r>
            <a:r>
              <a:rPr lang="en-US" sz="1600" dirty="0">
                <a:solidFill>
                  <a:schemeClr val="accent1"/>
                </a:solidFill>
              </a:rPr>
              <a:t>where we can compute R-squared.</a:t>
            </a:r>
          </a:p>
          <a:p>
            <a:pPr marL="342900" lvl="1" indent="-342900"/>
            <a:r>
              <a:rPr lang="en-US" sz="1600" dirty="0">
                <a:solidFill>
                  <a:schemeClr val="accent1"/>
                </a:solidFill>
              </a:rPr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14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524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Linear Regression When X is Quantitative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799" y="685800"/>
            <a:ext cx="297622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2"/>
          <p:cNvGrpSpPr/>
          <p:nvPr/>
        </p:nvGrpSpPr>
        <p:grpSpPr>
          <a:xfrm>
            <a:off x="4038600" y="1219200"/>
            <a:ext cx="3467100" cy="419100"/>
            <a:chOff x="4038600" y="1219200"/>
            <a:chExt cx="3467100" cy="419100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5481638" y="1219200"/>
            <a:ext cx="202406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13" name="Equation" r:id="rId5" imgW="1104556" imgH="228738" progId="Equation.3">
                    <p:embed/>
                  </p:oleObj>
                </mc:Choice>
                <mc:Fallback>
                  <p:oleObj name="Equation" r:id="rId5" imgW="1104556" imgH="228738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38" y="1219200"/>
                          <a:ext cx="202406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4038600" y="1219200"/>
              <a:ext cx="856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Model:</a:t>
              </a:r>
              <a:endParaRPr lang="en-US" dirty="0"/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3657600" y="1600200"/>
            <a:ext cx="1981200" cy="993577"/>
            <a:chOff x="3657600" y="1600200"/>
            <a:chExt cx="1981200" cy="993577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2860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Response</a:t>
              </a:r>
            </a:p>
          </p:txBody>
        </p:sp>
        <p:cxnSp>
          <p:nvCxnSpPr>
            <p:cNvPr id="20" name="Straight Arrow Connector 19"/>
            <p:cNvCxnSpPr>
              <a:stCxn id="16" idx="0"/>
            </p:cNvCxnSpPr>
            <p:nvPr/>
          </p:nvCxnSpPr>
          <p:spPr>
            <a:xfrm flipV="1">
              <a:off x="4305300" y="1600200"/>
              <a:ext cx="1333500" cy="6858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4648200" y="1524000"/>
            <a:ext cx="1524000" cy="1526977"/>
            <a:chOff x="4648200" y="1524000"/>
            <a:chExt cx="1524000" cy="1526977"/>
          </a:xfrm>
        </p:grpSpPr>
        <p:sp>
          <p:nvSpPr>
            <p:cNvPr id="14" name="TextBox 13"/>
            <p:cNvSpPr txBox="1"/>
            <p:nvPr/>
          </p:nvSpPr>
          <p:spPr>
            <a:xfrm>
              <a:off x="4648200" y="27432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Intercept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181600" y="1524000"/>
              <a:ext cx="990600" cy="12192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5791200" y="1524000"/>
            <a:ext cx="1295400" cy="1526977"/>
            <a:chOff x="5791200" y="1524000"/>
            <a:chExt cx="1295400" cy="1526977"/>
          </a:xfrm>
        </p:grpSpPr>
        <p:sp>
          <p:nvSpPr>
            <p:cNvPr id="15" name="TextBox 14"/>
            <p:cNvSpPr txBox="1"/>
            <p:nvPr/>
          </p:nvSpPr>
          <p:spPr>
            <a:xfrm>
              <a:off x="5791200" y="27432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Predictor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172200" y="1524000"/>
              <a:ext cx="381000" cy="12954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6858000" y="1600200"/>
            <a:ext cx="1752600" cy="1450777"/>
            <a:chOff x="6858000" y="1600200"/>
            <a:chExt cx="1752600" cy="1450777"/>
          </a:xfrm>
        </p:grpSpPr>
        <p:sp>
          <p:nvSpPr>
            <p:cNvPr id="17" name="TextBox 16"/>
            <p:cNvSpPr txBox="1"/>
            <p:nvPr/>
          </p:nvSpPr>
          <p:spPr>
            <a:xfrm>
              <a:off x="6858000" y="2743200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Regression </a:t>
              </a:r>
              <a:r>
                <a:rPr lang="en-US" sz="1400" dirty="0" err="1">
                  <a:solidFill>
                    <a:srgbClr val="800000"/>
                  </a:solidFill>
                </a:rPr>
                <a:t>Coef</a:t>
              </a:r>
              <a:r>
                <a:rPr lang="en-US" sz="1400" dirty="0">
                  <a:solidFill>
                    <a:srgbClr val="800000"/>
                  </a:solidFill>
                </a:rPr>
                <a:t>.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858000" y="1600200"/>
              <a:ext cx="304800" cy="12192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8"/>
          <p:cNvGrpSpPr/>
          <p:nvPr/>
        </p:nvGrpSpPr>
        <p:grpSpPr>
          <a:xfrm>
            <a:off x="7467600" y="1676400"/>
            <a:ext cx="2057400" cy="917377"/>
            <a:chOff x="7467600" y="1676400"/>
            <a:chExt cx="2057400" cy="917377"/>
          </a:xfrm>
        </p:grpSpPr>
        <p:sp>
          <p:nvSpPr>
            <p:cNvPr id="18" name="TextBox 17"/>
            <p:cNvSpPr txBox="1"/>
            <p:nvPr/>
          </p:nvSpPr>
          <p:spPr>
            <a:xfrm>
              <a:off x="8229600" y="22860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Residual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7467600" y="1676400"/>
              <a:ext cx="990600" cy="6858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1"/>
          <p:cNvGrpSpPr/>
          <p:nvPr/>
        </p:nvGrpSpPr>
        <p:grpSpPr>
          <a:xfrm>
            <a:off x="381000" y="3657600"/>
            <a:ext cx="8763000" cy="1477328"/>
            <a:chOff x="381000" y="3810000"/>
            <a:chExt cx="8763000" cy="1477328"/>
          </a:xfrm>
        </p:grpSpPr>
        <p:sp>
          <p:nvSpPr>
            <p:cNvPr id="40" name="TextBox 39"/>
            <p:cNvSpPr txBox="1"/>
            <p:nvPr/>
          </p:nvSpPr>
          <p:spPr>
            <a:xfrm>
              <a:off x="381000" y="3810000"/>
              <a:ext cx="8763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Interpretation:</a:t>
              </a:r>
            </a:p>
            <a:p>
              <a:r>
                <a:rPr lang="en-US" dirty="0"/>
                <a:t>	</a:t>
              </a:r>
            </a:p>
            <a:p>
              <a:r>
                <a:rPr lang="en-US" dirty="0"/>
                <a:t>                 =&gt;        :  Linear rate of change of y with respect to X</a:t>
              </a:r>
            </a:p>
            <a:p>
              <a:r>
                <a:rPr lang="en-US" dirty="0"/>
                <a:t>	</a:t>
              </a:r>
            </a:p>
            <a:p>
              <a:r>
                <a:rPr lang="en-US" dirty="0"/>
                <a:t>                 =&gt;                  :  Prediction equation (linear approx. to the conditional expectation)</a:t>
              </a:r>
            </a:p>
          </p:txBody>
        </p:sp>
        <p:graphicFrame>
          <p:nvGraphicFramePr>
            <p:cNvPr id="389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164426"/>
                </p:ext>
              </p:extLst>
            </p:nvPr>
          </p:nvGraphicFramePr>
          <p:xfrm>
            <a:off x="1676400" y="4343400"/>
            <a:ext cx="355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14" name="Equation" r:id="rId7" imgW="177601" imgH="215541" progId="Equation.3">
                    <p:embed/>
                  </p:oleObj>
                </mc:Choice>
                <mc:Fallback>
                  <p:oleObj name="Equation" r:id="rId7" imgW="177601" imgH="215541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4343400"/>
                          <a:ext cx="3556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7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0319085"/>
                </p:ext>
              </p:extLst>
            </p:nvPr>
          </p:nvGraphicFramePr>
          <p:xfrm>
            <a:off x="1600200" y="4876800"/>
            <a:ext cx="9525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15" name="Equation" r:id="rId9" imgW="571225" imgH="228600" progId="Equation.3">
                    <p:embed/>
                  </p:oleObj>
                </mc:Choice>
                <mc:Fallback>
                  <p:oleObj name="Equation" r:id="rId9" imgW="571225" imgH="228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4876800"/>
                          <a:ext cx="9525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7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9" name="Straight Connector 28"/>
          <p:cNvCxnSpPr/>
          <p:nvPr/>
        </p:nvCxnSpPr>
        <p:spPr>
          <a:xfrm flipV="1">
            <a:off x="1066800" y="1676400"/>
            <a:ext cx="2438400" cy="1447800"/>
          </a:xfrm>
          <a:prstGeom prst="line">
            <a:avLst/>
          </a:prstGeom>
          <a:ln w="19050">
            <a:solidFill>
              <a:srgbClr val="008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5562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if X is Categorical, How do We Handle This?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-100519"/>
            <a:ext cx="8077200" cy="93871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700" dirty="0">
              <a:solidFill>
                <a:srgbClr val="800000"/>
              </a:solidFill>
            </a:endParaRPr>
          </a:p>
          <a:p>
            <a:pPr algn="ctr"/>
            <a:r>
              <a:rPr lang="en-US" sz="2400" dirty="0">
                <a:solidFill>
                  <a:srgbClr val="800000"/>
                </a:solidFill>
              </a:rPr>
              <a:t>Case 1: Categorical Variable With 2 Levels </a:t>
            </a:r>
          </a:p>
          <a:p>
            <a:pPr algn="ctr"/>
            <a:r>
              <a:rPr lang="en-US" sz="2400" dirty="0">
                <a:solidFill>
                  <a:srgbClr val="800000"/>
                </a:solidFill>
              </a:rPr>
              <a:t>(e.g., Male/Female or South/North)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 1</a:t>
            </a:r>
            <a:r>
              <a:rPr lang="en-US" baseline="30000" dirty="0">
                <a:solidFill>
                  <a:schemeClr val="tx2"/>
                </a:solidFill>
              </a:rPr>
              <a:t>st</a:t>
            </a:r>
            <a:r>
              <a:rPr lang="en-US" dirty="0">
                <a:solidFill>
                  <a:schemeClr val="tx2"/>
                </a:solidFill>
              </a:rPr>
              <a:t>  We recode X into a Dummy Variable e.g., M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={ 1 if X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=Male ; 0 if  X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=Female }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381000" y="1437422"/>
            <a:ext cx="8382000" cy="379710"/>
            <a:chOff x="381000" y="1437422"/>
            <a:chExt cx="8382000" cy="379710"/>
          </a:xfrm>
        </p:grpSpPr>
        <p:sp>
          <p:nvSpPr>
            <p:cNvPr id="7" name="TextBox 6"/>
            <p:cNvSpPr txBox="1"/>
            <p:nvPr/>
          </p:nvSpPr>
          <p:spPr>
            <a:xfrm>
              <a:off x="381000" y="1447800"/>
              <a:ext cx="838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dirty="0">
                  <a:solidFill>
                    <a:schemeClr val="tx2"/>
                  </a:solidFill>
                </a:rPr>
                <a:t> Then we fit a linear model using M</a:t>
              </a:r>
              <a:r>
                <a:rPr lang="en-US" baseline="-25000" dirty="0">
                  <a:solidFill>
                    <a:schemeClr val="tx2"/>
                  </a:solidFill>
                </a:rPr>
                <a:t>i</a:t>
              </a:r>
              <a:r>
                <a:rPr lang="en-US" dirty="0">
                  <a:solidFill>
                    <a:schemeClr val="tx2"/>
                  </a:solidFill>
                </a:rPr>
                <a:t> as predictor: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5570539" y="1437422"/>
            <a:ext cx="1973262" cy="378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48" name="Equation" r:id="rId4" imgW="1180618" imgH="228738" progId="Equation.3">
                    <p:embed/>
                  </p:oleObj>
                </mc:Choice>
                <mc:Fallback>
                  <p:oleObj name="Equation" r:id="rId4" imgW="1180618" imgH="228738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0539" y="1437422"/>
                          <a:ext cx="1973262" cy="378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381000" y="2057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 How do we interpret regression coefficients here?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2819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 We look at the prediction equations both for male and female.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04850" y="3505200"/>
          <a:ext cx="316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9" name="Equation" r:id="rId6" imgW="1764864" imgH="241415" progId="Equation.3">
                  <p:embed/>
                </p:oleObj>
              </mc:Choice>
              <mc:Fallback>
                <p:oleObj name="Equation" r:id="rId6" imgW="1764864" imgH="24141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505200"/>
                        <a:ext cx="316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18"/>
          <p:cNvGraphicFramePr>
            <a:graphicFrameLocks noChangeAspect="1"/>
          </p:cNvGraphicFramePr>
          <p:nvPr/>
        </p:nvGraphicFramePr>
        <p:xfrm>
          <a:off x="4667250" y="3505200"/>
          <a:ext cx="345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0" name="Equation" r:id="rId8" imgW="1930216" imgH="241415" progId="Equation.3">
                  <p:embed/>
                </p:oleObj>
              </mc:Choice>
              <mc:Fallback>
                <p:oleObj name="Equation" r:id="rId8" imgW="1930216" imgH="241415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505200"/>
                        <a:ext cx="345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2133600" y="4343400"/>
          <a:ext cx="3849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1" name="Equation" r:id="rId10" imgW="2145726" imgH="241415" progId="Equation.3">
                  <p:embed/>
                </p:oleObj>
              </mc:Choice>
              <mc:Fallback>
                <p:oleObj name="Equation" r:id="rId10" imgW="2145726" imgH="24141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38496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29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 Therefore, the regression coefficient represent the difference between the expected value of Male and Female.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867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 NOTE: The interpretation of the regression coefficient depends on what level was used as reference category. </a:t>
            </a:r>
          </a:p>
        </p:txBody>
      </p:sp>
    </p:spTree>
    <p:extLst>
      <p:ext uri="{BB962C8B-B14F-4D97-AF65-F5344CB8AC3E}">
        <p14:creationId xmlns:p14="http://schemas.microsoft.com/office/powerpoint/2010/main" val="33468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057400"/>
            <a:ext cx="7467600" cy="10772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What if Our Predictor Has More than Two Levels (e.g., Ethnicity: Black/White/Hispanic)?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09600"/>
            <a:ext cx="7467600" cy="10772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What if our categorical variable has more than two levels?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0574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Suppose our categorical variable can get on 3 possible values (White, Black, Hispanic). Then one possibility is to create 2 dummy variables: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                  W        B</a:t>
            </a:r>
          </a:p>
          <a:p>
            <a:r>
              <a:rPr lang="en-US" dirty="0"/>
              <a:t>----------------------------------</a:t>
            </a:r>
          </a:p>
          <a:p>
            <a:r>
              <a:rPr lang="en-US" dirty="0"/>
              <a:t>White              1           0    </a:t>
            </a:r>
          </a:p>
          <a:p>
            <a:r>
              <a:rPr lang="en-US" dirty="0"/>
              <a:t>Black                0          1     </a:t>
            </a:r>
          </a:p>
          <a:p>
            <a:r>
              <a:rPr lang="en-US" dirty="0"/>
              <a:t>Hispanic          0          0      </a:t>
            </a:r>
          </a:p>
          <a:p>
            <a:r>
              <a:rPr lang="en-US" dirty="0"/>
              <a:t>----------------------------------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5971"/>
              </p:ext>
            </p:extLst>
          </p:nvPr>
        </p:nvGraphicFramePr>
        <p:xfrm>
          <a:off x="4702175" y="3362325"/>
          <a:ext cx="2976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6" name="Equation" r:id="rId4" imgW="1650770" imgH="228738" progId="Equation.3">
                  <p:embed/>
                </p:oleObj>
              </mc:Choice>
              <mc:Fallback>
                <p:oleObj name="Equation" r:id="rId4" imgW="1650770" imgH="228738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362325"/>
                        <a:ext cx="29765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06090"/>
              </p:ext>
            </p:extLst>
          </p:nvPr>
        </p:nvGraphicFramePr>
        <p:xfrm>
          <a:off x="4918075" y="4198938"/>
          <a:ext cx="9731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7" name="Equation" r:id="rId6" imgW="533216" imgH="228600" progId="Equation.3">
                  <p:embed/>
                </p:oleObj>
              </mc:Choice>
              <mc:Fallback>
                <p:oleObj name="Equation" r:id="rId6" imgW="533216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4198938"/>
                        <a:ext cx="973138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28518"/>
              </p:ext>
            </p:extLst>
          </p:nvPr>
        </p:nvGraphicFramePr>
        <p:xfrm>
          <a:off x="6596063" y="4211638"/>
          <a:ext cx="12874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8" name="Equation" r:id="rId8" imgW="812433" imgH="228738" progId="Equation.3">
                  <p:embed/>
                </p:oleObj>
              </mc:Choice>
              <mc:Fallback>
                <p:oleObj name="Equation" r:id="rId8" imgW="812433" imgH="228738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4211638"/>
                        <a:ext cx="128746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716308"/>
              </p:ext>
            </p:extLst>
          </p:nvPr>
        </p:nvGraphicFramePr>
        <p:xfrm>
          <a:off x="5454650" y="4800600"/>
          <a:ext cx="14763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9" name="Equation" r:id="rId10" imgW="812433" imgH="228738" progId="Equation.3">
                  <p:embed/>
                </p:oleObj>
              </mc:Choice>
              <mc:Fallback>
                <p:oleObj name="Equation" r:id="rId10" imgW="812433" imgH="228738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4800600"/>
                        <a:ext cx="14763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5410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How are these regression </a:t>
            </a:r>
            <a:r>
              <a:rPr lang="en-US" dirty="0" err="1">
                <a:solidFill>
                  <a:srgbClr val="800000"/>
                </a:solidFill>
              </a:rPr>
              <a:t>coef</a:t>
            </a:r>
            <a:r>
              <a:rPr lang="en-US" dirty="0">
                <a:solidFill>
                  <a:srgbClr val="800000"/>
                </a:solidFill>
              </a:rPr>
              <a:t>. Interpreted?</a:t>
            </a:r>
          </a:p>
        </p:txBody>
      </p:sp>
    </p:spTree>
    <p:extLst>
      <p:ext uri="{BB962C8B-B14F-4D97-AF65-F5344CB8AC3E}">
        <p14:creationId xmlns:p14="http://schemas.microsoft.com/office/powerpoint/2010/main" val="38087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1430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Example in </a:t>
            </a:r>
            <a:r>
              <a:rPr lang="en-US" sz="2800" dirty="0" smtClean="0">
                <a:solidFill>
                  <a:srgbClr val="800000"/>
                </a:solidFill>
              </a:rPr>
              <a:t>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2667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github.com/gdlc/EPI809/blob/master/MULTIPLE_LINEAR_REGRESSION.md</a:t>
            </a:r>
            <a:r>
              <a:rPr lang="en-US" dirty="0" smtClean="0"/>
              <a:t> </a:t>
            </a:r>
            <a:endParaRPr lang="en-US" b="1" dirty="0">
              <a:solidFill>
                <a:srgbClr val="1F497D"/>
              </a:solidFill>
            </a:endParaRPr>
          </a:p>
          <a:p>
            <a:r>
              <a:rPr lang="en-US" b="1" dirty="0">
                <a:solidFill>
                  <a:srgbClr val="1F497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78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Multiple Linear Regression 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010400" cy="3693319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buFont typeface="Symbol"/>
              <a:buChar char="Þ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So far we have discussed cases where we have only one predictor (e.g., regression of weight on height or wage on sex). </a:t>
            </a:r>
          </a:p>
          <a:p>
            <a:pPr>
              <a:buFont typeface="Symbol"/>
              <a:buChar char="Þ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Symbol"/>
              <a:buChar char="Þ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However, in most cases, more than one predictor affect the response.</a:t>
            </a:r>
          </a:p>
          <a:p>
            <a:pPr>
              <a:buFont typeface="Symbol"/>
              <a:buChar char="Þ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Symbol"/>
              <a:buChar char="Þ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For example, one may think that weight is not only affected by height but also by sex, age, etc.</a:t>
            </a:r>
          </a:p>
          <a:p>
            <a:pPr>
              <a:buFont typeface="Symbol"/>
              <a:buChar char="Þ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Symbol"/>
              <a:buChar char="Þ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 multiple regression model is a regression model that includes more than one predictor.</a:t>
            </a:r>
          </a:p>
          <a:p>
            <a:pPr>
              <a:buFont typeface="Symbol"/>
              <a:buChar char="Þ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Symbol"/>
              <a:buChar char="Þ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For example, let’s consider regressing wages on education and ethnicity (W/B/H).</a:t>
            </a:r>
          </a:p>
        </p:txBody>
      </p:sp>
    </p:spTree>
    <p:extLst>
      <p:ext uri="{BB962C8B-B14F-4D97-AF65-F5344CB8AC3E}">
        <p14:creationId xmlns:p14="http://schemas.microsoft.com/office/powerpoint/2010/main" val="380878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Model Definition &amp; Interpretation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98331"/>
              </p:ext>
            </p:extLst>
          </p:nvPr>
        </p:nvGraphicFramePr>
        <p:xfrm>
          <a:off x="2232025" y="2057400"/>
          <a:ext cx="41941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4" imgW="2082341" imgH="228738" progId="Equation.3">
                  <p:embed/>
                </p:oleObj>
              </mc:Choice>
              <mc:Fallback>
                <p:oleObj name="Equation" r:id="rId4" imgW="2082341" imgH="228738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057400"/>
                        <a:ext cx="419417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19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Interpretation: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188183"/>
              </p:ext>
            </p:extLst>
          </p:nvPr>
        </p:nvGraphicFramePr>
        <p:xfrm>
          <a:off x="381000" y="3276600"/>
          <a:ext cx="3581400" cy="66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6" imgW="2526588" imgH="456924" progId="Equation.3">
                  <p:embed/>
                </p:oleObj>
              </mc:Choice>
              <mc:Fallback>
                <p:oleObj name="Equation" r:id="rId6" imgW="2526588" imgH="45692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3581400" cy="661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381000" y="3810000"/>
          <a:ext cx="464185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8" imgW="2806034" imgH="723693" progId="Equation.3">
                  <p:embed/>
                </p:oleObj>
              </mc:Choice>
              <mc:Fallback>
                <p:oleObj name="Equation" r:id="rId8" imgW="2806034" imgH="72369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464185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8382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Let: </a:t>
            </a:r>
          </a:p>
          <a:p>
            <a:r>
              <a:rPr lang="en-US" dirty="0"/>
              <a:t>   - ED= Years of Education</a:t>
            </a:r>
          </a:p>
          <a:p>
            <a:r>
              <a:rPr lang="en-US" dirty="0"/>
              <a:t>   - W={ 1 if White; 0  0therwise } B={ 1 if Black; 0  0therwise } </a:t>
            </a:r>
          </a:p>
          <a:p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533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Therefore:</a:t>
            </a:r>
          </a:p>
          <a:p>
            <a:r>
              <a:rPr lang="en-US" dirty="0"/>
              <a:t>	- For continuous predictors the reg. coefficients represent the slope of the line.</a:t>
            </a:r>
          </a:p>
          <a:p>
            <a:r>
              <a:rPr lang="en-US" dirty="0"/>
              <a:t>	- For dummy variables, reg. coefficients represent differences. </a:t>
            </a:r>
          </a:p>
        </p:txBody>
      </p:sp>
    </p:spTree>
    <p:extLst>
      <p:ext uri="{BB962C8B-B14F-4D97-AF65-F5344CB8AC3E}">
        <p14:creationId xmlns:p14="http://schemas.microsoft.com/office/powerpoint/2010/main" val="33614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8926"/>
            <a:ext cx="595245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Graphical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16764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The Slope is the same for all groups. </a:t>
            </a:r>
          </a:p>
          <a:p>
            <a:endParaRPr lang="en-US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The dummy variables induce group-specific intercepts.</a:t>
            </a:r>
          </a:p>
        </p:txBody>
      </p:sp>
    </p:spTree>
    <p:extLst>
      <p:ext uri="{BB962C8B-B14F-4D97-AF65-F5344CB8AC3E}">
        <p14:creationId xmlns:p14="http://schemas.microsoft.com/office/powerpoint/2010/main" val="33468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597</Words>
  <Application>Microsoft Macintosh PowerPoint</Application>
  <PresentationFormat>On-screen Show (4:3)</PresentationFormat>
  <Paragraphs>145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Symbol</vt:lpstr>
      <vt:lpstr>Arial</vt:lpstr>
      <vt:lpstr>Office Theme</vt:lpstr>
      <vt:lpstr>Equation</vt:lpstr>
      <vt:lpstr>EPI 809: Multiple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UAB School of Public Health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 612 (Statistical Analysis II)</dc:title>
  <dc:creator>Gustavo de los Campos</dc:creator>
  <cp:lastModifiedBy>Vazquez, Ana</cp:lastModifiedBy>
  <cp:revision>764</cp:revision>
  <dcterms:created xsi:type="dcterms:W3CDTF">2012-12-12T17:55:05Z</dcterms:created>
  <dcterms:modified xsi:type="dcterms:W3CDTF">2020-02-01T19:26:41Z</dcterms:modified>
</cp:coreProperties>
</file>