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2" r:id="rId2"/>
    <p:sldId id="316" r:id="rId3"/>
    <p:sldId id="336" r:id="rId4"/>
    <p:sldId id="337" r:id="rId5"/>
    <p:sldId id="339" r:id="rId6"/>
    <p:sldId id="340" r:id="rId7"/>
    <p:sldId id="341" r:id="rId8"/>
    <p:sldId id="342" r:id="rId9"/>
    <p:sldId id="335" r:id="rId10"/>
    <p:sldId id="320" r:id="rId11"/>
    <p:sldId id="319" r:id="rId12"/>
    <p:sldId id="327" r:id="rId13"/>
    <p:sldId id="3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2857"/>
  </p:normalViewPr>
  <p:slideViewPr>
    <p:cSldViewPr>
      <p:cViewPr varScale="1">
        <p:scale>
          <a:sx n="57" d="100"/>
          <a:sy n="57" d="100"/>
        </p:scale>
        <p:origin x="10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BST 612 Spring,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BST 612 Spring,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25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emf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7.emf"/><Relationship Id="rId5" Type="http://schemas.openxmlformats.org/officeDocument/2006/relationships/image" Target="../media/image16.emf"/><Relationship Id="rId10" Type="http://schemas.openxmlformats.org/officeDocument/2006/relationships/package" Target="../embeddings/Microsoft_Excel_Worksheet.xlsx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Testing in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9358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85800"/>
            <a:ext cx="7467600" cy="10772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The R-squared of the </a:t>
            </a:r>
            <a:r>
              <a:rPr lang="en-US" sz="2800" dirty="0">
                <a:solidFill>
                  <a:schemeClr val="tx2"/>
                </a:solidFill>
              </a:rPr>
              <a:t>Long Regression </a:t>
            </a:r>
            <a:r>
              <a:rPr lang="en-US" sz="2800" dirty="0">
                <a:solidFill>
                  <a:srgbClr val="800000"/>
                </a:solidFill>
              </a:rPr>
              <a:t>will always </a:t>
            </a:r>
            <a:r>
              <a:rPr lang="en-US" sz="2800">
                <a:solidFill>
                  <a:srgbClr val="800000"/>
                </a:solidFill>
              </a:rPr>
              <a:t>be </a:t>
            </a:r>
            <a:r>
              <a:rPr lang="en-US" sz="2800" u="sng">
                <a:solidFill>
                  <a:srgbClr val="800000"/>
                </a:solidFill>
              </a:rPr>
              <a:t>&gt;</a:t>
            </a:r>
            <a:r>
              <a:rPr lang="en-US" sz="2800">
                <a:solidFill>
                  <a:srgbClr val="800000"/>
                </a:solidFill>
              </a:rPr>
              <a:t> </a:t>
            </a:r>
            <a:r>
              <a:rPr lang="en-US" sz="2800" dirty="0">
                <a:solidFill>
                  <a:srgbClr val="800000"/>
                </a:solidFill>
              </a:rPr>
              <a:t>than that of the </a:t>
            </a:r>
            <a:r>
              <a:rPr lang="en-US" sz="2800" dirty="0">
                <a:solidFill>
                  <a:schemeClr val="tx2"/>
                </a:solidFill>
              </a:rPr>
              <a:t>Short 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2301895"/>
            <a:ext cx="7467600" cy="150810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How can we test whether the reduction in R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we observed is large enough to reject the null hypothesis?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42672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F-test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F Test for the Long Vs Short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52400" y="762000"/>
            <a:ext cx="7086600" cy="385763"/>
            <a:chOff x="-76200" y="762000"/>
            <a:chExt cx="7086600" cy="385763"/>
          </a:xfrm>
        </p:grpSpPr>
        <p:graphicFrame>
          <p:nvGraphicFramePr>
            <p:cNvPr id="212994" name="Object 3"/>
            <p:cNvGraphicFramePr>
              <a:graphicFrameLocks noChangeAspect="1"/>
            </p:cNvGraphicFramePr>
            <p:nvPr/>
          </p:nvGraphicFramePr>
          <p:xfrm>
            <a:off x="1631950" y="762000"/>
            <a:ext cx="53784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91" name="Equation" r:id="rId4" imgW="3186896" imgH="228738" progId="Equation.3">
                    <p:embed/>
                  </p:oleObj>
                </mc:Choice>
                <mc:Fallback>
                  <p:oleObj name="Equation" r:id="rId4" imgW="3186896" imgH="228738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950" y="762000"/>
                          <a:ext cx="5378450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-76200" y="762000"/>
              <a:ext cx="1702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solidFill>
                    <a:srgbClr val="800000"/>
                  </a:solidFill>
                </a:rPr>
                <a:t>Long Regression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23837" y="1595437"/>
            <a:ext cx="5719763" cy="385763"/>
            <a:chOff x="228600" y="1676400"/>
            <a:chExt cx="5719763" cy="385763"/>
          </a:xfrm>
        </p:grpSpPr>
        <p:sp>
          <p:nvSpPr>
            <p:cNvPr id="8" name="Rectangle 7"/>
            <p:cNvSpPr/>
            <p:nvPr/>
          </p:nvSpPr>
          <p:spPr>
            <a:xfrm>
              <a:off x="228600" y="1676400"/>
              <a:ext cx="22134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solidFill>
                    <a:srgbClr val="800000"/>
                  </a:solidFill>
                </a:rPr>
                <a:t>Short Regression (H</a:t>
              </a:r>
              <a:r>
                <a:rPr lang="en-US" baseline="-25000" dirty="0">
                  <a:solidFill>
                    <a:srgbClr val="800000"/>
                  </a:solidFill>
                </a:rPr>
                <a:t>0</a:t>
              </a:r>
              <a:r>
                <a:rPr lang="en-US" dirty="0">
                  <a:solidFill>
                    <a:srgbClr val="800000"/>
                  </a:solidFill>
                </a:rPr>
                <a:t>)</a:t>
              </a:r>
            </a:p>
          </p:txBody>
        </p:sp>
        <p:graphicFrame>
          <p:nvGraphicFramePr>
            <p:cNvPr id="212995" name="Object 3"/>
            <p:cNvGraphicFramePr>
              <a:graphicFrameLocks noChangeAspect="1"/>
            </p:cNvGraphicFramePr>
            <p:nvPr/>
          </p:nvGraphicFramePr>
          <p:xfrm>
            <a:off x="2671763" y="1676400"/>
            <a:ext cx="327660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92" name="Equation" r:id="rId6" imgW="1942893" imgH="228738" progId="Equation.3">
                    <p:embed/>
                  </p:oleObj>
                </mc:Choice>
                <mc:Fallback>
                  <p:oleObj name="Equation" r:id="rId6" imgW="1942893" imgH="228738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763" y="1676400"/>
                          <a:ext cx="3276600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-152400" y="2362200"/>
            <a:ext cx="4876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800000"/>
                </a:solidFill>
              </a:rPr>
              <a:t>     ANOVA Table of the Short Regression (k=3)</a:t>
            </a:r>
          </a:p>
          <a:p>
            <a:r>
              <a:rPr lang="en-US" sz="1700" dirty="0">
                <a:solidFill>
                  <a:schemeClr val="tx2"/>
                </a:solidFill>
              </a:rPr>
              <a:t>  Source       DF        SS      MS           R</a:t>
            </a:r>
            <a:r>
              <a:rPr lang="en-US" sz="1700" baseline="30000" dirty="0">
                <a:solidFill>
                  <a:schemeClr val="tx2"/>
                </a:solidFill>
              </a:rPr>
              <a:t>2</a:t>
            </a:r>
            <a:r>
              <a:rPr lang="en-US" sz="1700" dirty="0">
                <a:solidFill>
                  <a:schemeClr val="tx2"/>
                </a:solidFill>
              </a:rPr>
              <a:t>                   </a:t>
            </a:r>
            <a:r>
              <a:rPr lang="en-US" sz="1700" i="1" dirty="0">
                <a:solidFill>
                  <a:schemeClr val="tx2"/>
                </a:solidFill>
              </a:rPr>
              <a:t>f</a:t>
            </a:r>
            <a:r>
              <a:rPr lang="en-US" sz="1700" dirty="0">
                <a:solidFill>
                  <a:schemeClr val="tx2"/>
                </a:solidFill>
              </a:rPr>
              <a:t>            </a:t>
            </a:r>
          </a:p>
          <a:p>
            <a:r>
              <a:rPr lang="en-US" sz="1700" dirty="0"/>
              <a:t>-------------------------------------------------------------------</a:t>
            </a:r>
          </a:p>
          <a:p>
            <a:r>
              <a:rPr lang="en-US" sz="1600" dirty="0"/>
              <a:t>   Model    2         SSR</a:t>
            </a:r>
            <a:r>
              <a:rPr lang="en-US" sz="1600" baseline="-25000" dirty="0"/>
              <a:t>0</a:t>
            </a:r>
            <a:r>
              <a:rPr lang="en-US" sz="1600" dirty="0"/>
              <a:t>     MSR</a:t>
            </a:r>
            <a:r>
              <a:rPr lang="en-US" sz="1600" baseline="-25000" dirty="0"/>
              <a:t>0       </a:t>
            </a:r>
            <a:r>
              <a:rPr lang="en-US" sz="1600" dirty="0"/>
              <a:t>SSR</a:t>
            </a:r>
            <a:r>
              <a:rPr lang="en-US" sz="1600" baseline="-25000" dirty="0"/>
              <a:t>0</a:t>
            </a:r>
            <a:r>
              <a:rPr lang="en-US" sz="1600" dirty="0"/>
              <a:t> /SST  MSR</a:t>
            </a:r>
            <a:r>
              <a:rPr lang="en-US" sz="1600" baseline="-25000" dirty="0"/>
              <a:t>0 /</a:t>
            </a:r>
            <a:r>
              <a:rPr lang="en-US" sz="1600" dirty="0"/>
              <a:t> MSE</a:t>
            </a:r>
            <a:r>
              <a:rPr lang="en-US" sz="1600" baseline="-25000" dirty="0"/>
              <a:t>0</a:t>
            </a:r>
          </a:p>
          <a:p>
            <a:r>
              <a:rPr lang="en-US" sz="1600" dirty="0"/>
              <a:t>   Error    N-3       SSE</a:t>
            </a:r>
            <a:r>
              <a:rPr lang="en-US" sz="1600" baseline="-25000" dirty="0"/>
              <a:t>0</a:t>
            </a:r>
            <a:r>
              <a:rPr lang="en-US" sz="1600" dirty="0"/>
              <a:t>      MSE</a:t>
            </a:r>
            <a:r>
              <a:rPr lang="en-US" sz="1600" baseline="-25000" dirty="0"/>
              <a:t>0</a:t>
            </a:r>
            <a:endParaRPr lang="en-US" sz="1600" dirty="0"/>
          </a:p>
          <a:p>
            <a:r>
              <a:rPr lang="en-US" sz="1600" dirty="0"/>
              <a:t>   Total    N-1        SST       MST</a:t>
            </a:r>
          </a:p>
          <a:p>
            <a:r>
              <a:rPr lang="en-US" sz="1700" dirty="0"/>
              <a:t>-------------------------------------------------------------------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19800" y="1219200"/>
            <a:ext cx="3140075" cy="736101"/>
            <a:chOff x="6019800" y="1219200"/>
            <a:chExt cx="3140075" cy="736101"/>
          </a:xfrm>
        </p:grpSpPr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561804"/>
                </p:ext>
              </p:extLst>
            </p:nvPr>
          </p:nvGraphicFramePr>
          <p:xfrm>
            <a:off x="7010400" y="1219200"/>
            <a:ext cx="2149475" cy="736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93" name="Equation" r:id="rId8" imgW="1409356" imgH="482278" progId="Equation.3">
                    <p:embed/>
                  </p:oleObj>
                </mc:Choice>
                <mc:Fallback>
                  <p:oleObj name="Equation" r:id="rId8" imgW="1409356" imgH="482278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1219200"/>
                          <a:ext cx="2149475" cy="736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21"/>
            <p:cNvGrpSpPr/>
            <p:nvPr/>
          </p:nvGrpSpPr>
          <p:grpSpPr>
            <a:xfrm>
              <a:off x="6019800" y="1219200"/>
              <a:ext cx="990600" cy="609600"/>
              <a:chOff x="5867400" y="1066800"/>
              <a:chExt cx="990600" cy="6096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6096000" y="1066800"/>
                <a:ext cx="762000" cy="304800"/>
              </a:xfrm>
              <a:prstGeom prst="line">
                <a:avLst/>
              </a:prstGeom>
              <a:ln w="127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867400" y="1371600"/>
                <a:ext cx="990600" cy="304800"/>
              </a:xfrm>
              <a:prstGeom prst="straightConnector1">
                <a:avLst/>
              </a:prstGeom>
              <a:ln w="12700"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4419600" y="2362200"/>
            <a:ext cx="48768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800000"/>
                </a:solidFill>
              </a:rPr>
              <a:t>      ANOVA Table of Long Regression (k=5)</a:t>
            </a:r>
          </a:p>
          <a:p>
            <a:r>
              <a:rPr lang="en-US" sz="1700" dirty="0">
                <a:solidFill>
                  <a:schemeClr val="tx2"/>
                </a:solidFill>
              </a:rPr>
              <a:t>Source     DF         SS         MS         R</a:t>
            </a:r>
            <a:r>
              <a:rPr lang="en-US" sz="1700" baseline="30000" dirty="0">
                <a:solidFill>
                  <a:schemeClr val="tx2"/>
                </a:solidFill>
              </a:rPr>
              <a:t>2</a:t>
            </a:r>
            <a:r>
              <a:rPr lang="en-US" sz="1700" dirty="0">
                <a:solidFill>
                  <a:schemeClr val="tx2"/>
                </a:solidFill>
              </a:rPr>
              <a:t>             </a:t>
            </a:r>
            <a:r>
              <a:rPr lang="en-US" sz="1700" i="1" dirty="0">
                <a:solidFill>
                  <a:schemeClr val="tx2"/>
                </a:solidFill>
              </a:rPr>
              <a:t>f</a:t>
            </a:r>
            <a:r>
              <a:rPr lang="en-US" sz="1700" dirty="0">
                <a:solidFill>
                  <a:schemeClr val="tx2"/>
                </a:solidFill>
              </a:rPr>
              <a:t>                      </a:t>
            </a:r>
          </a:p>
          <a:p>
            <a:r>
              <a:rPr lang="en-US" sz="1700" dirty="0"/>
              <a:t>-------------------------------------------------------------------</a:t>
            </a:r>
          </a:p>
          <a:p>
            <a:r>
              <a:rPr lang="en-US" sz="1600" dirty="0"/>
              <a:t>   Model        4       SSR</a:t>
            </a:r>
            <a:r>
              <a:rPr lang="en-US" sz="1600" baseline="-25000" dirty="0"/>
              <a:t>A</a:t>
            </a:r>
            <a:r>
              <a:rPr lang="en-US" sz="1600" dirty="0"/>
              <a:t>    MSR</a:t>
            </a:r>
            <a:r>
              <a:rPr lang="en-US" sz="1600" baseline="-25000" dirty="0"/>
              <a:t>A     </a:t>
            </a:r>
            <a:r>
              <a:rPr lang="en-US" sz="1600" dirty="0"/>
              <a:t>SSR</a:t>
            </a:r>
            <a:r>
              <a:rPr lang="en-US" sz="1600" baseline="-25000" dirty="0"/>
              <a:t>A</a:t>
            </a:r>
            <a:r>
              <a:rPr lang="en-US" sz="1600" dirty="0"/>
              <a:t> /SST  MSR</a:t>
            </a:r>
            <a:r>
              <a:rPr lang="en-US" sz="1600" baseline="-25000" dirty="0"/>
              <a:t>A /</a:t>
            </a:r>
            <a:r>
              <a:rPr lang="en-US" sz="1600" dirty="0"/>
              <a:t> MSE</a:t>
            </a:r>
            <a:r>
              <a:rPr lang="en-US" sz="1600" baseline="-25000" dirty="0"/>
              <a:t>A</a:t>
            </a:r>
          </a:p>
          <a:p>
            <a:r>
              <a:rPr lang="en-US" sz="1600" dirty="0"/>
              <a:t>   Error       N-5      SSE</a:t>
            </a:r>
            <a:r>
              <a:rPr lang="en-US" sz="1600" baseline="-25000" dirty="0"/>
              <a:t>A</a:t>
            </a:r>
            <a:r>
              <a:rPr lang="en-US" sz="1600" dirty="0"/>
              <a:t>     MSE</a:t>
            </a:r>
            <a:r>
              <a:rPr lang="en-US" sz="1600" baseline="-25000" dirty="0"/>
              <a:t>A</a:t>
            </a:r>
            <a:endParaRPr lang="en-US" sz="1600" dirty="0"/>
          </a:p>
          <a:p>
            <a:r>
              <a:rPr lang="en-US" sz="1600" dirty="0"/>
              <a:t>   Total        N-1      SST      MST</a:t>
            </a:r>
          </a:p>
          <a:p>
            <a:r>
              <a:rPr lang="en-US" sz="1700" dirty="0"/>
              <a:t>-------------------------------------------------------------------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4434007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  F-Test</a:t>
            </a:r>
          </a:p>
          <a:p>
            <a:r>
              <a:rPr lang="en-US" sz="1700" dirty="0">
                <a:solidFill>
                  <a:srgbClr val="800000"/>
                </a:solidFill>
              </a:rPr>
              <a:t>Source                DF           SS                MS                             R</a:t>
            </a:r>
            <a:r>
              <a:rPr lang="en-US" sz="1700" baseline="30000" dirty="0">
                <a:solidFill>
                  <a:srgbClr val="800000"/>
                </a:solidFill>
              </a:rPr>
              <a:t>2</a:t>
            </a:r>
            <a:r>
              <a:rPr lang="en-US" sz="1700" dirty="0">
                <a:solidFill>
                  <a:srgbClr val="800000"/>
                </a:solidFill>
              </a:rPr>
              <a:t>                      F</a:t>
            </a:r>
          </a:p>
          <a:p>
            <a:r>
              <a:rPr lang="en-US" sz="1700" dirty="0"/>
              <a:t>-----------------------------------------------------------------------------------------------------------</a:t>
            </a:r>
          </a:p>
          <a:p>
            <a:r>
              <a:rPr lang="en-US" sz="1700" dirty="0"/>
              <a:t>Model (Ha)         2</a:t>
            </a:r>
          </a:p>
          <a:p>
            <a:r>
              <a:rPr lang="en-US" sz="1700" dirty="0"/>
              <a:t>Error                N-5     </a:t>
            </a:r>
          </a:p>
          <a:p>
            <a:r>
              <a:rPr lang="en-US" sz="1700" dirty="0"/>
              <a:t>Total  (H</a:t>
            </a:r>
            <a:r>
              <a:rPr lang="en-US" sz="1700" baseline="-25000" dirty="0"/>
              <a:t>0 </a:t>
            </a:r>
            <a:r>
              <a:rPr lang="en-US" sz="1700" dirty="0"/>
              <a:t>)</a:t>
            </a:r>
            <a:r>
              <a:rPr lang="en-US" sz="1700" baseline="-25000" dirty="0"/>
              <a:t>          </a:t>
            </a:r>
            <a:r>
              <a:rPr lang="en-US" sz="1700" dirty="0"/>
              <a:t>N-3</a:t>
            </a:r>
            <a:r>
              <a:rPr lang="en-US" sz="1700" baseline="-25000" dirty="0"/>
              <a:t>              </a:t>
            </a:r>
          </a:p>
          <a:p>
            <a:r>
              <a:rPr lang="en-US" sz="1700" dirty="0"/>
              <a:t>-----------------------------------------------------------------------------------------------------------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148932" y="5181600"/>
          <a:ext cx="107369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4" name="Equation" r:id="rId10" imgW="799756" imgH="228738" progId="Equation.3">
                  <p:embed/>
                </p:oleObj>
              </mc:Choice>
              <mc:Fallback>
                <p:oleObj name="Equation" r:id="rId10" imgW="799756" imgH="228738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32" y="5181600"/>
                        <a:ext cx="107369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2374210" y="5486401"/>
          <a:ext cx="49916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5" name="Equation" r:id="rId12" imgW="355080" imgH="215801" progId="Equation.3">
                  <p:embed/>
                </p:oleObj>
              </mc:Choice>
              <mc:Fallback>
                <p:oleObj name="Equation" r:id="rId12" imgW="355080" imgH="215801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210" y="5486401"/>
                        <a:ext cx="49916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2362200" y="5759873"/>
          <a:ext cx="498475" cy="33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6" name="Equation" r:id="rId14" imgW="342625" imgH="228600" progId="Equation.3">
                  <p:embed/>
                </p:oleObj>
              </mc:Choice>
              <mc:Fallback>
                <p:oleObj name="Equation" r:id="rId14" imgW="342625" imgH="228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59873"/>
                        <a:ext cx="498475" cy="336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3275229" y="5181600"/>
          <a:ext cx="1449171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7" name="Equation" r:id="rId16" imgW="1079201" imgH="228738" progId="Equation.3">
                  <p:embed/>
                </p:oleObj>
              </mc:Choice>
              <mc:Fallback>
                <p:oleObj name="Equation" r:id="rId16" imgW="1079201" imgH="228738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229" y="5181600"/>
                        <a:ext cx="1449171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3316564" y="5486400"/>
          <a:ext cx="121257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8" name="Equation" r:id="rId18" imgW="863172" imgH="215931" progId="Equation.3">
                  <p:embed/>
                </p:oleObj>
              </mc:Choice>
              <mc:Fallback>
                <p:oleObj name="Equation" r:id="rId18" imgW="863172" imgH="21593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564" y="5486400"/>
                        <a:ext cx="121257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4876800" y="5181600"/>
          <a:ext cx="1308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9" name="Equation" r:id="rId20" imgW="1295262" imgH="228738" progId="Equation.3">
                  <p:embed/>
                </p:oleObj>
              </mc:Choice>
              <mc:Fallback>
                <p:oleObj name="Equation" r:id="rId20" imgW="1295262" imgH="228738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130810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6427788" y="5200650"/>
          <a:ext cx="11160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0" name="Equation" r:id="rId22" imgW="1104556" imgH="431570" progId="Equation.3">
                  <p:embed/>
                </p:oleObj>
              </mc:Choice>
              <mc:Fallback>
                <p:oleObj name="Equation" r:id="rId22" imgW="1104556" imgH="43157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5200650"/>
                        <a:ext cx="11160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7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F Test for the Long Vs Short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52400" y="762000"/>
            <a:ext cx="7086600" cy="385763"/>
            <a:chOff x="-76200" y="762000"/>
            <a:chExt cx="7086600" cy="385763"/>
          </a:xfrm>
        </p:grpSpPr>
        <p:graphicFrame>
          <p:nvGraphicFramePr>
            <p:cNvPr id="212994" name="Object 3"/>
            <p:cNvGraphicFramePr>
              <a:graphicFrameLocks noChangeAspect="1"/>
            </p:cNvGraphicFramePr>
            <p:nvPr/>
          </p:nvGraphicFramePr>
          <p:xfrm>
            <a:off x="1631950" y="762000"/>
            <a:ext cx="53784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00" name="Equation" r:id="rId4" imgW="3186896" imgH="228738" progId="Equation.3">
                    <p:embed/>
                  </p:oleObj>
                </mc:Choice>
                <mc:Fallback>
                  <p:oleObj name="Equation" r:id="rId4" imgW="3186896" imgH="228738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950" y="762000"/>
                          <a:ext cx="5378450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-76200" y="762000"/>
              <a:ext cx="17020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solidFill>
                    <a:srgbClr val="800000"/>
                  </a:solidFill>
                </a:rPr>
                <a:t>Long Regression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23837" y="1595437"/>
            <a:ext cx="5719763" cy="385763"/>
            <a:chOff x="228600" y="1676400"/>
            <a:chExt cx="5719763" cy="385763"/>
          </a:xfrm>
        </p:grpSpPr>
        <p:sp>
          <p:nvSpPr>
            <p:cNvPr id="8" name="Rectangle 7"/>
            <p:cNvSpPr/>
            <p:nvPr/>
          </p:nvSpPr>
          <p:spPr>
            <a:xfrm>
              <a:off x="228600" y="1676400"/>
              <a:ext cx="22134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dirty="0">
                  <a:solidFill>
                    <a:srgbClr val="800000"/>
                  </a:solidFill>
                </a:rPr>
                <a:t>Short Regression (H</a:t>
              </a:r>
              <a:r>
                <a:rPr lang="en-US" baseline="-25000" dirty="0">
                  <a:solidFill>
                    <a:srgbClr val="800000"/>
                  </a:solidFill>
                </a:rPr>
                <a:t>0</a:t>
              </a:r>
              <a:r>
                <a:rPr lang="en-US" dirty="0">
                  <a:solidFill>
                    <a:srgbClr val="800000"/>
                  </a:solidFill>
                </a:rPr>
                <a:t>)</a:t>
              </a:r>
            </a:p>
          </p:txBody>
        </p:sp>
        <p:graphicFrame>
          <p:nvGraphicFramePr>
            <p:cNvPr id="212995" name="Object 3"/>
            <p:cNvGraphicFramePr>
              <a:graphicFrameLocks noChangeAspect="1"/>
            </p:cNvGraphicFramePr>
            <p:nvPr/>
          </p:nvGraphicFramePr>
          <p:xfrm>
            <a:off x="2671763" y="1676400"/>
            <a:ext cx="327660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01" name="Equation" r:id="rId6" imgW="1942893" imgH="228738" progId="Equation.3">
                    <p:embed/>
                  </p:oleObj>
                </mc:Choice>
                <mc:Fallback>
                  <p:oleObj name="Equation" r:id="rId6" imgW="1942893" imgH="228738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763" y="1676400"/>
                          <a:ext cx="3276600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6019800" y="1219200"/>
            <a:ext cx="3140075" cy="736101"/>
            <a:chOff x="6019800" y="1219200"/>
            <a:chExt cx="3140075" cy="736101"/>
          </a:xfrm>
        </p:grpSpPr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561804"/>
                </p:ext>
              </p:extLst>
            </p:nvPr>
          </p:nvGraphicFramePr>
          <p:xfrm>
            <a:off x="7010400" y="1219200"/>
            <a:ext cx="2149475" cy="736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02" name="Equation" r:id="rId8" imgW="1409356" imgH="482278" progId="Equation.3">
                    <p:embed/>
                  </p:oleObj>
                </mc:Choice>
                <mc:Fallback>
                  <p:oleObj name="Equation" r:id="rId8" imgW="1409356" imgH="482278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1219200"/>
                          <a:ext cx="2149475" cy="736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21"/>
            <p:cNvGrpSpPr/>
            <p:nvPr/>
          </p:nvGrpSpPr>
          <p:grpSpPr>
            <a:xfrm>
              <a:off x="6019800" y="1219200"/>
              <a:ext cx="990600" cy="609600"/>
              <a:chOff x="5867400" y="1066800"/>
              <a:chExt cx="990600" cy="6096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6096000" y="1066800"/>
                <a:ext cx="762000" cy="304800"/>
              </a:xfrm>
              <a:prstGeom prst="line">
                <a:avLst/>
              </a:prstGeom>
              <a:ln w="12700">
                <a:solidFill>
                  <a:srgbClr val="8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5867400" y="1371600"/>
                <a:ext cx="990600" cy="304800"/>
              </a:xfrm>
              <a:prstGeom prst="straightConnector1">
                <a:avLst/>
              </a:prstGeom>
              <a:ln w="12700"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7582" name="Object 14"/>
          <p:cNvGraphicFramePr>
            <a:graphicFrameLocks noChangeAspect="1"/>
          </p:cNvGraphicFramePr>
          <p:nvPr/>
        </p:nvGraphicFramePr>
        <p:xfrm>
          <a:off x="1143000" y="4419600"/>
          <a:ext cx="63436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3" name="Worksheet" r:id="rId10" imgW="6343532" imgH="1723957" progId="Excel.Sheet.12">
                  <p:embed/>
                </p:oleObj>
              </mc:Choice>
              <mc:Fallback>
                <p:oleObj name="Worksheet" r:id="rId10" imgW="6343532" imgH="1723957" progId="Excel.Shee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634365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2362200"/>
            <a:ext cx="3200400" cy="1571625"/>
            <a:chOff x="762000" y="2362200"/>
            <a:chExt cx="3200400" cy="1571625"/>
          </a:xfrm>
        </p:grpSpPr>
        <p:pic>
          <p:nvPicPr>
            <p:cNvPr id="237580" name="Picture 1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62000" y="2667000"/>
              <a:ext cx="319087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838200" y="2362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ANOVA Short Regression (H</a:t>
              </a:r>
              <a:r>
                <a:rPr lang="en-US" baseline="-25000" dirty="0">
                  <a:solidFill>
                    <a:schemeClr val="tx2"/>
                  </a:solidFill>
                </a:rPr>
                <a:t>0</a:t>
              </a:r>
              <a:r>
                <a:rPr lang="en-US" dirty="0">
                  <a:solidFill>
                    <a:schemeClr val="tx2"/>
                  </a:solidFill>
                </a:rPr>
                <a:t>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76800" y="2362200"/>
            <a:ext cx="3347634" cy="1600200"/>
            <a:chOff x="4876800" y="2362200"/>
            <a:chExt cx="3347634" cy="1600200"/>
          </a:xfrm>
        </p:grpSpPr>
        <p:pic>
          <p:nvPicPr>
            <p:cNvPr id="237581" name="Picture 1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876800" y="2743200"/>
              <a:ext cx="3347634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4876800" y="2362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ANOVA Long Regression (H</a:t>
              </a:r>
              <a:r>
                <a:rPr lang="en-US" baseline="-25000" dirty="0">
                  <a:solidFill>
                    <a:schemeClr val="tx2"/>
                  </a:solidFill>
                </a:rPr>
                <a:t>A</a:t>
              </a:r>
              <a:r>
                <a:rPr lang="en-US" dirty="0">
                  <a:solidFill>
                    <a:schemeClr val="tx2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7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762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Summary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90600"/>
            <a:ext cx="8382000" cy="449353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Once we fitted a model there are various test we may want to do.</a:t>
            </a:r>
          </a:p>
          <a:p>
            <a:pPr>
              <a:buFontTx/>
              <a:buChar char="-"/>
            </a:pPr>
            <a:endParaRPr lang="en-US" sz="22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 First we assess whether the model as a whole have any merit. For this we look at the R-sq. and at the F-test (both from the ANOVA table). In this case we are comparing our model against an intercept-only (or mean) model.</a:t>
            </a:r>
          </a:p>
          <a:p>
            <a:pPr>
              <a:buFontTx/>
              <a:buChar char="-"/>
            </a:pPr>
            <a:endParaRPr lang="en-US" sz="22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 Then we can test:</a:t>
            </a:r>
          </a:p>
          <a:p>
            <a:pPr lvl="2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 Either individual predictors (we do this with a t-test, from the parameter estimates table)</a:t>
            </a:r>
          </a:p>
          <a:p>
            <a:pPr lvl="2">
              <a:buFontTx/>
              <a:buChar char="-"/>
            </a:pPr>
            <a:r>
              <a:rPr lang="en-US" sz="2200" dirty="0">
                <a:solidFill>
                  <a:schemeClr val="tx2"/>
                </a:solidFill>
              </a:rPr>
              <a:t> Or groups of predictors. We do this by fitting and comparing the short and long regressions.</a:t>
            </a:r>
          </a:p>
        </p:txBody>
      </p:sp>
    </p:spTree>
    <p:extLst>
      <p:ext uri="{BB962C8B-B14F-4D97-AF65-F5344CB8AC3E}">
        <p14:creationId xmlns:p14="http://schemas.microsoft.com/office/powerpoint/2010/main" val="33614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Multiple Regression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05000" y="880646"/>
            <a:ext cx="7088188" cy="2472154"/>
            <a:chOff x="609600" y="3886200"/>
            <a:chExt cx="7088188" cy="2472154"/>
          </a:xfrm>
        </p:grpSpPr>
        <p:grpSp>
          <p:nvGrpSpPr>
            <p:cNvPr id="6" name="Group 9"/>
            <p:cNvGrpSpPr/>
            <p:nvPr/>
          </p:nvGrpSpPr>
          <p:grpSpPr>
            <a:xfrm>
              <a:off x="609600" y="3886200"/>
              <a:ext cx="7088188" cy="400110"/>
              <a:chOff x="-76200" y="762000"/>
              <a:chExt cx="7088188" cy="400110"/>
            </a:xfrm>
          </p:grpSpPr>
          <p:graphicFrame>
            <p:nvGraphicFramePr>
              <p:cNvPr id="7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2317462"/>
                  </p:ext>
                </p:extLst>
              </p:nvPr>
            </p:nvGraphicFramePr>
            <p:xfrm>
              <a:off x="1631950" y="762000"/>
              <a:ext cx="5380038" cy="385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Equation" r:id="rId4" imgW="3187440" imgH="228600" progId="Equation.3">
                      <p:embed/>
                    </p:oleObj>
                  </mc:Choice>
                  <mc:Fallback>
                    <p:oleObj name="Equation" r:id="rId4" imgW="3187440" imgH="2286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1950" y="762000"/>
                            <a:ext cx="5380038" cy="3857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Rectangle 7"/>
              <p:cNvSpPr/>
              <p:nvPr/>
            </p:nvSpPr>
            <p:spPr>
              <a:xfrm>
                <a:off x="-76200" y="762000"/>
                <a:ext cx="8604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2000" dirty="0">
                    <a:solidFill>
                      <a:srgbClr val="800000"/>
                    </a:solidFill>
                  </a:rPr>
                  <a:t>Model</a:t>
                </a:r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 flipV="1">
              <a:off x="2286000" y="4343400"/>
              <a:ext cx="1143000" cy="76200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990600" y="5130224"/>
              <a:ext cx="1905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Dummy: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South (1) ; North(0)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648200" y="4267200"/>
              <a:ext cx="0" cy="91440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57600" y="5181600"/>
              <a:ext cx="1905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Dummy: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Female (1) ; Male (0)</a:t>
              </a:r>
            </a:p>
          </p:txBody>
        </p:sp>
        <p:cxnSp>
          <p:nvCxnSpPr>
            <p:cNvPr id="15" name="Straight Arrow Connector 14"/>
            <p:cNvCxnSpPr>
              <a:stCxn id="19" idx="0"/>
            </p:cNvCxnSpPr>
            <p:nvPr/>
          </p:nvCxnSpPr>
          <p:spPr>
            <a:xfrm flipH="1" flipV="1">
              <a:off x="5638800" y="4191000"/>
              <a:ext cx="38100" cy="182880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24400" y="6019800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Years of Experience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781800" y="4267200"/>
              <a:ext cx="0" cy="914400"/>
            </a:xfrm>
            <a:prstGeom prst="straightConnector1">
              <a:avLst/>
            </a:prstGeom>
            <a:ln w="127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91200" y="5181600"/>
              <a:ext cx="190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Years of Education</a:t>
              </a:r>
            </a:p>
          </p:txBody>
        </p:sp>
      </p:grp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562600" y="4648200"/>
          <a:ext cx="838200" cy="53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749160" imgH="482400" progId="Equation.3">
                  <p:embed/>
                </p:oleObj>
              </mc:Choice>
              <mc:Fallback>
                <p:oleObj name="Equation" r:id="rId6" imgW="7491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48200"/>
                        <a:ext cx="838200" cy="539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2400" y="3505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Examples of tests of hypothesis that we can do once we fit the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4648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Single-parameter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3600" y="4579203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Are there differences between South &amp; North?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0" y="4648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t-test (Parameter Estimates Table)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9144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Regression of, Wages (y) on Region, Sex, Experience and Education.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538537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Model as a whole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1600" y="5385375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 Region, Sex, Experience and Education together have any effect on wages?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165725" y="5385375"/>
          <a:ext cx="2012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1866600" imgH="482400" progId="Equation.3">
                  <p:embed/>
                </p:oleObj>
              </mc:Choice>
              <mc:Fallback>
                <p:oleObj name="Equation" r:id="rId8" imgW="18666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5385375"/>
                        <a:ext cx="2012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620000" y="5334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F-test </a:t>
            </a:r>
          </a:p>
          <a:p>
            <a:r>
              <a:rPr lang="en-US" sz="1600" dirty="0">
                <a:solidFill>
                  <a:schemeClr val="tx2"/>
                </a:solidFill>
              </a:rPr>
              <a:t>(ANOVA table)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6400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Groups of predictors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0" y="4191000"/>
            <a:ext cx="9144000" cy="2514600"/>
            <a:chOff x="0" y="4191000"/>
            <a:chExt cx="9144000" cy="25146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0" y="4572000"/>
              <a:ext cx="91440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8600" y="41910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800000"/>
                  </a:solidFill>
                </a:rPr>
                <a:t>Type of Test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41910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800000"/>
                  </a:solidFill>
                </a:rPr>
                <a:t>Example/Description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1600" y="41910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800000"/>
                  </a:solidFill>
                </a:rPr>
                <a:t>Set of Hypothesis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10400" y="4191000"/>
              <a:ext cx="1981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800000"/>
                  </a:solidFill>
                </a:rPr>
                <a:t>Stat. Test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0" y="6705600"/>
              <a:ext cx="91440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00200" y="6172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Do Experience and Education together have any effect on wages?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089525" y="6096000"/>
          <a:ext cx="2165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0" imgW="2006280" imgH="482400" progId="Equation.3">
                  <p:embed/>
                </p:oleObj>
              </mc:Choice>
              <mc:Fallback>
                <p:oleObj name="Equation" r:id="rId10" imgW="20062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6096000"/>
                        <a:ext cx="2165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620000" y="60198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F-test (we will calculate it)</a:t>
            </a:r>
          </a:p>
        </p:txBody>
      </p:sp>
    </p:spTree>
    <p:extLst>
      <p:ext uri="{BB962C8B-B14F-4D97-AF65-F5344CB8AC3E}">
        <p14:creationId xmlns:p14="http://schemas.microsoft.com/office/powerpoint/2010/main" val="28637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  <p:bldP spid="25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220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Single-Effect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41666" name="Object 2"/>
          <p:cNvGraphicFramePr>
            <a:graphicFrameLocks noChangeAspect="1"/>
          </p:cNvGraphicFramePr>
          <p:nvPr/>
        </p:nvGraphicFramePr>
        <p:xfrm>
          <a:off x="3170238" y="4084638"/>
          <a:ext cx="18351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9" name="Equation" r:id="rId4" imgW="774360" imgH="507960" progId="Equation.3">
                  <p:embed/>
                </p:oleObj>
              </mc:Choice>
              <mc:Fallback>
                <p:oleObj name="Equation" r:id="rId4" imgW="77436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4084638"/>
                        <a:ext cx="18351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4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524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Standard Errors &amp; t-statistic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457200" y="1066800"/>
            <a:ext cx="7543800" cy="512763"/>
            <a:chOff x="533400" y="3429000"/>
            <a:chExt cx="7543800" cy="512763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3429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800000"/>
                  </a:solidFill>
                </a:rPr>
                <a:t>Standard Error of Estimates</a:t>
              </a: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347291"/>
                </p:ext>
              </p:extLst>
            </p:nvPr>
          </p:nvGraphicFramePr>
          <p:xfrm>
            <a:off x="4495800" y="3429000"/>
            <a:ext cx="1862137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48" name="Equation" r:id="rId4" imgW="1079201" imgH="292123" progId="Equation.3">
                    <p:embed/>
                  </p:oleObj>
                </mc:Choice>
                <mc:Fallback>
                  <p:oleObj name="Equation" r:id="rId4" imgW="1079201" imgH="292123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429000"/>
                          <a:ext cx="1862137" cy="512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"/>
          <p:cNvGrpSpPr/>
          <p:nvPr/>
        </p:nvGrpSpPr>
        <p:grpSpPr>
          <a:xfrm>
            <a:off x="457200" y="1752600"/>
            <a:ext cx="7543800" cy="830997"/>
            <a:chOff x="457200" y="2521803"/>
            <a:chExt cx="7543800" cy="830997"/>
          </a:xfrm>
        </p:grpSpPr>
        <p:sp>
          <p:nvSpPr>
            <p:cNvPr id="16" name="TextBox 15"/>
            <p:cNvSpPr txBox="1"/>
            <p:nvPr/>
          </p:nvSpPr>
          <p:spPr>
            <a:xfrm>
              <a:off x="457200" y="2521803"/>
              <a:ext cx="754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Standardized Estimates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(t-statistic)</a:t>
              </a: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096252"/>
                </p:ext>
              </p:extLst>
            </p:nvPr>
          </p:nvGraphicFramePr>
          <p:xfrm>
            <a:off x="3962400" y="2521803"/>
            <a:ext cx="1019175" cy="7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49" name="Equation" r:id="rId6" imgW="634954" imgH="469601" progId="Equation.3">
                    <p:embed/>
                  </p:oleObj>
                </mc:Choice>
                <mc:Fallback>
                  <p:oleObj name="Equation" r:id="rId6" imgW="634954" imgH="469601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2521803"/>
                          <a:ext cx="1019175" cy="758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304800" y="2895600"/>
            <a:ext cx="899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pValue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compare the t-statistic against a reference distribution (the distribution of the t-statistic under the null hypothesis (H0: b1=0). If the observed statistic is ‘unusual’ for this reference distribution that provides evidence against  H0. 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Specifically, the p-value is the p</a:t>
            </a:r>
            <a:r>
              <a:rPr lang="en-US" sz="2000" dirty="0"/>
              <a:t>robability of observing a t-statistic at least as extreme as the one observed if the null hypothesis holds.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400" y="5181600"/>
            <a:ext cx="4610099" cy="1676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0" y="5257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Let’s discuss this from the JMP output</a:t>
            </a:r>
          </a:p>
        </p:txBody>
      </p:sp>
    </p:spTree>
    <p:extLst>
      <p:ext uri="{BB962C8B-B14F-4D97-AF65-F5344CB8AC3E}">
        <p14:creationId xmlns:p14="http://schemas.microsoft.com/office/powerpoint/2010/main" val="16013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Testing the Model as a Whole (All effects together)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17462"/>
              </p:ext>
            </p:extLst>
          </p:nvPr>
        </p:nvGraphicFramePr>
        <p:xfrm>
          <a:off x="685800" y="1905000"/>
          <a:ext cx="53800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0" name="Equation" r:id="rId4" imgW="3187440" imgH="228600" progId="Equation.3">
                  <p:embed/>
                </p:oleObj>
              </mc:Choice>
              <mc:Fallback>
                <p:oleObj name="Equation" r:id="rId4" imgW="3187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538003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685800" y="2667000"/>
          <a:ext cx="3534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1" name="Equation" r:id="rId6" imgW="1866600" imgH="482400" progId="Equation.3">
                  <p:embed/>
                </p:oleObj>
              </mc:Choice>
              <mc:Fallback>
                <p:oleObj name="Equation" r:id="rId6" imgW="18666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5349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114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If the NULL Hypothesis holds…</a:t>
            </a:r>
          </a:p>
        </p:txBody>
      </p:sp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3886200" y="4114800"/>
          <a:ext cx="12223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2" name="Equation" r:id="rId8" imgW="723600" imgH="228600" progId="Equation.3">
                  <p:embed/>
                </p:oleObj>
              </mc:Choice>
              <mc:Fallback>
                <p:oleObj name="Equation" r:id="rId8" imgW="723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12223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86200" y="4507468"/>
            <a:ext cx="1676400" cy="826532"/>
            <a:chOff x="3886200" y="4419600"/>
            <a:chExt cx="1676400" cy="826532"/>
          </a:xfrm>
        </p:grpSpPr>
        <p:sp>
          <p:nvSpPr>
            <p:cNvPr id="8" name="TextBox 7"/>
            <p:cNvSpPr txBox="1"/>
            <p:nvPr/>
          </p:nvSpPr>
          <p:spPr>
            <a:xfrm>
              <a:off x="3886200" y="4876800"/>
              <a:ext cx="1676400" cy="369332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Mean of Y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495800" y="4419600"/>
              <a:ext cx="0" cy="4572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57200" y="57912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To test the model as a whole we will use the ANOVA Table…</a:t>
            </a:r>
          </a:p>
        </p:txBody>
      </p:sp>
    </p:spTree>
    <p:extLst>
      <p:ext uri="{BB962C8B-B14F-4D97-AF65-F5344CB8AC3E}">
        <p14:creationId xmlns:p14="http://schemas.microsoft.com/office/powerpoint/2010/main" val="13204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ANOVA and F-test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17462"/>
              </p:ext>
            </p:extLst>
          </p:nvPr>
        </p:nvGraphicFramePr>
        <p:xfrm>
          <a:off x="381000" y="1447800"/>
          <a:ext cx="60245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1" name="Equation" r:id="rId4" imgW="3568680" imgH="228600" progId="Equation.3">
                  <p:embed/>
                </p:oleObj>
              </mc:Choice>
              <mc:Fallback>
                <p:oleObj name="Equation" r:id="rId4" imgW="35686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602456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363538" y="990600"/>
          <a:ext cx="18669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2" name="Equation" r:id="rId6" imgW="1104840" imgH="228600" progId="Equation.3">
                  <p:embed/>
                </p:oleObj>
              </mc:Choice>
              <mc:Fallback>
                <p:oleObj name="Equation" r:id="rId6" imgW="11048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990600"/>
                        <a:ext cx="18669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85800" y="2286000"/>
            <a:ext cx="3347634" cy="1600200"/>
            <a:chOff x="4876800" y="2362200"/>
            <a:chExt cx="3347634" cy="1600200"/>
          </a:xfrm>
        </p:grpSpPr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76800" y="2743200"/>
              <a:ext cx="3347634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4876800" y="23622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19200" y="3810000"/>
            <a:ext cx="1676400" cy="1359932"/>
            <a:chOff x="1219200" y="3810000"/>
            <a:chExt cx="1676400" cy="1359932"/>
          </a:xfrm>
        </p:grpSpPr>
        <p:sp>
          <p:nvSpPr>
            <p:cNvPr id="15" name="TextBox 14"/>
            <p:cNvSpPr txBox="1"/>
            <p:nvPr/>
          </p:nvSpPr>
          <p:spPr>
            <a:xfrm>
              <a:off x="1219200" y="4800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SS Under H0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057400" y="3810000"/>
              <a:ext cx="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14600" y="3516868"/>
            <a:ext cx="2362200" cy="1664732"/>
            <a:chOff x="533400" y="3505200"/>
            <a:chExt cx="2362200" cy="1664732"/>
          </a:xfrm>
        </p:grpSpPr>
        <p:sp>
          <p:nvSpPr>
            <p:cNvPr id="20" name="TextBox 19"/>
            <p:cNvSpPr txBox="1"/>
            <p:nvPr/>
          </p:nvSpPr>
          <p:spPr>
            <a:xfrm>
              <a:off x="1219200" y="4800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SS Under Ha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533400" y="3505200"/>
              <a:ext cx="152400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67000" y="1981200"/>
            <a:ext cx="3048000" cy="1066800"/>
            <a:chOff x="2667000" y="1981200"/>
            <a:chExt cx="3048000" cy="1066800"/>
          </a:xfrm>
        </p:grpSpPr>
        <p:sp>
          <p:nvSpPr>
            <p:cNvPr id="23" name="TextBox 22"/>
            <p:cNvSpPr txBox="1"/>
            <p:nvPr/>
          </p:nvSpPr>
          <p:spPr>
            <a:xfrm>
              <a:off x="2667000" y="198120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</a:rPr>
                <a:t>Mean Square=Sum Sq. / DF</a:t>
              </a: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857500" y="2400300"/>
              <a:ext cx="685800" cy="609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486400" y="2667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F-statistic: </a:t>
            </a:r>
          </a:p>
          <a:p>
            <a:pPr algn="ctr"/>
            <a:r>
              <a:rPr lang="en-US" b="1" dirty="0" err="1">
                <a:solidFill>
                  <a:srgbClr val="800000"/>
                </a:solidFill>
              </a:rPr>
              <a:t>MS.Model</a:t>
            </a:r>
            <a:r>
              <a:rPr lang="en-US" b="1" dirty="0">
                <a:solidFill>
                  <a:srgbClr val="800000"/>
                </a:solidFill>
              </a:rPr>
              <a:t>/</a:t>
            </a:r>
            <a:r>
              <a:rPr lang="en-US" b="1" dirty="0" err="1">
                <a:solidFill>
                  <a:srgbClr val="800000"/>
                </a:solidFill>
              </a:rPr>
              <a:t>MS.Error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31" name="Straight Arrow Connector 30"/>
          <p:cNvCxnSpPr>
            <a:endCxn id="13" idx="3"/>
          </p:cNvCxnSpPr>
          <p:nvPr/>
        </p:nvCxnSpPr>
        <p:spPr>
          <a:xfrm flipH="1">
            <a:off x="4033434" y="2819400"/>
            <a:ext cx="2367366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3000" y="37338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Note: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The F-statistic is directly related to the R-squared of the model.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The larger the R-sq. the larger the F-stat.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09600" y="3810000"/>
            <a:ext cx="4572000" cy="2551331"/>
            <a:chOff x="609600" y="3810000"/>
            <a:chExt cx="4572000" cy="2551331"/>
          </a:xfrm>
        </p:grpSpPr>
        <p:cxnSp>
          <p:nvCxnSpPr>
            <p:cNvPr id="34" name="Elbow Connector 33"/>
            <p:cNvCxnSpPr/>
            <p:nvPr/>
          </p:nvCxnSpPr>
          <p:spPr>
            <a:xfrm rot="5400000" flipH="1" flipV="1">
              <a:off x="2438400" y="4419600"/>
              <a:ext cx="1981200" cy="7620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09600" y="5715000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Is the F-ratio large enough to reject the NULL (see H0 above)?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ANOVA and F-test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4741" name="Picture 5" descr="http://www.stat.lsu.edu/exstweb/statlab/tables/f-dist-5-20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6400"/>
            <a:ext cx="6019800" cy="3593379"/>
          </a:xfrm>
          <a:prstGeom prst="rect">
            <a:avLst/>
          </a:prstGeom>
          <a:noFill/>
        </p:spPr>
      </p:pic>
      <p:grpSp>
        <p:nvGrpSpPr>
          <p:cNvPr id="36" name="Group 35"/>
          <p:cNvGrpSpPr/>
          <p:nvPr/>
        </p:nvGrpSpPr>
        <p:grpSpPr>
          <a:xfrm>
            <a:off x="1752600" y="1219200"/>
            <a:ext cx="3733800" cy="838200"/>
            <a:chOff x="1752600" y="1219200"/>
            <a:chExt cx="3733800" cy="838200"/>
          </a:xfrm>
        </p:grpSpPr>
        <p:sp>
          <p:nvSpPr>
            <p:cNvPr id="24" name="TextBox 23"/>
            <p:cNvSpPr txBox="1"/>
            <p:nvPr/>
          </p:nvSpPr>
          <p:spPr>
            <a:xfrm>
              <a:off x="1752600" y="1219200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F Distribution ( the distribution of the F-statistic under H0)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38400" y="1600200"/>
              <a:ext cx="0" cy="45720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048000" y="4953000"/>
            <a:ext cx="3733800" cy="1560731"/>
            <a:chOff x="3048000" y="4953000"/>
            <a:chExt cx="3733800" cy="1560731"/>
          </a:xfrm>
        </p:grpSpPr>
        <p:sp>
          <p:nvSpPr>
            <p:cNvPr id="28" name="TextBox 27"/>
            <p:cNvSpPr txBox="1"/>
            <p:nvPr/>
          </p:nvSpPr>
          <p:spPr>
            <a:xfrm>
              <a:off x="3048000" y="5867400"/>
              <a:ext cx="3733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</a:rPr>
                <a:t>The observed value of the F-statistic</a:t>
              </a:r>
            </a:p>
            <a:p>
              <a:pPr algn="ctr"/>
              <a:r>
                <a:rPr lang="en-US" dirty="0">
                  <a:solidFill>
                    <a:srgbClr val="800000"/>
                  </a:solidFill>
                </a:rPr>
                <a:t>(from the ANOVA table)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105400" y="4953000"/>
              <a:ext cx="0" cy="99060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05400" y="2743200"/>
            <a:ext cx="3733800" cy="2057400"/>
            <a:chOff x="1752600" y="1219200"/>
            <a:chExt cx="3733800" cy="2057400"/>
          </a:xfrm>
        </p:grpSpPr>
        <p:sp>
          <p:nvSpPr>
            <p:cNvPr id="40" name="TextBox 39"/>
            <p:cNvSpPr txBox="1"/>
            <p:nvPr/>
          </p:nvSpPr>
          <p:spPr>
            <a:xfrm>
              <a:off x="1752600" y="1219200"/>
              <a:ext cx="3733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P-value: Probability of observing a value of the F statistic greater or equal than the one observed under H0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286000" y="2133600"/>
              <a:ext cx="0" cy="114300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04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296400" cy="138499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Testing Groups of Predictors</a:t>
            </a:r>
          </a:p>
          <a:p>
            <a:pPr algn="ctr"/>
            <a:endParaRPr lang="en-US" sz="2800" dirty="0">
              <a:solidFill>
                <a:srgbClr val="800000"/>
              </a:solidFill>
            </a:endParaRPr>
          </a:p>
          <a:p>
            <a:pPr algn="ctr"/>
            <a:r>
              <a:rPr lang="en-US" sz="2800" dirty="0">
                <a:solidFill>
                  <a:srgbClr val="800000"/>
                </a:solidFill>
              </a:rPr>
              <a:t>(e.g., Do Education and Experience Have Any Effect on Wages?)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4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0"/>
            <a:ext cx="8991600" cy="5232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Null and Alternative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457200" y="2895600"/>
          <a:ext cx="6759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5" name="Equation" r:id="rId4" imgW="3568680" imgH="482400" progId="Equation.3">
                  <p:embed/>
                </p:oleObj>
              </mc:Choice>
              <mc:Fallback>
                <p:oleObj name="Equation" r:id="rId4" imgW="35686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6759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990600" y="1295400"/>
          <a:ext cx="53800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6" name="Equation" r:id="rId6" imgW="3187440" imgH="228600" progId="Equation.3">
                  <p:embed/>
                </p:oleObj>
              </mc:Choice>
              <mc:Fallback>
                <p:oleObj name="Equation" r:id="rId6" imgW="31874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538003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00800" y="220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Short Regression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Long Regression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H="1" flipV="1">
            <a:off x="6629400" y="38100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76800" y="2590800"/>
            <a:ext cx="2590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56388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Implementing the above test boils down to comparing the short and long regressions. </a:t>
            </a:r>
          </a:p>
        </p:txBody>
      </p:sp>
    </p:spTree>
    <p:extLst>
      <p:ext uri="{BB962C8B-B14F-4D97-AF65-F5344CB8AC3E}">
        <p14:creationId xmlns:p14="http://schemas.microsoft.com/office/powerpoint/2010/main" val="28637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717</Words>
  <Application>Microsoft Macintosh PowerPoint</Application>
  <PresentationFormat>On-screen Show (4:3)</PresentationFormat>
  <Paragraphs>121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Office Theme</vt:lpstr>
      <vt:lpstr>Equation</vt:lpstr>
      <vt:lpstr>Worksheet</vt:lpstr>
      <vt:lpstr>Testing in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UAB School of Public Health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 612 (Statistical Analysis II)</dc:title>
  <dc:creator>Gustavo de los Campos</dc:creator>
  <cp:lastModifiedBy>de los Campos, Gustavo</cp:lastModifiedBy>
  <cp:revision>544</cp:revision>
  <dcterms:created xsi:type="dcterms:W3CDTF">2012-12-12T17:55:05Z</dcterms:created>
  <dcterms:modified xsi:type="dcterms:W3CDTF">2020-02-05T03:40:14Z</dcterms:modified>
</cp:coreProperties>
</file>