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8"/>
  </p:notesMasterIdLst>
  <p:handoutMasterIdLst>
    <p:handoutMasterId r:id="rId29"/>
  </p:handoutMasterIdLst>
  <p:sldIdLst>
    <p:sldId id="347" r:id="rId5"/>
    <p:sldId id="340" r:id="rId6"/>
    <p:sldId id="265" r:id="rId7"/>
    <p:sldId id="348" r:id="rId8"/>
    <p:sldId id="349" r:id="rId9"/>
    <p:sldId id="350" r:id="rId10"/>
    <p:sldId id="263" r:id="rId11"/>
    <p:sldId id="264" r:id="rId12"/>
    <p:sldId id="343" r:id="rId13"/>
    <p:sldId id="351" r:id="rId14"/>
    <p:sldId id="355" r:id="rId15"/>
    <p:sldId id="352" r:id="rId16"/>
    <p:sldId id="353" r:id="rId17"/>
    <p:sldId id="356" r:id="rId18"/>
    <p:sldId id="357" r:id="rId19"/>
    <p:sldId id="269" r:id="rId20"/>
    <p:sldId id="358" r:id="rId21"/>
    <p:sldId id="274" r:id="rId22"/>
    <p:sldId id="359" r:id="rId23"/>
    <p:sldId id="360" r:id="rId24"/>
    <p:sldId id="361" r:id="rId25"/>
    <p:sldId id="362"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81" autoAdjust="0"/>
  </p:normalViewPr>
  <p:slideViewPr>
    <p:cSldViewPr snapToGrid="0">
      <p:cViewPr varScale="1">
        <p:scale>
          <a:sx n="74" d="100"/>
          <a:sy n="74" d="100"/>
        </p:scale>
        <p:origin x="312" y="58"/>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8/30/2020</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Anticipated increase matched almost perfectly with the estimated increase using the Medicare data. Suggesting no other exogenous shock beyond the 2010 Medicare payment rules that affect the price increase in 2010-2013.</a:t>
            </a:r>
          </a:p>
        </p:txBody>
      </p:sp>
      <p:sp>
        <p:nvSpPr>
          <p:cNvPr id="4" name="Slide Number Placeholder 3"/>
          <p:cNvSpPr>
            <a:spLocks noGrp="1"/>
          </p:cNvSpPr>
          <p:nvPr>
            <p:ph type="sldNum" sz="quarter" idx="5"/>
          </p:nvPr>
        </p:nvSpPr>
        <p:spPr/>
        <p:txBody>
          <a:bodyPr/>
          <a:lstStyle/>
          <a:p>
            <a:fld id="{0F8442E7-1E35-4707-8504-AE37222ED57D}" type="slidenum">
              <a:rPr lang="en-US" smtClean="0"/>
              <a:t>16</a:t>
            </a:fld>
            <a:endParaRPr lang="en-US"/>
          </a:p>
        </p:txBody>
      </p:sp>
    </p:spTree>
    <p:extLst>
      <p:ext uri="{BB962C8B-B14F-4D97-AF65-F5344CB8AC3E}">
        <p14:creationId xmlns:p14="http://schemas.microsoft.com/office/powerpoint/2010/main" val="322476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Physician-level analysis. VI increases from 2010-2013. The price shocks explained 20% of total increase in VI in 2010-2013.</a:t>
            </a:r>
          </a:p>
        </p:txBody>
      </p:sp>
      <p:sp>
        <p:nvSpPr>
          <p:cNvPr id="4" name="Slide Number Placeholder 3"/>
          <p:cNvSpPr>
            <a:spLocks noGrp="1"/>
          </p:cNvSpPr>
          <p:nvPr>
            <p:ph type="sldNum" sz="quarter" idx="5"/>
          </p:nvPr>
        </p:nvSpPr>
        <p:spPr/>
        <p:txBody>
          <a:bodyPr/>
          <a:lstStyle/>
          <a:p>
            <a:fld id="{0F8442E7-1E35-4707-8504-AE37222ED57D}" type="slidenum">
              <a:rPr lang="en-US" smtClean="0"/>
              <a:t>17</a:t>
            </a:fld>
            <a:endParaRPr lang="en-US"/>
          </a:p>
        </p:txBody>
      </p:sp>
    </p:spTree>
    <p:extLst>
      <p:ext uri="{BB962C8B-B14F-4D97-AF65-F5344CB8AC3E}">
        <p14:creationId xmlns:p14="http://schemas.microsoft.com/office/powerpoint/2010/main" val="253639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Procedure-level analysis. Both time-vary effect (beta for each year) and pooled effect (averaged beta for year 2010-2013).</a:t>
            </a:r>
          </a:p>
        </p:txBody>
      </p:sp>
      <p:sp>
        <p:nvSpPr>
          <p:cNvPr id="4" name="Slide Number Placeholder 3"/>
          <p:cNvSpPr>
            <a:spLocks noGrp="1"/>
          </p:cNvSpPr>
          <p:nvPr>
            <p:ph type="sldNum" sz="quarter" idx="5"/>
          </p:nvPr>
        </p:nvSpPr>
        <p:spPr/>
        <p:txBody>
          <a:bodyPr/>
          <a:lstStyle/>
          <a:p>
            <a:fld id="{0F8442E7-1E35-4707-8504-AE37222ED57D}" type="slidenum">
              <a:rPr lang="en-US" smtClean="0"/>
              <a:t>18</a:t>
            </a:fld>
            <a:endParaRPr lang="en-US"/>
          </a:p>
        </p:txBody>
      </p:sp>
    </p:spTree>
    <p:extLst>
      <p:ext uri="{BB962C8B-B14F-4D97-AF65-F5344CB8AC3E}">
        <p14:creationId xmlns:p14="http://schemas.microsoft.com/office/powerpoint/2010/main" val="172832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increases in facility share in Medicare and Private market. Changes in private market is nosier. Pooled effect suggested that in Medicare market, when the relative price increase by 100% (one-unit), the facility share increased by 9.2 percentage point. After controlling for pre-shock trend, such effect is even larger (25.5 percentage point). This explained 75% of total increase in facility share in 2010-2013</a:t>
            </a:r>
          </a:p>
        </p:txBody>
      </p:sp>
      <p:sp>
        <p:nvSpPr>
          <p:cNvPr id="4" name="Slide Number Placeholder 3"/>
          <p:cNvSpPr>
            <a:spLocks noGrp="1"/>
          </p:cNvSpPr>
          <p:nvPr>
            <p:ph type="sldNum" sz="quarter" idx="5"/>
          </p:nvPr>
        </p:nvSpPr>
        <p:spPr/>
        <p:txBody>
          <a:bodyPr/>
          <a:lstStyle/>
          <a:p>
            <a:fld id="{0F8442E7-1E35-4707-8504-AE37222ED57D}" type="slidenum">
              <a:rPr lang="en-US" smtClean="0"/>
              <a:t>19</a:t>
            </a:fld>
            <a:endParaRPr lang="en-US"/>
          </a:p>
        </p:txBody>
      </p:sp>
    </p:spTree>
    <p:extLst>
      <p:ext uri="{BB962C8B-B14F-4D97-AF65-F5344CB8AC3E}">
        <p14:creationId xmlns:p14="http://schemas.microsoft.com/office/powerpoint/2010/main" val="428778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D0E2B40-6717-4032-91BE-DE8F0E486079}" type="datetime1">
              <a:rPr lang="en-US" smtClean="0"/>
              <a:t>8/30/2020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E71A6-C024-4523-A5A7-50F2CED633B2}"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2C4EB-B9CA-4A02-B0BF-E44CE0DF5B29}"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1115C-8969-42A8-825C-88C9A73F563C}"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707BD9A-CB7A-4E99-8599-6504B145775E}"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6D45E-76B6-4D7A-BF6D-08A3193766B4}" type="datetime1">
              <a:rPr lang="en-US" noProof="0" smtClean="0"/>
              <a:t>8/30/2020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B3CB-B640-4F66-8354-D8443C3898FC}" type="datetime1">
              <a:rPr lang="en-US" noProof="0" smtClean="0"/>
              <a:t>8/30/2020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8B32D-1A90-4EC0-A493-2D87D3A66F79}" type="datetime1">
              <a:rPr lang="en-US" noProof="0" smtClean="0"/>
              <a:t>8/30/2020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8ED5AD1F-8BFA-4FA8-B7F0-E624B073325D}" type="datetime1">
              <a:rPr lang="en-US" smtClean="0"/>
              <a:t>8/30/2020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D731FF1-E3F9-4D5A-B42C-3B408B83BF15}" type="datetime1">
              <a:rPr lang="en-US" smtClean="0"/>
              <a:t>8/30/2020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591A70C4-96D5-4503-BFDE-A1D904181959}" type="datetime1">
              <a:rPr lang="en-US" smtClean="0"/>
              <a:t>8/30/2020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DCF6DC-D5BD-44EB-A04E-33B1D0899833}" type="datetime1">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6BC8B-AD30-4D94-B35B-4D303DB353B6}" type="datetime1">
              <a:rPr lang="en-US" smtClean="0"/>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BD6188-276E-4C56-B007-139E17E28BAF}" type="datetime1">
              <a:rPr lang="en-US" smtClean="0"/>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9E6AA-300A-4C6E-BCAF-BA20E80AD677}"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7A2904DA-3D32-40BB-87B3-8106702E5AD1}" type="datetime1">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50969FE9-4975-4146-AE26-3BC477B1DC22}" type="datetime1">
              <a:rPr lang="en-US" smtClean="0"/>
              <a:t>8/30/2020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Employed for Higher Pay? How Medicare Payment Rules Affect Hospital Employment of Physicians</a:t>
            </a:r>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a:xfrm>
            <a:off x="1273651" y="5335480"/>
            <a:ext cx="9850070" cy="1047564"/>
          </a:xfrm>
        </p:spPr>
        <p:txBody>
          <a:bodyPr>
            <a:normAutofit/>
          </a:bodyPr>
          <a:lstStyle/>
          <a:p>
            <a:pPr algn="r"/>
            <a:r>
              <a:rPr lang="en-US" dirty="0">
                <a:solidFill>
                  <a:schemeClr val="bg1"/>
                </a:solidFill>
                <a:latin typeface="Times New Roman" panose="02020603050405020304" pitchFamily="18" charset="0"/>
                <a:cs typeface="Times New Roman" panose="02020603050405020304" pitchFamily="18" charset="0"/>
              </a:rPr>
              <a:t>Xin </a:t>
            </a:r>
            <a:r>
              <a:rPr lang="en-US" dirty="0" err="1">
                <a:solidFill>
                  <a:schemeClr val="bg1"/>
                </a:solidFill>
                <a:latin typeface="Times New Roman" panose="02020603050405020304" pitchFamily="18" charset="0"/>
                <a:cs typeface="Times New Roman" panose="02020603050405020304" pitchFamily="18" charset="0"/>
              </a:rPr>
              <a:t>Hu,</a:t>
            </a:r>
            <a:r>
              <a:rPr lang="en-US" dirty="0">
                <a:solidFill>
                  <a:schemeClr val="bg1"/>
                </a:solidFill>
                <a:latin typeface="Times New Roman" panose="02020603050405020304" pitchFamily="18" charset="0"/>
                <a:cs typeface="Times New Roman" panose="02020603050405020304" pitchFamily="18" charset="0"/>
              </a:rPr>
              <a:t> MSPH</a:t>
            </a:r>
          </a:p>
          <a:p>
            <a:pPr algn="r"/>
            <a:r>
              <a:rPr lang="en-US" dirty="0">
                <a:solidFill>
                  <a:schemeClr val="bg1"/>
                </a:solidFill>
                <a:latin typeface="Times New Roman" panose="02020603050405020304" pitchFamily="18" charset="0"/>
                <a:cs typeface="Times New Roman" panose="02020603050405020304" pitchFamily="18" charset="0"/>
              </a:rPr>
              <a:t>Econ 771 Presentation 1, Sep 1</a:t>
            </a:r>
            <a:r>
              <a:rPr lang="en-US" baseline="30000" dirty="0">
                <a:solidFill>
                  <a:schemeClr val="bg1"/>
                </a:solidFill>
                <a:latin typeface="Times New Roman" panose="02020603050405020304" pitchFamily="18" charset="0"/>
                <a:cs typeface="Times New Roman" panose="02020603050405020304" pitchFamily="18" charset="0"/>
              </a:rPr>
              <a:t>st</a:t>
            </a:r>
            <a:r>
              <a:rPr lang="en-US" dirty="0">
                <a:solidFill>
                  <a:schemeClr val="bg1"/>
                </a:solidFill>
                <a:latin typeface="Times New Roman" panose="02020603050405020304" pitchFamily="18" charset="0"/>
                <a:cs typeface="Times New Roman" panose="02020603050405020304" pitchFamily="18" charset="0"/>
              </a:rPr>
              <a:t> 2020</a:t>
            </a:r>
          </a:p>
        </p:txBody>
      </p:sp>
      <p:sp>
        <p:nvSpPr>
          <p:cNvPr id="4" name="Slide Number Placeholder 3">
            <a:extLst>
              <a:ext uri="{FF2B5EF4-FFF2-40B4-BE49-F238E27FC236}">
                <a16:creationId xmlns:a16="http://schemas.microsoft.com/office/drawing/2014/main" id="{0EDB54B0-DB87-4633-8942-B04E1A6AF8F7}"/>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07947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2F5F1-8FA2-459D-9572-F75B98CB3E8D}"/>
              </a:ext>
            </a:extLst>
          </p:cNvPr>
          <p:cNvSpPr txBox="1"/>
          <p:nvPr/>
        </p:nvSpPr>
        <p:spPr>
          <a:xfrm>
            <a:off x="6334125" y="1533525"/>
            <a:ext cx="4038600" cy="707886"/>
          </a:xfrm>
          <a:prstGeom prst="rect">
            <a:avLst/>
          </a:prstGeom>
          <a:noFill/>
        </p:spPr>
        <p:txBody>
          <a:bodyPr wrap="square" rtlCol="0">
            <a:spAutoFit/>
          </a:bodyPr>
          <a:lstStyle/>
          <a:p>
            <a:r>
              <a:rPr lang="en-US" sz="2000" dirty="0"/>
              <a:t>Proportion of procedure performed in a facility cite </a:t>
            </a:r>
          </a:p>
        </p:txBody>
      </p:sp>
      <p:sp>
        <p:nvSpPr>
          <p:cNvPr id="12" name="Title 1">
            <a:extLst>
              <a:ext uri="{FF2B5EF4-FFF2-40B4-BE49-F238E27FC236}">
                <a16:creationId xmlns:a16="http://schemas.microsoft.com/office/drawing/2014/main" id="{A97683F3-1D23-4E6F-B7C2-618538340E0C}"/>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tx1"/>
                </a:solidFill>
                <a:sym typeface="Bodoni SvtyTwo ITC TT-Book"/>
              </a:rPr>
              <a:t>- </a:t>
            </a:r>
            <a:r>
              <a:rPr lang="en-US" sz="3100" dirty="0">
                <a:solidFill>
                  <a:schemeClr val="tx1"/>
                </a:solidFill>
                <a:sym typeface="Bodoni SvtyTwo ITC TT-Book"/>
              </a:rPr>
              <a:t>Medicare Data</a:t>
            </a:r>
            <a:br>
              <a:rPr lang="en-US" dirty="0">
                <a:solidFill>
                  <a:schemeClr val="tx1"/>
                </a:solidFill>
                <a:sym typeface="Bodoni SvtyTwo ITC TT-Book"/>
              </a:rPr>
            </a:br>
            <a:r>
              <a:rPr lang="en-US" sz="1800" dirty="0">
                <a:solidFill>
                  <a:schemeClr val="bg1">
                    <a:lumMod val="95000"/>
                  </a:schemeClr>
                </a:solidFill>
              </a:rPr>
              <a:t>Price </a:t>
            </a:r>
            <a:r>
              <a:rPr lang="en-US" altLang="zh-CN" sz="1800" dirty="0">
                <a:solidFill>
                  <a:schemeClr val="bg1">
                    <a:lumMod val="95000"/>
                  </a:schemeClr>
                </a:solidFill>
              </a:rPr>
              <a:t>shock (procedure level)</a:t>
            </a:r>
            <a:br>
              <a:rPr lang="en-US" altLang="zh-CN" sz="1800" dirty="0">
                <a:solidFill>
                  <a:schemeClr val="tx1"/>
                </a:solidFill>
              </a:rPr>
            </a:br>
            <a:r>
              <a:rPr lang="en-US" altLang="zh-CN" sz="1800" dirty="0">
                <a:solidFill>
                  <a:schemeClr val="tx1"/>
                </a:solidFill>
              </a:rPr>
              <a:t>Medicare Facility Share (procedure level)</a:t>
            </a:r>
            <a:br>
              <a:rPr lang="en-US" dirty="0">
                <a:solidFill>
                  <a:schemeClr val="tx1"/>
                </a:solidFill>
              </a:rPr>
            </a:br>
            <a:r>
              <a:rPr lang="en-US" dirty="0">
                <a:solidFill>
                  <a:schemeClr val="bg1">
                    <a:lumMod val="95000"/>
                  </a:schemeClr>
                </a:solidFill>
              </a:rPr>
              <a:t>- </a:t>
            </a:r>
            <a:r>
              <a:rPr lang="en-US" sz="3100" dirty="0">
                <a:solidFill>
                  <a:schemeClr val="bg1">
                    <a:lumMod val="95000"/>
                  </a:schemeClr>
                </a:solidFill>
              </a:rPr>
              <a:t>Private Claims</a:t>
            </a:r>
            <a:br>
              <a:rPr lang="en-US" dirty="0">
                <a:solidFill>
                  <a:schemeClr val="bg1">
                    <a:lumMod val="95000"/>
                  </a:schemeClr>
                </a:solidFill>
              </a:rPr>
            </a:br>
            <a:r>
              <a:rPr lang="en-US" sz="1800" dirty="0">
                <a:solidFill>
                  <a:schemeClr val="bg1">
                    <a:lumMod val="95000"/>
                  </a:schemeClr>
                </a:solidFill>
              </a:rPr>
              <a:t>Physician Integration</a:t>
            </a:r>
            <a:br>
              <a:rPr lang="en-US" sz="1800" dirty="0">
                <a:solidFill>
                  <a:schemeClr val="bg1">
                    <a:lumMod val="95000"/>
                  </a:schemeClr>
                </a:solidFill>
              </a:rPr>
            </a:br>
            <a:r>
              <a:rPr lang="en-US" sz="1800" dirty="0">
                <a:solidFill>
                  <a:schemeClr val="bg1">
                    <a:lumMod val="95000"/>
                  </a:schemeClr>
                </a:solidFill>
              </a:rPr>
              <a:t>Price shock (Physician Level)</a:t>
            </a:r>
            <a:br>
              <a:rPr lang="en-US" sz="1800" dirty="0">
                <a:solidFill>
                  <a:schemeClr val="bg1">
                    <a:lumMod val="95000"/>
                  </a:schemeClr>
                </a:solidFill>
              </a:rPr>
            </a:br>
            <a:r>
              <a:rPr lang="en-US" sz="1800" dirty="0">
                <a:solidFill>
                  <a:schemeClr val="bg1">
                    <a:lumMod val="95000"/>
                  </a:schemeClr>
                </a:solidFill>
              </a:rPr>
              <a:t>Private facility share (Procedure Level)</a:t>
            </a:r>
            <a:br>
              <a:rPr lang="en-US" sz="1800" dirty="0">
                <a:solidFill>
                  <a:schemeClr val="bg1">
                    <a:lumMod val="95000"/>
                  </a:schemeClr>
                </a:solidFill>
              </a:rPr>
            </a:br>
            <a:r>
              <a:rPr lang="en-US" sz="1800" dirty="0">
                <a:solidFill>
                  <a:schemeClr val="bg1">
                    <a:lumMod val="95000"/>
                  </a:schemeClr>
                </a:solidFill>
              </a:rPr>
              <a:t>Private facility share (physician level)</a:t>
            </a:r>
          </a:p>
        </p:txBody>
      </p:sp>
      <p:sp>
        <p:nvSpPr>
          <p:cNvPr id="13" name="Slide Number Placeholder 12">
            <a:extLst>
              <a:ext uri="{FF2B5EF4-FFF2-40B4-BE49-F238E27FC236}">
                <a16:creationId xmlns:a16="http://schemas.microsoft.com/office/drawing/2014/main" id="{859F9F7B-D3E5-4294-B822-38283D8D0542}"/>
              </a:ext>
            </a:extLst>
          </p:cNvPr>
          <p:cNvSpPr>
            <a:spLocks noGrp="1"/>
          </p:cNvSpPr>
          <p:nvPr>
            <p:ph type="sldNum" sz="quarter" idx="12"/>
          </p:nvPr>
        </p:nvSpPr>
        <p:spPr/>
        <p:txBody>
          <a:bodyPr/>
          <a:lstStyle/>
          <a:p>
            <a:fld id="{3A98EE3D-8CD1-4C3F-BD1C-C98C9596463C}" type="slidenum">
              <a:rPr lang="en-US" noProof="0" smtClean="0"/>
              <a:t>10</a:t>
            </a:fld>
            <a:endParaRPr lang="en-US" noProof="0"/>
          </a:p>
        </p:txBody>
      </p:sp>
    </p:spTree>
    <p:extLst>
      <p:ext uri="{BB962C8B-B14F-4D97-AF65-F5344CB8AC3E}">
        <p14:creationId xmlns:p14="http://schemas.microsoft.com/office/powerpoint/2010/main" val="231629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2F5F1-8FA2-459D-9572-F75B98CB3E8D}"/>
              </a:ext>
            </a:extLst>
          </p:cNvPr>
          <p:cNvSpPr txBox="1"/>
          <p:nvPr/>
        </p:nvSpPr>
        <p:spPr>
          <a:xfrm>
            <a:off x="6334125" y="1533525"/>
            <a:ext cx="4038600" cy="1015663"/>
          </a:xfrm>
          <a:prstGeom prst="rect">
            <a:avLst/>
          </a:prstGeom>
          <a:noFill/>
        </p:spPr>
        <p:txBody>
          <a:bodyPr wrap="square" rtlCol="0">
            <a:spAutoFit/>
          </a:bodyPr>
          <a:lstStyle/>
          <a:p>
            <a:r>
              <a:rPr lang="en-US" sz="2000" dirty="0"/>
              <a:t>Physician bills under a hospital system’s Tax Identification Number (TIN)</a:t>
            </a:r>
          </a:p>
        </p:txBody>
      </p:sp>
      <p:sp>
        <p:nvSpPr>
          <p:cNvPr id="6" name="Title 1">
            <a:extLst>
              <a:ext uri="{FF2B5EF4-FFF2-40B4-BE49-F238E27FC236}">
                <a16:creationId xmlns:a16="http://schemas.microsoft.com/office/drawing/2014/main" id="{77EBE3A2-33B1-4351-861A-F1D7E62DF1BC}"/>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bg1">
                    <a:lumMod val="95000"/>
                  </a:schemeClr>
                </a:solidFill>
                <a:sym typeface="Bodoni SvtyTwo ITC TT-Book"/>
              </a:rPr>
              <a:t>- </a:t>
            </a:r>
            <a:r>
              <a:rPr lang="en-US" sz="3100" dirty="0">
                <a:solidFill>
                  <a:schemeClr val="bg1">
                    <a:lumMod val="95000"/>
                  </a:schemeClr>
                </a:solidFill>
                <a:sym typeface="Bodoni SvtyTwo ITC TT-Book"/>
              </a:rPr>
              <a:t>Medicare Data</a:t>
            </a:r>
            <a:br>
              <a:rPr lang="en-US" dirty="0">
                <a:solidFill>
                  <a:schemeClr val="tx1"/>
                </a:solidFill>
                <a:sym typeface="Bodoni SvtyTwo ITC TT-Book"/>
              </a:rPr>
            </a:br>
            <a:r>
              <a:rPr lang="en-US" sz="1800" dirty="0">
                <a:solidFill>
                  <a:schemeClr val="bg1">
                    <a:lumMod val="95000"/>
                  </a:schemeClr>
                </a:solidFill>
              </a:rPr>
              <a:t>Price </a:t>
            </a:r>
            <a:r>
              <a:rPr lang="en-US" altLang="zh-CN" sz="1800" dirty="0">
                <a:solidFill>
                  <a:schemeClr val="bg1">
                    <a:lumMod val="95000"/>
                  </a:schemeClr>
                </a:solidFill>
              </a:rPr>
              <a:t>shock (procedure level)</a:t>
            </a:r>
            <a:br>
              <a:rPr lang="en-US" altLang="zh-CN" sz="1800" dirty="0">
                <a:solidFill>
                  <a:schemeClr val="tx1"/>
                </a:solidFill>
              </a:rPr>
            </a:br>
            <a:r>
              <a:rPr lang="en-US" altLang="zh-CN" sz="1800" dirty="0">
                <a:solidFill>
                  <a:schemeClr val="bg1">
                    <a:lumMod val="95000"/>
                  </a:schemeClr>
                </a:solidFill>
              </a:rPr>
              <a:t>Medicare Facility Share (procedure level)</a:t>
            </a:r>
            <a:br>
              <a:rPr lang="en-US" dirty="0">
                <a:solidFill>
                  <a:schemeClr val="bg1">
                    <a:lumMod val="95000"/>
                  </a:schemeClr>
                </a:solidFill>
              </a:rPr>
            </a:br>
            <a:r>
              <a:rPr lang="en-US" dirty="0">
                <a:solidFill>
                  <a:schemeClr val="tx1"/>
                </a:solidFill>
              </a:rPr>
              <a:t>- </a:t>
            </a:r>
            <a:r>
              <a:rPr lang="en-US" sz="3100" dirty="0">
                <a:solidFill>
                  <a:schemeClr val="tx1"/>
                </a:solidFill>
              </a:rPr>
              <a:t>Private Claims</a:t>
            </a:r>
            <a:br>
              <a:rPr lang="en-US" dirty="0">
                <a:solidFill>
                  <a:schemeClr val="tx1"/>
                </a:solidFill>
              </a:rPr>
            </a:br>
            <a:r>
              <a:rPr lang="en-US" sz="1800" dirty="0">
                <a:solidFill>
                  <a:schemeClr val="tx1"/>
                </a:solidFill>
              </a:rPr>
              <a:t>Physician Integration</a:t>
            </a:r>
            <a:br>
              <a:rPr lang="en-US" sz="1800" dirty="0">
                <a:solidFill>
                  <a:schemeClr val="tx1"/>
                </a:solidFill>
              </a:rPr>
            </a:br>
            <a:r>
              <a:rPr lang="en-US" sz="1800" dirty="0">
                <a:solidFill>
                  <a:schemeClr val="bg1">
                    <a:lumMod val="95000"/>
                  </a:schemeClr>
                </a:solidFill>
              </a:rPr>
              <a:t>Price shock (Physician Level)</a:t>
            </a:r>
            <a:br>
              <a:rPr lang="en-US" sz="1800" dirty="0">
                <a:solidFill>
                  <a:schemeClr val="bg1">
                    <a:lumMod val="95000"/>
                  </a:schemeClr>
                </a:solidFill>
              </a:rPr>
            </a:br>
            <a:r>
              <a:rPr lang="en-US" sz="1800" dirty="0">
                <a:solidFill>
                  <a:schemeClr val="bg1">
                    <a:lumMod val="95000"/>
                  </a:schemeClr>
                </a:solidFill>
              </a:rPr>
              <a:t>Private facility share (Procedure Level)</a:t>
            </a:r>
            <a:br>
              <a:rPr lang="en-US" sz="1800" dirty="0">
                <a:solidFill>
                  <a:schemeClr val="bg1">
                    <a:lumMod val="95000"/>
                  </a:schemeClr>
                </a:solidFill>
              </a:rPr>
            </a:br>
            <a:r>
              <a:rPr lang="en-US" sz="1800" dirty="0">
                <a:solidFill>
                  <a:schemeClr val="bg1">
                    <a:lumMod val="95000"/>
                  </a:schemeClr>
                </a:solidFill>
              </a:rPr>
              <a:t>Private facility share (physician level)</a:t>
            </a:r>
          </a:p>
        </p:txBody>
      </p:sp>
      <p:sp>
        <p:nvSpPr>
          <p:cNvPr id="5" name="Slide Number Placeholder 4">
            <a:extLst>
              <a:ext uri="{FF2B5EF4-FFF2-40B4-BE49-F238E27FC236}">
                <a16:creationId xmlns:a16="http://schemas.microsoft.com/office/drawing/2014/main" id="{CDD08793-B43C-421B-BE03-F86F5DAC265A}"/>
              </a:ext>
            </a:extLst>
          </p:cNvPr>
          <p:cNvSpPr>
            <a:spLocks noGrp="1"/>
          </p:cNvSpPr>
          <p:nvPr>
            <p:ph type="sldNum" sz="quarter" idx="12"/>
          </p:nvPr>
        </p:nvSpPr>
        <p:spPr/>
        <p:txBody>
          <a:bodyPr/>
          <a:lstStyle/>
          <a:p>
            <a:fld id="{3A98EE3D-8CD1-4C3F-BD1C-C98C9596463C}" type="slidenum">
              <a:rPr lang="en-US" noProof="0" smtClean="0"/>
              <a:t>11</a:t>
            </a:fld>
            <a:endParaRPr lang="en-US" noProof="0"/>
          </a:p>
        </p:txBody>
      </p:sp>
    </p:spTree>
    <p:extLst>
      <p:ext uri="{BB962C8B-B14F-4D97-AF65-F5344CB8AC3E}">
        <p14:creationId xmlns:p14="http://schemas.microsoft.com/office/powerpoint/2010/main" val="33318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EE2485-E11E-475D-97D1-B9201DDCD486}"/>
              </a:ext>
            </a:extLst>
          </p:cNvPr>
          <p:cNvPicPr>
            <a:picLocks noChangeAspect="1"/>
          </p:cNvPicPr>
          <p:nvPr/>
        </p:nvPicPr>
        <p:blipFill>
          <a:blip r:embed="rId2"/>
          <a:stretch>
            <a:fillRect/>
          </a:stretch>
        </p:blipFill>
        <p:spPr>
          <a:xfrm>
            <a:off x="5095875" y="3128962"/>
            <a:ext cx="7096125" cy="1266825"/>
          </a:xfrm>
          <a:prstGeom prst="rect">
            <a:avLst/>
          </a:prstGeom>
        </p:spPr>
      </p:pic>
      <p:sp>
        <p:nvSpPr>
          <p:cNvPr id="14" name="Title 1">
            <a:extLst>
              <a:ext uri="{FF2B5EF4-FFF2-40B4-BE49-F238E27FC236}">
                <a16:creationId xmlns:a16="http://schemas.microsoft.com/office/drawing/2014/main" id="{6B1473B6-C4CD-43EB-91F5-06D7F0279E1F}"/>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bg1">
                    <a:lumMod val="95000"/>
                  </a:schemeClr>
                </a:solidFill>
                <a:sym typeface="Bodoni SvtyTwo ITC TT-Book"/>
              </a:rPr>
              <a:t>- </a:t>
            </a:r>
            <a:r>
              <a:rPr lang="en-US" sz="3100" dirty="0">
                <a:solidFill>
                  <a:schemeClr val="bg1">
                    <a:lumMod val="95000"/>
                  </a:schemeClr>
                </a:solidFill>
                <a:sym typeface="Bodoni SvtyTwo ITC TT-Book"/>
              </a:rPr>
              <a:t>Medicare Data</a:t>
            </a:r>
            <a:br>
              <a:rPr lang="en-US" dirty="0">
                <a:solidFill>
                  <a:schemeClr val="bg1">
                    <a:lumMod val="95000"/>
                  </a:schemeClr>
                </a:solidFill>
                <a:sym typeface="Bodoni SvtyTwo ITC TT-Book"/>
              </a:rPr>
            </a:br>
            <a:r>
              <a:rPr lang="en-US" sz="1800" dirty="0">
                <a:solidFill>
                  <a:schemeClr val="bg1">
                    <a:lumMod val="95000"/>
                  </a:schemeClr>
                </a:solidFill>
              </a:rPr>
              <a:t>Price </a:t>
            </a:r>
            <a:r>
              <a:rPr lang="en-US" altLang="zh-CN" sz="1800" dirty="0">
                <a:solidFill>
                  <a:schemeClr val="bg1">
                    <a:lumMod val="95000"/>
                  </a:schemeClr>
                </a:solidFill>
              </a:rPr>
              <a:t>shock (procedure level)</a:t>
            </a:r>
            <a:br>
              <a:rPr lang="en-US" altLang="zh-CN" sz="1800" dirty="0">
                <a:solidFill>
                  <a:schemeClr val="bg1">
                    <a:lumMod val="95000"/>
                  </a:schemeClr>
                </a:solidFill>
              </a:rPr>
            </a:br>
            <a:r>
              <a:rPr lang="en-US" altLang="zh-CN" sz="1800" dirty="0">
                <a:solidFill>
                  <a:schemeClr val="bg1">
                    <a:lumMod val="95000"/>
                  </a:schemeClr>
                </a:solidFill>
              </a:rPr>
              <a:t>Medicare Facility Share (procedure level)</a:t>
            </a:r>
            <a:br>
              <a:rPr lang="en-US" dirty="0">
                <a:solidFill>
                  <a:schemeClr val="tx1"/>
                </a:solidFill>
              </a:rPr>
            </a:br>
            <a:r>
              <a:rPr lang="en-US" dirty="0">
                <a:solidFill>
                  <a:schemeClr val="tx1"/>
                </a:solidFill>
              </a:rPr>
              <a:t>- </a:t>
            </a:r>
            <a:r>
              <a:rPr lang="en-US" sz="3100" dirty="0">
                <a:solidFill>
                  <a:schemeClr val="tx1"/>
                </a:solidFill>
              </a:rPr>
              <a:t>Private Claims</a:t>
            </a:r>
            <a:br>
              <a:rPr lang="en-US" dirty="0">
                <a:solidFill>
                  <a:schemeClr val="bg1">
                    <a:lumMod val="95000"/>
                  </a:schemeClr>
                </a:solidFill>
              </a:rPr>
            </a:br>
            <a:r>
              <a:rPr lang="en-US" sz="1800" dirty="0">
                <a:solidFill>
                  <a:schemeClr val="bg1">
                    <a:lumMod val="95000"/>
                  </a:schemeClr>
                </a:solidFill>
              </a:rPr>
              <a:t>Physician Integration</a:t>
            </a:r>
            <a:br>
              <a:rPr lang="en-US" sz="1800" dirty="0">
                <a:solidFill>
                  <a:schemeClr val="bg1">
                    <a:lumMod val="95000"/>
                  </a:schemeClr>
                </a:solidFill>
              </a:rPr>
            </a:br>
            <a:r>
              <a:rPr lang="en-US" sz="1800" dirty="0">
                <a:solidFill>
                  <a:schemeClr val="tx1"/>
                </a:solidFill>
              </a:rPr>
              <a:t>Price shock (Physician Level)</a:t>
            </a:r>
            <a:br>
              <a:rPr lang="en-US" sz="1800" dirty="0">
                <a:solidFill>
                  <a:schemeClr val="tx1"/>
                </a:solidFill>
              </a:rPr>
            </a:br>
            <a:r>
              <a:rPr lang="en-US" sz="1800" dirty="0">
                <a:solidFill>
                  <a:schemeClr val="bg1">
                    <a:lumMod val="95000"/>
                  </a:schemeClr>
                </a:solidFill>
              </a:rPr>
              <a:t>Private facility share (Procedure Level)</a:t>
            </a:r>
            <a:br>
              <a:rPr lang="en-US" sz="1800" dirty="0">
                <a:solidFill>
                  <a:schemeClr val="bg1">
                    <a:lumMod val="95000"/>
                  </a:schemeClr>
                </a:solidFill>
              </a:rPr>
            </a:br>
            <a:r>
              <a:rPr lang="en-US" sz="1800" dirty="0">
                <a:solidFill>
                  <a:schemeClr val="bg1">
                    <a:lumMod val="95000"/>
                  </a:schemeClr>
                </a:solidFill>
              </a:rPr>
              <a:t>Private facility share (physician level)</a:t>
            </a:r>
          </a:p>
        </p:txBody>
      </p:sp>
      <p:sp>
        <p:nvSpPr>
          <p:cNvPr id="15" name="Slide Number Placeholder 14">
            <a:extLst>
              <a:ext uri="{FF2B5EF4-FFF2-40B4-BE49-F238E27FC236}">
                <a16:creationId xmlns:a16="http://schemas.microsoft.com/office/drawing/2014/main" id="{B7749F1A-B088-4AF2-B575-7AB7B1923D74}"/>
              </a:ext>
            </a:extLst>
          </p:cNvPr>
          <p:cNvSpPr>
            <a:spLocks noGrp="1"/>
          </p:cNvSpPr>
          <p:nvPr>
            <p:ph type="sldNum" sz="quarter" idx="12"/>
          </p:nvPr>
        </p:nvSpPr>
        <p:spPr/>
        <p:txBody>
          <a:bodyPr/>
          <a:lstStyle/>
          <a:p>
            <a:fld id="{3A98EE3D-8CD1-4C3F-BD1C-C98C9596463C}" type="slidenum">
              <a:rPr lang="en-US" noProof="0" smtClean="0"/>
              <a:t>12</a:t>
            </a:fld>
            <a:endParaRPr lang="en-US" noProof="0"/>
          </a:p>
        </p:txBody>
      </p:sp>
    </p:spTree>
    <p:extLst>
      <p:ext uri="{BB962C8B-B14F-4D97-AF65-F5344CB8AC3E}">
        <p14:creationId xmlns:p14="http://schemas.microsoft.com/office/powerpoint/2010/main" val="340786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E76798-C3C6-4A46-BA49-617EDADF72F2}"/>
              </a:ext>
            </a:extLst>
          </p:cNvPr>
          <p:cNvSpPr txBox="1"/>
          <p:nvPr/>
        </p:nvSpPr>
        <p:spPr>
          <a:xfrm>
            <a:off x="6248400" y="1476375"/>
            <a:ext cx="5353050" cy="1323439"/>
          </a:xfrm>
          <a:prstGeom prst="rect">
            <a:avLst/>
          </a:prstGeom>
          <a:noFill/>
        </p:spPr>
        <p:txBody>
          <a:bodyPr wrap="square" rtlCol="0">
            <a:spAutoFit/>
          </a:bodyPr>
          <a:lstStyle/>
          <a:p>
            <a:r>
              <a:rPr lang="en-US" sz="2000" dirty="0"/>
              <a:t>Relative Value Units (RVUs) = quantity </a:t>
            </a:r>
            <a:r>
              <a:rPr lang="zh-CN" altLang="en-US" sz="2000" dirty="0"/>
              <a:t>* </a:t>
            </a:r>
            <a:r>
              <a:rPr lang="en-US" altLang="zh-CN" sz="2000" dirty="0"/>
              <a:t>PFS</a:t>
            </a:r>
          </a:p>
          <a:p>
            <a:endParaRPr lang="en-US" sz="2000" dirty="0"/>
          </a:p>
          <a:p>
            <a:r>
              <a:rPr lang="en-US" sz="2000" dirty="0"/>
              <a:t>Proportion of RVUs that are performed in facilities for each </a:t>
            </a:r>
            <a:r>
              <a:rPr lang="en-US" sz="2000" b="1" u="sng" dirty="0"/>
              <a:t>procedure</a:t>
            </a:r>
          </a:p>
        </p:txBody>
      </p:sp>
      <p:sp>
        <p:nvSpPr>
          <p:cNvPr id="9" name="Title 1">
            <a:extLst>
              <a:ext uri="{FF2B5EF4-FFF2-40B4-BE49-F238E27FC236}">
                <a16:creationId xmlns:a16="http://schemas.microsoft.com/office/drawing/2014/main" id="{3FA64CD9-ECC3-406D-8625-05A602B37A96}"/>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bg1">
                    <a:lumMod val="95000"/>
                  </a:schemeClr>
                </a:solidFill>
                <a:sym typeface="Bodoni SvtyTwo ITC TT-Book"/>
              </a:rPr>
              <a:t>- </a:t>
            </a:r>
            <a:r>
              <a:rPr lang="en-US" sz="3100" dirty="0">
                <a:solidFill>
                  <a:schemeClr val="bg1">
                    <a:lumMod val="95000"/>
                  </a:schemeClr>
                </a:solidFill>
                <a:sym typeface="Bodoni SvtyTwo ITC TT-Book"/>
              </a:rPr>
              <a:t>Medicare Data</a:t>
            </a:r>
            <a:br>
              <a:rPr lang="en-US" dirty="0">
                <a:solidFill>
                  <a:schemeClr val="bg1">
                    <a:lumMod val="95000"/>
                  </a:schemeClr>
                </a:solidFill>
                <a:sym typeface="Bodoni SvtyTwo ITC TT-Book"/>
              </a:rPr>
            </a:br>
            <a:r>
              <a:rPr lang="en-US" sz="1800" dirty="0">
                <a:solidFill>
                  <a:schemeClr val="bg1">
                    <a:lumMod val="95000"/>
                  </a:schemeClr>
                </a:solidFill>
              </a:rPr>
              <a:t>Price </a:t>
            </a:r>
            <a:r>
              <a:rPr lang="en-US" altLang="zh-CN" sz="1800" dirty="0">
                <a:solidFill>
                  <a:schemeClr val="bg1">
                    <a:lumMod val="95000"/>
                  </a:schemeClr>
                </a:solidFill>
              </a:rPr>
              <a:t>shock (procedure level)</a:t>
            </a:r>
            <a:br>
              <a:rPr lang="en-US" altLang="zh-CN" sz="1800" dirty="0">
                <a:solidFill>
                  <a:schemeClr val="bg1">
                    <a:lumMod val="95000"/>
                  </a:schemeClr>
                </a:solidFill>
              </a:rPr>
            </a:br>
            <a:r>
              <a:rPr lang="en-US" altLang="zh-CN" sz="1800" dirty="0">
                <a:solidFill>
                  <a:schemeClr val="bg1">
                    <a:lumMod val="95000"/>
                  </a:schemeClr>
                </a:solidFill>
              </a:rPr>
              <a:t>Medicare Facility Share (procedure level)</a:t>
            </a:r>
            <a:br>
              <a:rPr lang="en-US" dirty="0">
                <a:solidFill>
                  <a:schemeClr val="tx1"/>
                </a:solidFill>
              </a:rPr>
            </a:br>
            <a:r>
              <a:rPr lang="en-US" dirty="0">
                <a:solidFill>
                  <a:schemeClr val="tx1"/>
                </a:solidFill>
              </a:rPr>
              <a:t>- </a:t>
            </a:r>
            <a:r>
              <a:rPr lang="en-US" sz="3100" dirty="0">
                <a:solidFill>
                  <a:schemeClr val="tx1"/>
                </a:solidFill>
              </a:rPr>
              <a:t>Private Claims</a:t>
            </a:r>
            <a:br>
              <a:rPr lang="en-US" dirty="0">
                <a:solidFill>
                  <a:schemeClr val="bg1">
                    <a:lumMod val="95000"/>
                  </a:schemeClr>
                </a:solidFill>
              </a:rPr>
            </a:br>
            <a:r>
              <a:rPr lang="en-US" sz="1800" dirty="0">
                <a:solidFill>
                  <a:schemeClr val="bg1">
                    <a:lumMod val="95000"/>
                  </a:schemeClr>
                </a:solidFill>
              </a:rPr>
              <a:t>Physician Integration</a:t>
            </a:r>
            <a:br>
              <a:rPr lang="en-US" sz="1800" dirty="0">
                <a:solidFill>
                  <a:schemeClr val="bg1">
                    <a:lumMod val="95000"/>
                  </a:schemeClr>
                </a:solidFill>
              </a:rPr>
            </a:br>
            <a:r>
              <a:rPr lang="en-US" sz="1800" dirty="0">
                <a:solidFill>
                  <a:schemeClr val="bg1">
                    <a:lumMod val="95000"/>
                  </a:schemeClr>
                </a:solidFill>
              </a:rPr>
              <a:t>Price shock (Physician Level)</a:t>
            </a:r>
            <a:br>
              <a:rPr lang="en-US" sz="1800" dirty="0">
                <a:solidFill>
                  <a:schemeClr val="bg1">
                    <a:lumMod val="95000"/>
                  </a:schemeClr>
                </a:solidFill>
              </a:rPr>
            </a:br>
            <a:r>
              <a:rPr lang="en-US" sz="1800" dirty="0">
                <a:solidFill>
                  <a:schemeClr val="tx1"/>
                </a:solidFill>
              </a:rPr>
              <a:t>Private facility share (Procedure Level)</a:t>
            </a:r>
            <a:br>
              <a:rPr lang="en-US" sz="1800" dirty="0">
                <a:solidFill>
                  <a:schemeClr val="bg1">
                    <a:lumMod val="95000"/>
                  </a:schemeClr>
                </a:solidFill>
              </a:rPr>
            </a:br>
            <a:r>
              <a:rPr lang="en-US" sz="1800" dirty="0">
                <a:solidFill>
                  <a:schemeClr val="bg1">
                    <a:lumMod val="95000"/>
                  </a:schemeClr>
                </a:solidFill>
              </a:rPr>
              <a:t>Private facility share (physician level)</a:t>
            </a:r>
          </a:p>
        </p:txBody>
      </p:sp>
      <p:sp>
        <p:nvSpPr>
          <p:cNvPr id="10" name="Slide Number Placeholder 9">
            <a:extLst>
              <a:ext uri="{FF2B5EF4-FFF2-40B4-BE49-F238E27FC236}">
                <a16:creationId xmlns:a16="http://schemas.microsoft.com/office/drawing/2014/main" id="{4CEE825A-5B5A-4216-98D2-D442D6D0265D}"/>
              </a:ext>
            </a:extLst>
          </p:cNvPr>
          <p:cNvSpPr>
            <a:spLocks noGrp="1"/>
          </p:cNvSpPr>
          <p:nvPr>
            <p:ph type="sldNum" sz="quarter" idx="12"/>
          </p:nvPr>
        </p:nvSpPr>
        <p:spPr/>
        <p:txBody>
          <a:bodyPr/>
          <a:lstStyle/>
          <a:p>
            <a:fld id="{3A98EE3D-8CD1-4C3F-BD1C-C98C9596463C}" type="slidenum">
              <a:rPr lang="en-US" noProof="0" smtClean="0"/>
              <a:t>13</a:t>
            </a:fld>
            <a:endParaRPr lang="en-US" noProof="0"/>
          </a:p>
        </p:txBody>
      </p:sp>
    </p:spTree>
    <p:extLst>
      <p:ext uri="{BB962C8B-B14F-4D97-AF65-F5344CB8AC3E}">
        <p14:creationId xmlns:p14="http://schemas.microsoft.com/office/powerpoint/2010/main" val="117073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E76798-C3C6-4A46-BA49-617EDADF72F2}"/>
              </a:ext>
            </a:extLst>
          </p:cNvPr>
          <p:cNvSpPr txBox="1"/>
          <p:nvPr/>
        </p:nvSpPr>
        <p:spPr>
          <a:xfrm>
            <a:off x="6248400" y="1476375"/>
            <a:ext cx="5353050" cy="1323439"/>
          </a:xfrm>
          <a:prstGeom prst="rect">
            <a:avLst/>
          </a:prstGeom>
          <a:noFill/>
        </p:spPr>
        <p:txBody>
          <a:bodyPr wrap="square" rtlCol="0">
            <a:spAutoFit/>
          </a:bodyPr>
          <a:lstStyle/>
          <a:p>
            <a:r>
              <a:rPr lang="en-US" sz="2000" dirty="0"/>
              <a:t>Relative Value Units (RVUs) = quantity </a:t>
            </a:r>
            <a:r>
              <a:rPr lang="zh-CN" altLang="en-US" sz="2000" dirty="0"/>
              <a:t>* </a:t>
            </a:r>
            <a:r>
              <a:rPr lang="en-US" altLang="zh-CN" sz="2000" dirty="0"/>
              <a:t>PFS</a:t>
            </a:r>
          </a:p>
          <a:p>
            <a:endParaRPr lang="en-US" sz="2000" dirty="0"/>
          </a:p>
          <a:p>
            <a:r>
              <a:rPr lang="en-US" sz="2000" dirty="0"/>
              <a:t>Proportion of RVUs that are performed in facilities for each </a:t>
            </a:r>
            <a:r>
              <a:rPr lang="en-US" altLang="zh-CN" sz="2000" b="1" u="sng" dirty="0"/>
              <a:t>physician</a:t>
            </a:r>
            <a:endParaRPr lang="en-US" sz="2000" b="1" u="sng" dirty="0"/>
          </a:p>
        </p:txBody>
      </p:sp>
      <p:sp>
        <p:nvSpPr>
          <p:cNvPr id="7" name="Title 1">
            <a:extLst>
              <a:ext uri="{FF2B5EF4-FFF2-40B4-BE49-F238E27FC236}">
                <a16:creationId xmlns:a16="http://schemas.microsoft.com/office/drawing/2014/main" id="{C3AC8A36-2875-495A-A59F-B32061EB7E1B}"/>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bg1">
                    <a:lumMod val="95000"/>
                  </a:schemeClr>
                </a:solidFill>
                <a:sym typeface="Bodoni SvtyTwo ITC TT-Book"/>
              </a:rPr>
              <a:t>- </a:t>
            </a:r>
            <a:r>
              <a:rPr lang="en-US" sz="3100" dirty="0">
                <a:solidFill>
                  <a:schemeClr val="bg1">
                    <a:lumMod val="95000"/>
                  </a:schemeClr>
                </a:solidFill>
                <a:sym typeface="Bodoni SvtyTwo ITC TT-Book"/>
              </a:rPr>
              <a:t>Medicare Data</a:t>
            </a:r>
            <a:br>
              <a:rPr lang="en-US" dirty="0">
                <a:solidFill>
                  <a:schemeClr val="bg1">
                    <a:lumMod val="95000"/>
                  </a:schemeClr>
                </a:solidFill>
                <a:sym typeface="Bodoni SvtyTwo ITC TT-Book"/>
              </a:rPr>
            </a:br>
            <a:r>
              <a:rPr lang="en-US" sz="1800" dirty="0">
                <a:solidFill>
                  <a:schemeClr val="bg1">
                    <a:lumMod val="95000"/>
                  </a:schemeClr>
                </a:solidFill>
              </a:rPr>
              <a:t>Price </a:t>
            </a:r>
            <a:r>
              <a:rPr lang="en-US" altLang="zh-CN" sz="1800" dirty="0">
                <a:solidFill>
                  <a:schemeClr val="bg1">
                    <a:lumMod val="95000"/>
                  </a:schemeClr>
                </a:solidFill>
              </a:rPr>
              <a:t>shock (procedure level)</a:t>
            </a:r>
            <a:br>
              <a:rPr lang="en-US" altLang="zh-CN" sz="1800" dirty="0">
                <a:solidFill>
                  <a:schemeClr val="bg1">
                    <a:lumMod val="95000"/>
                  </a:schemeClr>
                </a:solidFill>
              </a:rPr>
            </a:br>
            <a:r>
              <a:rPr lang="en-US" altLang="zh-CN" sz="1800" dirty="0">
                <a:solidFill>
                  <a:schemeClr val="bg1">
                    <a:lumMod val="95000"/>
                  </a:schemeClr>
                </a:solidFill>
              </a:rPr>
              <a:t>Medicare Facility Share (procedure level)</a:t>
            </a:r>
            <a:br>
              <a:rPr lang="en-US" dirty="0">
                <a:solidFill>
                  <a:schemeClr val="tx1"/>
                </a:solidFill>
              </a:rPr>
            </a:br>
            <a:r>
              <a:rPr lang="en-US" dirty="0">
                <a:solidFill>
                  <a:schemeClr val="tx1"/>
                </a:solidFill>
              </a:rPr>
              <a:t>- </a:t>
            </a:r>
            <a:r>
              <a:rPr lang="en-US" sz="3100" dirty="0">
                <a:solidFill>
                  <a:schemeClr val="tx1"/>
                </a:solidFill>
              </a:rPr>
              <a:t>Private Claims</a:t>
            </a:r>
            <a:br>
              <a:rPr lang="en-US" dirty="0">
                <a:solidFill>
                  <a:schemeClr val="bg1">
                    <a:lumMod val="95000"/>
                  </a:schemeClr>
                </a:solidFill>
              </a:rPr>
            </a:br>
            <a:r>
              <a:rPr lang="en-US" sz="1800" dirty="0">
                <a:solidFill>
                  <a:schemeClr val="bg1">
                    <a:lumMod val="95000"/>
                  </a:schemeClr>
                </a:solidFill>
              </a:rPr>
              <a:t>Physician Integration</a:t>
            </a:r>
            <a:br>
              <a:rPr lang="en-US" sz="1800" dirty="0">
                <a:solidFill>
                  <a:schemeClr val="bg1">
                    <a:lumMod val="95000"/>
                  </a:schemeClr>
                </a:solidFill>
              </a:rPr>
            </a:br>
            <a:r>
              <a:rPr lang="en-US" sz="1800" dirty="0">
                <a:solidFill>
                  <a:schemeClr val="bg1">
                    <a:lumMod val="95000"/>
                  </a:schemeClr>
                </a:solidFill>
              </a:rPr>
              <a:t>Price shock (Physician Level)</a:t>
            </a:r>
            <a:br>
              <a:rPr lang="en-US" sz="1800" dirty="0">
                <a:solidFill>
                  <a:schemeClr val="bg1">
                    <a:lumMod val="95000"/>
                  </a:schemeClr>
                </a:solidFill>
              </a:rPr>
            </a:br>
            <a:r>
              <a:rPr lang="en-US" sz="1800" dirty="0">
                <a:solidFill>
                  <a:schemeClr val="bg1">
                    <a:lumMod val="95000"/>
                  </a:schemeClr>
                </a:solidFill>
              </a:rPr>
              <a:t>Private facility share (Procedure Level)</a:t>
            </a:r>
            <a:br>
              <a:rPr lang="en-US" sz="1800" dirty="0">
                <a:solidFill>
                  <a:schemeClr val="bg1">
                    <a:lumMod val="95000"/>
                  </a:schemeClr>
                </a:solidFill>
              </a:rPr>
            </a:br>
            <a:r>
              <a:rPr lang="en-US" sz="1800" dirty="0">
                <a:solidFill>
                  <a:schemeClr val="tx1"/>
                </a:solidFill>
              </a:rPr>
              <a:t>Private facility share (physician level)</a:t>
            </a:r>
          </a:p>
        </p:txBody>
      </p:sp>
      <p:sp>
        <p:nvSpPr>
          <p:cNvPr id="4" name="Slide Number Placeholder 3">
            <a:extLst>
              <a:ext uri="{FF2B5EF4-FFF2-40B4-BE49-F238E27FC236}">
                <a16:creationId xmlns:a16="http://schemas.microsoft.com/office/drawing/2014/main" id="{6FB4A04E-FACC-4CE5-A15C-76818FF73ACC}"/>
              </a:ext>
            </a:extLst>
          </p:cNvPr>
          <p:cNvSpPr>
            <a:spLocks noGrp="1"/>
          </p:cNvSpPr>
          <p:nvPr>
            <p:ph type="sldNum" sz="quarter" idx="12"/>
          </p:nvPr>
        </p:nvSpPr>
        <p:spPr/>
        <p:txBody>
          <a:bodyPr/>
          <a:lstStyle/>
          <a:p>
            <a:fld id="{3A98EE3D-8CD1-4C3F-BD1C-C98C9596463C}" type="slidenum">
              <a:rPr lang="en-US" noProof="0" smtClean="0"/>
              <a:t>14</a:t>
            </a:fld>
            <a:endParaRPr lang="en-US" noProof="0"/>
          </a:p>
        </p:txBody>
      </p:sp>
    </p:spTree>
    <p:extLst>
      <p:ext uri="{BB962C8B-B14F-4D97-AF65-F5344CB8AC3E}">
        <p14:creationId xmlns:p14="http://schemas.microsoft.com/office/powerpoint/2010/main" val="41193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Summary of aims</a:t>
            </a:r>
          </a:p>
        </p:txBody>
      </p:sp>
      <p:sp>
        <p:nvSpPr>
          <p:cNvPr id="3" name="TextBox 2">
            <a:extLst>
              <a:ext uri="{FF2B5EF4-FFF2-40B4-BE49-F238E27FC236}">
                <a16:creationId xmlns:a16="http://schemas.microsoft.com/office/drawing/2014/main" id="{AE62222C-6C66-4B78-8FA3-D54CF01F09AE}"/>
              </a:ext>
            </a:extLst>
          </p:cNvPr>
          <p:cNvSpPr txBox="1"/>
          <p:nvPr/>
        </p:nvSpPr>
        <p:spPr>
          <a:xfrm>
            <a:off x="890587" y="1714500"/>
            <a:ext cx="10410825" cy="3918189"/>
          </a:xfrm>
          <a:prstGeom prst="rect">
            <a:avLst/>
          </a:prstGeom>
          <a:noFill/>
        </p:spPr>
        <p:txBody>
          <a:bodyPr wrap="square" rtlCol="0">
            <a:spAutoFit/>
          </a:bodyPr>
          <a:lstStyle/>
          <a:p>
            <a:pPr>
              <a:lnSpc>
                <a:spcPct val="150000"/>
              </a:lnSpc>
            </a:pPr>
            <a:r>
              <a:rPr lang="en-US" sz="2400" b="1" dirty="0"/>
              <a:t>Aim 1: </a:t>
            </a:r>
            <a:r>
              <a:rPr lang="en-US" sz="2400" dirty="0"/>
              <a:t>2010 Price shock affects observed </a:t>
            </a:r>
            <a:r>
              <a:rPr lang="en-US" sz="2400" u="sng" dirty="0"/>
              <a:t>Medicare </a:t>
            </a:r>
            <a:r>
              <a:rPr lang="en-US" sz="2400" dirty="0"/>
              <a:t>price and </a:t>
            </a:r>
            <a:r>
              <a:rPr lang="en-US" sz="2400" u="sng" dirty="0"/>
              <a:t>Private</a:t>
            </a:r>
            <a:r>
              <a:rPr lang="en-US" sz="2400" dirty="0"/>
              <a:t> price</a:t>
            </a:r>
          </a:p>
          <a:p>
            <a:pPr>
              <a:lnSpc>
                <a:spcPct val="150000"/>
              </a:lnSpc>
            </a:pPr>
            <a:r>
              <a:rPr lang="en-US" sz="2400" b="1" dirty="0"/>
              <a:t>Aim 2: </a:t>
            </a:r>
            <a:r>
              <a:rPr lang="en-US" sz="2400" dirty="0"/>
              <a:t>Price shock affects VI (physician-level)</a:t>
            </a:r>
          </a:p>
          <a:p>
            <a:pPr>
              <a:lnSpc>
                <a:spcPct val="150000"/>
              </a:lnSpc>
            </a:pPr>
            <a:r>
              <a:rPr lang="en-US" sz="2400" b="1" dirty="0"/>
              <a:t>Aim 3: </a:t>
            </a:r>
            <a:r>
              <a:rPr lang="en-US" sz="2400" dirty="0"/>
              <a:t>Price shock affects facility share in </a:t>
            </a:r>
            <a:r>
              <a:rPr lang="en-US" sz="2400" u="sng" dirty="0"/>
              <a:t>Medicare </a:t>
            </a:r>
            <a:r>
              <a:rPr lang="en-US" sz="2400" dirty="0"/>
              <a:t>and </a:t>
            </a:r>
            <a:r>
              <a:rPr lang="en-US" sz="2400" u="sng" dirty="0"/>
              <a:t>Private </a:t>
            </a:r>
            <a:r>
              <a:rPr lang="en-US" sz="2400" dirty="0"/>
              <a:t>market (procedure-level)</a:t>
            </a:r>
          </a:p>
          <a:p>
            <a:pPr>
              <a:lnSpc>
                <a:spcPct val="150000"/>
              </a:lnSpc>
            </a:pPr>
            <a:r>
              <a:rPr lang="en-US" sz="2400" b="1" dirty="0"/>
              <a:t>Aim 4: </a:t>
            </a:r>
            <a:r>
              <a:rPr lang="en-US" sz="2400" dirty="0"/>
              <a:t>VI after price shock affects facility share in </a:t>
            </a:r>
            <a:r>
              <a:rPr lang="en-US" sz="2400" u="sng" dirty="0"/>
              <a:t>Private</a:t>
            </a:r>
            <a:r>
              <a:rPr lang="en-US" sz="2400" dirty="0"/>
              <a:t> market (physician-level), i.e. physician more likely to bill for procedures in facilities after integration. </a:t>
            </a:r>
          </a:p>
          <a:p>
            <a:pPr>
              <a:lnSpc>
                <a:spcPct val="150000"/>
              </a:lnSpc>
            </a:pPr>
            <a:r>
              <a:rPr lang="en-US" sz="2400" dirty="0"/>
              <a:t>	*NOTE: No physician-level quantity available in Medicare data</a:t>
            </a:r>
          </a:p>
        </p:txBody>
      </p:sp>
      <p:sp>
        <p:nvSpPr>
          <p:cNvPr id="4" name="Slide Number Placeholder 3">
            <a:extLst>
              <a:ext uri="{FF2B5EF4-FFF2-40B4-BE49-F238E27FC236}">
                <a16:creationId xmlns:a16="http://schemas.microsoft.com/office/drawing/2014/main" id="{5B50CB5C-F78F-4FBF-9A9F-4618F257F244}"/>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41998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Result</a:t>
            </a:r>
          </a:p>
        </p:txBody>
      </p:sp>
      <p:sp>
        <p:nvSpPr>
          <p:cNvPr id="6" name="Rectangle 5">
            <a:extLst>
              <a:ext uri="{FF2B5EF4-FFF2-40B4-BE49-F238E27FC236}">
                <a16:creationId xmlns:a16="http://schemas.microsoft.com/office/drawing/2014/main" id="{AF9FCF70-C8EF-4D83-92D9-78A4896125F2}"/>
              </a:ext>
            </a:extLst>
          </p:cNvPr>
          <p:cNvSpPr/>
          <p:nvPr/>
        </p:nvSpPr>
        <p:spPr>
          <a:xfrm>
            <a:off x="581192" y="1207953"/>
            <a:ext cx="5077800" cy="468718"/>
          </a:xfrm>
          <a:prstGeom prst="rect">
            <a:avLst/>
          </a:prstGeom>
        </p:spPr>
        <p:txBody>
          <a:bodyPr wrap="none">
            <a:spAutoFit/>
          </a:bodyPr>
          <a:lstStyle/>
          <a:p>
            <a:pPr>
              <a:lnSpc>
                <a:spcPct val="150000"/>
              </a:lnSpc>
            </a:pPr>
            <a:r>
              <a:rPr lang="en-US" b="1" dirty="0"/>
              <a:t>I. </a:t>
            </a:r>
            <a:r>
              <a:rPr lang="en-US" dirty="0"/>
              <a:t>2010 Price shock &amp; </a:t>
            </a:r>
            <a:r>
              <a:rPr lang="en-US" u="sng" dirty="0"/>
              <a:t>Medicare </a:t>
            </a:r>
            <a:r>
              <a:rPr lang="en-US" dirty="0"/>
              <a:t>price and </a:t>
            </a:r>
            <a:r>
              <a:rPr lang="en-US" u="sng" dirty="0"/>
              <a:t>Private</a:t>
            </a:r>
            <a:r>
              <a:rPr lang="en-US" dirty="0"/>
              <a:t> price</a:t>
            </a:r>
          </a:p>
        </p:txBody>
      </p:sp>
      <p:pic>
        <p:nvPicPr>
          <p:cNvPr id="7" name="Picture 6">
            <a:extLst>
              <a:ext uri="{FF2B5EF4-FFF2-40B4-BE49-F238E27FC236}">
                <a16:creationId xmlns:a16="http://schemas.microsoft.com/office/drawing/2014/main" id="{38617CBE-160C-4B2E-A346-A0053B846BCC}"/>
              </a:ext>
            </a:extLst>
          </p:cNvPr>
          <p:cNvPicPr>
            <a:picLocks noChangeAspect="1"/>
          </p:cNvPicPr>
          <p:nvPr/>
        </p:nvPicPr>
        <p:blipFill>
          <a:blip r:embed="rId3"/>
          <a:stretch>
            <a:fillRect/>
          </a:stretch>
        </p:blipFill>
        <p:spPr>
          <a:xfrm>
            <a:off x="2528887" y="1675485"/>
            <a:ext cx="6997077" cy="5006020"/>
          </a:xfrm>
          <a:prstGeom prst="rect">
            <a:avLst/>
          </a:prstGeom>
        </p:spPr>
      </p:pic>
      <p:sp>
        <p:nvSpPr>
          <p:cNvPr id="8" name="Slide Number Placeholder 7">
            <a:extLst>
              <a:ext uri="{FF2B5EF4-FFF2-40B4-BE49-F238E27FC236}">
                <a16:creationId xmlns:a16="http://schemas.microsoft.com/office/drawing/2014/main" id="{E5FA704C-34CE-4A34-8FB4-71713EC209D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78809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Result</a:t>
            </a:r>
          </a:p>
        </p:txBody>
      </p:sp>
      <p:sp>
        <p:nvSpPr>
          <p:cNvPr id="6" name="Rectangle 5">
            <a:extLst>
              <a:ext uri="{FF2B5EF4-FFF2-40B4-BE49-F238E27FC236}">
                <a16:creationId xmlns:a16="http://schemas.microsoft.com/office/drawing/2014/main" id="{AF9FCF70-C8EF-4D83-92D9-78A4896125F2}"/>
              </a:ext>
            </a:extLst>
          </p:cNvPr>
          <p:cNvSpPr/>
          <p:nvPr/>
        </p:nvSpPr>
        <p:spPr>
          <a:xfrm>
            <a:off x="654537" y="1337537"/>
            <a:ext cx="3529492" cy="468718"/>
          </a:xfrm>
          <a:prstGeom prst="rect">
            <a:avLst/>
          </a:prstGeom>
        </p:spPr>
        <p:txBody>
          <a:bodyPr wrap="none">
            <a:spAutoFit/>
          </a:bodyPr>
          <a:lstStyle/>
          <a:p>
            <a:pPr>
              <a:lnSpc>
                <a:spcPct val="150000"/>
              </a:lnSpc>
            </a:pPr>
            <a:r>
              <a:rPr lang="en-US" b="1" dirty="0"/>
              <a:t>II. </a:t>
            </a:r>
            <a:r>
              <a:rPr lang="en-US" dirty="0"/>
              <a:t>Price shock &amp; VI (physician-level)</a:t>
            </a:r>
          </a:p>
        </p:txBody>
      </p:sp>
      <p:pic>
        <p:nvPicPr>
          <p:cNvPr id="3" name="Picture 2">
            <a:extLst>
              <a:ext uri="{FF2B5EF4-FFF2-40B4-BE49-F238E27FC236}">
                <a16:creationId xmlns:a16="http://schemas.microsoft.com/office/drawing/2014/main" id="{7EBDA2FC-9CDF-4670-8590-81C58C28EA2C}"/>
              </a:ext>
            </a:extLst>
          </p:cNvPr>
          <p:cNvPicPr>
            <a:picLocks noChangeAspect="1"/>
          </p:cNvPicPr>
          <p:nvPr/>
        </p:nvPicPr>
        <p:blipFill>
          <a:blip r:embed="rId3"/>
          <a:stretch>
            <a:fillRect/>
          </a:stretch>
        </p:blipFill>
        <p:spPr>
          <a:xfrm>
            <a:off x="5754019" y="1344215"/>
            <a:ext cx="4705183" cy="756332"/>
          </a:xfrm>
          <a:prstGeom prst="rect">
            <a:avLst/>
          </a:prstGeom>
        </p:spPr>
      </p:pic>
      <p:pic>
        <p:nvPicPr>
          <p:cNvPr id="4" name="Picture 3">
            <a:extLst>
              <a:ext uri="{FF2B5EF4-FFF2-40B4-BE49-F238E27FC236}">
                <a16:creationId xmlns:a16="http://schemas.microsoft.com/office/drawing/2014/main" id="{2746DEAA-A985-44B9-86B4-C3BD063D2601}"/>
              </a:ext>
            </a:extLst>
          </p:cNvPr>
          <p:cNvPicPr>
            <a:picLocks noChangeAspect="1"/>
          </p:cNvPicPr>
          <p:nvPr/>
        </p:nvPicPr>
        <p:blipFill>
          <a:blip r:embed="rId4"/>
          <a:stretch>
            <a:fillRect/>
          </a:stretch>
        </p:blipFill>
        <p:spPr>
          <a:xfrm>
            <a:off x="102988" y="1986274"/>
            <a:ext cx="6129235" cy="4220005"/>
          </a:xfrm>
          <a:prstGeom prst="rect">
            <a:avLst/>
          </a:prstGeom>
        </p:spPr>
      </p:pic>
      <p:pic>
        <p:nvPicPr>
          <p:cNvPr id="5" name="Picture 4">
            <a:extLst>
              <a:ext uri="{FF2B5EF4-FFF2-40B4-BE49-F238E27FC236}">
                <a16:creationId xmlns:a16="http://schemas.microsoft.com/office/drawing/2014/main" id="{79FB5A10-A159-4384-AA0F-AE3C5A2FE47A}"/>
              </a:ext>
            </a:extLst>
          </p:cNvPr>
          <p:cNvPicPr>
            <a:picLocks noChangeAspect="1"/>
          </p:cNvPicPr>
          <p:nvPr/>
        </p:nvPicPr>
        <p:blipFill>
          <a:blip r:embed="rId5"/>
          <a:stretch>
            <a:fillRect/>
          </a:stretch>
        </p:blipFill>
        <p:spPr>
          <a:xfrm>
            <a:off x="5956933" y="2002450"/>
            <a:ext cx="6132079" cy="4220005"/>
          </a:xfrm>
          <a:prstGeom prst="rect">
            <a:avLst/>
          </a:prstGeom>
        </p:spPr>
      </p:pic>
      <p:sp>
        <p:nvSpPr>
          <p:cNvPr id="8" name="TextBox 7">
            <a:extLst>
              <a:ext uri="{FF2B5EF4-FFF2-40B4-BE49-F238E27FC236}">
                <a16:creationId xmlns:a16="http://schemas.microsoft.com/office/drawing/2014/main" id="{2B3CA1AE-7B2A-4421-93F3-3EB04983F733}"/>
              </a:ext>
            </a:extLst>
          </p:cNvPr>
          <p:cNvSpPr txBox="1"/>
          <p:nvPr/>
        </p:nvSpPr>
        <p:spPr>
          <a:xfrm>
            <a:off x="9147112" y="3244334"/>
            <a:ext cx="2624180" cy="369332"/>
          </a:xfrm>
          <a:prstGeom prst="rect">
            <a:avLst/>
          </a:prstGeom>
          <a:noFill/>
        </p:spPr>
        <p:txBody>
          <a:bodyPr wrap="none" rtlCol="0">
            <a:spAutoFit/>
          </a:bodyPr>
          <a:lstStyle/>
          <a:p>
            <a:r>
              <a:rPr lang="en-US" b="1" u="sng" dirty="0">
                <a:solidFill>
                  <a:srgbClr val="C00000"/>
                </a:solidFill>
              </a:rPr>
              <a:t>20%</a:t>
            </a:r>
            <a:r>
              <a:rPr lang="en-US" b="1" u="sng" dirty="0"/>
              <a:t> </a:t>
            </a:r>
            <a:r>
              <a:rPr lang="en-US" dirty="0"/>
              <a:t>of total increase in VI</a:t>
            </a:r>
          </a:p>
        </p:txBody>
      </p:sp>
      <p:sp>
        <p:nvSpPr>
          <p:cNvPr id="9" name="Slide Number Placeholder 8">
            <a:extLst>
              <a:ext uri="{FF2B5EF4-FFF2-40B4-BE49-F238E27FC236}">
                <a16:creationId xmlns:a16="http://schemas.microsoft.com/office/drawing/2014/main" id="{222725CC-780A-4FA0-9B41-D2B78945805C}"/>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22683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Result</a:t>
            </a:r>
          </a:p>
        </p:txBody>
      </p:sp>
      <p:sp>
        <p:nvSpPr>
          <p:cNvPr id="7" name="Rectangle 6">
            <a:extLst>
              <a:ext uri="{FF2B5EF4-FFF2-40B4-BE49-F238E27FC236}">
                <a16:creationId xmlns:a16="http://schemas.microsoft.com/office/drawing/2014/main" id="{8AE659A7-93FB-425E-A6BA-783D23997573}"/>
              </a:ext>
            </a:extLst>
          </p:cNvPr>
          <p:cNvSpPr/>
          <p:nvPr/>
        </p:nvSpPr>
        <p:spPr>
          <a:xfrm>
            <a:off x="581192" y="1207953"/>
            <a:ext cx="7840351" cy="468718"/>
          </a:xfrm>
          <a:prstGeom prst="rect">
            <a:avLst/>
          </a:prstGeom>
        </p:spPr>
        <p:txBody>
          <a:bodyPr wrap="none">
            <a:spAutoFit/>
          </a:bodyPr>
          <a:lstStyle/>
          <a:p>
            <a:pPr>
              <a:lnSpc>
                <a:spcPct val="150000"/>
              </a:lnSpc>
            </a:pPr>
            <a:r>
              <a:rPr lang="en-US" b="1" dirty="0"/>
              <a:t>III. </a:t>
            </a:r>
            <a:r>
              <a:rPr lang="en-US" dirty="0"/>
              <a:t>Price shock affects facility share in </a:t>
            </a:r>
            <a:r>
              <a:rPr lang="en-US" u="sng" dirty="0"/>
              <a:t>Medicare </a:t>
            </a:r>
            <a:r>
              <a:rPr lang="en-US" dirty="0"/>
              <a:t>and </a:t>
            </a:r>
            <a:r>
              <a:rPr lang="en-US" u="sng" dirty="0"/>
              <a:t>Private </a:t>
            </a:r>
            <a:r>
              <a:rPr lang="en-US" dirty="0"/>
              <a:t>market (procedure-level)</a:t>
            </a:r>
          </a:p>
        </p:txBody>
      </p:sp>
      <p:pic>
        <p:nvPicPr>
          <p:cNvPr id="8" name="Picture 7">
            <a:extLst>
              <a:ext uri="{FF2B5EF4-FFF2-40B4-BE49-F238E27FC236}">
                <a16:creationId xmlns:a16="http://schemas.microsoft.com/office/drawing/2014/main" id="{C9F1F026-DEDE-4657-8707-AAE2E87F8C01}"/>
              </a:ext>
            </a:extLst>
          </p:cNvPr>
          <p:cNvPicPr>
            <a:picLocks noChangeAspect="1"/>
          </p:cNvPicPr>
          <p:nvPr/>
        </p:nvPicPr>
        <p:blipFill>
          <a:blip r:embed="rId3"/>
          <a:stretch>
            <a:fillRect/>
          </a:stretch>
        </p:blipFill>
        <p:spPr>
          <a:xfrm>
            <a:off x="3271837" y="1833562"/>
            <a:ext cx="5648325" cy="981075"/>
          </a:xfrm>
          <a:prstGeom prst="rect">
            <a:avLst/>
          </a:prstGeom>
        </p:spPr>
      </p:pic>
      <p:pic>
        <p:nvPicPr>
          <p:cNvPr id="9" name="Picture 8">
            <a:extLst>
              <a:ext uri="{FF2B5EF4-FFF2-40B4-BE49-F238E27FC236}">
                <a16:creationId xmlns:a16="http://schemas.microsoft.com/office/drawing/2014/main" id="{0267B61C-3309-4D09-97CE-4357FE6FC43C}"/>
              </a:ext>
            </a:extLst>
          </p:cNvPr>
          <p:cNvPicPr>
            <a:picLocks noChangeAspect="1"/>
          </p:cNvPicPr>
          <p:nvPr/>
        </p:nvPicPr>
        <p:blipFill>
          <a:blip r:embed="rId4"/>
          <a:stretch>
            <a:fillRect/>
          </a:stretch>
        </p:blipFill>
        <p:spPr>
          <a:xfrm>
            <a:off x="3271837" y="3138833"/>
            <a:ext cx="7381875" cy="790575"/>
          </a:xfrm>
          <a:prstGeom prst="rect">
            <a:avLst/>
          </a:prstGeom>
        </p:spPr>
      </p:pic>
      <p:pic>
        <p:nvPicPr>
          <p:cNvPr id="10" name="Picture 9">
            <a:extLst>
              <a:ext uri="{FF2B5EF4-FFF2-40B4-BE49-F238E27FC236}">
                <a16:creationId xmlns:a16="http://schemas.microsoft.com/office/drawing/2014/main" id="{C1FD460F-3F00-4F7B-B0E5-2B10CA6A11D3}"/>
              </a:ext>
            </a:extLst>
          </p:cNvPr>
          <p:cNvPicPr>
            <a:picLocks noChangeAspect="1"/>
          </p:cNvPicPr>
          <p:nvPr/>
        </p:nvPicPr>
        <p:blipFill>
          <a:blip r:embed="rId5"/>
          <a:stretch>
            <a:fillRect/>
          </a:stretch>
        </p:blipFill>
        <p:spPr>
          <a:xfrm>
            <a:off x="3271837" y="4253604"/>
            <a:ext cx="6372225" cy="885825"/>
          </a:xfrm>
          <a:prstGeom prst="rect">
            <a:avLst/>
          </a:prstGeom>
        </p:spPr>
      </p:pic>
      <p:sp>
        <p:nvSpPr>
          <p:cNvPr id="11" name="TextBox 10">
            <a:extLst>
              <a:ext uri="{FF2B5EF4-FFF2-40B4-BE49-F238E27FC236}">
                <a16:creationId xmlns:a16="http://schemas.microsoft.com/office/drawing/2014/main" id="{F7B1DC5A-E749-4186-B359-4690CA478567}"/>
              </a:ext>
            </a:extLst>
          </p:cNvPr>
          <p:cNvSpPr txBox="1"/>
          <p:nvPr/>
        </p:nvSpPr>
        <p:spPr>
          <a:xfrm>
            <a:off x="752475" y="2082630"/>
            <a:ext cx="2195729" cy="400110"/>
          </a:xfrm>
          <a:prstGeom prst="rect">
            <a:avLst/>
          </a:prstGeom>
          <a:noFill/>
        </p:spPr>
        <p:txBody>
          <a:bodyPr wrap="none" rtlCol="0">
            <a:spAutoFit/>
          </a:bodyPr>
          <a:lstStyle/>
          <a:p>
            <a:r>
              <a:rPr lang="en-US" sz="2000" dirty="0"/>
              <a:t>Time-varying effect:</a:t>
            </a:r>
          </a:p>
        </p:txBody>
      </p:sp>
      <p:sp>
        <p:nvSpPr>
          <p:cNvPr id="13" name="TextBox 12">
            <a:extLst>
              <a:ext uri="{FF2B5EF4-FFF2-40B4-BE49-F238E27FC236}">
                <a16:creationId xmlns:a16="http://schemas.microsoft.com/office/drawing/2014/main" id="{0BDC33C3-D3C5-49D7-A160-847616E80980}"/>
              </a:ext>
            </a:extLst>
          </p:cNvPr>
          <p:cNvSpPr txBox="1"/>
          <p:nvPr/>
        </p:nvSpPr>
        <p:spPr>
          <a:xfrm>
            <a:off x="752475" y="3349455"/>
            <a:ext cx="1561518" cy="400110"/>
          </a:xfrm>
          <a:prstGeom prst="rect">
            <a:avLst/>
          </a:prstGeom>
          <a:noFill/>
        </p:spPr>
        <p:txBody>
          <a:bodyPr wrap="none" rtlCol="0">
            <a:spAutoFit/>
          </a:bodyPr>
          <a:lstStyle/>
          <a:p>
            <a:r>
              <a:rPr lang="en-US" sz="2000" dirty="0"/>
              <a:t>Pooled effect:</a:t>
            </a:r>
          </a:p>
        </p:txBody>
      </p:sp>
      <p:sp>
        <p:nvSpPr>
          <p:cNvPr id="6" name="Slide Number Placeholder 5">
            <a:extLst>
              <a:ext uri="{FF2B5EF4-FFF2-40B4-BE49-F238E27FC236}">
                <a16:creationId xmlns:a16="http://schemas.microsoft.com/office/drawing/2014/main" id="{9C3747CF-D37D-4DEA-ADE5-A45998F0B1FF}"/>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46111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Result</a:t>
            </a:r>
          </a:p>
        </p:txBody>
      </p:sp>
      <p:sp>
        <p:nvSpPr>
          <p:cNvPr id="7" name="Rectangle 6">
            <a:extLst>
              <a:ext uri="{FF2B5EF4-FFF2-40B4-BE49-F238E27FC236}">
                <a16:creationId xmlns:a16="http://schemas.microsoft.com/office/drawing/2014/main" id="{8AE659A7-93FB-425E-A6BA-783D23997573}"/>
              </a:ext>
            </a:extLst>
          </p:cNvPr>
          <p:cNvSpPr/>
          <p:nvPr/>
        </p:nvSpPr>
        <p:spPr>
          <a:xfrm>
            <a:off x="581192" y="1207953"/>
            <a:ext cx="7840351" cy="468718"/>
          </a:xfrm>
          <a:prstGeom prst="rect">
            <a:avLst/>
          </a:prstGeom>
        </p:spPr>
        <p:txBody>
          <a:bodyPr wrap="none">
            <a:spAutoFit/>
          </a:bodyPr>
          <a:lstStyle/>
          <a:p>
            <a:pPr>
              <a:lnSpc>
                <a:spcPct val="150000"/>
              </a:lnSpc>
            </a:pPr>
            <a:r>
              <a:rPr lang="en-US" b="1" dirty="0"/>
              <a:t>III. </a:t>
            </a:r>
            <a:r>
              <a:rPr lang="en-US" dirty="0"/>
              <a:t>Price shock affects facility share in </a:t>
            </a:r>
            <a:r>
              <a:rPr lang="en-US" u="sng" dirty="0"/>
              <a:t>Medicare </a:t>
            </a:r>
            <a:r>
              <a:rPr lang="en-US" dirty="0"/>
              <a:t>and </a:t>
            </a:r>
            <a:r>
              <a:rPr lang="en-US" u="sng" dirty="0"/>
              <a:t>Private </a:t>
            </a:r>
            <a:r>
              <a:rPr lang="en-US" dirty="0"/>
              <a:t>market (procedure-level)</a:t>
            </a:r>
          </a:p>
        </p:txBody>
      </p:sp>
      <p:pic>
        <p:nvPicPr>
          <p:cNvPr id="4" name="Picture 3">
            <a:extLst>
              <a:ext uri="{FF2B5EF4-FFF2-40B4-BE49-F238E27FC236}">
                <a16:creationId xmlns:a16="http://schemas.microsoft.com/office/drawing/2014/main" id="{12E664FA-5D75-4187-B694-95A684E558D0}"/>
              </a:ext>
            </a:extLst>
          </p:cNvPr>
          <p:cNvPicPr>
            <a:picLocks noChangeAspect="1"/>
          </p:cNvPicPr>
          <p:nvPr/>
        </p:nvPicPr>
        <p:blipFill>
          <a:blip r:embed="rId3"/>
          <a:stretch>
            <a:fillRect/>
          </a:stretch>
        </p:blipFill>
        <p:spPr>
          <a:xfrm>
            <a:off x="161741" y="2115474"/>
            <a:ext cx="6391460" cy="3846251"/>
          </a:xfrm>
          <a:prstGeom prst="rect">
            <a:avLst/>
          </a:prstGeom>
        </p:spPr>
      </p:pic>
      <p:pic>
        <p:nvPicPr>
          <p:cNvPr id="6" name="Picture 5">
            <a:extLst>
              <a:ext uri="{FF2B5EF4-FFF2-40B4-BE49-F238E27FC236}">
                <a16:creationId xmlns:a16="http://schemas.microsoft.com/office/drawing/2014/main" id="{ABAF25EF-6BDA-4C24-886A-97555FD1C5C8}"/>
              </a:ext>
            </a:extLst>
          </p:cNvPr>
          <p:cNvPicPr>
            <a:picLocks noChangeAspect="1"/>
          </p:cNvPicPr>
          <p:nvPr/>
        </p:nvPicPr>
        <p:blipFill>
          <a:blip r:embed="rId4"/>
          <a:stretch>
            <a:fillRect/>
          </a:stretch>
        </p:blipFill>
        <p:spPr>
          <a:xfrm>
            <a:off x="6553201" y="2182468"/>
            <a:ext cx="5343524" cy="2254402"/>
          </a:xfrm>
          <a:prstGeom prst="rect">
            <a:avLst/>
          </a:prstGeom>
        </p:spPr>
      </p:pic>
      <p:sp>
        <p:nvSpPr>
          <p:cNvPr id="14" name="TextBox 13">
            <a:extLst>
              <a:ext uri="{FF2B5EF4-FFF2-40B4-BE49-F238E27FC236}">
                <a16:creationId xmlns:a16="http://schemas.microsoft.com/office/drawing/2014/main" id="{BA4C9D5F-C1B0-417C-8597-B034439D37AD}"/>
              </a:ext>
            </a:extLst>
          </p:cNvPr>
          <p:cNvSpPr txBox="1"/>
          <p:nvPr/>
        </p:nvSpPr>
        <p:spPr>
          <a:xfrm>
            <a:off x="6739578" y="4573335"/>
            <a:ext cx="3502626" cy="1754326"/>
          </a:xfrm>
          <a:prstGeom prst="rect">
            <a:avLst/>
          </a:prstGeom>
          <a:noFill/>
        </p:spPr>
        <p:txBody>
          <a:bodyPr wrap="none" rtlCol="0">
            <a:spAutoFit/>
          </a:bodyPr>
          <a:lstStyle/>
          <a:p>
            <a:r>
              <a:rPr lang="en-US" altLang="zh-CN" b="1" dirty="0"/>
              <a:t>Medicare: </a:t>
            </a:r>
          </a:p>
          <a:p>
            <a:r>
              <a:rPr lang="en-US" altLang="zh-CN" b="1" u="sng" dirty="0">
                <a:solidFill>
                  <a:srgbClr val="C00000"/>
                </a:solidFill>
              </a:rPr>
              <a:t>0.88 percentage point </a:t>
            </a:r>
            <a:r>
              <a:rPr lang="en-US" altLang="zh-CN" dirty="0"/>
              <a:t>increase;</a:t>
            </a:r>
          </a:p>
          <a:p>
            <a:r>
              <a:rPr lang="en-US" altLang="zh-CN" b="1" u="sng" dirty="0">
                <a:solidFill>
                  <a:srgbClr val="C00000"/>
                </a:solidFill>
              </a:rPr>
              <a:t>75</a:t>
            </a:r>
            <a:r>
              <a:rPr lang="en-US" b="1" u="sng" dirty="0">
                <a:solidFill>
                  <a:srgbClr val="C00000"/>
                </a:solidFill>
              </a:rPr>
              <a:t>%</a:t>
            </a:r>
            <a:r>
              <a:rPr lang="en-US" b="1" u="sng" dirty="0"/>
              <a:t> </a:t>
            </a:r>
            <a:r>
              <a:rPr lang="en-US" dirty="0"/>
              <a:t>of total increase in </a:t>
            </a:r>
            <a:r>
              <a:rPr lang="en-US" altLang="zh-CN" dirty="0"/>
              <a:t>facility share</a:t>
            </a:r>
          </a:p>
          <a:p>
            <a:endParaRPr lang="en-US" altLang="zh-CN" dirty="0"/>
          </a:p>
          <a:p>
            <a:r>
              <a:rPr lang="en-US" altLang="zh-CN" b="1" dirty="0"/>
              <a:t>Private: </a:t>
            </a:r>
          </a:p>
          <a:p>
            <a:r>
              <a:rPr lang="en-US" altLang="zh-CN" dirty="0"/>
              <a:t> </a:t>
            </a:r>
            <a:r>
              <a:rPr lang="en-US" altLang="zh-CN" b="1" u="sng" dirty="0">
                <a:solidFill>
                  <a:srgbClr val="C00000"/>
                </a:solidFill>
              </a:rPr>
              <a:t>0.77 percentage point </a:t>
            </a:r>
            <a:r>
              <a:rPr lang="en-US" altLang="zh-CN" dirty="0"/>
              <a:t>increase</a:t>
            </a:r>
          </a:p>
        </p:txBody>
      </p:sp>
      <p:sp>
        <p:nvSpPr>
          <p:cNvPr id="12" name="Slide Number Placeholder 11">
            <a:extLst>
              <a:ext uri="{FF2B5EF4-FFF2-40B4-BE49-F238E27FC236}">
                <a16:creationId xmlns:a16="http://schemas.microsoft.com/office/drawing/2014/main" id="{05E2F656-070B-4BD6-95E6-3F6161A37AE9}"/>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63011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b="1" dirty="0"/>
              <a:t>CONTENT</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normAutofit/>
          </a:bodyPr>
          <a:lstStyle/>
          <a:p>
            <a:r>
              <a:rPr lang="en-US" sz="3200" b="1" dirty="0"/>
              <a:t>Background</a:t>
            </a:r>
          </a:p>
          <a:p>
            <a:r>
              <a:rPr lang="en-US" sz="3200" b="1" dirty="0"/>
              <a:t>Conceptual Framework</a:t>
            </a:r>
          </a:p>
          <a:p>
            <a:r>
              <a:rPr lang="en-US" sz="3200" b="1" dirty="0"/>
              <a:t>Data</a:t>
            </a:r>
          </a:p>
          <a:p>
            <a:r>
              <a:rPr lang="en-US" sz="3200" b="1" dirty="0"/>
              <a:t>Method</a:t>
            </a:r>
          </a:p>
          <a:p>
            <a:r>
              <a:rPr lang="en-US" sz="3200" b="1" dirty="0"/>
              <a:t>Results</a:t>
            </a:r>
          </a:p>
          <a:p>
            <a:r>
              <a:rPr lang="en-US" sz="3200" b="1" dirty="0"/>
              <a:t>Conclusion &amp; Implication</a:t>
            </a:r>
          </a:p>
        </p:txBody>
      </p:sp>
      <p:sp>
        <p:nvSpPr>
          <p:cNvPr id="2" name="Slide Number Placeholder 1">
            <a:extLst>
              <a:ext uri="{FF2B5EF4-FFF2-40B4-BE49-F238E27FC236}">
                <a16:creationId xmlns:a16="http://schemas.microsoft.com/office/drawing/2014/main" id="{3FE57CE2-B4A9-4B68-9300-3F540F2D756A}"/>
              </a:ext>
            </a:extLst>
          </p:cNvPr>
          <p:cNvSpPr>
            <a:spLocks noGrp="1"/>
          </p:cNvSpPr>
          <p:nvPr>
            <p:ph type="sldNum" sz="quarter" idx="12"/>
          </p:nvPr>
        </p:nvSpPr>
        <p:spPr/>
        <p:txBody>
          <a:bodyPr/>
          <a:lstStyle/>
          <a:p>
            <a:fld id="{3A98EE3D-8CD1-4C3F-BD1C-C98C9596463C}" type="slidenum">
              <a:rPr lang="en-US" noProof="0" smtClean="0"/>
              <a:t>2</a:t>
            </a:fld>
            <a:endParaRPr lang="en-US" noProof="0"/>
          </a:p>
        </p:txBody>
      </p:sp>
    </p:spTree>
    <p:extLst>
      <p:ext uri="{BB962C8B-B14F-4D97-AF65-F5344CB8AC3E}">
        <p14:creationId xmlns:p14="http://schemas.microsoft.com/office/powerpoint/2010/main" val="61710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Result</a:t>
            </a:r>
          </a:p>
        </p:txBody>
      </p:sp>
      <p:sp>
        <p:nvSpPr>
          <p:cNvPr id="7" name="Rectangle 6">
            <a:extLst>
              <a:ext uri="{FF2B5EF4-FFF2-40B4-BE49-F238E27FC236}">
                <a16:creationId xmlns:a16="http://schemas.microsoft.com/office/drawing/2014/main" id="{8AE659A7-93FB-425E-A6BA-783D23997573}"/>
              </a:ext>
            </a:extLst>
          </p:cNvPr>
          <p:cNvSpPr/>
          <p:nvPr/>
        </p:nvSpPr>
        <p:spPr>
          <a:xfrm>
            <a:off x="581192" y="1207953"/>
            <a:ext cx="6713120" cy="468718"/>
          </a:xfrm>
          <a:prstGeom prst="rect">
            <a:avLst/>
          </a:prstGeom>
        </p:spPr>
        <p:txBody>
          <a:bodyPr wrap="none">
            <a:spAutoFit/>
          </a:bodyPr>
          <a:lstStyle/>
          <a:p>
            <a:pPr>
              <a:lnSpc>
                <a:spcPct val="150000"/>
              </a:lnSpc>
            </a:pPr>
            <a:r>
              <a:rPr lang="en-US" b="1" dirty="0"/>
              <a:t>IV. </a:t>
            </a:r>
            <a:r>
              <a:rPr lang="en-US" dirty="0"/>
              <a:t>VI after price shock &amp; facility share in </a:t>
            </a:r>
            <a:r>
              <a:rPr lang="en-US" u="sng" dirty="0"/>
              <a:t>Private</a:t>
            </a:r>
            <a:r>
              <a:rPr lang="en-US" dirty="0"/>
              <a:t> market (physician-level)</a:t>
            </a:r>
          </a:p>
        </p:txBody>
      </p:sp>
      <p:pic>
        <p:nvPicPr>
          <p:cNvPr id="3" name="Picture 2">
            <a:extLst>
              <a:ext uri="{FF2B5EF4-FFF2-40B4-BE49-F238E27FC236}">
                <a16:creationId xmlns:a16="http://schemas.microsoft.com/office/drawing/2014/main" id="{066C26C8-4B28-44F6-8AE8-E3B3963A4978}"/>
              </a:ext>
            </a:extLst>
          </p:cNvPr>
          <p:cNvPicPr>
            <a:picLocks noChangeAspect="1"/>
          </p:cNvPicPr>
          <p:nvPr/>
        </p:nvPicPr>
        <p:blipFill>
          <a:blip r:embed="rId2"/>
          <a:stretch>
            <a:fillRect/>
          </a:stretch>
        </p:blipFill>
        <p:spPr>
          <a:xfrm>
            <a:off x="3786187" y="1676671"/>
            <a:ext cx="4619625" cy="581025"/>
          </a:xfrm>
          <a:prstGeom prst="rect">
            <a:avLst/>
          </a:prstGeom>
        </p:spPr>
      </p:pic>
      <p:pic>
        <p:nvPicPr>
          <p:cNvPr id="5" name="Picture 4">
            <a:extLst>
              <a:ext uri="{FF2B5EF4-FFF2-40B4-BE49-F238E27FC236}">
                <a16:creationId xmlns:a16="http://schemas.microsoft.com/office/drawing/2014/main" id="{39865720-3756-46B4-ADE3-43A43726E6C0}"/>
              </a:ext>
            </a:extLst>
          </p:cNvPr>
          <p:cNvPicPr>
            <a:picLocks noChangeAspect="1"/>
          </p:cNvPicPr>
          <p:nvPr/>
        </p:nvPicPr>
        <p:blipFill>
          <a:blip r:embed="rId3"/>
          <a:stretch>
            <a:fillRect/>
          </a:stretch>
        </p:blipFill>
        <p:spPr>
          <a:xfrm>
            <a:off x="1595878" y="2150638"/>
            <a:ext cx="7109810" cy="4662872"/>
          </a:xfrm>
          <a:prstGeom prst="rect">
            <a:avLst/>
          </a:prstGeom>
        </p:spPr>
      </p:pic>
      <p:sp>
        <p:nvSpPr>
          <p:cNvPr id="8" name="Rectangle 7">
            <a:extLst>
              <a:ext uri="{FF2B5EF4-FFF2-40B4-BE49-F238E27FC236}">
                <a16:creationId xmlns:a16="http://schemas.microsoft.com/office/drawing/2014/main" id="{D066B462-B191-485F-B95A-8DBDDF1EA2E3}"/>
              </a:ext>
            </a:extLst>
          </p:cNvPr>
          <p:cNvSpPr/>
          <p:nvPr/>
        </p:nvSpPr>
        <p:spPr>
          <a:xfrm>
            <a:off x="8705688" y="3244334"/>
            <a:ext cx="3000501" cy="369332"/>
          </a:xfrm>
          <a:prstGeom prst="rect">
            <a:avLst/>
          </a:prstGeom>
        </p:spPr>
        <p:txBody>
          <a:bodyPr wrap="none">
            <a:spAutoFit/>
          </a:bodyPr>
          <a:lstStyle/>
          <a:p>
            <a:r>
              <a:rPr lang="en-US" altLang="zh-CN" b="1" u="sng" dirty="0">
                <a:solidFill>
                  <a:srgbClr val="C00000"/>
                </a:solidFill>
              </a:rPr>
              <a:t>4.9 percentage point </a:t>
            </a:r>
            <a:r>
              <a:rPr lang="en-US" altLang="zh-CN" dirty="0"/>
              <a:t>increase</a:t>
            </a:r>
          </a:p>
        </p:txBody>
      </p:sp>
      <p:sp>
        <p:nvSpPr>
          <p:cNvPr id="9" name="Slide Number Placeholder 8">
            <a:extLst>
              <a:ext uri="{FF2B5EF4-FFF2-40B4-BE49-F238E27FC236}">
                <a16:creationId xmlns:a16="http://schemas.microsoft.com/office/drawing/2014/main" id="{8485D521-7F78-4B9F-B292-E461F624A65A}"/>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05120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err="1"/>
              <a:t>cONCLUSION</a:t>
            </a:r>
            <a:endParaRPr lang="en-US" dirty="0"/>
          </a:p>
        </p:txBody>
      </p:sp>
      <p:sp>
        <p:nvSpPr>
          <p:cNvPr id="9" name="TextBox 8">
            <a:extLst>
              <a:ext uri="{FF2B5EF4-FFF2-40B4-BE49-F238E27FC236}">
                <a16:creationId xmlns:a16="http://schemas.microsoft.com/office/drawing/2014/main" id="{64C124AB-DEDE-476E-B461-0D23D1D66ABA}"/>
              </a:ext>
            </a:extLst>
          </p:cNvPr>
          <p:cNvSpPr txBox="1"/>
          <p:nvPr/>
        </p:nvSpPr>
        <p:spPr>
          <a:xfrm>
            <a:off x="890587" y="1714500"/>
            <a:ext cx="10410825" cy="4472186"/>
          </a:xfrm>
          <a:prstGeom prst="rect">
            <a:avLst/>
          </a:prstGeom>
          <a:noFill/>
        </p:spPr>
        <p:txBody>
          <a:bodyPr wrap="square" rtlCol="0">
            <a:spAutoFit/>
          </a:bodyPr>
          <a:lstStyle/>
          <a:p>
            <a:pPr>
              <a:lnSpc>
                <a:spcPct val="150000"/>
              </a:lnSpc>
            </a:pPr>
            <a:r>
              <a:rPr lang="en-US" sz="2400" b="1" dirty="0"/>
              <a:t>I.  </a:t>
            </a:r>
            <a:r>
              <a:rPr lang="en-US" sz="2400" dirty="0"/>
              <a:t>Observed Price increase in 2010-2013 almost perfectly matched the estimated increase from the 2010 Medicare Price Shock – Other exogenous shock to Medicare price is unlikely</a:t>
            </a:r>
          </a:p>
          <a:p>
            <a:pPr>
              <a:lnSpc>
                <a:spcPct val="150000"/>
              </a:lnSpc>
            </a:pPr>
            <a:r>
              <a:rPr lang="en-US" sz="2400" b="1" dirty="0"/>
              <a:t>II. </a:t>
            </a:r>
            <a:r>
              <a:rPr lang="en-US" sz="2400" dirty="0"/>
              <a:t>Price shock explained about 20% of the increase in VI in 2010-2013</a:t>
            </a:r>
          </a:p>
          <a:p>
            <a:pPr>
              <a:lnSpc>
                <a:spcPct val="150000"/>
              </a:lnSpc>
            </a:pPr>
            <a:r>
              <a:rPr lang="en-US" sz="2400" b="1" dirty="0"/>
              <a:t>III. </a:t>
            </a:r>
            <a:r>
              <a:rPr lang="en-US" sz="2400" dirty="0"/>
              <a:t>Price shock </a:t>
            </a:r>
            <a:r>
              <a:rPr lang="en-US" altLang="zh-CN" sz="2400" dirty="0"/>
              <a:t>explained about 75% of increase in facility share in Medicare market; spill-over effect also observed in Private market.</a:t>
            </a:r>
            <a:endParaRPr lang="en-US" sz="2400" dirty="0"/>
          </a:p>
          <a:p>
            <a:pPr>
              <a:lnSpc>
                <a:spcPct val="150000"/>
              </a:lnSpc>
            </a:pPr>
            <a:r>
              <a:rPr lang="en-US" sz="2400" b="1" dirty="0"/>
              <a:t>IV. </a:t>
            </a:r>
            <a:r>
              <a:rPr lang="en-US" sz="2400" dirty="0"/>
              <a:t>Physician were more likely (4.9 percentage point increase) to bill under facility after integration. </a:t>
            </a:r>
          </a:p>
        </p:txBody>
      </p:sp>
      <p:sp>
        <p:nvSpPr>
          <p:cNvPr id="4" name="Slide Number Placeholder 3">
            <a:extLst>
              <a:ext uri="{FF2B5EF4-FFF2-40B4-BE49-F238E27FC236}">
                <a16:creationId xmlns:a16="http://schemas.microsoft.com/office/drawing/2014/main" id="{0EB18DE9-04D1-4316-9124-203193E1C10C}"/>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78815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B3B5-92DE-40C6-B6BF-C4208656F881}"/>
              </a:ext>
            </a:extLst>
          </p:cNvPr>
          <p:cNvSpPr>
            <a:spLocks noGrp="1"/>
          </p:cNvSpPr>
          <p:nvPr>
            <p:ph type="title"/>
          </p:nvPr>
        </p:nvSpPr>
        <p:spPr/>
        <p:txBody>
          <a:bodyPr/>
          <a:lstStyle/>
          <a:p>
            <a:r>
              <a:rPr lang="en-US" dirty="0"/>
              <a:t>IMPLICATION</a:t>
            </a:r>
          </a:p>
        </p:txBody>
      </p:sp>
      <p:sp>
        <p:nvSpPr>
          <p:cNvPr id="3" name="Content Placeholder 2">
            <a:extLst>
              <a:ext uri="{FF2B5EF4-FFF2-40B4-BE49-F238E27FC236}">
                <a16:creationId xmlns:a16="http://schemas.microsoft.com/office/drawing/2014/main" id="{9C1564C8-C8BB-4031-A00D-03E9A75333C9}"/>
              </a:ext>
            </a:extLst>
          </p:cNvPr>
          <p:cNvSpPr>
            <a:spLocks noGrp="1"/>
          </p:cNvSpPr>
          <p:nvPr>
            <p:ph idx="1"/>
          </p:nvPr>
        </p:nvSpPr>
        <p:spPr/>
        <p:txBody>
          <a:bodyPr>
            <a:normAutofit/>
          </a:bodyPr>
          <a:lstStyle/>
          <a:p>
            <a:pPr>
              <a:lnSpc>
                <a:spcPct val="150000"/>
              </a:lnSpc>
            </a:pPr>
            <a:r>
              <a:rPr lang="en-US" sz="2400" dirty="0"/>
              <a:t>Reimbursement based on procedure average cost (FFS) leads to no incentive for physician to choose lower cost procedure. </a:t>
            </a:r>
          </a:p>
          <a:p>
            <a:pPr>
              <a:lnSpc>
                <a:spcPct val="150000"/>
              </a:lnSpc>
            </a:pPr>
            <a:r>
              <a:rPr lang="en-US" sz="2400" dirty="0"/>
              <a:t>Site-neutral reimbursement and restrictions for hospital-employed office-based physician to bill under facility may present such behaviors.</a:t>
            </a:r>
          </a:p>
          <a:p>
            <a:pPr>
              <a:lnSpc>
                <a:spcPct val="150000"/>
              </a:lnSpc>
            </a:pPr>
            <a:r>
              <a:rPr lang="en-US" sz="2400" dirty="0"/>
              <a:t>Motivation of vertical integration may not be quality and efficiency improvement, but rather a response to payment reform. </a:t>
            </a:r>
          </a:p>
        </p:txBody>
      </p:sp>
      <p:sp>
        <p:nvSpPr>
          <p:cNvPr id="4" name="Slide Number Placeholder 3">
            <a:extLst>
              <a:ext uri="{FF2B5EF4-FFF2-40B4-BE49-F238E27FC236}">
                <a16:creationId xmlns:a16="http://schemas.microsoft.com/office/drawing/2014/main" id="{499F83FE-C0CC-4A9F-91BF-1CCCEC64AB5E}"/>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15491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a:xfrm>
            <a:off x="5110762" y="2293808"/>
            <a:ext cx="3658324" cy="1613201"/>
          </a:xfrm>
        </p:spPr>
        <p:txBody>
          <a:bodyPr/>
          <a:lstStyle/>
          <a:p>
            <a:r>
              <a:rPr lang="en-US" dirty="0">
                <a:sym typeface="Bodoni SvtyTwo ITC TT-Book"/>
              </a:rPr>
              <a:t>QUESTIONS</a:t>
            </a:r>
          </a:p>
        </p:txBody>
      </p:sp>
      <p:sp>
        <p:nvSpPr>
          <p:cNvPr id="8" name="Slide Number Placeholder 7">
            <a:extLst>
              <a:ext uri="{FF2B5EF4-FFF2-40B4-BE49-F238E27FC236}">
                <a16:creationId xmlns:a16="http://schemas.microsoft.com/office/drawing/2014/main" id="{FF987D05-8980-4F27-90E3-F03E1AC8A740}"/>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85252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BBCD1120-E846-46E9-879A-7F70F7AA5EC3}"/>
              </a:ext>
            </a:extLst>
          </p:cNvPr>
          <p:cNvSpPr>
            <a:spLocks noGrp="1"/>
          </p:cNvSpPr>
          <p:nvPr>
            <p:ph idx="1"/>
          </p:nvPr>
        </p:nvSpPr>
        <p:spPr/>
        <p:txBody>
          <a:bodyPr/>
          <a:lstStyle/>
          <a:p>
            <a:r>
              <a:rPr lang="en-US" sz="2400" b="1" dirty="0"/>
              <a:t>Hospitals Employ More Physicians/Hospital Integration</a:t>
            </a:r>
          </a:p>
          <a:p>
            <a:pPr lvl="1"/>
            <a:r>
              <a:rPr lang="en-US" sz="1800" dirty="0"/>
              <a:t>Efficiencies (</a:t>
            </a:r>
            <a:r>
              <a:rPr lang="en-US" sz="1800" dirty="0" err="1"/>
              <a:t>Besanko</a:t>
            </a:r>
            <a:r>
              <a:rPr lang="en-US" sz="1800" dirty="0"/>
              <a:t> et al. 2016)</a:t>
            </a:r>
          </a:p>
          <a:p>
            <a:pPr lvl="1"/>
            <a:r>
              <a:rPr lang="en-US" sz="1800" dirty="0"/>
              <a:t>Market power (</a:t>
            </a:r>
            <a:r>
              <a:rPr lang="en-US" sz="1800" dirty="0" err="1"/>
              <a:t>Dafny</a:t>
            </a:r>
            <a:r>
              <a:rPr lang="en-US" sz="1800" dirty="0"/>
              <a:t>, Ho &amp; Lee 2018)</a:t>
            </a:r>
          </a:p>
          <a:p>
            <a:pPr lvl="1"/>
            <a:r>
              <a:rPr lang="en-US" sz="1800" dirty="0"/>
              <a:t>Competition (Baker, </a:t>
            </a:r>
            <a:r>
              <a:rPr lang="en-US" sz="1800" dirty="0" err="1"/>
              <a:t>Bundorf</a:t>
            </a:r>
            <a:r>
              <a:rPr lang="en-US" sz="1800" dirty="0"/>
              <a:t> &amp; Kessler 2016)</a:t>
            </a:r>
          </a:p>
          <a:p>
            <a:pPr lvl="1"/>
            <a:r>
              <a:rPr lang="en-US" sz="1800" dirty="0"/>
              <a:t>Bargaining power with insurers (Burns et al. 2000, Cuellar and Gertler 2006)</a:t>
            </a:r>
          </a:p>
          <a:p>
            <a:pPr lvl="1"/>
            <a:r>
              <a:rPr lang="en-US" sz="1800" b="1" u="sng" dirty="0"/>
              <a:t>Payment models/Reimbursement rules </a:t>
            </a:r>
            <a:r>
              <a:rPr lang="en-US" sz="1800" dirty="0"/>
              <a:t>(</a:t>
            </a:r>
            <a:r>
              <a:rPr lang="en-US" sz="1800" dirty="0" err="1"/>
              <a:t>Neprash</a:t>
            </a:r>
            <a:r>
              <a:rPr lang="en-US" sz="1800" dirty="0"/>
              <a:t>, </a:t>
            </a:r>
            <a:r>
              <a:rPr lang="en-US" sz="1800" dirty="0" err="1"/>
              <a:t>Chernew</a:t>
            </a:r>
            <a:r>
              <a:rPr lang="en-US" sz="1800" dirty="0"/>
              <a:t>, &amp; McWilliams 2017)</a:t>
            </a:r>
          </a:p>
          <a:p>
            <a:pPr lvl="1"/>
            <a:endParaRPr lang="en-US" dirty="0"/>
          </a:p>
          <a:p>
            <a:pPr marL="0" indent="0" algn="ctr">
              <a:buNone/>
            </a:pPr>
            <a:r>
              <a:rPr lang="en-US" altLang="zh-CN" sz="2400" b="1" dirty="0">
                <a:sym typeface="Wingdings" panose="05000000000000000000" pitchFamily="2" charset="2"/>
              </a:rPr>
              <a:t>Medicare Price Shock (2010)		  Vertical Integration &amp; Billing Behaviors</a:t>
            </a:r>
            <a:endParaRPr lang="en-US" sz="2400" b="1"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
        <p:nvSpPr>
          <p:cNvPr id="7" name="Slide Number Placeholder 6">
            <a:extLst>
              <a:ext uri="{FF2B5EF4-FFF2-40B4-BE49-F238E27FC236}">
                <a16:creationId xmlns:a16="http://schemas.microsoft.com/office/drawing/2014/main" id="{58EEA9A4-B87E-4B01-A0D5-A8509B065E4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21194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Background</a:t>
            </a:r>
          </a:p>
        </p:txBody>
      </p:sp>
      <p:sp>
        <p:nvSpPr>
          <p:cNvPr id="31" name="Content Placeholder 3">
            <a:extLst>
              <a:ext uri="{FF2B5EF4-FFF2-40B4-BE49-F238E27FC236}">
                <a16:creationId xmlns:a16="http://schemas.microsoft.com/office/drawing/2014/main" id="{81641069-733F-4113-9717-10980FF9FCBF}"/>
              </a:ext>
            </a:extLst>
          </p:cNvPr>
          <p:cNvSpPr>
            <a:spLocks noGrp="1"/>
          </p:cNvSpPr>
          <p:nvPr>
            <p:ph idx="1"/>
          </p:nvPr>
        </p:nvSpPr>
        <p:spPr>
          <a:xfrm>
            <a:off x="581192" y="1371761"/>
            <a:ext cx="11029615" cy="4084474"/>
          </a:xfrm>
        </p:spPr>
        <p:txBody>
          <a:bodyPr/>
          <a:lstStyle/>
          <a:p>
            <a:r>
              <a:rPr lang="en-US" sz="2400" dirty="0"/>
              <a:t>Medicare Payment Rule</a:t>
            </a:r>
          </a:p>
          <a:p>
            <a:pPr marL="3240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32" name="Table 31">
            <a:extLst>
              <a:ext uri="{FF2B5EF4-FFF2-40B4-BE49-F238E27FC236}">
                <a16:creationId xmlns:a16="http://schemas.microsoft.com/office/drawing/2014/main" id="{01B3FA84-FE97-44CF-B3BF-5F43FFE9E6C4}"/>
              </a:ext>
            </a:extLst>
          </p:cNvPr>
          <p:cNvGraphicFramePr>
            <a:graphicFrameLocks noGrp="1"/>
          </p:cNvGraphicFramePr>
          <p:nvPr>
            <p:extLst>
              <p:ext uri="{D42A27DB-BD31-4B8C-83A1-F6EECF244321}">
                <p14:modId xmlns:p14="http://schemas.microsoft.com/office/powerpoint/2010/main" val="3195908383"/>
              </p:ext>
            </p:extLst>
          </p:nvPr>
        </p:nvGraphicFramePr>
        <p:xfrm>
          <a:off x="1029810" y="2240431"/>
          <a:ext cx="10253708" cy="3022600"/>
        </p:xfrm>
        <a:graphic>
          <a:graphicData uri="http://schemas.openxmlformats.org/drawingml/2006/table">
            <a:tbl>
              <a:tblPr firstRow="1" bandRow="1">
                <a:tableStyleId>{5940675A-B579-460E-94D1-54222C63F5DA}</a:tableStyleId>
              </a:tblPr>
              <a:tblGrid>
                <a:gridCol w="6276512">
                  <a:extLst>
                    <a:ext uri="{9D8B030D-6E8A-4147-A177-3AD203B41FA5}">
                      <a16:colId xmlns:a16="http://schemas.microsoft.com/office/drawing/2014/main" val="3457388211"/>
                    </a:ext>
                  </a:extLst>
                </a:gridCol>
                <a:gridCol w="3977196">
                  <a:extLst>
                    <a:ext uri="{9D8B030D-6E8A-4147-A177-3AD203B41FA5}">
                      <a16:colId xmlns:a16="http://schemas.microsoft.com/office/drawing/2014/main" val="443660431"/>
                    </a:ext>
                  </a:extLst>
                </a:gridCol>
              </a:tblGrid>
              <a:tr h="370840">
                <a:tc>
                  <a:txBody>
                    <a:bodyPr/>
                    <a:lstStyle/>
                    <a:p>
                      <a:pPr algn="ctr"/>
                      <a:r>
                        <a:rPr lang="en-US" b="1" dirty="0"/>
                        <a:t>Physician Fee Schedule (PFS)</a:t>
                      </a:r>
                    </a:p>
                  </a:txBody>
                  <a:tcPr>
                    <a:solidFill>
                      <a:schemeClr val="bg1">
                        <a:lumMod val="85000"/>
                      </a:schemeClr>
                    </a:solidFill>
                  </a:tcPr>
                </a:tc>
                <a:tc>
                  <a:txBody>
                    <a:bodyPr/>
                    <a:lstStyle/>
                    <a:p>
                      <a:pPr algn="ctr"/>
                      <a:r>
                        <a:rPr lang="en-US" b="1" dirty="0"/>
                        <a:t>Outpatient Prospective Payment System (OPPS)</a:t>
                      </a:r>
                    </a:p>
                  </a:txBody>
                  <a:tcPr>
                    <a:solidFill>
                      <a:schemeClr val="bg1">
                        <a:lumMod val="85000"/>
                      </a:schemeClr>
                    </a:solidFill>
                  </a:tcPr>
                </a:tc>
                <a:extLst>
                  <a:ext uri="{0D108BD9-81ED-4DB2-BD59-A6C34878D82A}">
                    <a16:rowId xmlns:a16="http://schemas.microsoft.com/office/drawing/2014/main" val="2233903986"/>
                  </a:ext>
                </a:extLst>
              </a:tr>
              <a:tr h="370840">
                <a:tc>
                  <a:txBody>
                    <a:bodyPr/>
                    <a:lstStyle/>
                    <a:p>
                      <a:r>
                        <a:rPr lang="en-US" dirty="0"/>
                        <a:t>Both Office Visits &amp; Outpatient Visits</a:t>
                      </a:r>
                    </a:p>
                  </a:txBody>
                  <a:tcPr/>
                </a:tc>
                <a:tc>
                  <a:txBody>
                    <a:bodyPr/>
                    <a:lstStyle/>
                    <a:p>
                      <a:r>
                        <a:rPr lang="en-US" dirty="0"/>
                        <a:t>Only for Outpatient Visits</a:t>
                      </a:r>
                    </a:p>
                  </a:txBody>
                  <a:tcPr/>
                </a:tc>
                <a:extLst>
                  <a:ext uri="{0D108BD9-81ED-4DB2-BD59-A6C34878D82A}">
                    <a16:rowId xmlns:a16="http://schemas.microsoft.com/office/drawing/2014/main" val="933492918"/>
                  </a:ext>
                </a:extLst>
              </a:tr>
              <a:tr h="370840">
                <a:tc>
                  <a:txBody>
                    <a:bodyPr/>
                    <a:lstStyle/>
                    <a:p>
                      <a:pPr marL="0" indent="0">
                        <a:buFont typeface="Arial" panose="020B0604020202020204" pitchFamily="34" charset="0"/>
                        <a:buNone/>
                      </a:pPr>
                      <a:r>
                        <a:rPr lang="en-US" dirty="0"/>
                        <a:t>1. Physician time</a:t>
                      </a:r>
                    </a:p>
                    <a:p>
                      <a:pPr marL="0" indent="0">
                        <a:buFont typeface="Arial" panose="020B0604020202020204" pitchFamily="34" charset="0"/>
                        <a:buNone/>
                      </a:pPr>
                      <a:r>
                        <a:rPr lang="en-US" dirty="0"/>
                        <a:t>2. Malpractice insurance costs</a:t>
                      </a:r>
                    </a:p>
                    <a:p>
                      <a:pPr marL="0" indent="0">
                        <a:buFont typeface="Arial" panose="020B0604020202020204" pitchFamily="34" charset="0"/>
                        <a:buNone/>
                      </a:pPr>
                      <a:r>
                        <a:rPr lang="en-US" dirty="0"/>
                        <a:t>3. Practice expenses</a:t>
                      </a:r>
                    </a:p>
                    <a:p>
                      <a:pPr marL="285750" lvl="0" indent="-285750">
                        <a:buFont typeface="Arial" panose="020B0604020202020204" pitchFamily="34" charset="0"/>
                        <a:buChar char="•"/>
                      </a:pPr>
                      <a:r>
                        <a:rPr lang="en-US" dirty="0"/>
                        <a:t>Direct expenses</a:t>
                      </a:r>
                    </a:p>
                    <a:p>
                      <a:pPr marL="285750" lvl="0" indent="-285750">
                        <a:buFont typeface="Arial" panose="020B0604020202020204" pitchFamily="34" charset="0"/>
                        <a:buChar char="•"/>
                      </a:pPr>
                      <a:r>
                        <a:rPr lang="en-US" dirty="0"/>
                        <a:t>Indirect expenses</a:t>
                      </a:r>
                    </a:p>
                    <a:p>
                      <a:pPr marL="457200" lvl="1" indent="0">
                        <a:buFont typeface="Arial" panose="020B0604020202020204" pitchFamily="34" charset="0"/>
                        <a:buNone/>
                      </a:pPr>
                      <a:r>
                        <a:rPr lang="en-US" dirty="0"/>
                        <a:t>Indirect practice expense per hour of physician time (PE/HR)</a:t>
                      </a:r>
                    </a:p>
                    <a:p>
                      <a:pPr marL="457200" lvl="1" indent="0">
                        <a:buFont typeface="Arial" panose="020B0604020202020204" pitchFamily="34" charset="0"/>
                        <a:buNone/>
                      </a:pPr>
                      <a:r>
                        <a:rPr lang="en-US" b="1" i="1" u="sng" dirty="0"/>
                        <a:t>Survey Based</a:t>
                      </a:r>
                    </a:p>
                  </a:txBody>
                  <a:tcPr/>
                </a:tc>
                <a:tc>
                  <a:txBody>
                    <a:bodyPr/>
                    <a:lstStyle/>
                    <a:p>
                      <a:endParaRPr lang="en-US" dirty="0"/>
                    </a:p>
                  </a:txBody>
                  <a:tcPr/>
                </a:tc>
                <a:extLst>
                  <a:ext uri="{0D108BD9-81ED-4DB2-BD59-A6C34878D82A}">
                    <a16:rowId xmlns:a16="http://schemas.microsoft.com/office/drawing/2014/main" val="3196531947"/>
                  </a:ext>
                </a:extLst>
              </a:tr>
            </a:tbl>
          </a:graphicData>
        </a:graphic>
      </p:graphicFrame>
      <p:grpSp>
        <p:nvGrpSpPr>
          <p:cNvPr id="33" name="Group 32">
            <a:extLst>
              <a:ext uri="{FF2B5EF4-FFF2-40B4-BE49-F238E27FC236}">
                <a16:creationId xmlns:a16="http://schemas.microsoft.com/office/drawing/2014/main" id="{6AEF91E6-BE9B-4651-B8D3-BA4EC98D5DFB}"/>
              </a:ext>
            </a:extLst>
          </p:cNvPr>
          <p:cNvGrpSpPr/>
          <p:nvPr/>
        </p:nvGrpSpPr>
        <p:grpSpPr>
          <a:xfrm>
            <a:off x="1384460" y="5486239"/>
            <a:ext cx="9756289" cy="678569"/>
            <a:chOff x="1366704" y="4777666"/>
            <a:chExt cx="9756289" cy="678569"/>
          </a:xfrm>
        </p:grpSpPr>
        <p:sp>
          <p:nvSpPr>
            <p:cNvPr id="34" name="TextBox 33">
              <a:extLst>
                <a:ext uri="{FF2B5EF4-FFF2-40B4-BE49-F238E27FC236}">
                  <a16:creationId xmlns:a16="http://schemas.microsoft.com/office/drawing/2014/main" id="{76B69905-320C-4108-99C9-E26144A3E027}"/>
                </a:ext>
              </a:extLst>
            </p:cNvPr>
            <p:cNvSpPr txBox="1"/>
            <p:nvPr/>
          </p:nvSpPr>
          <p:spPr>
            <a:xfrm>
              <a:off x="1384917" y="5086903"/>
              <a:ext cx="763479" cy="369332"/>
            </a:xfrm>
            <a:prstGeom prst="rect">
              <a:avLst/>
            </a:prstGeom>
            <a:noFill/>
          </p:spPr>
          <p:txBody>
            <a:bodyPr wrap="square" rtlCol="0">
              <a:spAutoFit/>
            </a:bodyPr>
            <a:lstStyle/>
            <a:p>
              <a:pPr algn="ctr"/>
              <a:r>
                <a:rPr lang="en-US" altLang="zh-CN" dirty="0"/>
                <a:t>2007</a:t>
              </a:r>
              <a:endParaRPr lang="en-US" dirty="0"/>
            </a:p>
          </p:txBody>
        </p:sp>
        <p:sp>
          <p:nvSpPr>
            <p:cNvPr id="35" name="TextBox 34">
              <a:extLst>
                <a:ext uri="{FF2B5EF4-FFF2-40B4-BE49-F238E27FC236}">
                  <a16:creationId xmlns:a16="http://schemas.microsoft.com/office/drawing/2014/main" id="{CAD41466-9948-4261-9A60-BB7C5BCFD9EB}"/>
                </a:ext>
              </a:extLst>
            </p:cNvPr>
            <p:cNvSpPr txBox="1"/>
            <p:nvPr/>
          </p:nvSpPr>
          <p:spPr>
            <a:xfrm>
              <a:off x="5539666" y="5086903"/>
              <a:ext cx="763479" cy="369332"/>
            </a:xfrm>
            <a:prstGeom prst="rect">
              <a:avLst/>
            </a:prstGeom>
            <a:noFill/>
          </p:spPr>
          <p:txBody>
            <a:bodyPr wrap="square" rtlCol="0">
              <a:spAutoFit/>
            </a:bodyPr>
            <a:lstStyle/>
            <a:p>
              <a:pPr algn="ctr"/>
              <a:r>
                <a:rPr lang="en-US" altLang="zh-CN" dirty="0"/>
                <a:t>2010</a:t>
              </a:r>
              <a:endParaRPr lang="en-US" dirty="0"/>
            </a:p>
          </p:txBody>
        </p:sp>
        <p:grpSp>
          <p:nvGrpSpPr>
            <p:cNvPr id="36" name="Group 35">
              <a:extLst>
                <a:ext uri="{FF2B5EF4-FFF2-40B4-BE49-F238E27FC236}">
                  <a16:creationId xmlns:a16="http://schemas.microsoft.com/office/drawing/2014/main" id="{CC232EEE-4B81-4273-8A1A-6B2DC3B9BCC4}"/>
                </a:ext>
              </a:extLst>
            </p:cNvPr>
            <p:cNvGrpSpPr/>
            <p:nvPr/>
          </p:nvGrpSpPr>
          <p:grpSpPr>
            <a:xfrm>
              <a:off x="1366704" y="4777666"/>
              <a:ext cx="9756289" cy="184952"/>
              <a:chOff x="1366704" y="4777666"/>
              <a:chExt cx="9756289" cy="184952"/>
            </a:xfrm>
          </p:grpSpPr>
          <p:grpSp>
            <p:nvGrpSpPr>
              <p:cNvPr id="38" name="Group 37">
                <a:extLst>
                  <a:ext uri="{FF2B5EF4-FFF2-40B4-BE49-F238E27FC236}">
                    <a16:creationId xmlns:a16="http://schemas.microsoft.com/office/drawing/2014/main" id="{77816789-E9DD-421F-861A-86C8C0BDB7A3}"/>
                  </a:ext>
                </a:extLst>
              </p:cNvPr>
              <p:cNvGrpSpPr/>
              <p:nvPr/>
            </p:nvGrpSpPr>
            <p:grpSpPr>
              <a:xfrm>
                <a:off x="1366704" y="4785064"/>
                <a:ext cx="9756289" cy="177554"/>
                <a:chOff x="1366704" y="4385568"/>
                <a:chExt cx="9756289" cy="177554"/>
              </a:xfrm>
            </p:grpSpPr>
            <p:cxnSp>
              <p:nvCxnSpPr>
                <p:cNvPr id="40" name="Straight Arrow Connector 39">
                  <a:extLst>
                    <a:ext uri="{FF2B5EF4-FFF2-40B4-BE49-F238E27FC236}">
                      <a16:creationId xmlns:a16="http://schemas.microsoft.com/office/drawing/2014/main" id="{81C5C5CE-5915-4557-87BE-4567B7559287}"/>
                    </a:ext>
                  </a:extLst>
                </p:cNvPr>
                <p:cNvCxnSpPr/>
                <p:nvPr/>
              </p:nvCxnSpPr>
              <p:spPr>
                <a:xfrm>
                  <a:off x="1366704" y="4563122"/>
                  <a:ext cx="975628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DBAF047-CC64-44B7-AFD1-21DDE885794C}"/>
                    </a:ext>
                  </a:extLst>
                </p:cNvPr>
                <p:cNvCxnSpPr/>
                <p:nvPr/>
              </p:nvCxnSpPr>
              <p:spPr>
                <a:xfrm>
                  <a:off x="1757778" y="4385568"/>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0673610-BD4D-41B2-9C06-A896E5BAF4F3}"/>
                    </a:ext>
                  </a:extLst>
                </p:cNvPr>
                <p:cNvCxnSpPr/>
                <p:nvPr/>
              </p:nvCxnSpPr>
              <p:spPr>
                <a:xfrm>
                  <a:off x="5921406" y="4385568"/>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E25F8DC9-9AE7-425A-8A64-9FCAB36C9F24}"/>
                  </a:ext>
                </a:extLst>
              </p:cNvPr>
              <p:cNvCxnSpPr/>
              <p:nvPr/>
            </p:nvCxnSpPr>
            <p:spPr>
              <a:xfrm>
                <a:off x="10565906" y="4777666"/>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sp>
          <p:nvSpPr>
            <p:cNvPr id="37" name="TextBox 36">
              <a:extLst>
                <a:ext uri="{FF2B5EF4-FFF2-40B4-BE49-F238E27FC236}">
                  <a16:creationId xmlns:a16="http://schemas.microsoft.com/office/drawing/2014/main" id="{BE36C1D7-9B65-479A-85B4-E048B5F8433A}"/>
                </a:ext>
              </a:extLst>
            </p:cNvPr>
            <p:cNvSpPr txBox="1"/>
            <p:nvPr/>
          </p:nvSpPr>
          <p:spPr>
            <a:xfrm>
              <a:off x="10184166" y="5086903"/>
              <a:ext cx="763479" cy="369332"/>
            </a:xfrm>
            <a:prstGeom prst="rect">
              <a:avLst/>
            </a:prstGeom>
            <a:noFill/>
          </p:spPr>
          <p:txBody>
            <a:bodyPr wrap="square" rtlCol="0">
              <a:spAutoFit/>
            </a:bodyPr>
            <a:lstStyle/>
            <a:p>
              <a:pPr algn="ctr"/>
              <a:r>
                <a:rPr lang="en-US" altLang="zh-CN" dirty="0"/>
                <a:t>2013</a:t>
              </a:r>
              <a:endParaRPr lang="en-US" dirty="0"/>
            </a:p>
          </p:txBody>
        </p:sp>
      </p:grpSp>
      <p:sp>
        <p:nvSpPr>
          <p:cNvPr id="44" name="TextBox 43">
            <a:extLst>
              <a:ext uri="{FF2B5EF4-FFF2-40B4-BE49-F238E27FC236}">
                <a16:creationId xmlns:a16="http://schemas.microsoft.com/office/drawing/2014/main" id="{06BBACE2-E5C4-414C-B162-6DC3349D5068}"/>
              </a:ext>
            </a:extLst>
          </p:cNvPr>
          <p:cNvSpPr txBox="1"/>
          <p:nvPr/>
        </p:nvSpPr>
        <p:spPr>
          <a:xfrm>
            <a:off x="1979721" y="5931188"/>
            <a:ext cx="3480046" cy="369332"/>
          </a:xfrm>
          <a:prstGeom prst="rect">
            <a:avLst/>
          </a:prstGeom>
          <a:noFill/>
        </p:spPr>
        <p:txBody>
          <a:bodyPr wrap="square" rtlCol="0">
            <a:spAutoFit/>
          </a:bodyPr>
          <a:lstStyle/>
          <a:p>
            <a:pPr algn="ctr"/>
            <a:r>
              <a:rPr lang="en-US" dirty="0"/>
              <a:t>Based on “O</a:t>
            </a:r>
            <a:r>
              <a:rPr lang="en-US" altLang="zh-CN" dirty="0"/>
              <a:t>ld” Survey</a:t>
            </a:r>
            <a:endParaRPr lang="en-US" dirty="0"/>
          </a:p>
        </p:txBody>
      </p:sp>
      <p:sp>
        <p:nvSpPr>
          <p:cNvPr id="45" name="TextBox 44">
            <a:extLst>
              <a:ext uri="{FF2B5EF4-FFF2-40B4-BE49-F238E27FC236}">
                <a16:creationId xmlns:a16="http://schemas.microsoft.com/office/drawing/2014/main" id="{9D56BB85-D411-47B1-B1E0-335BB3B7E98C}"/>
              </a:ext>
            </a:extLst>
          </p:cNvPr>
          <p:cNvSpPr txBox="1"/>
          <p:nvPr/>
        </p:nvSpPr>
        <p:spPr>
          <a:xfrm>
            <a:off x="6462206" y="5926015"/>
            <a:ext cx="3480046" cy="369332"/>
          </a:xfrm>
          <a:prstGeom prst="rect">
            <a:avLst/>
          </a:prstGeom>
          <a:noFill/>
        </p:spPr>
        <p:txBody>
          <a:bodyPr wrap="square" rtlCol="0">
            <a:spAutoFit/>
          </a:bodyPr>
          <a:lstStyle/>
          <a:p>
            <a:pPr algn="ctr"/>
            <a:r>
              <a:rPr lang="en-US" dirty="0"/>
              <a:t>Based on “New Survey”</a:t>
            </a:r>
          </a:p>
        </p:txBody>
      </p:sp>
      <p:sp>
        <p:nvSpPr>
          <p:cNvPr id="46" name="Slide Number Placeholder 45">
            <a:extLst>
              <a:ext uri="{FF2B5EF4-FFF2-40B4-BE49-F238E27FC236}">
                <a16:creationId xmlns:a16="http://schemas.microsoft.com/office/drawing/2014/main" id="{0729FA6B-DBF8-40CC-B174-5CA95580950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278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Background</a:t>
            </a:r>
          </a:p>
        </p:txBody>
      </p:sp>
      <p:grpSp>
        <p:nvGrpSpPr>
          <p:cNvPr id="16" name="Group 15">
            <a:extLst>
              <a:ext uri="{FF2B5EF4-FFF2-40B4-BE49-F238E27FC236}">
                <a16:creationId xmlns:a16="http://schemas.microsoft.com/office/drawing/2014/main" id="{3A707F6C-9D2D-4AB5-ABCA-D0848E12E5AB}"/>
              </a:ext>
            </a:extLst>
          </p:cNvPr>
          <p:cNvGrpSpPr/>
          <p:nvPr/>
        </p:nvGrpSpPr>
        <p:grpSpPr>
          <a:xfrm>
            <a:off x="1366704" y="4981856"/>
            <a:ext cx="9756289" cy="678569"/>
            <a:chOff x="1366704" y="4777666"/>
            <a:chExt cx="9756289" cy="678569"/>
          </a:xfrm>
        </p:grpSpPr>
        <p:sp>
          <p:nvSpPr>
            <p:cNvPr id="11" name="TextBox 10">
              <a:extLst>
                <a:ext uri="{FF2B5EF4-FFF2-40B4-BE49-F238E27FC236}">
                  <a16:creationId xmlns:a16="http://schemas.microsoft.com/office/drawing/2014/main" id="{1421204D-6875-49CF-8759-7A6B0560180D}"/>
                </a:ext>
              </a:extLst>
            </p:cNvPr>
            <p:cNvSpPr txBox="1"/>
            <p:nvPr/>
          </p:nvSpPr>
          <p:spPr>
            <a:xfrm>
              <a:off x="1384917" y="5086903"/>
              <a:ext cx="763479" cy="369332"/>
            </a:xfrm>
            <a:prstGeom prst="rect">
              <a:avLst/>
            </a:prstGeom>
            <a:noFill/>
          </p:spPr>
          <p:txBody>
            <a:bodyPr wrap="square" rtlCol="0">
              <a:spAutoFit/>
            </a:bodyPr>
            <a:lstStyle/>
            <a:p>
              <a:pPr algn="ctr"/>
              <a:r>
                <a:rPr lang="en-US" altLang="zh-CN" dirty="0"/>
                <a:t>2007</a:t>
              </a:r>
              <a:endParaRPr lang="en-US" dirty="0"/>
            </a:p>
          </p:txBody>
        </p:sp>
        <p:sp>
          <p:nvSpPr>
            <p:cNvPr id="12" name="TextBox 11">
              <a:extLst>
                <a:ext uri="{FF2B5EF4-FFF2-40B4-BE49-F238E27FC236}">
                  <a16:creationId xmlns:a16="http://schemas.microsoft.com/office/drawing/2014/main" id="{20A54F11-EB91-4E0D-9E01-CF8A2ACC2A7A}"/>
                </a:ext>
              </a:extLst>
            </p:cNvPr>
            <p:cNvSpPr txBox="1"/>
            <p:nvPr/>
          </p:nvSpPr>
          <p:spPr>
            <a:xfrm>
              <a:off x="5539666" y="5086903"/>
              <a:ext cx="763479" cy="369332"/>
            </a:xfrm>
            <a:prstGeom prst="rect">
              <a:avLst/>
            </a:prstGeom>
            <a:noFill/>
          </p:spPr>
          <p:txBody>
            <a:bodyPr wrap="square" rtlCol="0">
              <a:spAutoFit/>
            </a:bodyPr>
            <a:lstStyle/>
            <a:p>
              <a:pPr algn="ctr"/>
              <a:r>
                <a:rPr lang="en-US" altLang="zh-CN" dirty="0"/>
                <a:t>2010</a:t>
              </a:r>
              <a:endParaRPr lang="en-US" dirty="0"/>
            </a:p>
          </p:txBody>
        </p:sp>
        <p:grpSp>
          <p:nvGrpSpPr>
            <p:cNvPr id="14" name="Group 13">
              <a:extLst>
                <a:ext uri="{FF2B5EF4-FFF2-40B4-BE49-F238E27FC236}">
                  <a16:creationId xmlns:a16="http://schemas.microsoft.com/office/drawing/2014/main" id="{461A09B7-74AC-472B-95E6-2CE3B39F8E25}"/>
                </a:ext>
              </a:extLst>
            </p:cNvPr>
            <p:cNvGrpSpPr/>
            <p:nvPr/>
          </p:nvGrpSpPr>
          <p:grpSpPr>
            <a:xfrm>
              <a:off x="1366704" y="4777666"/>
              <a:ext cx="9756289" cy="184952"/>
              <a:chOff x="1366704" y="4777666"/>
              <a:chExt cx="9756289" cy="184952"/>
            </a:xfrm>
          </p:grpSpPr>
          <p:grpSp>
            <p:nvGrpSpPr>
              <p:cNvPr id="10" name="Group 9">
                <a:extLst>
                  <a:ext uri="{FF2B5EF4-FFF2-40B4-BE49-F238E27FC236}">
                    <a16:creationId xmlns:a16="http://schemas.microsoft.com/office/drawing/2014/main" id="{B5E503B4-9858-444E-8457-37B707FE2DD1}"/>
                  </a:ext>
                </a:extLst>
              </p:cNvPr>
              <p:cNvGrpSpPr/>
              <p:nvPr/>
            </p:nvGrpSpPr>
            <p:grpSpPr>
              <a:xfrm>
                <a:off x="1366704" y="4785064"/>
                <a:ext cx="9756289" cy="177554"/>
                <a:chOff x="1366704" y="4385568"/>
                <a:chExt cx="9756289" cy="177554"/>
              </a:xfrm>
            </p:grpSpPr>
            <p:cxnSp>
              <p:nvCxnSpPr>
                <p:cNvPr id="6" name="Straight Arrow Connector 5">
                  <a:extLst>
                    <a:ext uri="{FF2B5EF4-FFF2-40B4-BE49-F238E27FC236}">
                      <a16:creationId xmlns:a16="http://schemas.microsoft.com/office/drawing/2014/main" id="{05192E51-8CD1-4223-8A78-6FDE773581F7}"/>
                    </a:ext>
                  </a:extLst>
                </p:cNvPr>
                <p:cNvCxnSpPr/>
                <p:nvPr/>
              </p:nvCxnSpPr>
              <p:spPr>
                <a:xfrm>
                  <a:off x="1366704" y="4563122"/>
                  <a:ext cx="975628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C41761B-5A82-4F79-956F-F29BB69AD8FD}"/>
                    </a:ext>
                  </a:extLst>
                </p:cNvPr>
                <p:cNvCxnSpPr/>
                <p:nvPr/>
              </p:nvCxnSpPr>
              <p:spPr>
                <a:xfrm>
                  <a:off x="1757778" y="4385568"/>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B1643AD-9BBF-4F54-BC86-B542D1724C26}"/>
                    </a:ext>
                  </a:extLst>
                </p:cNvPr>
                <p:cNvCxnSpPr/>
                <p:nvPr/>
              </p:nvCxnSpPr>
              <p:spPr>
                <a:xfrm>
                  <a:off x="5921406" y="4385568"/>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Straight Connector 12">
                <a:extLst>
                  <a:ext uri="{FF2B5EF4-FFF2-40B4-BE49-F238E27FC236}">
                    <a16:creationId xmlns:a16="http://schemas.microsoft.com/office/drawing/2014/main" id="{2D0BFF48-0037-45CB-A60B-E5286D775E43}"/>
                  </a:ext>
                </a:extLst>
              </p:cNvPr>
              <p:cNvCxnSpPr/>
              <p:nvPr/>
            </p:nvCxnSpPr>
            <p:spPr>
              <a:xfrm>
                <a:off x="10565906" y="4777666"/>
                <a:ext cx="0" cy="177554"/>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76733622-FE67-4A48-87EA-9B15041E4580}"/>
                </a:ext>
              </a:extLst>
            </p:cNvPr>
            <p:cNvSpPr txBox="1"/>
            <p:nvPr/>
          </p:nvSpPr>
          <p:spPr>
            <a:xfrm>
              <a:off x="10184166" y="5086903"/>
              <a:ext cx="763479" cy="369332"/>
            </a:xfrm>
            <a:prstGeom prst="rect">
              <a:avLst/>
            </a:prstGeom>
            <a:noFill/>
          </p:spPr>
          <p:txBody>
            <a:bodyPr wrap="square" rtlCol="0">
              <a:spAutoFit/>
            </a:bodyPr>
            <a:lstStyle/>
            <a:p>
              <a:pPr algn="ctr"/>
              <a:r>
                <a:rPr lang="en-US" altLang="zh-CN" dirty="0"/>
                <a:t>2013</a:t>
              </a:r>
              <a:endParaRPr lang="en-US" dirty="0"/>
            </a:p>
          </p:txBody>
        </p:sp>
      </p:grpSp>
      <p:sp>
        <p:nvSpPr>
          <p:cNvPr id="17" name="TextBox 16">
            <a:extLst>
              <a:ext uri="{FF2B5EF4-FFF2-40B4-BE49-F238E27FC236}">
                <a16:creationId xmlns:a16="http://schemas.microsoft.com/office/drawing/2014/main" id="{04A773E2-DBE8-4979-ABAF-B2C96B4A3F9F}"/>
              </a:ext>
            </a:extLst>
          </p:cNvPr>
          <p:cNvSpPr txBox="1"/>
          <p:nvPr/>
        </p:nvSpPr>
        <p:spPr>
          <a:xfrm>
            <a:off x="2226113" y="1361813"/>
            <a:ext cx="1231427" cy="369332"/>
          </a:xfrm>
          <a:prstGeom prst="rect">
            <a:avLst/>
          </a:prstGeom>
          <a:noFill/>
        </p:spPr>
        <p:txBody>
          <a:bodyPr wrap="none" rtlCol="0">
            <a:spAutoFit/>
          </a:bodyPr>
          <a:lstStyle/>
          <a:p>
            <a:r>
              <a:rPr lang="en-US" dirty="0"/>
              <a:t>Office Visit</a:t>
            </a:r>
          </a:p>
        </p:txBody>
      </p:sp>
      <p:sp>
        <p:nvSpPr>
          <p:cNvPr id="18" name="Rectangle 17">
            <a:extLst>
              <a:ext uri="{FF2B5EF4-FFF2-40B4-BE49-F238E27FC236}">
                <a16:creationId xmlns:a16="http://schemas.microsoft.com/office/drawing/2014/main" id="{51E61D97-ABFD-433D-8171-F5A3973260BC}"/>
              </a:ext>
            </a:extLst>
          </p:cNvPr>
          <p:cNvSpPr/>
          <p:nvPr/>
        </p:nvSpPr>
        <p:spPr>
          <a:xfrm>
            <a:off x="2077375" y="1772874"/>
            <a:ext cx="1528904" cy="2988219"/>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PFS</a:t>
            </a:r>
          </a:p>
          <a:p>
            <a:pPr algn="ctr"/>
            <a:endParaRPr lang="en-US" sz="1600" dirty="0"/>
          </a:p>
        </p:txBody>
      </p:sp>
      <p:sp>
        <p:nvSpPr>
          <p:cNvPr id="19" name="Rectangle 18">
            <a:extLst>
              <a:ext uri="{FF2B5EF4-FFF2-40B4-BE49-F238E27FC236}">
                <a16:creationId xmlns:a16="http://schemas.microsoft.com/office/drawing/2014/main" id="{77EBCAFD-78AA-4827-8B53-6FDC495896FA}"/>
              </a:ext>
            </a:extLst>
          </p:cNvPr>
          <p:cNvSpPr/>
          <p:nvPr/>
        </p:nvSpPr>
        <p:spPr>
          <a:xfrm>
            <a:off x="3881022" y="3482293"/>
            <a:ext cx="1528904" cy="129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OPPS</a:t>
            </a:r>
          </a:p>
        </p:txBody>
      </p:sp>
      <p:sp>
        <p:nvSpPr>
          <p:cNvPr id="20" name="Rectangle 19">
            <a:extLst>
              <a:ext uri="{FF2B5EF4-FFF2-40B4-BE49-F238E27FC236}">
                <a16:creationId xmlns:a16="http://schemas.microsoft.com/office/drawing/2014/main" id="{E9BC70F4-ECBE-4FE8-80B5-E0F635BA5425}"/>
              </a:ext>
            </a:extLst>
          </p:cNvPr>
          <p:cNvSpPr/>
          <p:nvPr/>
        </p:nvSpPr>
        <p:spPr>
          <a:xfrm>
            <a:off x="3881022" y="1768119"/>
            <a:ext cx="1528904" cy="1699187"/>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endParaRPr lang="en-US" sz="1600" dirty="0"/>
          </a:p>
          <a:p>
            <a:pPr algn="ctr"/>
            <a:r>
              <a:rPr lang="en-US" sz="1600" dirty="0"/>
              <a:t>PFS</a:t>
            </a:r>
          </a:p>
          <a:p>
            <a:pPr algn="ctr"/>
            <a:endParaRPr lang="en-US" sz="1600" dirty="0"/>
          </a:p>
          <a:p>
            <a:pPr algn="ctr"/>
            <a:endParaRPr lang="en-US" sz="1600" dirty="0"/>
          </a:p>
          <a:p>
            <a:pPr algn="ctr"/>
            <a:endParaRPr lang="en-US" sz="1600" dirty="0"/>
          </a:p>
        </p:txBody>
      </p:sp>
      <p:sp>
        <p:nvSpPr>
          <p:cNvPr id="21" name="TextBox 20">
            <a:extLst>
              <a:ext uri="{FF2B5EF4-FFF2-40B4-BE49-F238E27FC236}">
                <a16:creationId xmlns:a16="http://schemas.microsoft.com/office/drawing/2014/main" id="{08CF6A17-3086-4DCD-A098-488A88E44006}"/>
              </a:ext>
            </a:extLst>
          </p:cNvPr>
          <p:cNvSpPr txBox="1"/>
          <p:nvPr/>
        </p:nvSpPr>
        <p:spPr>
          <a:xfrm>
            <a:off x="4875113" y="5812825"/>
            <a:ext cx="2613408" cy="369332"/>
          </a:xfrm>
          <a:prstGeom prst="rect">
            <a:avLst/>
          </a:prstGeom>
          <a:noFill/>
        </p:spPr>
        <p:txBody>
          <a:bodyPr wrap="none" rtlCol="0">
            <a:spAutoFit/>
          </a:bodyPr>
          <a:lstStyle/>
          <a:p>
            <a:r>
              <a:rPr lang="en-US" dirty="0"/>
              <a:t>Medicare 2010 Price Shock</a:t>
            </a:r>
          </a:p>
        </p:txBody>
      </p:sp>
      <p:sp>
        <p:nvSpPr>
          <p:cNvPr id="22" name="TextBox 21">
            <a:extLst>
              <a:ext uri="{FF2B5EF4-FFF2-40B4-BE49-F238E27FC236}">
                <a16:creationId xmlns:a16="http://schemas.microsoft.com/office/drawing/2014/main" id="{811E3699-E2C8-40F4-87CD-ED6B9E0139C3}"/>
              </a:ext>
            </a:extLst>
          </p:cNvPr>
          <p:cNvSpPr txBox="1"/>
          <p:nvPr/>
        </p:nvSpPr>
        <p:spPr>
          <a:xfrm>
            <a:off x="3829385" y="1360166"/>
            <a:ext cx="1632178" cy="369332"/>
          </a:xfrm>
          <a:prstGeom prst="rect">
            <a:avLst/>
          </a:prstGeom>
          <a:noFill/>
        </p:spPr>
        <p:txBody>
          <a:bodyPr wrap="none" rtlCol="0">
            <a:spAutoFit/>
          </a:bodyPr>
          <a:lstStyle/>
          <a:p>
            <a:r>
              <a:rPr lang="en-US" dirty="0"/>
              <a:t>Outpatient Visit</a:t>
            </a:r>
          </a:p>
        </p:txBody>
      </p:sp>
      <p:sp>
        <p:nvSpPr>
          <p:cNvPr id="26" name="Rectangle 25">
            <a:extLst>
              <a:ext uri="{FF2B5EF4-FFF2-40B4-BE49-F238E27FC236}">
                <a16:creationId xmlns:a16="http://schemas.microsoft.com/office/drawing/2014/main" id="{B45BCEDC-7FDE-4154-ACC1-28502ECB266B}"/>
              </a:ext>
            </a:extLst>
          </p:cNvPr>
          <p:cNvSpPr/>
          <p:nvPr/>
        </p:nvSpPr>
        <p:spPr>
          <a:xfrm>
            <a:off x="6469069" y="1768119"/>
            <a:ext cx="1528904" cy="260737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PFS</a:t>
            </a:r>
          </a:p>
          <a:p>
            <a:pPr algn="ctr"/>
            <a:endParaRPr lang="en-US" sz="1600" dirty="0"/>
          </a:p>
        </p:txBody>
      </p:sp>
      <p:sp>
        <p:nvSpPr>
          <p:cNvPr id="27" name="Rectangle 26">
            <a:extLst>
              <a:ext uri="{FF2B5EF4-FFF2-40B4-BE49-F238E27FC236}">
                <a16:creationId xmlns:a16="http://schemas.microsoft.com/office/drawing/2014/main" id="{52B8C29A-B92E-4BA8-95A5-DD7A1A5140E9}"/>
              </a:ext>
            </a:extLst>
          </p:cNvPr>
          <p:cNvSpPr/>
          <p:nvPr/>
        </p:nvSpPr>
        <p:spPr>
          <a:xfrm>
            <a:off x="8272716" y="3539517"/>
            <a:ext cx="1528904" cy="129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OPPS</a:t>
            </a:r>
          </a:p>
        </p:txBody>
      </p:sp>
      <p:sp>
        <p:nvSpPr>
          <p:cNvPr id="28" name="Rectangle 27">
            <a:extLst>
              <a:ext uri="{FF2B5EF4-FFF2-40B4-BE49-F238E27FC236}">
                <a16:creationId xmlns:a16="http://schemas.microsoft.com/office/drawing/2014/main" id="{F053CE45-B594-4C35-A008-D0F92582B6E8}"/>
              </a:ext>
            </a:extLst>
          </p:cNvPr>
          <p:cNvSpPr/>
          <p:nvPr/>
        </p:nvSpPr>
        <p:spPr>
          <a:xfrm>
            <a:off x="8272716" y="1768119"/>
            <a:ext cx="1528904" cy="1769986"/>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endParaRPr lang="en-US" sz="1600" dirty="0"/>
          </a:p>
          <a:p>
            <a:pPr algn="ctr"/>
            <a:endParaRPr lang="en-US" sz="1600" dirty="0"/>
          </a:p>
          <a:p>
            <a:pPr algn="ctr"/>
            <a:r>
              <a:rPr lang="en-US" sz="1600" dirty="0"/>
              <a:t>PFS</a:t>
            </a:r>
          </a:p>
          <a:p>
            <a:pPr algn="ctr"/>
            <a:endParaRPr lang="en-US" sz="1600" dirty="0"/>
          </a:p>
          <a:p>
            <a:pPr algn="ctr"/>
            <a:endParaRPr lang="en-US" sz="1600" dirty="0"/>
          </a:p>
          <a:p>
            <a:pPr algn="ctr"/>
            <a:endParaRPr lang="en-US" sz="1600" dirty="0"/>
          </a:p>
        </p:txBody>
      </p:sp>
      <p:sp>
        <p:nvSpPr>
          <p:cNvPr id="29" name="TextBox 28">
            <a:extLst>
              <a:ext uri="{FF2B5EF4-FFF2-40B4-BE49-F238E27FC236}">
                <a16:creationId xmlns:a16="http://schemas.microsoft.com/office/drawing/2014/main" id="{0B3992EC-4B8E-48C5-84C6-DBC66B107023}"/>
              </a:ext>
            </a:extLst>
          </p:cNvPr>
          <p:cNvSpPr txBox="1"/>
          <p:nvPr/>
        </p:nvSpPr>
        <p:spPr>
          <a:xfrm>
            <a:off x="6579280" y="1362637"/>
            <a:ext cx="1231427" cy="369332"/>
          </a:xfrm>
          <a:prstGeom prst="rect">
            <a:avLst/>
          </a:prstGeom>
          <a:noFill/>
        </p:spPr>
        <p:txBody>
          <a:bodyPr wrap="none" rtlCol="0">
            <a:spAutoFit/>
          </a:bodyPr>
          <a:lstStyle/>
          <a:p>
            <a:r>
              <a:rPr lang="en-US" dirty="0"/>
              <a:t>Office Visit</a:t>
            </a:r>
          </a:p>
        </p:txBody>
      </p:sp>
      <p:sp>
        <p:nvSpPr>
          <p:cNvPr id="30" name="TextBox 29">
            <a:extLst>
              <a:ext uri="{FF2B5EF4-FFF2-40B4-BE49-F238E27FC236}">
                <a16:creationId xmlns:a16="http://schemas.microsoft.com/office/drawing/2014/main" id="{28B10D27-4C1B-4C1F-9E78-9F4BE2D70D7B}"/>
              </a:ext>
            </a:extLst>
          </p:cNvPr>
          <p:cNvSpPr txBox="1"/>
          <p:nvPr/>
        </p:nvSpPr>
        <p:spPr>
          <a:xfrm>
            <a:off x="8182552" y="1360990"/>
            <a:ext cx="1632178" cy="369332"/>
          </a:xfrm>
          <a:prstGeom prst="rect">
            <a:avLst/>
          </a:prstGeom>
          <a:noFill/>
        </p:spPr>
        <p:txBody>
          <a:bodyPr wrap="none" rtlCol="0">
            <a:spAutoFit/>
          </a:bodyPr>
          <a:lstStyle/>
          <a:p>
            <a:r>
              <a:rPr lang="en-US" dirty="0"/>
              <a:t>Outpatient Visit</a:t>
            </a:r>
          </a:p>
        </p:txBody>
      </p:sp>
      <p:cxnSp>
        <p:nvCxnSpPr>
          <p:cNvPr id="4" name="Straight Connector 3">
            <a:extLst>
              <a:ext uri="{FF2B5EF4-FFF2-40B4-BE49-F238E27FC236}">
                <a16:creationId xmlns:a16="http://schemas.microsoft.com/office/drawing/2014/main" id="{736002C0-65DE-4241-9B16-038AE9D48302}"/>
              </a:ext>
            </a:extLst>
          </p:cNvPr>
          <p:cNvCxnSpPr/>
          <p:nvPr/>
        </p:nvCxnSpPr>
        <p:spPr>
          <a:xfrm>
            <a:off x="6398045" y="4841099"/>
            <a:ext cx="16934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1128BBE-D9F9-4D35-930B-F57981BBA5FC}"/>
              </a:ext>
            </a:extLst>
          </p:cNvPr>
          <p:cNvCxnSpPr/>
          <p:nvPr/>
        </p:nvCxnSpPr>
        <p:spPr>
          <a:xfrm flipV="1">
            <a:off x="7244177" y="4375491"/>
            <a:ext cx="0" cy="455346"/>
          </a:xfrm>
          <a:prstGeom prst="straightConnector1">
            <a:avLst/>
          </a:prstGeom>
          <a:ln w="28575">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23" name="Slide Number Placeholder 22">
            <a:extLst>
              <a:ext uri="{FF2B5EF4-FFF2-40B4-BE49-F238E27FC236}">
                <a16:creationId xmlns:a16="http://schemas.microsoft.com/office/drawing/2014/main" id="{B58E88E8-2360-47FF-98E3-991A80D52BA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53081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C</a:t>
            </a:r>
            <a:r>
              <a:rPr lang="en-US" altLang="zh-CN" dirty="0"/>
              <a:t>onceptual Framework</a:t>
            </a:r>
            <a:endParaRPr lang="en-US" dirty="0"/>
          </a:p>
        </p:txBody>
      </p:sp>
      <p:sp>
        <p:nvSpPr>
          <p:cNvPr id="3" name="Rectangle 2">
            <a:extLst>
              <a:ext uri="{FF2B5EF4-FFF2-40B4-BE49-F238E27FC236}">
                <a16:creationId xmlns:a16="http://schemas.microsoft.com/office/drawing/2014/main" id="{FA771B86-33D2-4597-A93A-69540F7B632F}"/>
              </a:ext>
            </a:extLst>
          </p:cNvPr>
          <p:cNvSpPr/>
          <p:nvPr/>
        </p:nvSpPr>
        <p:spPr>
          <a:xfrm>
            <a:off x="554558" y="2719526"/>
            <a:ext cx="2827833" cy="2121763"/>
          </a:xfrm>
          <a:prstGeom prst="rect">
            <a:avLst/>
          </a:prstGeom>
          <a:noFill/>
          <a:ln>
            <a:solidFill>
              <a:schemeClr val="tx1">
                <a:lumMod val="50000"/>
                <a:lumOff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b="1" dirty="0">
                <a:solidFill>
                  <a:schemeClr val="tx1"/>
                </a:solidFill>
              </a:rPr>
              <a:t>Medicare 2010 Price Shock </a:t>
            </a:r>
          </a:p>
        </p:txBody>
      </p:sp>
      <p:grpSp>
        <p:nvGrpSpPr>
          <p:cNvPr id="37" name="Group 36">
            <a:extLst>
              <a:ext uri="{FF2B5EF4-FFF2-40B4-BE49-F238E27FC236}">
                <a16:creationId xmlns:a16="http://schemas.microsoft.com/office/drawing/2014/main" id="{94FB609D-B329-4DB0-BD52-8FF1AED4931A}"/>
              </a:ext>
            </a:extLst>
          </p:cNvPr>
          <p:cNvGrpSpPr/>
          <p:nvPr/>
        </p:nvGrpSpPr>
        <p:grpSpPr>
          <a:xfrm>
            <a:off x="4829450" y="1442312"/>
            <a:ext cx="7319389" cy="5047265"/>
            <a:chOff x="4891596" y="1442312"/>
            <a:chExt cx="7319389" cy="5047265"/>
          </a:xfrm>
        </p:grpSpPr>
        <p:sp>
          <p:nvSpPr>
            <p:cNvPr id="34" name="Rectangle 33">
              <a:extLst>
                <a:ext uri="{FF2B5EF4-FFF2-40B4-BE49-F238E27FC236}">
                  <a16:creationId xmlns:a16="http://schemas.microsoft.com/office/drawing/2014/main" id="{1C653A38-0720-40FB-B3DA-F3EDA45F679F}"/>
                </a:ext>
              </a:extLst>
            </p:cNvPr>
            <p:cNvSpPr/>
            <p:nvPr/>
          </p:nvSpPr>
          <p:spPr>
            <a:xfrm>
              <a:off x="4891596" y="1442312"/>
              <a:ext cx="7128769" cy="50472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ED1601F-F9CF-42E9-A51E-F5D862315FDD}"/>
                </a:ext>
              </a:extLst>
            </p:cNvPr>
            <p:cNvSpPr/>
            <p:nvPr/>
          </p:nvSpPr>
          <p:spPr>
            <a:xfrm>
              <a:off x="5188978" y="1731146"/>
              <a:ext cx="2529213" cy="204926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Physician Vertical Integration</a:t>
              </a:r>
            </a:p>
          </p:txBody>
        </p:sp>
        <p:sp>
          <p:nvSpPr>
            <p:cNvPr id="32" name="Rectangle 31">
              <a:extLst>
                <a:ext uri="{FF2B5EF4-FFF2-40B4-BE49-F238E27FC236}">
                  <a16:creationId xmlns:a16="http://schemas.microsoft.com/office/drawing/2014/main" id="{E252DCED-D2D4-4DB4-82E8-7C4486C8E92A}"/>
                </a:ext>
              </a:extLst>
            </p:cNvPr>
            <p:cNvSpPr/>
            <p:nvPr/>
          </p:nvSpPr>
          <p:spPr>
            <a:xfrm>
              <a:off x="5188979" y="4278721"/>
              <a:ext cx="2529213" cy="204926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Procedure Facility Share </a:t>
              </a:r>
            </a:p>
            <a:p>
              <a:pPr algn="ctr"/>
              <a:endParaRPr lang="en-US" dirty="0">
                <a:solidFill>
                  <a:schemeClr val="tx1"/>
                </a:solidFill>
              </a:endParaRPr>
            </a:p>
          </p:txBody>
        </p:sp>
        <p:sp>
          <p:nvSpPr>
            <p:cNvPr id="33" name="Rectangle 32">
              <a:extLst>
                <a:ext uri="{FF2B5EF4-FFF2-40B4-BE49-F238E27FC236}">
                  <a16:creationId xmlns:a16="http://schemas.microsoft.com/office/drawing/2014/main" id="{9B5FC795-F99E-4AF8-934B-318DD3E4B43C}"/>
                </a:ext>
              </a:extLst>
            </p:cNvPr>
            <p:cNvSpPr/>
            <p:nvPr/>
          </p:nvSpPr>
          <p:spPr>
            <a:xfrm>
              <a:off x="8247064" y="1731146"/>
              <a:ext cx="2388682" cy="204926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Physician Facility Share </a:t>
              </a:r>
            </a:p>
          </p:txBody>
        </p:sp>
        <p:sp>
          <p:nvSpPr>
            <p:cNvPr id="5" name="Rectangle 4">
              <a:extLst>
                <a:ext uri="{FF2B5EF4-FFF2-40B4-BE49-F238E27FC236}">
                  <a16:creationId xmlns:a16="http://schemas.microsoft.com/office/drawing/2014/main" id="{C93E6729-C0B4-48FC-AECF-185766B2BD69}"/>
                </a:ext>
              </a:extLst>
            </p:cNvPr>
            <p:cNvSpPr/>
            <p:nvPr/>
          </p:nvSpPr>
          <p:spPr>
            <a:xfrm>
              <a:off x="10635746" y="2578347"/>
              <a:ext cx="1575239" cy="338554"/>
            </a:xfrm>
            <a:prstGeom prst="rect">
              <a:avLst/>
            </a:prstGeom>
          </p:spPr>
          <p:txBody>
            <a:bodyPr wrap="square">
              <a:spAutoFit/>
            </a:bodyPr>
            <a:lstStyle/>
            <a:p>
              <a:r>
                <a:rPr lang="en-US" sz="1600" dirty="0"/>
                <a:t>Physician-Level</a:t>
              </a:r>
            </a:p>
          </p:txBody>
        </p:sp>
        <p:sp>
          <p:nvSpPr>
            <p:cNvPr id="35" name="Rectangle 34">
              <a:extLst>
                <a:ext uri="{FF2B5EF4-FFF2-40B4-BE49-F238E27FC236}">
                  <a16:creationId xmlns:a16="http://schemas.microsoft.com/office/drawing/2014/main" id="{700AE8D8-66F6-447B-8507-D8EBFD9AE609}"/>
                </a:ext>
              </a:extLst>
            </p:cNvPr>
            <p:cNvSpPr/>
            <p:nvPr/>
          </p:nvSpPr>
          <p:spPr>
            <a:xfrm>
              <a:off x="10529957" y="5088948"/>
              <a:ext cx="1490408" cy="338554"/>
            </a:xfrm>
            <a:prstGeom prst="rect">
              <a:avLst/>
            </a:prstGeom>
          </p:spPr>
          <p:txBody>
            <a:bodyPr wrap="none">
              <a:spAutoFit/>
            </a:bodyPr>
            <a:lstStyle/>
            <a:p>
              <a:r>
                <a:rPr lang="en-US" sz="1600" dirty="0"/>
                <a:t>P</a:t>
              </a:r>
              <a:r>
                <a:rPr lang="en-US" altLang="zh-CN" sz="1600" dirty="0"/>
                <a:t>rocedure</a:t>
              </a:r>
              <a:r>
                <a:rPr lang="en-US" sz="1600" dirty="0"/>
                <a:t>-Level</a:t>
              </a:r>
            </a:p>
          </p:txBody>
        </p:sp>
      </p:grpSp>
      <p:cxnSp>
        <p:nvCxnSpPr>
          <p:cNvPr id="36" name="Straight Arrow Connector 35">
            <a:extLst>
              <a:ext uri="{FF2B5EF4-FFF2-40B4-BE49-F238E27FC236}">
                <a16:creationId xmlns:a16="http://schemas.microsoft.com/office/drawing/2014/main" id="{A9CE8FCA-8236-4579-AB0A-847BC97AD1BF}"/>
              </a:ext>
            </a:extLst>
          </p:cNvPr>
          <p:cNvCxnSpPr>
            <a:cxnSpLocks/>
          </p:cNvCxnSpPr>
          <p:nvPr/>
        </p:nvCxnSpPr>
        <p:spPr>
          <a:xfrm>
            <a:off x="3400147" y="3780408"/>
            <a:ext cx="1417699" cy="0"/>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BEF435F-BFE4-41FA-96C9-9AEB62D02BFF}"/>
              </a:ext>
            </a:extLst>
          </p:cNvPr>
          <p:cNvCxnSpPr>
            <a:cxnSpLocks/>
          </p:cNvCxnSpPr>
          <p:nvPr/>
        </p:nvCxnSpPr>
        <p:spPr>
          <a:xfrm>
            <a:off x="7670251" y="2891086"/>
            <a:ext cx="496895" cy="0"/>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41" name="Slide Number Placeholder 40">
            <a:extLst>
              <a:ext uri="{FF2B5EF4-FFF2-40B4-BE49-F238E27FC236}">
                <a16:creationId xmlns:a16="http://schemas.microsoft.com/office/drawing/2014/main" id="{D5BCFEFB-93CD-48C3-BB6C-AA186C551AF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94662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7B8F72B2-B17D-4902-88E7-9CC3B7734D3C}"/>
              </a:ext>
            </a:extLst>
          </p:cNvPr>
          <p:cNvSpPr>
            <a:spLocks noGrp="1"/>
          </p:cNvSpPr>
          <p:nvPr>
            <p:ph sz="half" idx="1"/>
          </p:nvPr>
        </p:nvSpPr>
        <p:spPr>
          <a:xfrm>
            <a:off x="1322773" y="1442313"/>
            <a:ext cx="8673483" cy="4981602"/>
          </a:xfrm>
        </p:spPr>
        <p:txBody>
          <a:bodyPr>
            <a:normAutofit/>
          </a:bodyPr>
          <a:lstStyle/>
          <a:p>
            <a:r>
              <a:rPr lang="en-US" sz="2000" b="1" dirty="0"/>
              <a:t>Data source : </a:t>
            </a:r>
            <a:r>
              <a:rPr lang="en-US" sz="2000" dirty="0"/>
              <a:t>Medicare Data (Not Claim-level) and Private Claims Data in 2007-2013</a:t>
            </a:r>
          </a:p>
          <a:p>
            <a:r>
              <a:rPr lang="en-US" sz="2000" b="1" dirty="0"/>
              <a:t>Procedure selection: </a:t>
            </a:r>
          </a:p>
          <a:p>
            <a:pPr lvl="1"/>
            <a:r>
              <a:rPr lang="en-US" sz="2000" dirty="0"/>
              <a:t>Site-neutral procedures; </a:t>
            </a:r>
          </a:p>
          <a:p>
            <a:pPr lvl="1"/>
            <a:r>
              <a:rPr lang="en-US" sz="2000" dirty="0"/>
              <a:t>Separately billable (no bundle procedures); </a:t>
            </a:r>
          </a:p>
          <a:p>
            <a:pPr lvl="1"/>
            <a:r>
              <a:rPr lang="en-US" sz="2000" dirty="0"/>
              <a:t>Performed across study period (2007-2013);</a:t>
            </a:r>
          </a:p>
          <a:p>
            <a:pPr lvl="1"/>
            <a:r>
              <a:rPr lang="en-US" sz="2000" dirty="0"/>
              <a:t>No large quantity changes</a:t>
            </a:r>
          </a:p>
          <a:p>
            <a:pPr marL="324000" lvl="1" indent="0">
              <a:buNone/>
            </a:pPr>
            <a:endParaRPr lang="en-US" sz="2000" dirty="0"/>
          </a:p>
          <a:p>
            <a:r>
              <a:rPr lang="en-US" sz="2000" b="1" dirty="0"/>
              <a:t>Physician selection: </a:t>
            </a:r>
          </a:p>
          <a:p>
            <a:pPr lvl="1"/>
            <a:r>
              <a:rPr lang="en-US" sz="2000" dirty="0"/>
              <a:t>Those performed the select procedures in 2007-2013 and in Medicare data</a:t>
            </a:r>
          </a:p>
        </p:txBody>
      </p:sp>
      <p:sp>
        <p:nvSpPr>
          <p:cNvPr id="9" name="Slide Number Placeholder 8">
            <a:extLst>
              <a:ext uri="{FF2B5EF4-FFF2-40B4-BE49-F238E27FC236}">
                <a16:creationId xmlns:a16="http://schemas.microsoft.com/office/drawing/2014/main" id="{7903F3C2-C4F8-4B05-A6DE-0A54D571DF02}"/>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58512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METHOD</a:t>
            </a:r>
          </a:p>
        </p:txBody>
      </p:sp>
      <p:sp>
        <p:nvSpPr>
          <p:cNvPr id="3" name="Content Placeholder 2">
            <a:extLst>
              <a:ext uri="{FF2B5EF4-FFF2-40B4-BE49-F238E27FC236}">
                <a16:creationId xmlns:a16="http://schemas.microsoft.com/office/drawing/2014/main" id="{EB2A9F10-06F3-42C4-B9C4-59540FBBFAC9}"/>
              </a:ext>
            </a:extLst>
          </p:cNvPr>
          <p:cNvSpPr>
            <a:spLocks noGrp="1"/>
          </p:cNvSpPr>
          <p:nvPr>
            <p:ph idx="1"/>
          </p:nvPr>
        </p:nvSpPr>
        <p:spPr>
          <a:xfrm>
            <a:off x="581193" y="1890876"/>
            <a:ext cx="5514808" cy="4084474"/>
          </a:xfrm>
        </p:spPr>
        <p:txBody>
          <a:bodyPr>
            <a:normAutofit/>
          </a:bodyPr>
          <a:lstStyle/>
          <a:p>
            <a:r>
              <a:rPr lang="en-US" sz="3200" b="1" dirty="0"/>
              <a:t>Medicare Data</a:t>
            </a:r>
          </a:p>
          <a:p>
            <a:pPr lvl="1"/>
            <a:r>
              <a:rPr lang="en-US" sz="2000" dirty="0">
                <a:solidFill>
                  <a:schemeClr val="tx1"/>
                </a:solidFill>
              </a:rPr>
              <a:t>Price </a:t>
            </a:r>
            <a:r>
              <a:rPr lang="en-US" altLang="zh-CN" sz="2000" dirty="0">
                <a:solidFill>
                  <a:schemeClr val="tx1"/>
                </a:solidFill>
              </a:rPr>
              <a:t>shock (procedure level)</a:t>
            </a:r>
          </a:p>
          <a:p>
            <a:pPr lvl="1"/>
            <a:r>
              <a:rPr lang="en-US" altLang="zh-CN" sz="2000" dirty="0">
                <a:solidFill>
                  <a:schemeClr val="tx1"/>
                </a:solidFill>
              </a:rPr>
              <a:t>Medicare Facility Share (procedure level)</a:t>
            </a:r>
          </a:p>
          <a:p>
            <a:pPr marL="324000" lvl="1" indent="0">
              <a:buNone/>
            </a:pPr>
            <a:endParaRPr lang="en-US" altLang="zh-CN" sz="2000" dirty="0">
              <a:solidFill>
                <a:schemeClr val="tx1"/>
              </a:solidFill>
            </a:endParaRPr>
          </a:p>
          <a:p>
            <a:pPr marL="324000" lvl="1" indent="0">
              <a:buNone/>
            </a:pPr>
            <a:br>
              <a:rPr lang="en-US" altLang="zh-CN" sz="2000" dirty="0">
                <a:solidFill>
                  <a:schemeClr val="tx1"/>
                </a:solidFill>
              </a:rPr>
            </a:br>
            <a:endParaRPr lang="en-US" sz="2000" dirty="0"/>
          </a:p>
        </p:txBody>
      </p:sp>
      <p:sp>
        <p:nvSpPr>
          <p:cNvPr id="5" name="Content Placeholder 2">
            <a:extLst>
              <a:ext uri="{FF2B5EF4-FFF2-40B4-BE49-F238E27FC236}">
                <a16:creationId xmlns:a16="http://schemas.microsoft.com/office/drawing/2014/main" id="{A2081F82-7346-4A7B-BBD3-A3CA5A2AC82F}"/>
              </a:ext>
            </a:extLst>
          </p:cNvPr>
          <p:cNvSpPr txBox="1">
            <a:spLocks/>
          </p:cNvSpPr>
          <p:nvPr/>
        </p:nvSpPr>
        <p:spPr>
          <a:xfrm>
            <a:off x="6317648" y="1890876"/>
            <a:ext cx="5514808" cy="408447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3200" b="1" dirty="0"/>
              <a:t>Private Claims</a:t>
            </a:r>
          </a:p>
          <a:p>
            <a:pPr lvl="1"/>
            <a:r>
              <a:rPr lang="en-US" sz="2000" dirty="0">
                <a:solidFill>
                  <a:schemeClr val="tx1"/>
                </a:solidFill>
              </a:rPr>
              <a:t>Physician Integration</a:t>
            </a:r>
          </a:p>
          <a:p>
            <a:pPr lvl="1"/>
            <a:r>
              <a:rPr lang="en-US" sz="2000" dirty="0">
                <a:solidFill>
                  <a:schemeClr val="tx1"/>
                </a:solidFill>
              </a:rPr>
              <a:t>Price shock (Physician Level)</a:t>
            </a:r>
          </a:p>
          <a:p>
            <a:pPr lvl="1"/>
            <a:r>
              <a:rPr lang="en-US" sz="2000" dirty="0">
                <a:solidFill>
                  <a:schemeClr val="tx1"/>
                </a:solidFill>
              </a:rPr>
              <a:t>Private facility share (Procedure Level)</a:t>
            </a:r>
          </a:p>
          <a:p>
            <a:pPr lvl="1"/>
            <a:r>
              <a:rPr lang="en-US" sz="2000" dirty="0">
                <a:solidFill>
                  <a:schemeClr val="tx1"/>
                </a:solidFill>
              </a:rPr>
              <a:t>Private facility share (physician level)</a:t>
            </a:r>
          </a:p>
          <a:p>
            <a:pPr marL="324000" lvl="1" indent="0">
              <a:buNone/>
            </a:pPr>
            <a:endParaRPr lang="en-US" sz="2000" dirty="0"/>
          </a:p>
        </p:txBody>
      </p:sp>
      <p:sp>
        <p:nvSpPr>
          <p:cNvPr id="4" name="Slide Number Placeholder 3">
            <a:extLst>
              <a:ext uri="{FF2B5EF4-FFF2-40B4-BE49-F238E27FC236}">
                <a16:creationId xmlns:a16="http://schemas.microsoft.com/office/drawing/2014/main" id="{DFA2F53B-0AEC-44C2-AFDB-2DE639C3DBEA}"/>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16224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6255A0-AB48-4704-B396-BEF2955BBCE3}"/>
              </a:ext>
            </a:extLst>
          </p:cNvPr>
          <p:cNvPicPr>
            <a:picLocks noChangeAspect="1"/>
          </p:cNvPicPr>
          <p:nvPr/>
        </p:nvPicPr>
        <p:blipFill>
          <a:blip r:embed="rId2"/>
          <a:stretch>
            <a:fillRect/>
          </a:stretch>
        </p:blipFill>
        <p:spPr>
          <a:xfrm>
            <a:off x="4972050" y="3429000"/>
            <a:ext cx="7086600" cy="2056674"/>
          </a:xfrm>
          <a:prstGeom prst="rect">
            <a:avLst/>
          </a:prstGeom>
        </p:spPr>
      </p:pic>
      <p:pic>
        <p:nvPicPr>
          <p:cNvPr id="11" name="Picture 10">
            <a:extLst>
              <a:ext uri="{FF2B5EF4-FFF2-40B4-BE49-F238E27FC236}">
                <a16:creationId xmlns:a16="http://schemas.microsoft.com/office/drawing/2014/main" id="{9E152F7C-2CDB-44B6-941A-8D2A06699FE7}"/>
              </a:ext>
            </a:extLst>
          </p:cNvPr>
          <p:cNvPicPr>
            <a:picLocks noChangeAspect="1"/>
          </p:cNvPicPr>
          <p:nvPr/>
        </p:nvPicPr>
        <p:blipFill>
          <a:blip r:embed="rId3"/>
          <a:stretch>
            <a:fillRect/>
          </a:stretch>
        </p:blipFill>
        <p:spPr>
          <a:xfrm>
            <a:off x="5307807" y="1371842"/>
            <a:ext cx="5419725" cy="1343025"/>
          </a:xfrm>
          <a:prstGeom prst="rect">
            <a:avLst/>
          </a:prstGeom>
        </p:spPr>
      </p:pic>
      <p:sp>
        <p:nvSpPr>
          <p:cNvPr id="19" name="Title 1">
            <a:extLst>
              <a:ext uri="{FF2B5EF4-FFF2-40B4-BE49-F238E27FC236}">
                <a16:creationId xmlns:a16="http://schemas.microsoft.com/office/drawing/2014/main" id="{9B82A846-FC15-4588-988D-E582AA73D5BA}"/>
              </a:ext>
            </a:extLst>
          </p:cNvPr>
          <p:cNvSpPr>
            <a:spLocks noGrp="1"/>
          </p:cNvSpPr>
          <p:nvPr>
            <p:ph type="title"/>
          </p:nvPr>
        </p:nvSpPr>
        <p:spPr>
          <a:xfrm>
            <a:off x="1036105" y="1043409"/>
            <a:ext cx="4890133" cy="4771182"/>
          </a:xfrm>
        </p:spPr>
        <p:txBody>
          <a:bodyPr>
            <a:normAutofit fontScale="90000"/>
          </a:bodyPr>
          <a:lstStyle/>
          <a:p>
            <a:pPr>
              <a:lnSpc>
                <a:spcPct val="150000"/>
              </a:lnSpc>
            </a:pPr>
            <a:r>
              <a:rPr lang="en-US" b="1" dirty="0">
                <a:solidFill>
                  <a:schemeClr val="tx1"/>
                </a:solidFill>
                <a:sym typeface="Bodoni SvtyTwo ITC TT-Book"/>
              </a:rPr>
              <a:t>MEASURES </a:t>
            </a:r>
            <a:br>
              <a:rPr lang="en-US" dirty="0">
                <a:solidFill>
                  <a:schemeClr val="tx1"/>
                </a:solidFill>
                <a:sym typeface="Bodoni SvtyTwo ITC TT-Book"/>
              </a:rPr>
            </a:br>
            <a:r>
              <a:rPr lang="en-US" dirty="0">
                <a:solidFill>
                  <a:schemeClr val="tx1"/>
                </a:solidFill>
                <a:sym typeface="Bodoni SvtyTwo ITC TT-Book"/>
              </a:rPr>
              <a:t>- </a:t>
            </a:r>
            <a:r>
              <a:rPr lang="en-US" sz="3100" dirty="0">
                <a:solidFill>
                  <a:schemeClr val="tx1"/>
                </a:solidFill>
                <a:sym typeface="Bodoni SvtyTwo ITC TT-Book"/>
              </a:rPr>
              <a:t>Medicare Data</a:t>
            </a:r>
            <a:br>
              <a:rPr lang="en-US" dirty="0">
                <a:solidFill>
                  <a:schemeClr val="tx1"/>
                </a:solidFill>
                <a:sym typeface="Bodoni SvtyTwo ITC TT-Book"/>
              </a:rPr>
            </a:br>
            <a:r>
              <a:rPr lang="en-US" sz="1800" dirty="0">
                <a:solidFill>
                  <a:schemeClr val="tx1"/>
                </a:solidFill>
              </a:rPr>
              <a:t>Price </a:t>
            </a:r>
            <a:r>
              <a:rPr lang="en-US" altLang="zh-CN" sz="1800" dirty="0">
                <a:solidFill>
                  <a:schemeClr val="tx1"/>
                </a:solidFill>
              </a:rPr>
              <a:t>shock (procedure level)</a:t>
            </a:r>
            <a:br>
              <a:rPr lang="en-US" altLang="zh-CN" sz="1800" dirty="0">
                <a:solidFill>
                  <a:schemeClr val="tx1"/>
                </a:solidFill>
              </a:rPr>
            </a:br>
            <a:r>
              <a:rPr lang="en-US" altLang="zh-CN" sz="1800" dirty="0">
                <a:solidFill>
                  <a:schemeClr val="bg1">
                    <a:lumMod val="95000"/>
                  </a:schemeClr>
                </a:solidFill>
              </a:rPr>
              <a:t>Medicare Facility Share (procedure level)</a:t>
            </a:r>
            <a:br>
              <a:rPr lang="en-US" dirty="0">
                <a:solidFill>
                  <a:schemeClr val="bg1">
                    <a:lumMod val="95000"/>
                  </a:schemeClr>
                </a:solidFill>
              </a:rPr>
            </a:br>
            <a:r>
              <a:rPr lang="en-US" dirty="0">
                <a:solidFill>
                  <a:schemeClr val="bg1">
                    <a:lumMod val="95000"/>
                  </a:schemeClr>
                </a:solidFill>
              </a:rPr>
              <a:t>- </a:t>
            </a:r>
            <a:r>
              <a:rPr lang="en-US" sz="3100" dirty="0">
                <a:solidFill>
                  <a:schemeClr val="bg1">
                    <a:lumMod val="95000"/>
                  </a:schemeClr>
                </a:solidFill>
              </a:rPr>
              <a:t>Private Claims</a:t>
            </a:r>
            <a:br>
              <a:rPr lang="en-US" dirty="0">
                <a:solidFill>
                  <a:schemeClr val="bg1">
                    <a:lumMod val="95000"/>
                  </a:schemeClr>
                </a:solidFill>
              </a:rPr>
            </a:br>
            <a:r>
              <a:rPr lang="en-US" sz="1800" dirty="0">
                <a:solidFill>
                  <a:schemeClr val="bg1">
                    <a:lumMod val="95000"/>
                  </a:schemeClr>
                </a:solidFill>
              </a:rPr>
              <a:t>Physician Integration</a:t>
            </a:r>
            <a:br>
              <a:rPr lang="en-US" sz="1800" dirty="0">
                <a:solidFill>
                  <a:schemeClr val="bg1">
                    <a:lumMod val="95000"/>
                  </a:schemeClr>
                </a:solidFill>
              </a:rPr>
            </a:br>
            <a:r>
              <a:rPr lang="en-US" sz="1800" dirty="0">
                <a:solidFill>
                  <a:schemeClr val="bg1">
                    <a:lumMod val="95000"/>
                  </a:schemeClr>
                </a:solidFill>
              </a:rPr>
              <a:t>Price shock (Physician Level)</a:t>
            </a:r>
            <a:br>
              <a:rPr lang="en-US" sz="1800" dirty="0">
                <a:solidFill>
                  <a:schemeClr val="bg1">
                    <a:lumMod val="95000"/>
                  </a:schemeClr>
                </a:solidFill>
              </a:rPr>
            </a:br>
            <a:r>
              <a:rPr lang="en-US" sz="1800" dirty="0">
                <a:solidFill>
                  <a:schemeClr val="bg1">
                    <a:lumMod val="95000"/>
                  </a:schemeClr>
                </a:solidFill>
              </a:rPr>
              <a:t>Private facility share (Procedure Level)</a:t>
            </a:r>
            <a:br>
              <a:rPr lang="en-US" sz="1800" dirty="0">
                <a:solidFill>
                  <a:schemeClr val="bg1">
                    <a:lumMod val="95000"/>
                  </a:schemeClr>
                </a:solidFill>
              </a:rPr>
            </a:br>
            <a:r>
              <a:rPr lang="en-US" sz="1800" dirty="0">
                <a:solidFill>
                  <a:schemeClr val="bg1">
                    <a:lumMod val="95000"/>
                  </a:schemeClr>
                </a:solidFill>
              </a:rPr>
              <a:t>Private facility share (physician level)</a:t>
            </a:r>
          </a:p>
        </p:txBody>
      </p:sp>
      <p:sp>
        <p:nvSpPr>
          <p:cNvPr id="20" name="Slide Number Placeholder 19">
            <a:extLst>
              <a:ext uri="{FF2B5EF4-FFF2-40B4-BE49-F238E27FC236}">
                <a16:creationId xmlns:a16="http://schemas.microsoft.com/office/drawing/2014/main" id="{44E518C6-1CEA-4604-94D0-7C6ABC353427}"/>
              </a:ext>
            </a:extLst>
          </p:cNvPr>
          <p:cNvSpPr>
            <a:spLocks noGrp="1"/>
          </p:cNvSpPr>
          <p:nvPr>
            <p:ph type="sldNum" sz="quarter" idx="12"/>
          </p:nvPr>
        </p:nvSpPr>
        <p:spPr/>
        <p:txBody>
          <a:bodyPr/>
          <a:lstStyle/>
          <a:p>
            <a:fld id="{3A98EE3D-8CD1-4C3F-BD1C-C98C9596463C}" type="slidenum">
              <a:rPr lang="en-US" noProof="0" smtClean="0"/>
              <a:t>9</a:t>
            </a:fld>
            <a:endParaRPr lang="en-US" noProof="0"/>
          </a:p>
        </p:txBody>
      </p:sp>
    </p:spTree>
    <p:extLst>
      <p:ext uri="{BB962C8B-B14F-4D97-AF65-F5344CB8AC3E}">
        <p14:creationId xmlns:p14="http://schemas.microsoft.com/office/powerpoint/2010/main" val="883680396"/>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1206</Words>
  <Application>Microsoft Office PowerPoint</Application>
  <PresentationFormat>Widescreen</PresentationFormat>
  <Paragraphs>174</Paragraphs>
  <Slides>23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Bodoni SvtyTwo ITC TT-Book</vt:lpstr>
      <vt:lpstr>方正舒体</vt:lpstr>
      <vt:lpstr>Helvetica Light</vt:lpstr>
      <vt:lpstr>Open Sans</vt:lpstr>
      <vt:lpstr>Arial</vt:lpstr>
      <vt:lpstr>Calibri</vt:lpstr>
      <vt:lpstr>Garamond</vt:lpstr>
      <vt:lpstr>Times New Roman</vt:lpstr>
      <vt:lpstr>Wingdings</vt:lpstr>
      <vt:lpstr>Wingdings 2</vt:lpstr>
      <vt:lpstr>DividendVTI</vt:lpstr>
      <vt:lpstr>Employed for Higher Pay? How Medicare Payment Rules Affect Hospital Employment of Physicians</vt:lpstr>
      <vt:lpstr>CONTENT</vt:lpstr>
      <vt:lpstr>Background</vt:lpstr>
      <vt:lpstr>Background</vt:lpstr>
      <vt:lpstr>Background</vt:lpstr>
      <vt:lpstr>Conceptual Framework</vt:lpstr>
      <vt:lpstr>Data</vt:lpstr>
      <vt:lpstr>METHOD</vt:lpstr>
      <vt:lpstr>MEASURES  - Medicare Data Price shock (procedure level) Medicare Facility Share (procedure level) - Private Claims Physician Integration Price shock (Physician Level) Private facility share (Procedure Level) Private facility share (physician level)</vt:lpstr>
      <vt:lpstr>MEASURES  - Medicare Data Price shock (procedure level) Medicare Facility Share (procedure level) - Private Claims Physician Integration Price shock (Physician Level) Private facility share (Procedure Level) Private facility share (physician level)</vt:lpstr>
      <vt:lpstr>MEASURES  - Medicare Data Price shock (procedure level) Medicare Facility Share (procedure level) - Private Claims Physician Integration Price shock (Physician Level) Private facility share (Procedure Level) Private facility share (physician level)</vt:lpstr>
      <vt:lpstr>MEASURES  - Medicare Data Price shock (procedure level) Medicare Facility Share (procedure level) - Private Claims Physician Integration Price shock (Physician Level) Private facility share (Procedure Level) Private facility share (physician level)</vt:lpstr>
      <vt:lpstr>MEASURES  - Medicare Data Price shock (procedure level) Medicare Facility Share (procedure level) - Private Claims Physician Integration Price shock (Physician Level) Private facility share (Procedure Level) Private facility share (physician level)</vt:lpstr>
      <vt:lpstr>MEASURES  - Medicare Data Price shock (procedure level) Medicare Facility Share (procedure level) - Private Claims Physician Integration Price shock (Physician Level) Private facility share (Procedure Level) Private facility share (physician level)</vt:lpstr>
      <vt:lpstr>Summary of aims</vt:lpstr>
      <vt:lpstr>Result</vt:lpstr>
      <vt:lpstr>Result</vt:lpstr>
      <vt:lpstr>Result</vt:lpstr>
      <vt:lpstr>Result</vt:lpstr>
      <vt:lpstr>Result</vt:lpstr>
      <vt:lpstr>cONCLUSION</vt:lpstr>
      <vt:lpstr>IMPLICATION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2020-08-30T15:30:08Z</dcterms:created>
  <dcterms:modified xsi:type="dcterms:W3CDTF">2020-08-30T19:33:44Z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