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77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80" r:id="rId32"/>
    <p:sldId id="291" r:id="rId33"/>
    <p:sldId id="293" r:id="rId34"/>
    <p:sldId id="282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18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E446-B476-5747-8BD6-B09E99309E94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742F-FA16-474D-9343-C89B21EA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742F-FA16-474D-9343-C89B21EA2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742F-FA16-474D-9343-C89B21EA2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742F-FA16-474D-9343-C89B21EA2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742F-FA16-474D-9343-C89B21EA2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742F-FA16-474D-9343-C89B21EA26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7322-F305-E04E-8775-FA611B4063B6}" type="datetimeFigureOut">
              <a:rPr lang="en-US" smtClean="0"/>
              <a:t>21/11/19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77E8-250A-2649-B71F-B0F39675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iel.crouch@well.ox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pwhalley/GMS_Stats_Course/tree/master/5_Statistical_Analysis_of_Genome-wide_dat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3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9542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Statistical analysis of </a:t>
            </a:r>
            <a:br>
              <a:rPr lang="en-US" sz="4800" dirty="0" smtClean="0"/>
            </a:br>
            <a:r>
              <a:rPr lang="en-US" sz="4800" dirty="0" smtClean="0"/>
              <a:t>genome-wide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Daniel Crouch</a:t>
            </a:r>
          </a:p>
          <a:p>
            <a:r>
              <a:rPr lang="en-US" dirty="0" smtClean="0">
                <a:hlinkClick r:id="rId2"/>
              </a:rPr>
              <a:t>daniel.crouch@well.ox.ac.uk</a:t>
            </a:r>
            <a:endParaRPr lang="en-US" dirty="0" smtClean="0"/>
          </a:p>
          <a:p>
            <a:r>
              <a:rPr lang="en-US" dirty="0" err="1" smtClean="0"/>
              <a:t>Wellcome</a:t>
            </a:r>
            <a:r>
              <a:rPr lang="en-US" dirty="0" smtClean="0"/>
              <a:t> Centre for Human Genetics, University of Oxford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74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59" y="-37280"/>
            <a:ext cx="8229600" cy="1143000"/>
          </a:xfrm>
        </p:spPr>
        <p:txBody>
          <a:bodyPr/>
          <a:lstStyle/>
          <a:p>
            <a:r>
              <a:rPr lang="en-US" dirty="0" smtClean="0"/>
              <a:t>Example: estimating SNP effects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6244" y="1771243"/>
            <a:ext cx="8744530" cy="45241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	As       goes to infinity we end up with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Therefore, using the simple estimate we got from our GWAS is equivalent to assuming that the prior variance </a:t>
            </a:r>
            <a:r>
              <a:rPr lang="en-US" sz="2400" i="1" dirty="0" smtClean="0"/>
              <a:t>A</a:t>
            </a:r>
            <a:r>
              <a:rPr lang="en-US" sz="2400" dirty="0" smtClean="0"/>
              <a:t> for the SNP effects is infinite (i.e. no prior knowledge used </a:t>
            </a:r>
            <a:r>
              <a:rPr lang="en-US" sz="2400" b="1" dirty="0" smtClean="0"/>
              <a:t>- </a:t>
            </a:r>
            <a:r>
              <a:rPr lang="en-US" sz="2400" b="1" dirty="0" err="1" smtClean="0"/>
              <a:t>frequentism</a:t>
            </a:r>
            <a:r>
              <a:rPr lang="en-US" sz="2400" dirty="0" smtClean="0"/>
              <a:t>) </a:t>
            </a:r>
          </a:p>
          <a:p>
            <a:endParaRPr lang="en-US" sz="2400" dirty="0"/>
          </a:p>
          <a:p>
            <a:r>
              <a:rPr lang="en-US" sz="2400" dirty="0" smtClean="0"/>
              <a:t>This might be justified (e.g. for ‘stand out’ SNPs with unusually large effects), but the better estimate is usually the first one.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50637"/>
              </p:ext>
            </p:extLst>
          </p:nvPr>
        </p:nvGraphicFramePr>
        <p:xfrm>
          <a:off x="2394493" y="964515"/>
          <a:ext cx="4168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4" imgW="1816100" imgH="431800" progId="Equation.DSMT4">
                  <p:embed/>
                </p:oleObj>
              </mc:Choice>
              <mc:Fallback>
                <p:oleObj name="Equation" r:id="rId4" imgW="1816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4493" y="964515"/>
                        <a:ext cx="41687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30333"/>
              </p:ext>
            </p:extLst>
          </p:nvPr>
        </p:nvGraphicFramePr>
        <p:xfrm>
          <a:off x="1164292" y="2183534"/>
          <a:ext cx="305940" cy="44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6" imgW="139700" imgH="203200" progId="Equation.DSMT4">
                  <p:embed/>
                </p:oleObj>
              </mc:Choice>
              <mc:Fallback>
                <p:oleObj name="Equation" r:id="rId6" imgW="139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4292" y="2183534"/>
                        <a:ext cx="305940" cy="44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94158"/>
              </p:ext>
            </p:extLst>
          </p:nvPr>
        </p:nvGraphicFramePr>
        <p:xfrm>
          <a:off x="3138801" y="2928226"/>
          <a:ext cx="1982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8" imgW="863600" imgH="279400" progId="Equation.DSMT4">
                  <p:embed/>
                </p:oleObj>
              </mc:Choice>
              <mc:Fallback>
                <p:oleObj name="Equation" r:id="rId8" imgW="863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8801" y="2928226"/>
                        <a:ext cx="1982788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64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95" y="1600200"/>
            <a:ext cx="86208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shown how the choice of prior parameters (estimated or infinite variance) affects our conclusions about the effect of a SNP</a:t>
            </a:r>
          </a:p>
          <a:p>
            <a:endParaRPr lang="en-US" dirty="0"/>
          </a:p>
          <a:p>
            <a:r>
              <a:rPr lang="en-US" dirty="0" smtClean="0"/>
              <a:t>This is a general point. There are any number of distributions and parameters one might choose, both for the </a:t>
            </a:r>
            <a:r>
              <a:rPr lang="en-US" b="1" dirty="0" smtClean="0"/>
              <a:t>prior</a:t>
            </a:r>
            <a:r>
              <a:rPr lang="en-US" dirty="0" smtClean="0"/>
              <a:t>           and </a:t>
            </a:r>
            <a:r>
              <a:rPr lang="en-US" dirty="0" smtClean="0"/>
              <a:t>the </a:t>
            </a:r>
            <a:r>
              <a:rPr lang="en-US" b="1" dirty="0" smtClean="0"/>
              <a:t>likelihood  </a:t>
            </a:r>
            <a:r>
              <a:rPr lang="en-US" dirty="0" smtClean="0"/>
              <a:t>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88188"/>
              </p:ext>
            </p:extLst>
          </p:nvPr>
        </p:nvGraphicFramePr>
        <p:xfrm>
          <a:off x="3631321" y="4714306"/>
          <a:ext cx="857448" cy="6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" name="Equation" r:id="rId3" imgW="368300" imgH="279400" progId="Equation.DSMT4">
                  <p:embed/>
                </p:oleObj>
              </mc:Choice>
              <mc:Fallback>
                <p:oleObj name="Equation" r:id="rId3" imgW="368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1321" y="4714306"/>
                        <a:ext cx="857448" cy="65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98951"/>
              </p:ext>
            </p:extLst>
          </p:nvPr>
        </p:nvGraphicFramePr>
        <p:xfrm>
          <a:off x="7652549" y="4695062"/>
          <a:ext cx="1330523" cy="6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" name="Equation" r:id="rId5" imgW="571500" imgH="279400" progId="Equation.DSMT4">
                  <p:embed/>
                </p:oleObj>
              </mc:Choice>
              <mc:Fallback>
                <p:oleObj name="Equation" r:id="rId5" imgW="571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2549" y="4695062"/>
                        <a:ext cx="1330523" cy="65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2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Practical: implement </a:t>
            </a:r>
            <a:r>
              <a:rPr lang="en-US" dirty="0" smtClean="0"/>
              <a:t>the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269" y="1417638"/>
            <a:ext cx="8848920" cy="5264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to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https://github.com/jpwhalley/GMS_Stats_Course/tree/master/5_Statistical_Analysis_of_Genome-wide_data/</a:t>
            </a:r>
            <a:r>
              <a:rPr lang="en-US" dirty="0" smtClean="0"/>
              <a:t> </a:t>
            </a:r>
            <a:r>
              <a:rPr lang="en-GB" dirty="0" smtClean="0"/>
              <a:t>for dataset (</a:t>
            </a:r>
            <a:r>
              <a:rPr lang="en-GB" dirty="0" err="1" smtClean="0"/>
              <a:t>zStats</a:t>
            </a:r>
            <a:r>
              <a:rPr lang="en-GB" dirty="0" smtClean="0"/>
              <a:t> and MAF) </a:t>
            </a:r>
          </a:p>
          <a:p>
            <a:endParaRPr lang="en-GB" dirty="0" smtClean="0"/>
          </a:p>
          <a:p>
            <a:r>
              <a:rPr lang="en-GB" dirty="0" smtClean="0"/>
              <a:t>Read in </a:t>
            </a:r>
            <a:r>
              <a:rPr lang="en-GB" dirty="0" err="1" smtClean="0"/>
              <a:t>zStats</a:t>
            </a:r>
            <a:r>
              <a:rPr lang="en-GB" dirty="0" smtClean="0"/>
              <a:t> data using </a:t>
            </a:r>
            <a:r>
              <a:rPr lang="en-GB" dirty="0" err="1" smtClean="0"/>
              <a:t>read.table</a:t>
            </a:r>
            <a:r>
              <a:rPr lang="en-GB" dirty="0" smtClean="0"/>
              <a:t>(</a:t>
            </a:r>
            <a:r>
              <a:rPr lang="mr-IN" dirty="0" smtClean="0"/>
              <a:t>…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Plot the GWAS estimates. Is </a:t>
            </a:r>
            <a:r>
              <a:rPr lang="en-GB" dirty="0" smtClean="0"/>
              <a:t>the data normal? Use ‘</a:t>
            </a:r>
            <a:r>
              <a:rPr lang="en-GB" dirty="0" err="1" smtClean="0"/>
              <a:t>hist</a:t>
            </a:r>
            <a:r>
              <a:rPr lang="en-GB" dirty="0" smtClean="0"/>
              <a:t>()’.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Fit estimator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stimate A (crudely) as </a:t>
            </a:r>
            <a:r>
              <a:rPr lang="en-GB" dirty="0" err="1" smtClean="0"/>
              <a:t>var</a:t>
            </a:r>
            <a:r>
              <a:rPr lang="en-GB" dirty="0" smtClean="0"/>
              <a:t>(x)-1 </a:t>
            </a:r>
            <a:endParaRPr lang="en-GB" dirty="0"/>
          </a:p>
          <a:p>
            <a:pPr lvl="1"/>
            <a:r>
              <a:rPr lang="en-GB" dirty="0" smtClean="0"/>
              <a:t>Estimate M as mean(x). </a:t>
            </a:r>
          </a:p>
          <a:p>
            <a:endParaRPr lang="en-GB" dirty="0"/>
          </a:p>
          <a:p>
            <a:r>
              <a:rPr lang="en-GB" dirty="0" smtClean="0"/>
              <a:t>Compare with the GWAS estimates. Use plot(</a:t>
            </a:r>
            <a:r>
              <a:rPr lang="en-GB" dirty="0" err="1" smtClean="0"/>
              <a:t>zStats,est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What are the pros and cons of each estimate? </a:t>
            </a:r>
          </a:p>
          <a:p>
            <a:endParaRPr lang="en-GB" dirty="0"/>
          </a:p>
          <a:p>
            <a:r>
              <a:rPr lang="en-GB" dirty="0" smtClean="0"/>
              <a:t>Convert </a:t>
            </a:r>
            <a:r>
              <a:rPr lang="en-GB" dirty="0" err="1" smtClean="0"/>
              <a:t>Zs</a:t>
            </a:r>
            <a:r>
              <a:rPr lang="en-GB" dirty="0" smtClean="0"/>
              <a:t> into log ORs by multiplying by the SE. Same pattern or different?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8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Other types of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exponential (</a:t>
            </a:r>
            <a:r>
              <a:rPr lang="en-US" dirty="0" err="1" smtClean="0"/>
              <a:t>laplacian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Spike and slab</a:t>
            </a:r>
          </a:p>
          <a:p>
            <a:endParaRPr lang="en-US" dirty="0"/>
          </a:p>
          <a:p>
            <a:r>
              <a:rPr lang="en-US" dirty="0" smtClean="0"/>
              <a:t>Mixed </a:t>
            </a:r>
            <a:r>
              <a:rPr lang="en-US" dirty="0" err="1" smtClean="0"/>
              <a:t>normals</a:t>
            </a:r>
            <a:r>
              <a:rPr lang="en-US" dirty="0" smtClean="0"/>
              <a:t> (see e.g. BOLT-LMM)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‘Non parametric’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2: Improving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4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will now look at how a similar model can be used to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a)Work out how much trait variation is explained by the SNP data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b)Predict phenotype from genotype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c)Do GWAS </a:t>
            </a:r>
            <a:r>
              <a:rPr lang="en-US" dirty="0" err="1" smtClean="0"/>
              <a:t>analaysis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GB" dirty="0" smtClean="0"/>
              <a:t>.in the presence of </a:t>
            </a:r>
            <a:r>
              <a:rPr lang="en-GB" b="1" dirty="0" smtClean="0"/>
              <a:t>relatedness. </a:t>
            </a:r>
            <a:r>
              <a:rPr lang="en-GB" dirty="0" smtClean="0"/>
              <a:t>For this we will model </a:t>
            </a:r>
            <a:r>
              <a:rPr lang="en-GB" b="1" dirty="0" smtClean="0"/>
              <a:t>individual level data </a:t>
            </a:r>
            <a:r>
              <a:rPr lang="en-GB" dirty="0" smtClean="0"/>
              <a:t>as opposed to </a:t>
            </a:r>
            <a:r>
              <a:rPr lang="en-GB" b="1" dirty="0" smtClean="0"/>
              <a:t>summary statistics.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47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362" y="6198899"/>
            <a:ext cx="8229600" cy="74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(Yang et al. American Journal of Human Genetics, 2011)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062" y="1080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Gene/environment model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55290"/>
              </p:ext>
            </p:extLst>
          </p:nvPr>
        </p:nvGraphicFramePr>
        <p:xfrm>
          <a:off x="630075" y="3594076"/>
          <a:ext cx="585794" cy="204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" name="Equation" r:id="rId3" imgW="228600" imgH="800100" progId="Equation.DSMT4">
                  <p:embed/>
                </p:oleObj>
              </mc:Choice>
              <mc:Fallback>
                <p:oleObj name="Equation" r:id="rId3" imgW="228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75" y="3594076"/>
                        <a:ext cx="585794" cy="2048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38687"/>
              </p:ext>
            </p:extLst>
          </p:nvPr>
        </p:nvGraphicFramePr>
        <p:xfrm>
          <a:off x="4979988" y="3719513"/>
          <a:ext cx="531812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7" name="Equation" r:id="rId5" imgW="215900" imgH="774700" progId="Equation.DSMT4">
                  <p:embed/>
                </p:oleObj>
              </mc:Choice>
              <mc:Fallback>
                <p:oleObj name="Equation" r:id="rId5" imgW="2159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9988" y="3719513"/>
                        <a:ext cx="531812" cy="191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1838" y="3745117"/>
            <a:ext cx="3339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 phenotype for individual </a:t>
            </a:r>
            <a:r>
              <a:rPr lang="en-US" sz="2200" i="1" dirty="0" err="1" smtClean="0"/>
              <a:t>i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4454" y="4350756"/>
            <a:ext cx="3648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 allele at SNP </a:t>
            </a:r>
            <a:r>
              <a:rPr lang="en-US" sz="2200" i="1" dirty="0" smtClean="0"/>
              <a:t>j</a:t>
            </a:r>
            <a:r>
              <a:rPr lang="en-US" sz="2200" dirty="0" smtClean="0"/>
              <a:t> for individual </a:t>
            </a:r>
            <a:r>
              <a:rPr lang="en-US" sz="2200" i="1" dirty="0" err="1" smtClean="0"/>
              <a:t>i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1838" y="5118317"/>
            <a:ext cx="2006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/>
              <a:t>= effect of SNP </a:t>
            </a:r>
            <a:r>
              <a:rPr lang="en-US" sz="2200" i="1" dirty="0" smtClean="0"/>
              <a:t>j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3522" y="3745564"/>
            <a:ext cx="3352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/>
              <a:t>= covariate </a:t>
            </a:r>
            <a:r>
              <a:rPr lang="en-US" sz="2200" i="1" dirty="0"/>
              <a:t>k</a:t>
            </a:r>
            <a:r>
              <a:rPr lang="en-US" sz="2200" dirty="0" smtClean="0"/>
              <a:t> </a:t>
            </a:r>
            <a:r>
              <a:rPr lang="en-US" sz="2200" dirty="0" smtClean="0"/>
              <a:t>for individual </a:t>
            </a:r>
            <a:r>
              <a:rPr lang="en-US" sz="2200" i="1" dirty="0" err="1" smtClean="0"/>
              <a:t>i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65207" y="4429460"/>
            <a:ext cx="267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/>
              <a:t>= effect of covariate </a:t>
            </a:r>
            <a:r>
              <a:rPr lang="en-US" sz="2200" i="1" dirty="0" smtClean="0"/>
              <a:t>k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95582" y="5174695"/>
            <a:ext cx="1299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/>
              <a:t>= residual</a:t>
            </a:r>
            <a:endParaRPr lang="en-US" sz="22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76336"/>
              </p:ext>
            </p:extLst>
          </p:nvPr>
        </p:nvGraphicFramePr>
        <p:xfrm>
          <a:off x="1712913" y="1250950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" name="Equation" r:id="rId7" imgW="1638300" imgH="482600" progId="Equation.DSMT4">
                  <p:embed/>
                </p:oleObj>
              </mc:Choice>
              <mc:Fallback>
                <p:oleObj name="Equation" r:id="rId7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2913" y="1250950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44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362" y="6252677"/>
            <a:ext cx="8229600" cy="74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(Yang et al. American Journal of Human Genetics, 2011)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062" y="1080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Gene/environment model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39189"/>
              </p:ext>
            </p:extLst>
          </p:nvPr>
        </p:nvGraphicFramePr>
        <p:xfrm>
          <a:off x="2900730" y="4803835"/>
          <a:ext cx="34925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5" name="Equation" r:id="rId3" imgW="1028700" imgH="203200" progId="Equation.DSMT4">
                  <p:embed/>
                </p:oleObj>
              </mc:Choice>
              <mc:Fallback>
                <p:oleObj name="Equation" r:id="rId3" imgW="1028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0730" y="4803835"/>
                        <a:ext cx="349250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13012" y="3766653"/>
            <a:ext cx="48177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write in matrix form as: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35687"/>
              </p:ext>
            </p:extLst>
          </p:nvPr>
        </p:nvGraphicFramePr>
        <p:xfrm>
          <a:off x="1712913" y="1250950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6" name="Equation" r:id="rId5" imgW="1638300" imgH="482600" progId="Equation.DSMT4">
                  <p:embed/>
                </p:oleObj>
              </mc:Choice>
              <mc:Fallback>
                <p:oleObj name="Equation" r:id="rId5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2913" y="1250950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5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062" y="1080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Gene/environment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030" y="2985557"/>
            <a:ext cx="810563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more to decide about the model beyond this equation, </a:t>
            </a:r>
            <a:r>
              <a:rPr lang="en-US" sz="2800" dirty="0" err="1" smtClean="0"/>
              <a:t>e.g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-</a:t>
            </a:r>
            <a:r>
              <a:rPr lang="en-US" sz="2800" dirty="0" smtClean="0"/>
              <a:t>Which variables are random are which are known constants?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smtClean="0"/>
              <a:t>-What are the probability distributions of the random 	variables?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b="1" dirty="0" smtClean="0"/>
              <a:t>Any </a:t>
            </a:r>
            <a:r>
              <a:rPr lang="en-US" sz="2800" b="1" dirty="0"/>
              <a:t>suggestions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35687"/>
              </p:ext>
            </p:extLst>
          </p:nvPr>
        </p:nvGraphicFramePr>
        <p:xfrm>
          <a:off x="1712913" y="1250950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3" imgW="1638300" imgH="482600" progId="Equation.DSMT4">
                  <p:embed/>
                </p:oleObj>
              </mc:Choice>
              <mc:Fallback>
                <p:oleObj name="Equation" r:id="rId3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1250950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17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867" y="-1345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Gene/environment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592" y="2509844"/>
            <a:ext cx="8460789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We’ll treat </a:t>
            </a:r>
            <a:r>
              <a:rPr lang="en-US" sz="2600" i="1" dirty="0" smtClean="0"/>
              <a:t>X </a:t>
            </a:r>
            <a:r>
              <a:rPr lang="en-US" sz="2600" dirty="0" smtClean="0"/>
              <a:t>and </a:t>
            </a:r>
            <a:r>
              <a:rPr lang="en-US" sz="2600" i="1" dirty="0" smtClean="0"/>
              <a:t>W </a:t>
            </a:r>
            <a:r>
              <a:rPr lang="en-US" sz="2600" dirty="0" smtClean="0"/>
              <a:t>as known constants, we can see these in the data.</a:t>
            </a:r>
          </a:p>
          <a:p>
            <a:pPr marL="457200" indent="-457200">
              <a:buFont typeface="Arial"/>
              <a:buChar char="•"/>
            </a:pPr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i="1" dirty="0" smtClean="0"/>
              <a:t>y</a:t>
            </a:r>
            <a:r>
              <a:rPr lang="en-US" sz="2600" dirty="0" smtClean="0"/>
              <a:t> is also observed in the data, and we assume it is related to everything </a:t>
            </a:r>
            <a:r>
              <a:rPr lang="en-US" sz="2600" dirty="0" smtClean="0"/>
              <a:t>on </a:t>
            </a:r>
            <a:r>
              <a:rPr lang="en-US" sz="2600" dirty="0" smtClean="0"/>
              <a:t>the right hand side via the random variable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We need to decide which remaining variables are random and which are </a:t>
            </a:r>
            <a:r>
              <a:rPr lang="en-US" sz="2600" b="1" dirty="0" smtClean="0"/>
              <a:t>parameters </a:t>
            </a:r>
            <a:r>
              <a:rPr lang="en-US" sz="2600" dirty="0" smtClean="0"/>
              <a:t>(i.e. things we want to make inferences about). 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i="1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r>
              <a:rPr lang="en-US" sz="2600" dirty="0" smtClean="0"/>
              <a:t>	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16065"/>
              </p:ext>
            </p:extLst>
          </p:nvPr>
        </p:nvGraphicFramePr>
        <p:xfrm>
          <a:off x="2035930" y="4573384"/>
          <a:ext cx="321330" cy="36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" name="Equation" r:id="rId3" imgW="101600" imgH="114300" progId="Equation.DSMT4">
                  <p:embed/>
                </p:oleObj>
              </mc:Choice>
              <mc:Fallback>
                <p:oleObj name="Equation" r:id="rId3" imgW="101600" imgH="11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930" y="4573384"/>
                        <a:ext cx="321330" cy="361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53697"/>
              </p:ext>
            </p:extLst>
          </p:nvPr>
        </p:nvGraphicFramePr>
        <p:xfrm>
          <a:off x="1850963" y="850576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9" name="Equation" r:id="rId5" imgW="1638300" imgH="482600" progId="Equation.DSMT4">
                  <p:embed/>
                </p:oleObj>
              </mc:Choice>
              <mc:Fallback>
                <p:oleObj name="Equation" r:id="rId5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0963" y="850576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59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873" y="1730653"/>
            <a:ext cx="8460789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 smtClean="0"/>
              <a:t>It is standard to assume that the environmental component,      is normally distributed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200" i="1" dirty="0" smtClean="0"/>
              <a:t>X</a:t>
            </a:r>
            <a:r>
              <a:rPr lang="en-US" sz="2200" dirty="0"/>
              <a:t> </a:t>
            </a:r>
            <a:r>
              <a:rPr lang="en-US" sz="2200" dirty="0" smtClean="0"/>
              <a:t>and       are constants that do not vary so they have no variance.</a:t>
            </a:r>
          </a:p>
          <a:p>
            <a:pPr marL="457200" indent="-457200">
              <a:buFont typeface="Arial"/>
              <a:buChar char="•"/>
            </a:pPr>
            <a:endParaRPr lang="en-US" sz="2200" i="1" dirty="0"/>
          </a:p>
          <a:p>
            <a:pPr marL="457200" indent="-457200">
              <a:buFont typeface="Arial"/>
              <a:buChar char="•"/>
            </a:pPr>
            <a:r>
              <a:rPr lang="en-US" sz="2200" dirty="0" smtClean="0"/>
              <a:t>Assume each </a:t>
            </a:r>
            <a:r>
              <a:rPr lang="en-US" sz="2200" i="1" dirty="0" err="1" smtClean="0"/>
              <a:t>u</a:t>
            </a:r>
            <a:r>
              <a:rPr lang="en-US" sz="2200" i="1" baseline="-25000" dirty="0" err="1" smtClean="0"/>
              <a:t>j</a:t>
            </a:r>
            <a:r>
              <a:rPr lang="en-US" sz="2200" dirty="0" smtClean="0"/>
              <a:t> is random, with same prior normal distribution as in our previous model, then the variance of </a:t>
            </a:r>
            <a:r>
              <a:rPr lang="en-US" sz="2200" i="1" dirty="0" smtClean="0"/>
              <a:t>y </a:t>
            </a:r>
            <a:r>
              <a:rPr lang="en-US" sz="2200" dirty="0" smtClean="0"/>
              <a:t>is </a:t>
            </a:r>
          </a:p>
          <a:p>
            <a:pPr marL="457200" indent="-457200">
              <a:buFont typeface="Arial"/>
              <a:buChar char="•"/>
            </a:pPr>
            <a:endParaRPr lang="en-US" sz="2200" dirty="0" smtClean="0"/>
          </a:p>
          <a:p>
            <a:pPr marL="457200" indent="-457200">
              <a:buFont typeface="Arial"/>
              <a:buChar char="•"/>
            </a:pPr>
            <a:endParaRPr lang="en-US" sz="2200" dirty="0" smtClean="0"/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	</a:t>
            </a:r>
            <a:r>
              <a:rPr lang="mr-IN" sz="2200" dirty="0" smtClean="0"/>
              <a:t>…</a:t>
            </a:r>
            <a:r>
              <a:rPr lang="en-GB" sz="2200" dirty="0" smtClean="0"/>
              <a:t>.and </a:t>
            </a:r>
            <a:r>
              <a:rPr lang="en-GB" sz="2200" dirty="0" smtClean="0"/>
              <a:t>its </a:t>
            </a:r>
            <a:r>
              <a:rPr lang="en-GB" sz="2200" dirty="0" smtClean="0"/>
              <a:t>expected value (mean) is</a:t>
            </a:r>
            <a:endParaRPr lang="en-US" sz="2200" dirty="0" smtClean="0"/>
          </a:p>
          <a:p>
            <a:pPr marL="457200" indent="-457200">
              <a:buFont typeface="Arial"/>
              <a:buChar char="•"/>
            </a:pPr>
            <a:endParaRPr lang="en-US" sz="2200" i="1" dirty="0"/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r>
              <a:rPr lang="en-US" sz="2200" dirty="0" smtClean="0"/>
              <a:t>	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67762"/>
              </p:ext>
            </p:extLst>
          </p:nvPr>
        </p:nvGraphicFramePr>
        <p:xfrm>
          <a:off x="7756807" y="1802906"/>
          <a:ext cx="294043" cy="33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" name="Equation" r:id="rId3" imgW="101600" imgH="114300" progId="Equation.DSMT4">
                  <p:embed/>
                </p:oleObj>
              </mc:Choice>
              <mc:Fallback>
                <p:oleObj name="Equation" r:id="rId3" imgW="101600" imgH="11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6807" y="1802906"/>
                        <a:ext cx="294043" cy="330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04105"/>
              </p:ext>
            </p:extLst>
          </p:nvPr>
        </p:nvGraphicFramePr>
        <p:xfrm>
          <a:off x="1570324" y="2785220"/>
          <a:ext cx="281155" cy="40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5" imgW="139700" imgH="203200" progId="Equation.DSMT4">
                  <p:embed/>
                </p:oleObj>
              </mc:Choice>
              <mc:Fallback>
                <p:oleObj name="Equation" r:id="rId5" imgW="139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0324" y="2785220"/>
                        <a:ext cx="281155" cy="408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65893"/>
              </p:ext>
            </p:extLst>
          </p:nvPr>
        </p:nvGraphicFramePr>
        <p:xfrm>
          <a:off x="2810163" y="4042567"/>
          <a:ext cx="37750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7" imgW="1485900" imgH="482600" progId="Equation.DSMT4">
                  <p:embed/>
                </p:oleObj>
              </mc:Choice>
              <mc:Fallback>
                <p:oleObj name="Equation" r:id="rId7" imgW="1485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0163" y="4042567"/>
                        <a:ext cx="3775075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15619"/>
              </p:ext>
            </p:extLst>
          </p:nvPr>
        </p:nvGraphicFramePr>
        <p:xfrm>
          <a:off x="3167063" y="5715000"/>
          <a:ext cx="26146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9" imgW="1028700" imgH="457200" progId="Equation.DSMT4">
                  <p:embed/>
                </p:oleObj>
              </mc:Choice>
              <mc:Fallback>
                <p:oleObj name="Equation" r:id="rId9" imgW="1028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7063" y="5715000"/>
                        <a:ext cx="2614612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76981"/>
              </p:ext>
            </p:extLst>
          </p:nvPr>
        </p:nvGraphicFramePr>
        <p:xfrm>
          <a:off x="1713429" y="-32990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Equation" r:id="rId11" imgW="1638300" imgH="482600" progId="Equation.DSMT4">
                  <p:embed/>
                </p:oleObj>
              </mc:Choice>
              <mc:Fallback>
                <p:oleObj name="Equation" r:id="rId11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3429" y="-32990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63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1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1241590"/>
            <a:ext cx="8706556" cy="52918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sessions build on what you’ve learned about genome-wide association studies</a:t>
            </a:r>
          </a:p>
          <a:p>
            <a:endParaRPr lang="en-US" dirty="0"/>
          </a:p>
          <a:p>
            <a:r>
              <a:rPr lang="en-US" dirty="0" smtClean="0"/>
              <a:t>Most GWAS implicate large numbers of SNPs in both common diseases (e.g. type II diabetes, bipolar disorder) and normally distributed phenotypes (e.g. height, BMI and IQ)</a:t>
            </a:r>
          </a:p>
          <a:p>
            <a:endParaRPr lang="en-US" dirty="0"/>
          </a:p>
          <a:p>
            <a:r>
              <a:rPr lang="en-US" dirty="0" smtClean="0"/>
              <a:t>What can we do with SNP data to </a:t>
            </a:r>
            <a:r>
              <a:rPr lang="en-US" dirty="0" err="1" smtClean="0"/>
              <a:t>analyse</a:t>
            </a:r>
            <a:r>
              <a:rPr lang="en-US" dirty="0" smtClean="0"/>
              <a:t> the genetics of these </a:t>
            </a:r>
            <a:r>
              <a:rPr lang="en-US" i="1" dirty="0" smtClean="0"/>
              <a:t>complex</a:t>
            </a:r>
            <a:r>
              <a:rPr lang="en-US" dirty="0" smtClean="0"/>
              <a:t> phenotypes?</a:t>
            </a:r>
          </a:p>
          <a:p>
            <a:endParaRPr lang="en-US" dirty="0"/>
          </a:p>
          <a:p>
            <a:r>
              <a:rPr lang="en-US" dirty="0" smtClean="0"/>
              <a:t>We will implement a specific model for the relationship between SNPs with a phenotype, and see what inferences we can use it to make.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6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4824" y="2194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Nice properties of this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80367"/>
            <a:ext cx="888973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Not too many parameters to fit (                 ). Don’t have to fit an effect for each SNP, which would be very hard.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      tells us directly the variance in </a:t>
            </a:r>
            <a:r>
              <a:rPr lang="en-US" sz="2800" i="1" dirty="0" smtClean="0"/>
              <a:t>y</a:t>
            </a:r>
            <a:r>
              <a:rPr lang="en-US" sz="2800" dirty="0" smtClean="0"/>
              <a:t> that is explained by the genetic data. The ‘Chip heritability’ is then: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lvl="1"/>
            <a:r>
              <a:rPr lang="mr-IN" sz="2800" dirty="0" smtClean="0"/>
              <a:t>…</a:t>
            </a:r>
            <a:r>
              <a:rPr lang="en-US" sz="2800" dirty="0" smtClean="0"/>
              <a:t>which we could for example use to find how much heritability is explained via a certain portion of genes.</a:t>
            </a:r>
          </a:p>
          <a:p>
            <a:endParaRPr lang="en-US" sz="28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85117"/>
              </p:ext>
            </p:extLst>
          </p:nvPr>
        </p:nvGraphicFramePr>
        <p:xfrm>
          <a:off x="537214" y="3449035"/>
          <a:ext cx="426963" cy="56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2" name="Equation" r:id="rId3" imgW="203200" imgH="266700" progId="Equation.DSMT4">
                  <p:embed/>
                </p:oleObj>
              </mc:Choice>
              <mc:Fallback>
                <p:oleObj name="Equation" r:id="rId3" imgW="203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214" y="3449035"/>
                        <a:ext cx="426963" cy="56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06909"/>
              </p:ext>
            </p:extLst>
          </p:nvPr>
        </p:nvGraphicFramePr>
        <p:xfrm>
          <a:off x="3252324" y="4317230"/>
          <a:ext cx="2445890" cy="132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3" name="Equation" r:id="rId5" imgW="939800" imgH="508000" progId="Equation.DSMT4">
                  <p:embed/>
                </p:oleObj>
              </mc:Choice>
              <mc:Fallback>
                <p:oleObj name="Equation" r:id="rId5" imgW="9398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2324" y="4317230"/>
                        <a:ext cx="2445890" cy="1322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75304"/>
              </p:ext>
            </p:extLst>
          </p:nvPr>
        </p:nvGraphicFramePr>
        <p:xfrm>
          <a:off x="927100" y="1401763"/>
          <a:ext cx="7024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4" name="Equation" r:id="rId7" imgW="2755900" imgH="304800" progId="Equation.DSMT4">
                  <p:embed/>
                </p:oleObj>
              </mc:Choice>
              <mc:Fallback>
                <p:oleObj name="Equation" r:id="rId7" imgW="275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1401763"/>
                        <a:ext cx="7024688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7978"/>
              </p:ext>
            </p:extLst>
          </p:nvPr>
        </p:nvGraphicFramePr>
        <p:xfrm>
          <a:off x="5331240" y="2183595"/>
          <a:ext cx="1308898" cy="62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5" name="Equation" r:id="rId9" imgW="558800" imgH="266700" progId="Equation.DSMT4">
                  <p:embed/>
                </p:oleObj>
              </mc:Choice>
              <mc:Fallback>
                <p:oleObj name="Equation" r:id="rId9" imgW="558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1240" y="2183595"/>
                        <a:ext cx="1308898" cy="624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6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824" y="1164945"/>
            <a:ext cx="801178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	-We’re accounting for relatedness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b="1" dirty="0" smtClean="0"/>
              <a:t>WW’</a:t>
            </a:r>
            <a:r>
              <a:rPr lang="en-US" sz="2800" dirty="0" smtClean="0"/>
              <a:t> is known as the genetic relatedness matrix </a:t>
            </a:r>
          </a:p>
          <a:p>
            <a:r>
              <a:rPr lang="en-US" sz="2800" dirty="0" smtClean="0"/>
              <a:t>				Measures genetic covariance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4824" y="2194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Nice properties of this model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82254"/>
              </p:ext>
            </p:extLst>
          </p:nvPr>
        </p:nvGraphicFramePr>
        <p:xfrm>
          <a:off x="927100" y="1554163"/>
          <a:ext cx="7024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4" name="Equation" r:id="rId3" imgW="2755900" imgH="304800" progId="Equation.DSMT4">
                  <p:embed/>
                </p:oleObj>
              </mc:Choice>
              <mc:Fallback>
                <p:oleObj name="Equation" r:id="rId3" imgW="275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554163"/>
                        <a:ext cx="7024688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467108"/>
              </p:ext>
            </p:extLst>
          </p:nvPr>
        </p:nvGraphicFramePr>
        <p:xfrm>
          <a:off x="2159475" y="3506347"/>
          <a:ext cx="4347474" cy="13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" name="Equation" r:id="rId5" imgW="1574800" imgH="482600" progId="Equation.DSMT4">
                  <p:embed/>
                </p:oleObj>
              </mc:Choice>
              <mc:Fallback>
                <p:oleObj name="Equation" r:id="rId5" imgW="1574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9475" y="3506347"/>
                        <a:ext cx="4347474" cy="133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4824" y="21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this estimate of heritability?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79344"/>
              </p:ext>
            </p:extLst>
          </p:nvPr>
        </p:nvGraphicFramePr>
        <p:xfrm>
          <a:off x="2787228" y="1164945"/>
          <a:ext cx="2979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" name="Equation" r:id="rId3" imgW="1079500" imgH="266700" progId="Equation.DSMT4">
                  <p:embed/>
                </p:oleObj>
              </mc:Choice>
              <mc:Fallback>
                <p:oleObj name="Equation" r:id="rId3" imgW="1079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228" y="1164945"/>
                        <a:ext cx="297973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317" y="2174732"/>
            <a:ext cx="846310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genetic variance we can explain using the data we have genotyped (and imputed if applicable)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tends to much lower than the estimate of heritability we can from classical (non-molecular) genetics, usually </a:t>
            </a:r>
            <a:r>
              <a:rPr lang="en-US" sz="2400" b="1" dirty="0" smtClean="0"/>
              <a:t>twin studies </a:t>
            </a:r>
            <a:r>
              <a:rPr lang="mr-IN" sz="2400" dirty="0" smtClean="0"/>
              <a:t>–</a:t>
            </a:r>
            <a:r>
              <a:rPr lang="en-US" sz="2400" dirty="0" smtClean="0"/>
              <a:t> why?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This is changing</a:t>
            </a:r>
            <a:r>
              <a:rPr lang="en-US" sz="2400" dirty="0" smtClean="0"/>
              <a:t> (</a:t>
            </a:r>
            <a:r>
              <a:rPr lang="en-US" sz="2400" dirty="0" err="1" smtClean="0"/>
              <a:t>Wainschtain</a:t>
            </a:r>
            <a:r>
              <a:rPr lang="en-US" sz="2400" dirty="0" smtClean="0"/>
              <a:t> et al. 2019, </a:t>
            </a:r>
            <a:r>
              <a:rPr lang="en-US" sz="2400" dirty="0" err="1" smtClean="0"/>
              <a:t>bioRxiv</a:t>
            </a:r>
            <a:r>
              <a:rPr lang="en-US" sz="2400" dirty="0" smtClean="0"/>
              <a:t>, </a:t>
            </a:r>
            <a:r>
              <a:rPr lang="en-US" sz="2400" i="1" dirty="0" smtClean="0"/>
              <a:t>Recovery of trait heritability from whole genome sequence data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01424"/>
              </p:ext>
            </p:extLst>
          </p:nvPr>
        </p:nvGraphicFramePr>
        <p:xfrm>
          <a:off x="2908300" y="4484688"/>
          <a:ext cx="2743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1" name="Equation" r:id="rId5" imgW="1016000" imgH="266700" progId="Equation.DSMT4">
                  <p:embed/>
                </p:oleObj>
              </mc:Choice>
              <mc:Fallback>
                <p:oleObj name="Equation" r:id="rId5" imgW="1016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300" y="4484688"/>
                        <a:ext cx="27432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86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4824" y="21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 the model in </a:t>
            </a:r>
            <a:r>
              <a:rPr lang="en-US" dirty="0" smtClean="0"/>
              <a:t>R using maximum likelihood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824" y="1371604"/>
            <a:ext cx="8229600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3200" dirty="0" smtClean="0"/>
              <a:t>Read in data using </a:t>
            </a:r>
            <a:r>
              <a:rPr lang="en-GB" sz="3200" dirty="0" err="1" smtClean="0"/>
              <a:t>read.table</a:t>
            </a:r>
            <a:r>
              <a:rPr lang="en-GB" sz="3200" dirty="0" smtClean="0"/>
              <a:t>(</a:t>
            </a:r>
            <a:r>
              <a:rPr lang="mr-IN" sz="3200" dirty="0" smtClean="0"/>
              <a:t>…</a:t>
            </a:r>
            <a:r>
              <a:rPr lang="en-GB" sz="32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GB" sz="3200" dirty="0" smtClean="0"/>
              <a:t>Scale and </a:t>
            </a:r>
            <a:r>
              <a:rPr lang="en-GB" sz="3200" dirty="0" err="1" smtClean="0"/>
              <a:t>center</a:t>
            </a:r>
            <a:r>
              <a:rPr lang="en-GB" sz="3200" dirty="0" smtClean="0"/>
              <a:t> each variable, use scale(</a:t>
            </a:r>
            <a:r>
              <a:rPr lang="mr-IN" sz="3200" dirty="0" smtClean="0"/>
              <a:t>…</a:t>
            </a:r>
            <a:r>
              <a:rPr lang="en-GB" sz="32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GB" sz="3200" dirty="0" smtClean="0"/>
              <a:t>Calculate genetic relatedness matrix: </a:t>
            </a:r>
            <a:r>
              <a:rPr lang="en-US" sz="3200" dirty="0"/>
              <a:t>GRM=</a:t>
            </a:r>
            <a:r>
              <a:rPr lang="en-US" sz="3200" dirty="0" err="1"/>
              <a:t>genoScaled</a:t>
            </a:r>
            <a:r>
              <a:rPr lang="en-US" sz="3200" dirty="0"/>
              <a:t>%*%t(</a:t>
            </a:r>
            <a:r>
              <a:rPr lang="en-US" sz="3200" dirty="0" err="1"/>
              <a:t>genoScaled</a:t>
            </a:r>
            <a:r>
              <a:rPr lang="en-US" sz="3200" dirty="0"/>
              <a:t>)/</a:t>
            </a:r>
            <a:r>
              <a:rPr lang="en-US" sz="3200" dirty="0" smtClean="0"/>
              <a:t>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Write a likelihood function (i.e. the multivariate normal shown before)</a:t>
            </a:r>
          </a:p>
          <a:p>
            <a:pPr lvl="2"/>
            <a:r>
              <a:rPr lang="en-US" sz="3200" dirty="0" err="1" smtClean="0"/>
              <a:t>NegLogLikelihood</a:t>
            </a:r>
            <a:r>
              <a:rPr lang="en-GB" sz="3200" dirty="0" smtClean="0"/>
              <a:t>&lt;-function(x){</a:t>
            </a:r>
            <a:r>
              <a:rPr lang="mr-IN" sz="3200" dirty="0" smtClean="0"/>
              <a:t>…</a:t>
            </a:r>
            <a:r>
              <a:rPr lang="en-GB" sz="3200" dirty="0" smtClean="0"/>
              <a:t>}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Maximise</a:t>
            </a:r>
            <a:r>
              <a:rPr lang="en-US" sz="3200" dirty="0" smtClean="0"/>
              <a:t> log-</a:t>
            </a:r>
            <a:r>
              <a:rPr lang="en-US" sz="3200" dirty="0" err="1" smtClean="0"/>
              <a:t>liklihood</a:t>
            </a:r>
            <a:r>
              <a:rPr lang="en-US" sz="3200" dirty="0" smtClean="0"/>
              <a:t> function using </a:t>
            </a:r>
            <a:r>
              <a:rPr lang="en-US" sz="3200" dirty="0" err="1" smtClean="0"/>
              <a:t>constrOptim</a:t>
            </a:r>
            <a:endParaRPr lang="en-US" sz="3200" dirty="0"/>
          </a:p>
          <a:p>
            <a:endParaRPr lang="en-GB" sz="3200" dirty="0"/>
          </a:p>
          <a:p>
            <a:pPr marL="457200" indent="-457200">
              <a:buFont typeface="Arial"/>
              <a:buChar char="•"/>
            </a:pPr>
            <a:endParaRPr lang="en-GB" sz="3200" dirty="0" smtClean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730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Association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 to this section </a:t>
            </a:r>
          </a:p>
          <a:p>
            <a:pPr marL="457200" lvl="1" indent="0">
              <a:buNone/>
            </a:pPr>
            <a:r>
              <a:rPr lang="en-US" dirty="0" smtClean="0"/>
              <a:t>a)Fit GWAS model in presence of relatedness by incorporating SNP as covariate in yesterday’s model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b)Is there a better way than </a:t>
            </a:r>
            <a:r>
              <a:rPr lang="en-US" dirty="0" err="1" smtClean="0"/>
              <a:t>Bonferroni</a:t>
            </a:r>
            <a:r>
              <a:rPr lang="en-US" dirty="0" smtClean="0"/>
              <a:t> correction to establish significance? Yes the </a:t>
            </a:r>
            <a:r>
              <a:rPr lang="en-US" b="1" dirty="0" smtClean="0"/>
              <a:t>False Discovery Rate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Association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7" y="1600200"/>
            <a:ext cx="8517604" cy="4525963"/>
          </a:xfrm>
        </p:spPr>
        <p:txBody>
          <a:bodyPr/>
          <a:lstStyle/>
          <a:p>
            <a:r>
              <a:rPr lang="en-US" dirty="0" smtClean="0"/>
              <a:t>Two parts to this section </a:t>
            </a:r>
          </a:p>
          <a:p>
            <a:pPr marL="457200" lvl="1" indent="0">
              <a:buNone/>
            </a:pPr>
            <a:r>
              <a:rPr lang="en-US" dirty="0" smtClean="0"/>
              <a:t>a)Fit association model in presence of relatedness by using yesterday’s model (</a:t>
            </a:r>
            <a:r>
              <a:rPr lang="en-US" b="1" dirty="0" smtClean="0"/>
              <a:t>mixed-model </a:t>
            </a:r>
            <a:r>
              <a:rPr lang="en-US" dirty="0" smtClean="0"/>
              <a:t>association analysis)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b)Is there a better way than </a:t>
            </a:r>
            <a:r>
              <a:rPr lang="en-US" dirty="0" err="1" smtClean="0"/>
              <a:t>Bonferroni</a:t>
            </a:r>
            <a:r>
              <a:rPr lang="en-US" dirty="0" smtClean="0"/>
              <a:t> correction to establish significance? Yes the </a:t>
            </a:r>
            <a:r>
              <a:rPr lang="en-US" b="1" dirty="0" smtClean="0"/>
              <a:t>False Discovery Rate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2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1143000"/>
          </a:xfrm>
        </p:spPr>
        <p:txBody>
          <a:bodyPr/>
          <a:lstStyle/>
          <a:p>
            <a:r>
              <a:rPr lang="en-US" dirty="0" smtClean="0"/>
              <a:t>Back to our linear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12750"/>
            <a:ext cx="8077747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Second summation is over the </a:t>
            </a:r>
            <a:r>
              <a:rPr lang="en-US" sz="2800" b="1" dirty="0" smtClean="0"/>
              <a:t>fixed effects</a:t>
            </a:r>
            <a:r>
              <a:rPr lang="en-US" sz="2800" dirty="0" smtClean="0"/>
              <a:t>, in contrast with the </a:t>
            </a:r>
            <a:r>
              <a:rPr lang="en-US" sz="2800" b="1" dirty="0" smtClean="0"/>
              <a:t>random effects</a:t>
            </a:r>
            <a:r>
              <a:rPr lang="en-US" sz="2800" dirty="0"/>
              <a:t> </a:t>
            </a:r>
            <a:r>
              <a:rPr lang="en-US" sz="2800" dirty="0" smtClean="0"/>
              <a:t>in the first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Fixed effects are good for estimating specific effects of interest</a:t>
            </a:r>
          </a:p>
          <a:p>
            <a:pPr marL="285750" indent="-285750">
              <a:buFont typeface="Arial"/>
              <a:buChar char="•"/>
            </a:pPr>
            <a:endParaRPr lang="en-US" sz="2800" b="1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We already know how to fit this model </a:t>
            </a:r>
            <a:r>
              <a:rPr lang="mr-IN" sz="2800" dirty="0" smtClean="0"/>
              <a:t>–</a:t>
            </a:r>
            <a:r>
              <a:rPr lang="en-US" sz="2800" dirty="0" smtClean="0"/>
              <a:t> but how to get a P-value out of it?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35687"/>
              </p:ext>
            </p:extLst>
          </p:nvPr>
        </p:nvGraphicFramePr>
        <p:xfrm>
          <a:off x="1712913" y="1250950"/>
          <a:ext cx="55594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3" imgW="1638300" imgH="482600" progId="Equation.DSMT4">
                  <p:embed/>
                </p:oleObj>
              </mc:Choice>
              <mc:Fallback>
                <p:oleObj name="Equation" r:id="rId3" imgW="163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1250950"/>
                        <a:ext cx="5559425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5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960"/>
            <a:ext cx="8229600" cy="1143000"/>
          </a:xfrm>
        </p:spPr>
        <p:txBody>
          <a:bodyPr/>
          <a:lstStyle/>
          <a:p>
            <a:r>
              <a:rPr lang="en-US" dirty="0" smtClean="0"/>
              <a:t>Likelihood ratio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957" y="666548"/>
            <a:ext cx="854357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There are three common types of significance test</a:t>
            </a:r>
          </a:p>
          <a:p>
            <a:pPr lvl="1"/>
            <a:r>
              <a:rPr lang="en-US" sz="2800" dirty="0"/>
              <a:t>1)Wald test</a:t>
            </a:r>
          </a:p>
          <a:p>
            <a:pPr lvl="1"/>
            <a:r>
              <a:rPr lang="en-US" sz="2800" dirty="0"/>
              <a:t>2)Score test</a:t>
            </a:r>
          </a:p>
          <a:p>
            <a:pPr lvl="1"/>
            <a:r>
              <a:rPr lang="en-US" sz="2800" dirty="0"/>
              <a:t>3)Likelihood ratio test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Likelihood ratio tests are generally the best.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- Likelihood is </a:t>
            </a:r>
            <a:r>
              <a:rPr lang="en-US" sz="2800" dirty="0" err="1" smtClean="0"/>
              <a:t>maximised</a:t>
            </a:r>
            <a:r>
              <a:rPr lang="en-US" sz="2800" dirty="0" smtClean="0"/>
              <a:t> and compared to the 		</a:t>
            </a:r>
            <a:r>
              <a:rPr lang="en-US" sz="2800" dirty="0" err="1" smtClean="0"/>
              <a:t>maximised</a:t>
            </a:r>
            <a:r>
              <a:rPr lang="en-US" sz="2800" dirty="0" smtClean="0"/>
              <a:t> likelihood from a </a:t>
            </a:r>
            <a:r>
              <a:rPr lang="en-US" sz="2800" b="1" dirty="0" smtClean="0"/>
              <a:t>null model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/>
              <a:t>	 </a:t>
            </a:r>
            <a:r>
              <a:rPr lang="en-US" sz="2800" dirty="0" smtClean="0"/>
              <a:t>- Usually the null model is one in which the 	parameter of interest is forced to be zero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82563"/>
              </p:ext>
            </p:extLst>
          </p:nvPr>
        </p:nvGraphicFramePr>
        <p:xfrm>
          <a:off x="1835892" y="5135726"/>
          <a:ext cx="5302336" cy="8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" imgW="2717800" imgH="419100" progId="Equation.DSMT4">
                  <p:embed/>
                </p:oleObj>
              </mc:Choice>
              <mc:Fallback>
                <p:oleObj name="Equation" r:id="rId3" imgW="2717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892" y="5135726"/>
                        <a:ext cx="5302336" cy="8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573" y="6203355"/>
            <a:ext cx="82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= degrees of freedom equal to difference in number of parameters between models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91951" y="1608667"/>
            <a:ext cx="3266242" cy="213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76519" y="1608667"/>
            <a:ext cx="1781674" cy="669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58193" y="1301469"/>
            <a:ext cx="30636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 likelihood function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Practical: estimate and test fixed effects for each SNP in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9" y="1546243"/>
            <a:ext cx="8534946" cy="50769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functions from yesterday</a:t>
            </a:r>
          </a:p>
          <a:p>
            <a:endParaRPr lang="en-US" dirty="0" smtClean="0"/>
          </a:p>
          <a:p>
            <a:r>
              <a:rPr lang="en-US" dirty="0" smtClean="0"/>
              <a:t>Fit null and alternative models</a:t>
            </a:r>
          </a:p>
          <a:p>
            <a:endParaRPr lang="en-US" dirty="0"/>
          </a:p>
          <a:p>
            <a:r>
              <a:rPr lang="en-US" dirty="0" smtClean="0"/>
              <a:t>Use apply() to loop over SNPs</a:t>
            </a:r>
          </a:p>
          <a:p>
            <a:endParaRPr lang="en-US" dirty="0" smtClean="0"/>
          </a:p>
          <a:p>
            <a:r>
              <a:rPr lang="en-US" dirty="0" smtClean="0"/>
              <a:t>Implement likelihood ratio tests to get P-values. Use </a:t>
            </a:r>
            <a:r>
              <a:rPr lang="en-US" dirty="0" err="1" smtClean="0"/>
              <a:t>pchisq</a:t>
            </a:r>
            <a:r>
              <a:rPr lang="en-US" dirty="0" smtClean="0"/>
              <a:t>() </a:t>
            </a:r>
          </a:p>
          <a:p>
            <a:endParaRPr lang="en-US" dirty="0" smtClean="0"/>
          </a:p>
          <a:p>
            <a:r>
              <a:rPr lang="en-US" dirty="0" smtClean="0"/>
              <a:t>This will be slow. Can you think of a trick to speed things up?</a:t>
            </a:r>
          </a:p>
          <a:p>
            <a:endParaRPr lang="en-US" dirty="0"/>
          </a:p>
          <a:p>
            <a:r>
              <a:rPr lang="en-US" dirty="0" smtClean="0"/>
              <a:t>Can you compare estimates for some SNPs with the GWAS Z stats?</a:t>
            </a:r>
          </a:p>
          <a:p>
            <a:endParaRPr lang="en-US" dirty="0"/>
          </a:p>
          <a:p>
            <a:r>
              <a:rPr lang="en-GB" dirty="0" smtClean="0"/>
              <a:t>Do </a:t>
            </a:r>
            <a:r>
              <a:rPr lang="en-US" dirty="0" smtClean="0"/>
              <a:t>you think we’re OK calculating the GRM using all SNPs?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significance testing in </a:t>
            </a:r>
            <a:br>
              <a:rPr lang="en-US" dirty="0" smtClean="0"/>
            </a:br>
            <a:r>
              <a:rPr lang="en-US" dirty="0" smtClean="0"/>
              <a:t>‘big data’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59" y="1710648"/>
            <a:ext cx="8502161" cy="4722827"/>
          </a:xfrm>
        </p:spPr>
        <p:txBody>
          <a:bodyPr/>
          <a:lstStyle/>
          <a:p>
            <a:r>
              <a:rPr lang="en-US" dirty="0" smtClean="0"/>
              <a:t>Need to correct for large number of tests in order to control false positives</a:t>
            </a:r>
          </a:p>
          <a:p>
            <a:endParaRPr lang="en-US" dirty="0"/>
          </a:p>
          <a:p>
            <a:r>
              <a:rPr lang="en-US" dirty="0" smtClean="0"/>
              <a:t>We can usually do better than </a:t>
            </a:r>
            <a:r>
              <a:rPr lang="en-US" dirty="0" err="1" smtClean="0"/>
              <a:t>bonferroni</a:t>
            </a:r>
            <a:r>
              <a:rPr lang="en-US" dirty="0" smtClean="0"/>
              <a:t> correction using </a:t>
            </a:r>
            <a:r>
              <a:rPr lang="en-US" b="1" dirty="0" smtClean="0"/>
              <a:t>false discovery rates</a:t>
            </a:r>
          </a:p>
          <a:p>
            <a:endParaRPr lang="en-US" b="1" dirty="0"/>
          </a:p>
          <a:p>
            <a:r>
              <a:rPr lang="en-US" dirty="0" smtClean="0"/>
              <a:t>These have an empirical </a:t>
            </a:r>
            <a:r>
              <a:rPr lang="en-US" dirty="0"/>
              <a:t>B</a:t>
            </a:r>
            <a:r>
              <a:rPr lang="en-US" dirty="0" smtClean="0"/>
              <a:t>ayes’ interpretation. (Chapter 15, </a:t>
            </a:r>
            <a:r>
              <a:rPr lang="en-US" dirty="0" err="1" smtClean="0"/>
              <a:t>Efron</a:t>
            </a:r>
            <a:r>
              <a:rPr lang="en-US" dirty="0" smtClean="0"/>
              <a:t> and Hastie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904"/>
            <a:ext cx="8229600" cy="1143000"/>
          </a:xfrm>
        </p:spPr>
        <p:txBody>
          <a:bodyPr/>
          <a:lstStyle/>
          <a:p>
            <a:r>
              <a:rPr lang="en-US" dirty="0" smtClean="0"/>
              <a:t>Issues with straightforward 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96" y="1600200"/>
            <a:ext cx="8740491" cy="47143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1)Performing 1000s of separate simple analyses and correcting P-values for multiple tests afterwards </a:t>
            </a:r>
          </a:p>
          <a:p>
            <a:pPr lvl="1"/>
            <a:r>
              <a:rPr lang="en-US" dirty="0" smtClean="0"/>
              <a:t>Can control false-positives, but what about estimating effect sizes? (“Winner’s curse”)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Often, many many SNPs will have true associations with very small effect sizes</a:t>
            </a:r>
          </a:p>
          <a:p>
            <a:pPr lvl="1"/>
            <a:r>
              <a:rPr lang="en-US" dirty="0" smtClean="0"/>
              <a:t>Significant associations of specific SNPs become less important (versus, e.g. cumulative genetic effects in a biological category)</a:t>
            </a:r>
          </a:p>
          <a:p>
            <a:pPr lvl="1"/>
            <a:r>
              <a:rPr lang="en-US" dirty="0" smtClean="0"/>
              <a:t>Lack power to obtain significant associations with these specific variants of very small effect  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r="-4134"/>
          <a:stretch/>
        </p:blipFill>
        <p:spPr>
          <a:xfrm>
            <a:off x="-10932" y="1038120"/>
            <a:ext cx="5399342" cy="5399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90" y="813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Empirical Bayes False-discovery rate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31871" y="1877584"/>
            <a:ext cx="6764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31871" y="2237070"/>
            <a:ext cx="6764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6092" y="1665306"/>
            <a:ext cx="22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1857" y="2057062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distribution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541188"/>
              </p:ext>
            </p:extLst>
          </p:nvPr>
        </p:nvGraphicFramePr>
        <p:xfrm>
          <a:off x="5208945" y="3392864"/>
          <a:ext cx="2452752" cy="43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4" imgW="1346200" imgH="241300" progId="Equation.DSMT4">
                  <p:embed/>
                </p:oleObj>
              </mc:Choice>
              <mc:Fallback>
                <p:oleObj name="Equation" r:id="rId4" imgW="1346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08945" y="3392864"/>
                        <a:ext cx="2452752" cy="439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50529"/>
              </p:ext>
            </p:extLst>
          </p:nvPr>
        </p:nvGraphicFramePr>
        <p:xfrm>
          <a:off x="5556948" y="3960019"/>
          <a:ext cx="3435198" cy="85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6" imgW="1892300" imgH="469900" progId="Equation.DSMT4">
                  <p:embed/>
                </p:oleObj>
              </mc:Choice>
              <mc:Fallback>
                <p:oleObj name="Equation" r:id="rId6" imgW="189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6948" y="3960019"/>
                        <a:ext cx="3435198" cy="855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29480" y="5218568"/>
            <a:ext cx="409599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Plug in observed distribution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for the marginal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Estimate or guess prior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38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Predict phenotype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6371" y="1807286"/>
            <a:ext cx="8499798" cy="4525963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 Preventative medicine for at risk patients</a:t>
            </a:r>
          </a:p>
          <a:p>
            <a:pPr lvl="1"/>
            <a:r>
              <a:rPr lang="en-US" dirty="0" smtClean="0"/>
              <a:t> Lifestyle </a:t>
            </a:r>
            <a:r>
              <a:rPr lang="en-US" dirty="0"/>
              <a:t>interventions </a:t>
            </a:r>
          </a:p>
          <a:p>
            <a:pPr lvl="1"/>
            <a:r>
              <a:rPr lang="en-US" dirty="0" smtClean="0"/>
              <a:t>Livestock and crop selection</a:t>
            </a:r>
          </a:p>
          <a:p>
            <a:pPr lvl="1"/>
            <a:r>
              <a:rPr lang="en-US" dirty="0" smtClean="0"/>
              <a:t>Find biological links between diseases</a:t>
            </a:r>
          </a:p>
          <a:p>
            <a:endParaRPr lang="en-US" dirty="0"/>
          </a:p>
          <a:p>
            <a:r>
              <a:rPr lang="en-US" dirty="0" smtClean="0"/>
              <a:t>Once more, we’ll apply our ‘normal prior’ model.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Genomic best-unbiased linear predictor (BLUP)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7002" y="1379305"/>
            <a:ext cx="8499798" cy="54117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Similar to before, the best predictor in a general sense is the posterior expectation 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                                             , where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g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often called the ‘breeding value’, ‘additive genetic value’ or ‘genetic value.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In our multivariate normal model, this is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mr-IN" sz="2000" dirty="0" smtClean="0"/>
              <a:t>…</a:t>
            </a:r>
            <a:r>
              <a:rPr lang="en-US" sz="2000" dirty="0" smtClean="0"/>
              <a:t>and we’ll plug in our parameter estimates accordingly, as with our 		           posterior effect size estimates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193943" y="6401101"/>
            <a:ext cx="26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 los Campos et al., 2013</a:t>
            </a:r>
            <a:endParaRPr lang="en-US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90027"/>
              </p:ext>
            </p:extLst>
          </p:nvPr>
        </p:nvGraphicFramePr>
        <p:xfrm>
          <a:off x="1719263" y="4760913"/>
          <a:ext cx="56340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3" imgW="2273300" imgH="266700" progId="Equation.DSMT4">
                  <p:embed/>
                </p:oleObj>
              </mc:Choice>
              <mc:Fallback>
                <p:oleObj name="Equation" r:id="rId3" imgW="2273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9263" y="4760913"/>
                        <a:ext cx="5634037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77445"/>
              </p:ext>
            </p:extLst>
          </p:nvPr>
        </p:nvGraphicFramePr>
        <p:xfrm>
          <a:off x="1697038" y="2220913"/>
          <a:ext cx="16367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5" imgW="660400" imgH="279400" progId="Equation.DSMT4">
                  <p:embed/>
                </p:oleObj>
              </mc:Choice>
              <mc:Fallback>
                <p:oleObj name="Equation" r:id="rId5" imgW="6604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038" y="2220913"/>
                        <a:ext cx="1636712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23362"/>
              </p:ext>
            </p:extLst>
          </p:nvPr>
        </p:nvGraphicFramePr>
        <p:xfrm>
          <a:off x="4267200" y="2071688"/>
          <a:ext cx="17192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7" imgW="787400" imgH="482600" progId="Equation.DSMT4">
                  <p:embed/>
                </p:oleObj>
              </mc:Choice>
              <mc:Fallback>
                <p:oleObj name="Equation" r:id="rId7" imgW="787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2071688"/>
                        <a:ext cx="1719263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08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Genomic best-unbiased linear predictor (BLUP)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3943" y="6401101"/>
            <a:ext cx="26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 los Campos et al., 2013</a:t>
            </a:r>
            <a:endParaRPr lang="en-US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16332"/>
              </p:ext>
            </p:extLst>
          </p:nvPr>
        </p:nvGraphicFramePr>
        <p:xfrm>
          <a:off x="593725" y="3419475"/>
          <a:ext cx="7800975" cy="6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3149600" imgH="279400" progId="Equation.DSMT4">
                  <p:embed/>
                </p:oleObj>
              </mc:Choice>
              <mc:Fallback>
                <p:oleObj name="Equation" r:id="rId3" imgW="3149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3419475"/>
                        <a:ext cx="7800975" cy="692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3725" y="2197388"/>
            <a:ext cx="74741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 phenotype data for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is not available: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730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polygenic scores (PGS)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called polygenic risk scores (PRS)</a:t>
            </a:r>
          </a:p>
          <a:p>
            <a:endParaRPr lang="en-US" dirty="0"/>
          </a:p>
          <a:p>
            <a:r>
              <a:rPr lang="en-US" dirty="0" smtClean="0"/>
              <a:t>Machine-learning style approach to fitting each SNPs coefficient explicitly</a:t>
            </a:r>
          </a:p>
          <a:p>
            <a:endParaRPr lang="en-US" dirty="0"/>
          </a:p>
          <a:p>
            <a:r>
              <a:rPr lang="en-US" dirty="0" smtClean="0"/>
              <a:t>Fits model predicting phenotype from genotypes, using additional info from GWAS analysis,  then applies to a test set to pick best </a:t>
            </a:r>
            <a:r>
              <a:rPr lang="en-US" b="1" dirty="0" smtClean="0"/>
              <a:t>tuning 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0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Practical: phenotype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9" y="1546243"/>
            <a:ext cx="8534946" cy="3330557"/>
          </a:xfrm>
        </p:spPr>
        <p:txBody>
          <a:bodyPr>
            <a:normAutofit/>
          </a:bodyPr>
          <a:lstStyle/>
          <a:p>
            <a:r>
              <a:rPr lang="en-GB" dirty="0" smtClean="0"/>
              <a:t>Try to predict phenotype from genotype using all our individuals, in the following ways:</a:t>
            </a:r>
          </a:p>
          <a:p>
            <a:pPr lvl="1"/>
            <a:r>
              <a:rPr lang="en-GB" dirty="0" smtClean="0"/>
              <a:t>Using G-BLUP</a:t>
            </a:r>
            <a:endParaRPr lang="en-GB" dirty="0"/>
          </a:p>
          <a:p>
            <a:pPr lvl="1"/>
            <a:r>
              <a:rPr lang="en-US" dirty="0" smtClean="0"/>
              <a:t>Using posterior effect sizes from yesterday</a:t>
            </a:r>
          </a:p>
          <a:p>
            <a:pPr lvl="1"/>
            <a:r>
              <a:rPr lang="en-US" dirty="0" smtClean="0"/>
              <a:t>Using maximum likelihood (basic GWAS) estimates (you’ll have to be creative!)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6279" y="4860943"/>
            <a:ext cx="8534946" cy="33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Compare the estimates. Which do you think is best and why?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03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dancrouch:Desktop:Rplot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6" b="5292"/>
          <a:stretch/>
        </p:blipFill>
        <p:spPr bwMode="auto">
          <a:xfrm>
            <a:off x="1491986" y="1587985"/>
            <a:ext cx="5986902" cy="5086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6689" y="202991"/>
            <a:ext cx="7533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Odds ratios of genome-wide significant GWAS ‘hits’ in 7 diseases originally studied by the WTCCC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04097" y="1673005"/>
            <a:ext cx="44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 smtClean="0"/>
              <a:t>…</a:t>
            </a:r>
            <a:r>
              <a:rPr lang="en-GB" sz="2000" dirty="0" smtClean="0"/>
              <a:t>and still only a fraction of disease heritability is explained (must be many even smaller effects we can’t detect as ‘significant’)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19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science we’re essentially trying to model things. </a:t>
            </a:r>
          </a:p>
          <a:p>
            <a:endParaRPr lang="en-US" dirty="0"/>
          </a:p>
          <a:p>
            <a:r>
              <a:rPr lang="en-US" dirty="0" smtClean="0"/>
              <a:t>In statistics we’re usually calculating evidence for which ‘fit’ of a model (i.e. which parameter values) is most likely correct</a:t>
            </a:r>
          </a:p>
          <a:p>
            <a:endParaRPr lang="en-US" dirty="0"/>
          </a:p>
          <a:p>
            <a:r>
              <a:rPr lang="en-US" dirty="0" smtClean="0"/>
              <a:t>The standard GWAS model is simple and makes very few assumptions. This has pros and cons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84"/>
            <a:ext cx="8229600" cy="1143000"/>
          </a:xfrm>
        </p:spPr>
        <p:txBody>
          <a:bodyPr/>
          <a:lstStyle/>
          <a:p>
            <a:r>
              <a:rPr lang="en-US" dirty="0" smtClean="0"/>
              <a:t>Example: estimating SNP effects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4965" y="1344381"/>
            <a:ext cx="8378421" cy="45709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we want the best estimate of SNP </a:t>
            </a:r>
            <a:r>
              <a:rPr lang="en-US" i="1" dirty="0" smtClean="0"/>
              <a:t>j</a:t>
            </a:r>
            <a:r>
              <a:rPr lang="en-US" dirty="0" smtClean="0"/>
              <a:t>’s effect size, given the simple estimate we calculated in a GWAS,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j</a:t>
            </a:r>
            <a:r>
              <a:rPr lang="en-US" dirty="0" smtClean="0"/>
              <a:t>. Some form of posterior expectation is really what we want:		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work this out? Use Bayes’ Theorem and take expectation of resulting posterior distribution.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50884"/>
              </p:ext>
            </p:extLst>
          </p:nvPr>
        </p:nvGraphicFramePr>
        <p:xfrm>
          <a:off x="3524871" y="3171155"/>
          <a:ext cx="19065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" name="Equation" r:id="rId4" imgW="596900" imgH="279400" progId="Equation.DSMT4">
                  <p:embed/>
                </p:oleObj>
              </mc:Choice>
              <mc:Fallback>
                <p:oleObj name="Equation" r:id="rId4" imgW="5969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871" y="3171155"/>
                        <a:ext cx="190658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6016"/>
              </p:ext>
            </p:extLst>
          </p:nvPr>
        </p:nvGraphicFramePr>
        <p:xfrm>
          <a:off x="2179810" y="5232400"/>
          <a:ext cx="4911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" name="Equation" r:id="rId6" imgW="2311400" imgH="520700" progId="Equation.DSMT4">
                  <p:embed/>
                </p:oleObj>
              </mc:Choice>
              <mc:Fallback>
                <p:oleObj name="Equation" r:id="rId6" imgW="2311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9810" y="5232400"/>
                        <a:ext cx="4911725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8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estimating SNP effects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2034" y="921064"/>
            <a:ext cx="8378421" cy="47952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Usually the best model for the effect size, assuming it has been </a:t>
            </a:r>
            <a:r>
              <a:rPr lang="en-US" dirty="0" err="1" smtClean="0"/>
              <a:t>standardised</a:t>
            </a:r>
            <a:r>
              <a:rPr lang="en-US" dirty="0"/>
              <a:t> </a:t>
            </a:r>
            <a:r>
              <a:rPr lang="en-US" dirty="0" smtClean="0"/>
              <a:t>(i.e. variance 1), is: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GB" dirty="0" smtClean="0"/>
              <a:t>which we use for                , but what about the other two probabilities?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05028"/>
              </p:ext>
            </p:extLst>
          </p:nvPr>
        </p:nvGraphicFramePr>
        <p:xfrm>
          <a:off x="2665065" y="3283485"/>
          <a:ext cx="3596194" cy="86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4" imgW="1155700" imgH="279400" progId="Equation.DSMT4">
                  <p:embed/>
                </p:oleObj>
              </mc:Choice>
              <mc:Fallback>
                <p:oleObj name="Equation" r:id="rId4" imgW="1155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065" y="3283485"/>
                        <a:ext cx="3596194" cy="86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82705"/>
              </p:ext>
            </p:extLst>
          </p:nvPr>
        </p:nvGraphicFramePr>
        <p:xfrm>
          <a:off x="3876159" y="4208119"/>
          <a:ext cx="1404688" cy="68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6" imgW="571500" imgH="279400" progId="Equation.DSMT4">
                  <p:embed/>
                </p:oleObj>
              </mc:Choice>
              <mc:Fallback>
                <p:oleObj name="Equation" r:id="rId6" imgW="571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6159" y="4208119"/>
                        <a:ext cx="1404688" cy="68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71675"/>
              </p:ext>
            </p:extLst>
          </p:nvPr>
        </p:nvGraphicFramePr>
        <p:xfrm>
          <a:off x="2112964" y="5488617"/>
          <a:ext cx="4911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8" imgW="2311400" imgH="520700" progId="Equation.DSMT4">
                  <p:embed/>
                </p:oleObj>
              </mc:Choice>
              <mc:Fallback>
                <p:oleObj name="Equation" r:id="rId8" imgW="2311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2964" y="5488617"/>
                        <a:ext cx="4911725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4953899" y="5368466"/>
            <a:ext cx="1348065" cy="760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5152483" y="4784349"/>
            <a:ext cx="178255" cy="579165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0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86"/>
            <a:ext cx="8229600" cy="1143000"/>
          </a:xfrm>
        </p:spPr>
        <p:txBody>
          <a:bodyPr/>
          <a:lstStyle/>
          <a:p>
            <a:r>
              <a:rPr lang="en-US" dirty="0" smtClean="0"/>
              <a:t>Example: estimating SNP effects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2821" y="966402"/>
            <a:ext cx="8757635" cy="5536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What’s a sensible model? First, we could assume that all SNPs </a:t>
            </a:r>
            <a:r>
              <a:rPr lang="en-US" i="1" dirty="0" smtClean="0"/>
              <a:t>j</a:t>
            </a:r>
            <a:r>
              <a:rPr lang="en-US" dirty="0" smtClean="0"/>
              <a:t> have effects drawn from the same prior distribution,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mr-IN" dirty="0" smtClean="0"/>
              <a:t>…</a:t>
            </a:r>
            <a:r>
              <a:rPr lang="en-GB" dirty="0"/>
              <a:t>.</a:t>
            </a:r>
            <a:r>
              <a:rPr lang="en-GB" dirty="0" smtClean="0"/>
              <a:t>which gives us            </a:t>
            </a:r>
            <a:r>
              <a:rPr lang="en-GB" dirty="0" smtClean="0"/>
              <a:t>, </a:t>
            </a:r>
            <a:r>
              <a:rPr lang="en-GB" dirty="0" smtClean="0"/>
              <a:t>but we can only use it if we </a:t>
            </a:r>
            <a:r>
              <a:rPr lang="en-GB" dirty="0" smtClean="0"/>
              <a:t>	know </a:t>
            </a:r>
            <a:r>
              <a:rPr lang="en-GB" i="1" dirty="0" smtClean="0"/>
              <a:t>M </a:t>
            </a:r>
            <a:r>
              <a:rPr lang="en-GB" dirty="0" smtClean="0"/>
              <a:t>and </a:t>
            </a:r>
            <a:r>
              <a:rPr lang="en-GB" i="1" dirty="0" smtClean="0"/>
              <a:t>A</a:t>
            </a:r>
            <a:r>
              <a:rPr lang="en-GB" dirty="0" smtClean="0"/>
              <a:t>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</a:t>
            </a:r>
            <a:r>
              <a:rPr lang="en-GB" b="1" dirty="0" smtClean="0"/>
              <a:t>marginal</a:t>
            </a:r>
            <a:r>
              <a:rPr lang="en-GB" dirty="0" smtClean="0"/>
              <a:t> we can get from the other two probabilitie</a:t>
            </a:r>
            <a:r>
              <a:rPr lang="en-GB" dirty="0" smtClean="0"/>
              <a:t>s by integration: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926778"/>
              </p:ext>
            </p:extLst>
          </p:nvPr>
        </p:nvGraphicFramePr>
        <p:xfrm>
          <a:off x="2044659" y="2741490"/>
          <a:ext cx="4784557" cy="65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9" name="Equation" r:id="rId4" imgW="2032000" imgH="279400" progId="Equation.DSMT4">
                  <p:embed/>
                </p:oleObj>
              </mc:Choice>
              <mc:Fallback>
                <p:oleObj name="Equation" r:id="rId4" imgW="2032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4659" y="2741490"/>
                        <a:ext cx="4784557" cy="657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14018"/>
              </p:ext>
            </p:extLst>
          </p:nvPr>
        </p:nvGraphicFramePr>
        <p:xfrm>
          <a:off x="3681092" y="3565030"/>
          <a:ext cx="882888" cy="66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" name="Equation" r:id="rId6" imgW="368300" imgH="279400" progId="Equation.DSMT4">
                  <p:embed/>
                </p:oleObj>
              </mc:Choice>
              <mc:Fallback>
                <p:oleObj name="Equation" r:id="rId6" imgW="368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1092" y="3565030"/>
                        <a:ext cx="882888" cy="669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90049"/>
              </p:ext>
            </p:extLst>
          </p:nvPr>
        </p:nvGraphicFramePr>
        <p:xfrm>
          <a:off x="2601761" y="5397476"/>
          <a:ext cx="4383501" cy="12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1" name="Equation" r:id="rId8" imgW="1701800" imgH="482600" progId="Equation.DSMT4">
                  <p:embed/>
                </p:oleObj>
              </mc:Choice>
              <mc:Fallback>
                <p:oleObj name="Equation" r:id="rId8" imgW="1701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1761" y="5397476"/>
                        <a:ext cx="4383501" cy="12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61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0"/>
            <a:ext cx="8229600" cy="1143000"/>
          </a:xfrm>
        </p:spPr>
        <p:txBody>
          <a:bodyPr/>
          <a:lstStyle/>
          <a:p>
            <a:r>
              <a:rPr lang="en-US" dirty="0" smtClean="0"/>
              <a:t>Example: estimating SNP effects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368" y="1821393"/>
            <a:ext cx="9143999" cy="5202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fully </a:t>
            </a:r>
            <a:r>
              <a:rPr lang="en-US" b="1" dirty="0" smtClean="0"/>
              <a:t>Bayesian</a:t>
            </a:r>
            <a:r>
              <a:rPr lang="en-US" dirty="0" smtClean="0"/>
              <a:t> approach is to use your prior knowledge about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to make an informed guess. </a:t>
            </a:r>
          </a:p>
          <a:p>
            <a:endParaRPr lang="en-US" dirty="0"/>
          </a:p>
          <a:p>
            <a:r>
              <a:rPr lang="en-US" dirty="0" smtClean="0"/>
              <a:t>With the </a:t>
            </a:r>
            <a:r>
              <a:rPr lang="en-US" b="1" dirty="0" smtClean="0"/>
              <a:t>empirical Bayes</a:t>
            </a:r>
            <a:r>
              <a:rPr lang="en-US" dirty="0" smtClean="0"/>
              <a:t> approach, we estimate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A </a:t>
            </a:r>
            <a:r>
              <a:rPr lang="en-US" dirty="0" smtClean="0"/>
              <a:t>from across the full range of SNPs we have, like a </a:t>
            </a:r>
            <a:r>
              <a:rPr lang="en-US" b="1" dirty="0" err="1" smtClean="0"/>
              <a:t>frequentist</a:t>
            </a:r>
            <a:r>
              <a:rPr lang="en-US" dirty="0" smtClean="0"/>
              <a:t>, and plug the estimates in, which gives approximately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	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See </a:t>
            </a:r>
            <a:r>
              <a:rPr lang="en-US" sz="2600" dirty="0" err="1" smtClean="0"/>
              <a:t>Efron</a:t>
            </a:r>
            <a:r>
              <a:rPr lang="en-US" sz="2600" dirty="0" smtClean="0"/>
              <a:t> and Hastie </a:t>
            </a:r>
            <a:r>
              <a:rPr lang="en-US" sz="2600" i="1" dirty="0" smtClean="0"/>
              <a:t>Computational Age Statistical Inference </a:t>
            </a:r>
            <a:r>
              <a:rPr lang="en-US" sz="2600" dirty="0" smtClean="0"/>
              <a:t>Chapter 7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99716"/>
              </p:ext>
            </p:extLst>
          </p:nvPr>
        </p:nvGraphicFramePr>
        <p:xfrm>
          <a:off x="2476500" y="1158875"/>
          <a:ext cx="39862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" name="Equation" r:id="rId4" imgW="1181100" imgH="279400" progId="Equation.DSMT4">
                  <p:embed/>
                </p:oleObj>
              </mc:Choice>
              <mc:Fallback>
                <p:oleObj name="Equation" r:id="rId4" imgW="11811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6500" y="1158875"/>
                        <a:ext cx="3986213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64423"/>
              </p:ext>
            </p:extLst>
          </p:nvPr>
        </p:nvGraphicFramePr>
        <p:xfrm>
          <a:off x="2508250" y="4657562"/>
          <a:ext cx="41671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" name="Equation" r:id="rId6" imgW="1816100" imgH="431800" progId="Equation.DSMT4">
                  <p:embed/>
                </p:oleObj>
              </mc:Choice>
              <mc:Fallback>
                <p:oleObj name="Equation" r:id="rId6" imgW="1816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250" y="4657562"/>
                        <a:ext cx="4167188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2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23777</TotalTime>
  <Words>1759</Words>
  <Application>Microsoft Macintosh PowerPoint</Application>
  <PresentationFormat>On-screen Show (4:3)</PresentationFormat>
  <Paragraphs>307</Paragraphs>
  <Slides>35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Equation</vt:lpstr>
      <vt:lpstr>MathType 6.0 Equation</vt:lpstr>
      <vt:lpstr>Statistical analysis of  genome-wide data</vt:lpstr>
      <vt:lpstr>Introduction</vt:lpstr>
      <vt:lpstr>Issues with straightforward GWAS</vt:lpstr>
      <vt:lpstr>PowerPoint Presentation</vt:lpstr>
      <vt:lpstr>What’s the model?</vt:lpstr>
      <vt:lpstr>Example: estimating SNP effects</vt:lpstr>
      <vt:lpstr>Example: estimating SNP effects</vt:lpstr>
      <vt:lpstr>Example: estimating SNP effects</vt:lpstr>
      <vt:lpstr>Example: estimating SNP effects</vt:lpstr>
      <vt:lpstr>Example: estimating SNP effects</vt:lpstr>
      <vt:lpstr>What’s the model?</vt:lpstr>
      <vt:lpstr>Practical: implement the estimator</vt:lpstr>
      <vt:lpstr>Other types of prior</vt:lpstr>
      <vt:lpstr>Part 2: Improving the model</vt:lpstr>
      <vt:lpstr>Gene/environment model</vt:lpstr>
      <vt:lpstr>Gene/environment model</vt:lpstr>
      <vt:lpstr>Gene/environment model</vt:lpstr>
      <vt:lpstr>Gene/environment model</vt:lpstr>
      <vt:lpstr>PowerPoint Presentation</vt:lpstr>
      <vt:lpstr>Nice properties of this model</vt:lpstr>
      <vt:lpstr>Nice properties of this model</vt:lpstr>
      <vt:lpstr>What is this estimate of heritability?</vt:lpstr>
      <vt:lpstr>Fit the model in R using maximum likelihood</vt:lpstr>
      <vt:lpstr>Part 3: Association analysis </vt:lpstr>
      <vt:lpstr>Part 3: Association analysis </vt:lpstr>
      <vt:lpstr>Back to our linear model</vt:lpstr>
      <vt:lpstr>Likelihood ratio test</vt:lpstr>
      <vt:lpstr>Practical: estimate and test fixed effects for each SNP in turn</vt:lpstr>
      <vt:lpstr>Aside: significance testing in  ‘big data’ scenarios</vt:lpstr>
      <vt:lpstr>Empirical Bayes False-discovery rate</vt:lpstr>
      <vt:lpstr>Part 4: Predict phenotype</vt:lpstr>
      <vt:lpstr>Genomic best-unbiased linear predictor (BLUP)</vt:lpstr>
      <vt:lpstr>Genomic best-unbiased linear predictor (BLUP)</vt:lpstr>
      <vt:lpstr>Aside: polygenic scores (PGS)</vt:lpstr>
      <vt:lpstr>Practical: phenotype prediction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for genome-wide data</dc:title>
  <dc:creator>Dan Crouch</dc:creator>
  <cp:lastModifiedBy>Dan Crouch</cp:lastModifiedBy>
  <cp:revision>386</cp:revision>
  <dcterms:created xsi:type="dcterms:W3CDTF">2019-11-07T13:41:07Z</dcterms:created>
  <dcterms:modified xsi:type="dcterms:W3CDTF">2019-11-28T17:08:17Z</dcterms:modified>
</cp:coreProperties>
</file>