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2" r:id="rId4"/>
    <p:sldId id="263" r:id="rId5"/>
    <p:sldId id="257" r:id="rId6"/>
    <p:sldId id="259" r:id="rId7"/>
    <p:sldId id="266" r:id="rId8"/>
    <p:sldId id="267" r:id="rId9"/>
    <p:sldId id="260" r:id="rId10"/>
  </p:sldIdLst>
  <p:sldSz cx="12192000" cy="6858000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2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26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37" y="1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6A8D-6818-4CE5-9368-4201018A802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2155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37" y="9442155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5D56C-D63F-4EED-B4A9-D86AB49F3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7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1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F8E16-3A47-4AEB-A00D-1E40630641A6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2155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5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37AC5-308D-4121-9CCA-F291C7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6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37AC5-308D-4121-9CCA-F291C7507A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25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A29-518D-4130-95F6-B7F2B4F46381}" type="datetime1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0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C4EE-0E95-4311-BDF2-00A14419040A}" type="datetime1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09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F02-2DFD-4FBD-97F8-65A5D1A74934}" type="datetime1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99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48FD-4377-45EE-84F9-02193684BCB8}" type="datetime1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1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9468-93D8-40FF-8F9D-F2D7CACFBC0C}" type="datetime1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7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2D6E-94DE-4BCD-A94F-B40CD46727BF}" type="datetime1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0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050C-C9CB-452C-9A06-94979BDFC19C}" type="datetime1">
              <a:rPr lang="en-GB" smtClean="0"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1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D233-B121-49BF-9AC7-45B2BE5DAE3C}" type="datetime1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5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F52-B176-4550-B929-C06DBE867EDB}" type="datetime1">
              <a:rPr lang="en-GB" smtClean="0"/>
              <a:t>02/10/2019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06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D98-6537-4832-96AE-8ED867C8237C}" type="datetime1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4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D-B5DB-40A0-8BB4-F247ABEB5732}" type="datetime1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2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B652-FFA0-48D9-8453-26684E5A5FBF}" type="datetime1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60E1B-DCEA-4626-AAA8-893A8BABE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5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Practical 1: Understanding the posterior distribution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GMS-MT2019</a:t>
            </a:r>
          </a:p>
          <a:p>
            <a:r>
              <a:rPr lang="en-GB" dirty="0" err="1"/>
              <a:t>Wellcome</a:t>
            </a:r>
            <a:r>
              <a:rPr lang="en-GB" dirty="0"/>
              <a:t> Centre for Human Genetics </a:t>
            </a:r>
          </a:p>
          <a:p>
            <a:r>
              <a:rPr lang="en-GB" dirty="0" smtClean="0"/>
              <a:t>Instructor: Dr Andre Python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>
                <a:solidFill>
                  <a:schemeClr val="tx1"/>
                </a:solidFill>
              </a:rPr>
              <a:t>1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7" descr="2274_ox_brand_blue_rev_rect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5618163"/>
            <a:ext cx="23526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1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2</a:t>
            </a:fld>
            <a:endParaRPr lang="en-GB"/>
          </a:p>
        </p:txBody>
      </p:sp>
      <p:pic>
        <p:nvPicPr>
          <p:cNvPr id="2052" name="Picture 4" descr="Binomial Distribution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33" y="255163"/>
            <a:ext cx="9370534" cy="646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3</a:t>
            </a:fld>
            <a:endParaRPr lang="en-GB"/>
          </a:p>
        </p:txBody>
      </p:sp>
      <p:pic>
        <p:nvPicPr>
          <p:cNvPr id="3074" name="Picture 2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1398587"/>
            <a:ext cx="5696879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8587"/>
            <a:ext cx="5603352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1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4</a:t>
            </a:fld>
            <a:endParaRPr lang="en-GB"/>
          </a:p>
        </p:txBody>
      </p:sp>
      <p:pic>
        <p:nvPicPr>
          <p:cNvPr id="4098" name="Picture 2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963614"/>
            <a:ext cx="5672524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00" y="906464"/>
            <a:ext cx="5733570" cy="44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0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9117"/>
            <a:ext cx="10515600" cy="13255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 thought experiment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globe h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599"/>
            <a:ext cx="5588367" cy="558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>
                <a:solidFill>
                  <a:schemeClr val="bg1"/>
                </a:solidFill>
              </a:rPr>
              <a:t>5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84680"/>
            <a:ext cx="64389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Source</a:t>
            </a:r>
            <a:r>
              <a:rPr lang="en-GB" sz="2000" dirty="0">
                <a:solidFill>
                  <a:schemeClr val="bg1"/>
                </a:solidFill>
              </a:rPr>
              <a:t>: Statistical rethinking, R. </a:t>
            </a:r>
            <a:r>
              <a:rPr lang="en-GB" sz="2000" dirty="0" err="1">
                <a:solidFill>
                  <a:schemeClr val="bg1"/>
                </a:solidFill>
              </a:rPr>
              <a:t>MacElreath</a:t>
            </a:r>
            <a:r>
              <a:rPr lang="en-GB" sz="2000" dirty="0">
                <a:solidFill>
                  <a:schemeClr val="bg1"/>
                </a:solidFill>
              </a:rPr>
              <a:t> (book "SR")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Context</a:t>
            </a:r>
            <a:r>
              <a:rPr lang="en-GB" sz="2000" dirty="0">
                <a:solidFill>
                  <a:schemeClr val="bg1"/>
                </a:solidFill>
              </a:rPr>
              <a:t>: how much water covers the earth? imagine a version of the globe </a:t>
            </a:r>
            <a:r>
              <a:rPr lang="en-GB" sz="2000" dirty="0" smtClean="0">
                <a:solidFill>
                  <a:schemeClr val="bg1"/>
                </a:solidFill>
              </a:rPr>
              <a:t>small </a:t>
            </a:r>
            <a:r>
              <a:rPr lang="en-GB" sz="2000" dirty="0">
                <a:solidFill>
                  <a:schemeClr val="bg1"/>
                </a:solidFill>
              </a:rPr>
              <a:t>enough to hold in your hands.</a:t>
            </a: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Experience</a:t>
            </a:r>
            <a:r>
              <a:rPr lang="en-GB" sz="2000" dirty="0">
                <a:solidFill>
                  <a:schemeClr val="bg1"/>
                </a:solidFill>
              </a:rPr>
              <a:t>: you </a:t>
            </a:r>
            <a:r>
              <a:rPr lang="en-GB" sz="2000" dirty="0" smtClean="0">
                <a:solidFill>
                  <a:schemeClr val="bg1"/>
                </a:solidFill>
              </a:rPr>
              <a:t>toss </a:t>
            </a:r>
            <a:r>
              <a:rPr lang="en-GB" sz="2000" dirty="0">
                <a:solidFill>
                  <a:schemeClr val="bg1"/>
                </a:solidFill>
              </a:rPr>
              <a:t>the globe up in the air, when you catch it you record whether or not the surface </a:t>
            </a:r>
            <a:r>
              <a:rPr lang="en-GB" sz="2000" dirty="0" smtClean="0">
                <a:solidFill>
                  <a:schemeClr val="bg1"/>
                </a:solidFill>
              </a:rPr>
              <a:t>under your </a:t>
            </a:r>
            <a:r>
              <a:rPr lang="en-GB" sz="2000" dirty="0">
                <a:solidFill>
                  <a:schemeClr val="bg1"/>
                </a:solidFill>
              </a:rPr>
              <a:t>right finger is water or land. You repeat the procedure n times.</a:t>
            </a: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Statements: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The </a:t>
            </a:r>
            <a:r>
              <a:rPr lang="en-GB" sz="2000" dirty="0">
                <a:solidFill>
                  <a:schemeClr val="bg1"/>
                </a:solidFill>
              </a:rPr>
              <a:t>true proportion of water is p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A </a:t>
            </a:r>
            <a:r>
              <a:rPr lang="en-GB" sz="2000" dirty="0">
                <a:solidFill>
                  <a:schemeClr val="bg1"/>
                </a:solidFill>
              </a:rPr>
              <a:t>single toss of the globe has probability p of producing water and 1-p of producing land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Each </a:t>
            </a:r>
            <a:r>
              <a:rPr lang="en-GB" sz="2000" dirty="0">
                <a:solidFill>
                  <a:schemeClr val="bg1"/>
                </a:solidFill>
              </a:rPr>
              <a:t>toss is independent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6</a:t>
            </a:fld>
            <a:endParaRPr lang="en-GB"/>
          </a:p>
        </p:txBody>
      </p:sp>
      <p:pic>
        <p:nvPicPr>
          <p:cNvPr id="2052" name="Picture 4" descr="Binomial Distribution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33" y="255163"/>
            <a:ext cx="9370534" cy="646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53500" y="5353050"/>
            <a:ext cx="156100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/>
              <a:t>Prob</a:t>
            </a:r>
            <a:r>
              <a:rPr lang="en-GB" dirty="0" smtClean="0"/>
              <a:t> (“water”)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18020" y="4908034"/>
            <a:ext cx="48319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Count of (“water”) follows a Binomial distribution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388151" y="4441567"/>
            <a:ext cx="15914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Number tosses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456253" y="5835650"/>
            <a:ext cx="14168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/>
              <a:t>Prob</a:t>
            </a:r>
            <a:r>
              <a:rPr lang="en-GB" dirty="0" smtClean="0"/>
              <a:t> (“land”)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65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47579"/>
          <a:stretch/>
        </p:blipFill>
        <p:spPr>
          <a:xfrm rot="16200000">
            <a:off x="2334211" y="-1469981"/>
            <a:ext cx="6825707" cy="97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r="52421"/>
          <a:stretch/>
        </p:blipFill>
        <p:spPr>
          <a:xfrm rot="16200000">
            <a:off x="2442384" y="-1794500"/>
            <a:ext cx="6666510" cy="105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7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and complete the first R practical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0E1B-DCEA-4626-AAA8-893A8BABE5E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162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Office Theme</vt:lpstr>
      <vt:lpstr>Practical 1: Understanding the posterior distribution</vt:lpstr>
      <vt:lpstr>PowerPoint Presentation</vt:lpstr>
      <vt:lpstr>PowerPoint Presentation</vt:lpstr>
      <vt:lpstr>PowerPoint Presentation</vt:lpstr>
      <vt:lpstr>A thought experiment</vt:lpstr>
      <vt:lpstr>PowerPoint Presentation</vt:lpstr>
      <vt:lpstr>PowerPoint Presentation</vt:lpstr>
      <vt:lpstr>PowerPoint Presentation</vt:lpstr>
      <vt:lpstr>Practical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statistics</dc:title>
  <dc:creator>Andre Python</dc:creator>
  <cp:lastModifiedBy>Andre Python</cp:lastModifiedBy>
  <cp:revision>112</cp:revision>
  <dcterms:created xsi:type="dcterms:W3CDTF">2018-10-31T16:52:53Z</dcterms:created>
  <dcterms:modified xsi:type="dcterms:W3CDTF">2019-10-02T16:42:32Z</dcterms:modified>
</cp:coreProperties>
</file>