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4" r:id="rId7"/>
    <p:sldId id="265"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p:restoredTop sz="80563" autoAdjust="0"/>
  </p:normalViewPr>
  <p:slideViewPr>
    <p:cSldViewPr snapToGrid="0" snapToObjects="1">
      <p:cViewPr varScale="1">
        <p:scale>
          <a:sx n="162" d="100"/>
          <a:sy n="162" d="100"/>
        </p:scale>
        <p:origin x="217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03D2C2-2178-7344-A685-AB8041FBE404}" type="datetimeFigureOut">
              <a:rPr lang="en-US" smtClean="0"/>
              <a:t>10/28/19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27B94-D26F-8E48-91A6-CC434CAEF4F8}" type="slidenum">
              <a:rPr lang="en-US" smtClean="0"/>
              <a:t>‹#›</a:t>
            </a:fld>
            <a:endParaRPr lang="en-US"/>
          </a:p>
        </p:txBody>
      </p:sp>
    </p:spTree>
    <p:extLst>
      <p:ext uri="{BB962C8B-B14F-4D97-AF65-F5344CB8AC3E}">
        <p14:creationId xmlns:p14="http://schemas.microsoft.com/office/powerpoint/2010/main" val="19980127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a:t>
            </a:r>
            <a:r>
              <a:rPr lang="en-US" dirty="0" err="1"/>
              <a:t>Yaleman</a:t>
            </a:r>
            <a:r>
              <a:rPr lang="en-US" dirty="0"/>
              <a:t>, Class of 1924, makes $25,111* a year!” said Time magazine, half a century ago. (1959?)</a:t>
            </a:r>
          </a:p>
          <a:p>
            <a:endParaRPr lang="en-US" dirty="0"/>
          </a:p>
          <a:p>
            <a:r>
              <a:rPr lang="en-US" dirty="0"/>
              <a:t>*$215,800 (2018 US dollars) (based on Consumer Price Index)</a:t>
            </a:r>
          </a:p>
        </p:txBody>
      </p:sp>
      <p:sp>
        <p:nvSpPr>
          <p:cNvPr id="4" name="Slide Number Placeholder 3"/>
          <p:cNvSpPr>
            <a:spLocks noGrp="1"/>
          </p:cNvSpPr>
          <p:nvPr>
            <p:ph type="sldNum" sz="quarter" idx="10"/>
          </p:nvPr>
        </p:nvSpPr>
        <p:spPr/>
        <p:txBody>
          <a:bodyPr/>
          <a:lstStyle/>
          <a:p>
            <a:fld id="{F3C27B94-D26F-8E48-91A6-CC434CAEF4F8}" type="slidenum">
              <a:rPr lang="en-US" smtClean="0"/>
              <a:t>2</a:t>
            </a:fld>
            <a:endParaRPr lang="en-US"/>
          </a:p>
        </p:txBody>
      </p:sp>
    </p:spTree>
    <p:extLst>
      <p:ext uri="{BB962C8B-B14F-4D97-AF65-F5344CB8AC3E}">
        <p14:creationId xmlns:p14="http://schemas.microsoft.com/office/powerpoint/2010/main" val="248598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October 20th 2016 Cell cover image shows a board game illustrating the continuous evolutionary battle between host and pathogens in different parts of the world.</a:t>
            </a:r>
          </a:p>
          <a:p>
            <a:endParaRPr lang="en-US" dirty="0"/>
          </a:p>
          <a:p>
            <a:r>
              <a:rPr lang="en-US" dirty="0"/>
              <a:t>Two papers in here: how that genetic ancestry and natural selection are key determinants of population differences in the transcriptional response of macrophages to bacterial pathogens</a:t>
            </a:r>
            <a:r>
              <a:rPr lang="en-US" baseline="0" dirty="0"/>
              <a:t> &amp;</a:t>
            </a:r>
          </a:p>
          <a:p>
            <a:r>
              <a:rPr lang="en-US" dirty="0"/>
              <a:t>uncover differences between Europeans and Africans in the monocyte response to bacteria and viruses.</a:t>
            </a:r>
          </a:p>
        </p:txBody>
      </p:sp>
      <p:sp>
        <p:nvSpPr>
          <p:cNvPr id="4" name="Slide Number Placeholder 3"/>
          <p:cNvSpPr>
            <a:spLocks noGrp="1"/>
          </p:cNvSpPr>
          <p:nvPr>
            <p:ph type="sldNum" sz="quarter" idx="10"/>
          </p:nvPr>
        </p:nvSpPr>
        <p:spPr/>
        <p:txBody>
          <a:bodyPr/>
          <a:lstStyle/>
          <a:p>
            <a:fld id="{F3C27B94-D26F-8E48-91A6-CC434CAEF4F8}" type="slidenum">
              <a:rPr lang="en-US" smtClean="0"/>
              <a:t>3</a:t>
            </a:fld>
            <a:endParaRPr lang="en-US"/>
          </a:p>
        </p:txBody>
      </p:sp>
    </p:spTree>
    <p:extLst>
      <p:ext uri="{BB962C8B-B14F-4D97-AF65-F5344CB8AC3E}">
        <p14:creationId xmlns:p14="http://schemas.microsoft.com/office/powerpoint/2010/main" val="248598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Neanderthal sequences survive in modern humans due to ancient hybridization.</a:t>
            </a:r>
          </a:p>
          <a:p>
            <a:endParaRPr lang="en-US" dirty="0"/>
          </a:p>
          <a:p>
            <a:r>
              <a:rPr lang="en-US" dirty="0"/>
              <a:t>Which populations of </a:t>
            </a:r>
            <a:r>
              <a:rPr lang="en-US"/>
              <a:t>modern humans?</a:t>
            </a:r>
            <a:endParaRPr lang="en-US" dirty="0"/>
          </a:p>
        </p:txBody>
      </p:sp>
      <p:sp>
        <p:nvSpPr>
          <p:cNvPr id="4" name="Slide Number Placeholder 3"/>
          <p:cNvSpPr>
            <a:spLocks noGrp="1"/>
          </p:cNvSpPr>
          <p:nvPr>
            <p:ph type="sldNum" sz="quarter" idx="10"/>
          </p:nvPr>
        </p:nvSpPr>
        <p:spPr/>
        <p:txBody>
          <a:bodyPr/>
          <a:lstStyle/>
          <a:p>
            <a:fld id="{F3C27B94-D26F-8E48-91A6-CC434CAEF4F8}" type="slidenum">
              <a:rPr lang="en-US" smtClean="0"/>
              <a:t>4</a:t>
            </a:fld>
            <a:endParaRPr lang="en-US"/>
          </a:p>
        </p:txBody>
      </p:sp>
    </p:spTree>
    <p:extLst>
      <p:ext uri="{BB962C8B-B14F-4D97-AF65-F5344CB8AC3E}">
        <p14:creationId xmlns:p14="http://schemas.microsoft.com/office/powerpoint/2010/main" val="248598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 time!</a:t>
            </a:r>
          </a:p>
        </p:txBody>
      </p:sp>
      <p:sp>
        <p:nvSpPr>
          <p:cNvPr id="4" name="Slide Number Placeholder 3"/>
          <p:cNvSpPr>
            <a:spLocks noGrp="1"/>
          </p:cNvSpPr>
          <p:nvPr>
            <p:ph type="sldNum" sz="quarter" idx="10"/>
          </p:nvPr>
        </p:nvSpPr>
        <p:spPr/>
        <p:txBody>
          <a:bodyPr/>
          <a:lstStyle/>
          <a:p>
            <a:fld id="{F3C27B94-D26F-8E48-91A6-CC434CAEF4F8}" type="slidenum">
              <a:rPr lang="en-US" smtClean="0"/>
              <a:t>5</a:t>
            </a:fld>
            <a:endParaRPr lang="en-US"/>
          </a:p>
        </p:txBody>
      </p:sp>
    </p:spTree>
    <p:extLst>
      <p:ext uri="{BB962C8B-B14F-4D97-AF65-F5344CB8AC3E}">
        <p14:creationId xmlns:p14="http://schemas.microsoft.com/office/powerpoint/2010/main" val="2979750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www.nature.com</a:t>
            </a:r>
            <a:r>
              <a:rPr lang="en-US" dirty="0"/>
              <a:t>/articles/d41586-019-00857-9</a:t>
            </a:r>
          </a:p>
          <a:p>
            <a:endParaRPr lang="en-US" dirty="0"/>
          </a:p>
          <a:p>
            <a:pPr rtl="0"/>
            <a:r>
              <a:rPr lang="en-GB" sz="1200" b="0" i="0" u="none" strike="noStrike" kern="1200" dirty="0">
                <a:solidFill>
                  <a:schemeClr val="tx1"/>
                </a:solidFill>
                <a:effectLst/>
                <a:latin typeface="+mn-lt"/>
                <a:ea typeface="+mn-ea"/>
                <a:cs typeface="+mn-cs"/>
              </a:rPr>
              <a:t>Bullet points:</a:t>
            </a:r>
            <a:endParaRPr lang="en-GB" dirty="0">
              <a:effectLst/>
            </a:endParaRPr>
          </a:p>
          <a:p>
            <a:pPr rtl="0" fontAlgn="base"/>
            <a:r>
              <a:rPr lang="en-GB" sz="1200" b="0" i="0" u="none" strike="noStrike" kern="1200" dirty="0">
                <a:solidFill>
                  <a:schemeClr val="tx1"/>
                </a:solidFill>
                <a:effectLst/>
                <a:latin typeface="+mn-lt"/>
                <a:ea typeface="+mn-ea"/>
                <a:cs typeface="+mn-cs"/>
              </a:rPr>
              <a:t>Difference is not significant ≠ there is no difference; </a:t>
            </a:r>
            <a:r>
              <a:rPr lang="en-GB" sz="1200" b="0" i="1" u="none" strike="noStrike" kern="1200" dirty="0">
                <a:solidFill>
                  <a:schemeClr val="tx1"/>
                </a:solidFill>
                <a:effectLst/>
                <a:latin typeface="+mn-lt"/>
                <a:ea typeface="+mn-ea"/>
                <a:cs typeface="+mn-cs"/>
              </a:rPr>
              <a:t>“We should never conclude there is ‘no difference’ or ‘no association’ just because a P value is larger than a threshold such as 0.05 or, equivalently, because a confidence interval includes zero.”</a:t>
            </a:r>
            <a:endParaRPr lang="en-GB" sz="1200" b="0" i="0" u="none" strike="noStrike" kern="1200" dirty="0">
              <a:solidFill>
                <a:schemeClr val="tx1"/>
              </a:solidFill>
              <a:effectLst/>
              <a:latin typeface="+mn-lt"/>
              <a:ea typeface="+mn-ea"/>
              <a:cs typeface="+mn-cs"/>
            </a:endParaRPr>
          </a:p>
          <a:p>
            <a:pPr rtl="0" fontAlgn="base"/>
            <a:r>
              <a:rPr lang="en-GB" sz="1200" b="0" i="1" u="none" strike="noStrike" kern="1200" dirty="0">
                <a:solidFill>
                  <a:schemeClr val="tx1"/>
                </a:solidFill>
                <a:effectLst/>
                <a:latin typeface="+mn-lt"/>
                <a:ea typeface="+mn-ea"/>
                <a:cs typeface="+mn-cs"/>
              </a:rPr>
              <a:t>“We agree, and call for the entire concept of statistical significance to be abandoned.”</a:t>
            </a:r>
          </a:p>
          <a:p>
            <a:endParaRPr lang="en-US" dirty="0"/>
          </a:p>
        </p:txBody>
      </p:sp>
      <p:sp>
        <p:nvSpPr>
          <p:cNvPr id="4" name="Slide Number Placeholder 3"/>
          <p:cNvSpPr>
            <a:spLocks noGrp="1"/>
          </p:cNvSpPr>
          <p:nvPr>
            <p:ph type="sldNum" sz="quarter" idx="10"/>
          </p:nvPr>
        </p:nvSpPr>
        <p:spPr/>
        <p:txBody>
          <a:bodyPr/>
          <a:lstStyle/>
          <a:p>
            <a:fld id="{F3C27B94-D26F-8E48-91A6-CC434CAEF4F8}" type="slidenum">
              <a:rPr lang="en-US" smtClean="0"/>
              <a:t>6</a:t>
            </a:fld>
            <a:endParaRPr lang="en-US"/>
          </a:p>
        </p:txBody>
      </p:sp>
    </p:spTree>
    <p:extLst>
      <p:ext uri="{BB962C8B-B14F-4D97-AF65-F5344CB8AC3E}">
        <p14:creationId xmlns:p14="http://schemas.microsoft.com/office/powerpoint/2010/main" val="4254002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statmodeling.stat.columbia.edu</a:t>
            </a:r>
            <a:r>
              <a:rPr lang="en-US" dirty="0"/>
              <a:t>/</a:t>
            </a:r>
            <a:r>
              <a:rPr lang="en-US" dirty="0" err="1"/>
              <a:t>wp</a:t>
            </a:r>
            <a:r>
              <a:rPr lang="en-US" dirty="0"/>
              <a:t>-content/uploads/2019/03/</a:t>
            </a:r>
            <a:r>
              <a:rPr lang="en-US" dirty="0" err="1"/>
              <a:t>salzburg_religion_stat.pdf</a:t>
            </a:r>
            <a:endParaRPr lang="en-US" dirty="0"/>
          </a:p>
        </p:txBody>
      </p:sp>
      <p:sp>
        <p:nvSpPr>
          <p:cNvPr id="4" name="Slide Number Placeholder 3"/>
          <p:cNvSpPr>
            <a:spLocks noGrp="1"/>
          </p:cNvSpPr>
          <p:nvPr>
            <p:ph type="sldNum" sz="quarter" idx="10"/>
          </p:nvPr>
        </p:nvSpPr>
        <p:spPr/>
        <p:txBody>
          <a:bodyPr/>
          <a:lstStyle/>
          <a:p>
            <a:fld id="{F3C27B94-D26F-8E48-91A6-CC434CAEF4F8}" type="slidenum">
              <a:rPr lang="en-US" smtClean="0"/>
              <a:t>7</a:t>
            </a:fld>
            <a:endParaRPr lang="en-US"/>
          </a:p>
        </p:txBody>
      </p:sp>
    </p:spTree>
    <p:extLst>
      <p:ext uri="{BB962C8B-B14F-4D97-AF65-F5344CB8AC3E}">
        <p14:creationId xmlns:p14="http://schemas.microsoft.com/office/powerpoint/2010/main" val="2026489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 in the 1950s.</a:t>
            </a:r>
          </a:p>
        </p:txBody>
      </p:sp>
      <p:sp>
        <p:nvSpPr>
          <p:cNvPr id="4" name="Slide Number Placeholder 3"/>
          <p:cNvSpPr>
            <a:spLocks noGrp="1"/>
          </p:cNvSpPr>
          <p:nvPr>
            <p:ph type="sldNum" sz="quarter" idx="10"/>
          </p:nvPr>
        </p:nvSpPr>
        <p:spPr/>
        <p:txBody>
          <a:bodyPr/>
          <a:lstStyle/>
          <a:p>
            <a:fld id="{F3C27B94-D26F-8E48-91A6-CC434CAEF4F8}" type="slidenum">
              <a:rPr lang="en-US" smtClean="0"/>
              <a:t>8</a:t>
            </a:fld>
            <a:endParaRPr lang="en-US"/>
          </a:p>
        </p:txBody>
      </p:sp>
    </p:spTree>
    <p:extLst>
      <p:ext uri="{BB962C8B-B14F-4D97-AF65-F5344CB8AC3E}">
        <p14:creationId xmlns:p14="http://schemas.microsoft.com/office/powerpoint/2010/main" val="280741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a:t>
            </a:r>
            <a:r>
              <a:rPr lang="en-US" dirty="0"/>
              <a:t> Joseph Banks Rhine of Duke University working under Prof William McDougall formerly of Oxford and Harvard.</a:t>
            </a:r>
          </a:p>
          <a:p>
            <a:endParaRPr lang="en-US" dirty="0"/>
          </a:p>
          <a:p>
            <a:r>
              <a:rPr lang="en-US" dirty="0"/>
              <a:t>Published articles and books on Extra Sensory Perception – proven beyond all reasonable doubt by means of several million tests.</a:t>
            </a:r>
          </a:p>
          <a:p>
            <a:endParaRPr lang="en-US" dirty="0"/>
          </a:p>
          <a:p>
            <a:r>
              <a:rPr lang="en-US" dirty="0"/>
              <a:t>Cards with 5 x 5 symbols- guess what is coming next.</a:t>
            </a:r>
          </a:p>
          <a:p>
            <a:endParaRPr lang="en-US" dirty="0"/>
          </a:p>
          <a:p>
            <a:r>
              <a:rPr lang="en-US" dirty="0"/>
              <a:t>Concentrate on face of the dice, better than chance of that coming up.</a:t>
            </a:r>
          </a:p>
          <a:p>
            <a:endParaRPr lang="en-US" dirty="0"/>
          </a:p>
          <a:p>
            <a:r>
              <a:rPr lang="en-US" dirty="0"/>
              <a:t>How do we test these experimentally? What</a:t>
            </a:r>
          </a:p>
          <a:p>
            <a:endParaRPr lang="en-US" dirty="0"/>
          </a:p>
          <a:p>
            <a:endParaRPr lang="en-US" dirty="0"/>
          </a:p>
        </p:txBody>
      </p:sp>
      <p:sp>
        <p:nvSpPr>
          <p:cNvPr id="4" name="Slide Number Placeholder 3"/>
          <p:cNvSpPr>
            <a:spLocks noGrp="1"/>
          </p:cNvSpPr>
          <p:nvPr>
            <p:ph type="sldNum" sz="quarter" idx="10"/>
          </p:nvPr>
        </p:nvSpPr>
        <p:spPr/>
        <p:txBody>
          <a:bodyPr/>
          <a:lstStyle/>
          <a:p>
            <a:fld id="{F3C27B94-D26F-8E48-91A6-CC434CAEF4F8}" type="slidenum">
              <a:rPr lang="en-US" smtClean="0"/>
              <a:t>9</a:t>
            </a:fld>
            <a:endParaRPr lang="en-US"/>
          </a:p>
        </p:txBody>
      </p:sp>
    </p:spTree>
    <p:extLst>
      <p:ext uri="{BB962C8B-B14F-4D97-AF65-F5344CB8AC3E}">
        <p14:creationId xmlns:p14="http://schemas.microsoft.com/office/powerpoint/2010/main" val="2633062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Talks about drug companies – trials to test drugs much more likely to be positive than independent</a:t>
            </a:r>
            <a:r>
              <a:rPr lang="en-US" baseline="0" dirty="0"/>
              <a:t> studies. </a:t>
            </a:r>
          </a:p>
          <a:p>
            <a:endParaRPr lang="en-US" baseline="0" dirty="0"/>
          </a:p>
          <a:p>
            <a:r>
              <a:rPr lang="en-US" baseline="0" dirty="0"/>
              <a:t>Can we test this?</a:t>
            </a:r>
          </a:p>
          <a:p>
            <a:endParaRPr lang="en-US" baseline="0" dirty="0"/>
          </a:p>
          <a:p>
            <a:r>
              <a:rPr lang="en-US" dirty="0"/>
              <a:t>https://</a:t>
            </a:r>
            <a:r>
              <a:rPr lang="en-US" dirty="0" err="1"/>
              <a:t>www.ted.com</a:t>
            </a:r>
            <a:r>
              <a:rPr lang="en-US" dirty="0"/>
              <a:t>/talks/</a:t>
            </a:r>
            <a:r>
              <a:rPr lang="en-US" dirty="0" err="1"/>
              <a:t>ben_goldacre_battling_bad_science</a:t>
            </a:r>
            <a:r>
              <a:rPr lang="en-US"/>
              <a:t>/transcript#t-668972</a:t>
            </a:r>
          </a:p>
          <a:p>
            <a:endParaRPr lang="en-US" dirty="0"/>
          </a:p>
        </p:txBody>
      </p:sp>
      <p:sp>
        <p:nvSpPr>
          <p:cNvPr id="4" name="Slide Number Placeholder 3"/>
          <p:cNvSpPr>
            <a:spLocks noGrp="1"/>
          </p:cNvSpPr>
          <p:nvPr>
            <p:ph type="sldNum" sz="quarter" idx="10"/>
          </p:nvPr>
        </p:nvSpPr>
        <p:spPr/>
        <p:txBody>
          <a:bodyPr/>
          <a:lstStyle/>
          <a:p>
            <a:fld id="{F3C27B94-D26F-8E48-91A6-CC434CAEF4F8}" type="slidenum">
              <a:rPr lang="en-US" smtClean="0"/>
              <a:t>10</a:t>
            </a:fld>
            <a:endParaRPr lang="en-US"/>
          </a:p>
        </p:txBody>
      </p:sp>
    </p:spTree>
    <p:extLst>
      <p:ext uri="{BB962C8B-B14F-4D97-AF65-F5344CB8AC3E}">
        <p14:creationId xmlns:p14="http://schemas.microsoft.com/office/powerpoint/2010/main" val="149343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10/28/19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10/28/19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pwhalley/GMS_Stats_Cours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nature.com/articles/d41586-019-00857-9"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statmodeling.stat.columbia.edu/wp-content/uploads/2019/03/salzburg_religion_stat.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gi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0D6C30-F061-2C4B-AE27-6EE895BC00E0}"/>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2397210" y="4539667"/>
            <a:ext cx="4349579" cy="1948954"/>
          </a:xfrm>
          <a:prstGeom prst="rect">
            <a:avLst/>
          </a:prstGeom>
        </p:spPr>
      </p:pic>
      <p:sp>
        <p:nvSpPr>
          <p:cNvPr id="2" name="Title 1"/>
          <p:cNvSpPr>
            <a:spLocks noGrp="1"/>
          </p:cNvSpPr>
          <p:nvPr>
            <p:ph type="ctrTitle"/>
          </p:nvPr>
        </p:nvSpPr>
        <p:spPr>
          <a:xfrm>
            <a:off x="0" y="0"/>
            <a:ext cx="9144000" cy="1470025"/>
          </a:xfrm>
        </p:spPr>
        <p:txBody>
          <a:bodyPr/>
          <a:lstStyle/>
          <a:p>
            <a:r>
              <a:rPr lang="en-US" dirty="0"/>
              <a:t>Introduction to Statistics – Day 1</a:t>
            </a:r>
          </a:p>
        </p:txBody>
      </p:sp>
      <p:sp>
        <p:nvSpPr>
          <p:cNvPr id="3" name="Subtitle 2"/>
          <p:cNvSpPr>
            <a:spLocks noGrp="1"/>
          </p:cNvSpPr>
          <p:nvPr>
            <p:ph type="subTitle" idx="1"/>
          </p:nvPr>
        </p:nvSpPr>
        <p:spPr>
          <a:xfrm>
            <a:off x="0" y="1470025"/>
            <a:ext cx="9088821" cy="2652658"/>
          </a:xfrm>
        </p:spPr>
        <p:txBody>
          <a:bodyPr/>
          <a:lstStyle/>
          <a:p>
            <a:r>
              <a:rPr lang="en-US" dirty="0"/>
              <a:t>GMS Statistics </a:t>
            </a:r>
            <a:r>
              <a:rPr lang="en-US" dirty="0" err="1"/>
              <a:t>Programme</a:t>
            </a:r>
            <a:endParaRPr lang="en-US" dirty="0"/>
          </a:p>
          <a:p>
            <a:r>
              <a:rPr lang="en-US" dirty="0"/>
              <a:t> </a:t>
            </a:r>
          </a:p>
          <a:p>
            <a:r>
              <a:rPr lang="en-US" dirty="0"/>
              <a:t>Justin Whalley</a:t>
            </a:r>
          </a:p>
        </p:txBody>
      </p:sp>
    </p:spTree>
    <p:extLst>
      <p:ext uri="{BB962C8B-B14F-4D97-AF65-F5344CB8AC3E}">
        <p14:creationId xmlns:p14="http://schemas.microsoft.com/office/powerpoint/2010/main" val="70968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4605017">
            <a:extLst>
              <a:ext uri="{FF2B5EF4-FFF2-40B4-BE49-F238E27FC236}">
                <a16:creationId xmlns:a16="http://schemas.microsoft.com/office/drawing/2014/main" id="{96A7F862-C68C-D145-ADA7-773BD087D74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88945" y="851930"/>
            <a:ext cx="3340100" cy="5080000"/>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16102686">
            <a:extLst>
              <a:ext uri="{FF2B5EF4-FFF2-40B4-BE49-F238E27FC236}">
                <a16:creationId xmlns:a16="http://schemas.microsoft.com/office/drawing/2014/main" id="{DD7B4FD8-CFA3-E24C-9C13-1FF3A6128D92}"/>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16958" y="851929"/>
            <a:ext cx="3152003" cy="504036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1697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shot 2018-10-24 11.17.40.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64105" y="1284941"/>
            <a:ext cx="3476482" cy="4273176"/>
          </a:xfrm>
          <a:prstGeom prst="rect">
            <a:avLst/>
          </a:prstGeom>
        </p:spPr>
      </p:pic>
      <p:pic>
        <p:nvPicPr>
          <p:cNvPr id="7" name="Picture 6"/>
          <p:cNvPicPr>
            <a:picLocks noChangeAspect="1"/>
          </p:cNvPicPr>
          <p:nvPr/>
        </p:nvPicPr>
        <p:blipFill>
          <a:blip r:embed="rId4"/>
          <a:stretch>
            <a:fillRect/>
          </a:stretch>
        </p:blipFill>
        <p:spPr>
          <a:xfrm>
            <a:off x="567765" y="597647"/>
            <a:ext cx="3538893" cy="5573059"/>
          </a:xfrm>
          <a:prstGeom prst="rect">
            <a:avLst/>
          </a:prstGeom>
        </p:spPr>
      </p:pic>
    </p:spTree>
    <p:extLst>
      <p:ext uri="{BB962C8B-B14F-4D97-AF65-F5344CB8AC3E}">
        <p14:creationId xmlns:p14="http://schemas.microsoft.com/office/powerpoint/2010/main" val="134631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13848" y="-1"/>
            <a:ext cx="5277445" cy="6858001"/>
          </a:xfrm>
          <a:prstGeom prst="rect">
            <a:avLst/>
          </a:prstGeom>
        </p:spPr>
      </p:pic>
    </p:spTree>
    <p:extLst>
      <p:ext uri="{BB962C8B-B14F-4D97-AF65-F5344CB8AC3E}">
        <p14:creationId xmlns:p14="http://schemas.microsoft.com/office/powerpoint/2010/main" val="204046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18-10-24 12.21.27.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4175" y="0"/>
            <a:ext cx="8705589" cy="6858000"/>
          </a:xfrm>
          <a:prstGeom prst="rect">
            <a:avLst/>
          </a:prstGeom>
        </p:spPr>
      </p:pic>
      <p:sp>
        <p:nvSpPr>
          <p:cNvPr id="4" name="TextBox 3"/>
          <p:cNvSpPr txBox="1"/>
          <p:nvPr/>
        </p:nvSpPr>
        <p:spPr>
          <a:xfrm>
            <a:off x="5317067" y="3302000"/>
            <a:ext cx="3166533" cy="3046988"/>
          </a:xfrm>
          <a:prstGeom prst="rect">
            <a:avLst/>
          </a:prstGeom>
          <a:solidFill>
            <a:schemeClr val="tx1"/>
          </a:solidFill>
        </p:spPr>
        <p:txBody>
          <a:bodyPr wrap="square" rtlCol="0">
            <a:spAutoFit/>
          </a:bodyPr>
          <a:lstStyle/>
          <a:p>
            <a:r>
              <a:rPr lang="en-US" sz="9600" dirty="0"/>
              <a:t> </a:t>
            </a:r>
          </a:p>
          <a:p>
            <a:endParaRPr lang="en-US" sz="9600" dirty="0"/>
          </a:p>
        </p:txBody>
      </p:sp>
    </p:spTree>
    <p:extLst>
      <p:ext uri="{BB962C8B-B14F-4D97-AF65-F5344CB8AC3E}">
        <p14:creationId xmlns:p14="http://schemas.microsoft.com/office/powerpoint/2010/main" val="247834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22197"/>
            <a:ext cx="9144000" cy="1938992"/>
          </a:xfrm>
          <a:prstGeom prst="rect">
            <a:avLst/>
          </a:prstGeom>
          <a:noFill/>
        </p:spPr>
        <p:txBody>
          <a:bodyPr wrap="square" rtlCol="0">
            <a:spAutoFit/>
          </a:bodyPr>
          <a:lstStyle/>
          <a:p>
            <a:pPr algn="ctr"/>
            <a:r>
              <a:rPr lang="en-US" sz="4000" dirty="0">
                <a:solidFill>
                  <a:srgbClr val="FFFFFF"/>
                </a:solidFill>
                <a:hlinkClick r:id="rId3"/>
              </a:rPr>
              <a:t>https://github.com/jpwhalley/GMS_Stats_Course</a:t>
            </a:r>
            <a:endParaRPr lang="en-US" sz="4000" dirty="0">
              <a:solidFill>
                <a:srgbClr val="FFFFFF"/>
              </a:solidFill>
            </a:endParaRPr>
          </a:p>
          <a:p>
            <a:pPr algn="ctr"/>
            <a:endParaRPr lang="en-US" sz="4000" dirty="0">
              <a:solidFill>
                <a:srgbClr val="FFFFFF"/>
              </a:solidFill>
            </a:endParaRPr>
          </a:p>
        </p:txBody>
      </p:sp>
    </p:spTree>
    <p:extLst>
      <p:ext uri="{BB962C8B-B14F-4D97-AF65-F5344CB8AC3E}">
        <p14:creationId xmlns:p14="http://schemas.microsoft.com/office/powerpoint/2010/main" val="238918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8228" y="5693087"/>
            <a:ext cx="2727434" cy="707886"/>
          </a:xfrm>
          <a:prstGeom prst="rect">
            <a:avLst/>
          </a:prstGeom>
          <a:noFill/>
        </p:spPr>
        <p:txBody>
          <a:bodyPr wrap="square" rtlCol="0">
            <a:spAutoFit/>
          </a:bodyPr>
          <a:lstStyle/>
          <a:p>
            <a:pPr algn="ctr"/>
            <a:r>
              <a:rPr lang="en-US" sz="4000" dirty="0">
                <a:solidFill>
                  <a:srgbClr val="FFFFFF"/>
                </a:solidFill>
                <a:hlinkClick r:id="rId3"/>
              </a:rPr>
              <a:t>Link</a:t>
            </a:r>
            <a:endParaRPr lang="en-US" sz="4000" dirty="0">
              <a:solidFill>
                <a:srgbClr val="FFFFFF"/>
              </a:solidFill>
            </a:endParaRPr>
          </a:p>
        </p:txBody>
      </p:sp>
      <p:pic>
        <p:nvPicPr>
          <p:cNvPr id="4" name="Picture 3">
            <a:extLst>
              <a:ext uri="{FF2B5EF4-FFF2-40B4-BE49-F238E27FC236}">
                <a16:creationId xmlns:a16="http://schemas.microsoft.com/office/drawing/2014/main" id="{0AE24EDE-3EFF-6943-B35B-1481830AC61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449" y="0"/>
            <a:ext cx="6565900" cy="6858000"/>
          </a:xfrm>
          <a:prstGeom prst="rect">
            <a:avLst/>
          </a:prstGeom>
        </p:spPr>
      </p:pic>
    </p:spTree>
    <p:extLst>
      <p:ext uri="{BB962C8B-B14F-4D97-AF65-F5344CB8AC3E}">
        <p14:creationId xmlns:p14="http://schemas.microsoft.com/office/powerpoint/2010/main" val="11698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8228" y="5693087"/>
            <a:ext cx="2727434" cy="707886"/>
          </a:xfrm>
          <a:prstGeom prst="rect">
            <a:avLst/>
          </a:prstGeom>
          <a:noFill/>
        </p:spPr>
        <p:txBody>
          <a:bodyPr wrap="square" rtlCol="0">
            <a:spAutoFit/>
          </a:bodyPr>
          <a:lstStyle/>
          <a:p>
            <a:pPr algn="ctr"/>
            <a:r>
              <a:rPr lang="en-US" sz="4000" dirty="0">
                <a:solidFill>
                  <a:srgbClr val="FFFFFF"/>
                </a:solidFill>
                <a:hlinkClick r:id="rId3"/>
              </a:rPr>
              <a:t>Link</a:t>
            </a:r>
            <a:endParaRPr lang="en-US" sz="4000" dirty="0">
              <a:solidFill>
                <a:srgbClr val="FFFFFF"/>
              </a:solidFill>
            </a:endParaRPr>
          </a:p>
        </p:txBody>
      </p:sp>
      <p:pic>
        <p:nvPicPr>
          <p:cNvPr id="5" name="Picture 4">
            <a:extLst>
              <a:ext uri="{FF2B5EF4-FFF2-40B4-BE49-F238E27FC236}">
                <a16:creationId xmlns:a16="http://schemas.microsoft.com/office/drawing/2014/main" id="{E4C4DEE6-9DF1-B449-8B42-107493EE669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0"/>
            <a:ext cx="9144000" cy="1312536"/>
          </a:xfrm>
          <a:prstGeom prst="rect">
            <a:avLst/>
          </a:prstGeom>
        </p:spPr>
      </p:pic>
      <p:pic>
        <p:nvPicPr>
          <p:cNvPr id="7" name="Picture 6">
            <a:extLst>
              <a:ext uri="{FF2B5EF4-FFF2-40B4-BE49-F238E27FC236}">
                <a16:creationId xmlns:a16="http://schemas.microsoft.com/office/drawing/2014/main" id="{50FD768A-3937-BF41-92E5-3742AE37B8AB}"/>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0" y="1312536"/>
            <a:ext cx="9144000" cy="678834"/>
          </a:xfrm>
          <a:prstGeom prst="rect">
            <a:avLst/>
          </a:prstGeom>
        </p:spPr>
      </p:pic>
      <p:sp>
        <p:nvSpPr>
          <p:cNvPr id="8" name="Rectangle 7">
            <a:extLst>
              <a:ext uri="{FF2B5EF4-FFF2-40B4-BE49-F238E27FC236}">
                <a16:creationId xmlns:a16="http://schemas.microsoft.com/office/drawing/2014/main" id="{F09E3582-9084-D84A-A1DB-1531870F634A}"/>
              </a:ext>
            </a:extLst>
          </p:cNvPr>
          <p:cNvSpPr/>
          <p:nvPr/>
        </p:nvSpPr>
        <p:spPr>
          <a:xfrm>
            <a:off x="969579" y="2529309"/>
            <a:ext cx="4572000" cy="2862322"/>
          </a:xfrm>
          <a:prstGeom prst="rect">
            <a:avLst/>
          </a:prstGeom>
        </p:spPr>
        <p:txBody>
          <a:bodyPr>
            <a:spAutoFit/>
          </a:bodyPr>
          <a:lstStyle/>
          <a:p>
            <a:r>
              <a:rPr lang="en-GB" dirty="0">
                <a:latin typeface="Arial" panose="020B0604020202020204" pitchFamily="34" charset="0"/>
              </a:rPr>
              <a:t>After 17 years of interacting with physicians, I have come to realize that many of them are adherents of a religion they call Statistics. It bears some resemblance to the mathematical theories and practices of statistics as described in journals like this one, using many of the same words, but it reflects activity in only a small portion of the statistical world-the use of hypothesis tests.</a:t>
            </a:r>
            <a:endParaRPr lang="en-GB" dirty="0"/>
          </a:p>
        </p:txBody>
      </p:sp>
    </p:spTree>
    <p:extLst>
      <p:ext uri="{BB962C8B-B14F-4D97-AF65-F5344CB8AC3E}">
        <p14:creationId xmlns:p14="http://schemas.microsoft.com/office/powerpoint/2010/main" val="422345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7798">
            <a:extLst>
              <a:ext uri="{FF2B5EF4-FFF2-40B4-BE49-F238E27FC236}">
                <a16:creationId xmlns:a16="http://schemas.microsoft.com/office/drawing/2014/main" id="{0265A215-8937-574C-86C8-53E839F61F0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85999" y="22122"/>
            <a:ext cx="4559643" cy="68322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7491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fessor William McDougall, 1938. Image from Flickr user Duke Yearlook/Duke University Archives.">
            <a:extLst>
              <a:ext uri="{FF2B5EF4-FFF2-40B4-BE49-F238E27FC236}">
                <a16:creationId xmlns:a16="http://schemas.microsoft.com/office/drawing/2014/main" id="{62838994-7FE8-3C40-A977-6A6EAF558E7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1396" y="496330"/>
            <a:ext cx="2197100" cy="30480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Dr. Joseph Banks Rhine, 1956. Image from the State Archives of North Carolina. ">
            <a:extLst>
              <a:ext uri="{FF2B5EF4-FFF2-40B4-BE49-F238E27FC236}">
                <a16:creationId xmlns:a16="http://schemas.microsoft.com/office/drawing/2014/main" id="{155F2990-356E-CA4F-BFD9-185D525DB6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706515" y="496330"/>
            <a:ext cx="2346960" cy="30480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shield">
            <a:extLst>
              <a:ext uri="{FF2B5EF4-FFF2-40B4-BE49-F238E27FC236}">
                <a16:creationId xmlns:a16="http://schemas.microsoft.com/office/drawing/2014/main" id="{98C6140D-A760-9649-B54D-881377D4F48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10413" y="4646141"/>
            <a:ext cx="1877589" cy="1145402"/>
          </a:xfrm>
          <a:prstGeom prst="rect">
            <a:avLst/>
          </a:prstGeom>
          <a:noFill/>
          <a:extLst>
            <a:ext uri="{909E8E84-426E-40dd-AFC4-6F175D3DCCD1}">
              <a14:hiddenFill xmlns="" xmlns:a14="http://schemas.microsoft.com/office/drawing/2010/main">
                <a:solidFill>
                  <a:srgbClr val="FFFFFF"/>
                </a:solidFill>
              </a14:hiddenFill>
            </a:ext>
          </a:extLst>
        </p:spPr>
      </p:pic>
      <p:pic>
        <p:nvPicPr>
          <p:cNvPr id="2056" name="Picture 8" descr="https://upload.wikimedia.org/wikipedia/commons/thumb/5/58/Oxford_University_Coat_Of_Arms.svg/220px-Oxford_University_Coat_Of_Arms.svg.png">
            <a:extLst>
              <a:ext uri="{FF2B5EF4-FFF2-40B4-BE49-F238E27FC236}">
                <a16:creationId xmlns:a16="http://schemas.microsoft.com/office/drawing/2014/main" id="{F77AC326-E1E8-A14F-A607-5935CCCCA09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63143" y="4570963"/>
            <a:ext cx="1075724" cy="1295758"/>
          </a:xfrm>
          <a:prstGeom prst="rect">
            <a:avLst/>
          </a:prstGeom>
          <a:noFill/>
          <a:extLst>
            <a:ext uri="{909E8E84-426E-40dd-AFC4-6F175D3DCCD1}">
              <a14:hiddenFill xmlns="" xmlns:a14="http://schemas.microsoft.com/office/drawing/2010/main">
                <a:solidFill>
                  <a:srgbClr val="FFFFFF"/>
                </a:solidFill>
              </a14:hiddenFill>
            </a:ext>
          </a:extLst>
        </p:spPr>
      </p:pic>
      <p:pic>
        <p:nvPicPr>
          <p:cNvPr id="2060" name="Picture 12" descr="Duke University Seal">
            <a:extLst>
              <a:ext uri="{FF2B5EF4-FFF2-40B4-BE49-F238E27FC236}">
                <a16:creationId xmlns:a16="http://schemas.microsoft.com/office/drawing/2014/main" id="{B6F0C447-11CC-9F40-9A4F-98F6C74DA90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459548" y="4570963"/>
            <a:ext cx="1097023" cy="140284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97918784"/>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148</TotalTime>
  <Words>471</Words>
  <Application>Microsoft Macintosh PowerPoint</Application>
  <PresentationFormat>On-screen Show (4:3)</PresentationFormat>
  <Paragraphs>50</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 Black </vt:lpstr>
      <vt:lpstr>Introduction to Statistics – Day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CNAG-CRG</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Whalley</dc:creator>
  <cp:lastModifiedBy>Microsoft Office User</cp:lastModifiedBy>
  <cp:revision>23</cp:revision>
  <dcterms:created xsi:type="dcterms:W3CDTF">2018-10-24T10:53:46Z</dcterms:created>
  <dcterms:modified xsi:type="dcterms:W3CDTF">2019-10-28T11:57:42Z</dcterms:modified>
</cp:coreProperties>
</file>