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80563" autoAdjust="0"/>
  </p:normalViewPr>
  <p:slideViewPr>
    <p:cSldViewPr snapToGrid="0" snapToObjects="1">
      <p:cViewPr varScale="1">
        <p:scale>
          <a:sx n="162" d="100"/>
          <a:sy n="162" d="100"/>
        </p:scale>
        <p:origin x="2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D2C2-2178-7344-A685-AB8041FBE40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27B94-D26F-8E48-91A6-CC434CAE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average </a:t>
            </a:r>
            <a:r>
              <a:rPr lang="en-US" dirty="0" err="1"/>
              <a:t>Yaleman</a:t>
            </a:r>
            <a:r>
              <a:rPr lang="en-US" dirty="0"/>
              <a:t>, Class of 1924, makes $25,111* a year!” said Time magazine, half a century ago. (1959?)</a:t>
            </a:r>
          </a:p>
          <a:p>
            <a:endParaRPr lang="en-US" dirty="0"/>
          </a:p>
          <a:p>
            <a:r>
              <a:rPr lang="en-US" dirty="0"/>
              <a:t>*$215,800 (2018 US dollars) (based on Consumer Price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October 20th 2016 Cell cover image shows a board game illustrating the continuous evolutionary battle between host and pathogens in different parts of the world.</a:t>
            </a:r>
          </a:p>
          <a:p>
            <a:endParaRPr lang="en-US" dirty="0"/>
          </a:p>
          <a:p>
            <a:r>
              <a:rPr lang="en-US" dirty="0"/>
              <a:t>Two papers in here: how that genetic ancestry and natural selection are key determinants of population differences in the transcriptional response of macrophages to bacterial pathogens</a:t>
            </a:r>
            <a:r>
              <a:rPr lang="en-US" baseline="0" dirty="0"/>
              <a:t> &amp;</a:t>
            </a:r>
          </a:p>
          <a:p>
            <a:r>
              <a:rPr lang="en-US" dirty="0"/>
              <a:t>uncover differences between Europeans and Africans in the monocyte response to bacteria and viruses.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Neanderthal sequences survive in modern humans due to ancient hybridization.</a:t>
            </a:r>
          </a:p>
          <a:p>
            <a:endParaRPr lang="en-US" dirty="0"/>
          </a:p>
          <a:p>
            <a:r>
              <a:rPr lang="en-US" dirty="0"/>
              <a:t>Which populations of </a:t>
            </a:r>
            <a:r>
              <a:rPr lang="en-US"/>
              <a:t>modern humans?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Published in the 1950s.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Joseph Banks Rhine of Duke University working under Prof William McDougall formerly of Oxford and Harvard.</a:t>
            </a:r>
          </a:p>
          <a:p>
            <a:endParaRPr lang="en-US" dirty="0"/>
          </a:p>
          <a:p>
            <a:r>
              <a:rPr lang="en-US" dirty="0"/>
              <a:t>Published articles and books on Extra Sensory Perception – proven beyond all reasonable doubt by means of several million tests.</a:t>
            </a:r>
          </a:p>
          <a:p>
            <a:endParaRPr lang="en-US" dirty="0"/>
          </a:p>
          <a:p>
            <a:r>
              <a:rPr lang="en-US" dirty="0"/>
              <a:t>Cards with 5 x 5 symbols- guess what is coming next.</a:t>
            </a:r>
          </a:p>
          <a:p>
            <a:endParaRPr lang="en-US" dirty="0"/>
          </a:p>
          <a:p>
            <a:r>
              <a:rPr lang="en-US" dirty="0"/>
              <a:t>Concentrate on face of the dice, better than chance of that coming up.</a:t>
            </a:r>
          </a:p>
          <a:p>
            <a:endParaRPr lang="en-US" dirty="0"/>
          </a:p>
          <a:p>
            <a:r>
              <a:rPr lang="en-US" dirty="0"/>
              <a:t>How do we test these experimentally? What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Talks about drug companies – trials to test drugs much more likely to be positive than independent</a:t>
            </a:r>
            <a:r>
              <a:rPr lang="en-US" baseline="0" dirty="0"/>
              <a:t> studies. </a:t>
            </a:r>
          </a:p>
          <a:p>
            <a:endParaRPr lang="en-US" baseline="0" dirty="0"/>
          </a:p>
          <a:p>
            <a:r>
              <a:rPr lang="en-US" baseline="0" dirty="0"/>
              <a:t>Can we test this?</a:t>
            </a:r>
          </a:p>
          <a:p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www.ted.com</a:t>
            </a:r>
            <a:r>
              <a:rPr lang="en-US" dirty="0"/>
              <a:t>/talks/</a:t>
            </a:r>
            <a:r>
              <a:rPr lang="en-US" dirty="0" err="1"/>
              <a:t>ben_goldacre_battling_bad_science</a:t>
            </a:r>
            <a:r>
              <a:rPr lang="en-US"/>
              <a:t>/transcript#t-668972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whalle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D6C30-F061-2C4B-AE27-6EE895BC0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34832" r="24378" b="30293"/>
          <a:stretch/>
        </p:blipFill>
        <p:spPr>
          <a:xfrm>
            <a:off x="2397210" y="4539667"/>
            <a:ext cx="4349579" cy="1948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020"/>
            <a:ext cx="7772400" cy="1470025"/>
          </a:xfrm>
        </p:spPr>
        <p:txBody>
          <a:bodyPr/>
          <a:lstStyle/>
          <a:p>
            <a:r>
              <a:rPr lang="en-US" dirty="0"/>
              <a:t>Introduction to Statistics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60795"/>
            <a:ext cx="6400800" cy="695239"/>
          </a:xfrm>
        </p:spPr>
        <p:txBody>
          <a:bodyPr/>
          <a:lstStyle/>
          <a:p>
            <a:r>
              <a:rPr lang="en-US" dirty="0"/>
              <a:t>GMS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8-10-24 11.17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05" y="1284941"/>
            <a:ext cx="3476482" cy="4273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65" y="597647"/>
            <a:ext cx="3538893" cy="55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1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48" y="-1"/>
            <a:ext cx="52774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8-10-24 12.2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5" y="0"/>
            <a:ext cx="870558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7067" y="3302000"/>
            <a:ext cx="3166533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 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7834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2219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hlinkClick r:id="rId3"/>
              </a:rPr>
              <a:t>https://github.com/</a:t>
            </a:r>
            <a:r>
              <a:rPr lang="en-US" sz="4000" dirty="0" err="1">
                <a:solidFill>
                  <a:srgbClr val="FFFFFF"/>
                </a:solidFill>
                <a:hlinkClick r:id="rId3"/>
              </a:rPr>
              <a:t>jpwhalley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798">
            <a:extLst>
              <a:ext uri="{FF2B5EF4-FFF2-40B4-BE49-F238E27FC236}">
                <a16:creationId xmlns:a16="http://schemas.microsoft.com/office/drawing/2014/main" id="{0265A215-8937-574C-86C8-53E839F6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2122"/>
            <a:ext cx="4559643" cy="68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1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essor William McDougall, 1938. Image from Flickr user Duke Yearlook/Duke University Archives.">
            <a:extLst>
              <a:ext uri="{FF2B5EF4-FFF2-40B4-BE49-F238E27FC236}">
                <a16:creationId xmlns:a16="http://schemas.microsoft.com/office/drawing/2014/main" id="{62838994-7FE8-3C40-A977-6A6EAF55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6" y="496330"/>
            <a:ext cx="2197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. Joseph Banks Rhine, 1956. Image from the State Archives of North Carolina. ">
            <a:extLst>
              <a:ext uri="{FF2B5EF4-FFF2-40B4-BE49-F238E27FC236}">
                <a16:creationId xmlns:a16="http://schemas.microsoft.com/office/drawing/2014/main" id="{155F2990-356E-CA4F-BFD9-185D525D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5" y="496330"/>
            <a:ext cx="234696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ield">
            <a:extLst>
              <a:ext uri="{FF2B5EF4-FFF2-40B4-BE49-F238E27FC236}">
                <a16:creationId xmlns:a16="http://schemas.microsoft.com/office/drawing/2014/main" id="{98C6140D-A760-9649-B54D-881377D4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13" y="4646141"/>
            <a:ext cx="1877589" cy="114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5/58/Oxford_University_Coat_Of_Arms.svg/220px-Oxford_University_Coat_Of_Arms.svg.png">
            <a:extLst>
              <a:ext uri="{FF2B5EF4-FFF2-40B4-BE49-F238E27FC236}">
                <a16:creationId xmlns:a16="http://schemas.microsoft.com/office/drawing/2014/main" id="{F77AC326-E1E8-A14F-A607-5935CCCC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3" y="4570963"/>
            <a:ext cx="1075724" cy="129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uke University Seal">
            <a:extLst>
              <a:ext uri="{FF2B5EF4-FFF2-40B4-BE49-F238E27FC236}">
                <a16:creationId xmlns:a16="http://schemas.microsoft.com/office/drawing/2014/main" id="{B6F0C447-11CC-9F40-9A4F-98F6C74D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48" y="4570963"/>
            <a:ext cx="1097023" cy="14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1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605017">
            <a:extLst>
              <a:ext uri="{FF2B5EF4-FFF2-40B4-BE49-F238E27FC236}">
                <a16:creationId xmlns:a16="http://schemas.microsoft.com/office/drawing/2014/main" id="{96A7F862-C68C-D145-ADA7-773BD087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851930"/>
            <a:ext cx="3340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6102686">
            <a:extLst>
              <a:ext uri="{FF2B5EF4-FFF2-40B4-BE49-F238E27FC236}">
                <a16:creationId xmlns:a16="http://schemas.microsoft.com/office/drawing/2014/main" id="{DD7B4FD8-CFA3-E24C-9C13-1FF3A612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58" y="851929"/>
            <a:ext cx="3152003" cy="50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7151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138</TotalTime>
  <Words>278</Words>
  <Application>Microsoft Macintosh PowerPoint</Application>
  <PresentationFormat>On-screen Show (4:3)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 Black </vt:lpstr>
      <vt:lpstr>Introduction to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CNAG-CRG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Whalley</dc:creator>
  <cp:lastModifiedBy>Microsoft Office User</cp:lastModifiedBy>
  <cp:revision>17</cp:revision>
  <dcterms:created xsi:type="dcterms:W3CDTF">2018-10-24T10:53:46Z</dcterms:created>
  <dcterms:modified xsi:type="dcterms:W3CDTF">2019-09-19T11:05:44Z</dcterms:modified>
</cp:coreProperties>
</file>