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97" r:id="rId2"/>
    <p:sldId id="259" r:id="rId3"/>
    <p:sldId id="274" r:id="rId4"/>
    <p:sldId id="298" r:id="rId5"/>
    <p:sldId id="299" r:id="rId6"/>
    <p:sldId id="309" r:id="rId7"/>
    <p:sldId id="310" r:id="rId8"/>
    <p:sldId id="300" r:id="rId9"/>
    <p:sldId id="312" r:id="rId10"/>
    <p:sldId id="301" r:id="rId11"/>
    <p:sldId id="313" r:id="rId12"/>
    <p:sldId id="303" r:id="rId13"/>
    <p:sldId id="304" r:id="rId14"/>
    <p:sldId id="305" r:id="rId15"/>
    <p:sldId id="306" r:id="rId16"/>
    <p:sldId id="307" r:id="rId17"/>
    <p:sldId id="314" r:id="rId18"/>
    <p:sldId id="315" r:id="rId19"/>
    <p:sldId id="316" r:id="rId20"/>
    <p:sldId id="317" r:id="rId21"/>
    <p:sldId id="319" r:id="rId22"/>
    <p:sldId id="320" r:id="rId23"/>
    <p:sldId id="321" r:id="rId24"/>
    <p:sldId id="322" r:id="rId25"/>
    <p:sldId id="323" r:id="rId26"/>
    <p:sldId id="325" r:id="rId27"/>
    <p:sldId id="324" r:id="rId28"/>
    <p:sldId id="32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2" d="100"/>
          <a:sy n="82" d="100"/>
        </p:scale>
        <p:origin x="159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7/31/2018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7/31/2018</a:t>
            </a:fld>
            <a:endParaRPr lang="en-US"/>
          </a:p>
        </p:txBody>
      </p:sp>
      <p:sp>
        <p:nvSpPr>
          <p:cNvPr id="6"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29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7/31/2018</a:t>
            </a:fld>
            <a:endParaRPr lang="en-US"/>
          </a:p>
        </p:txBody>
      </p:sp>
      <p:sp>
        <p:nvSpPr>
          <p:cNvPr id="5" name="Footer Placeholder 4"/>
          <p:cNvSpPr>
            <a:spLocks noGrp="1"/>
          </p:cNvSpPr>
          <p:nvPr>
            <p:ph type="ftr" sz="quarter" idx="11"/>
          </p:nvPr>
        </p:nvSpPr>
        <p:spPr/>
        <p:txBody>
          <a:bodyPr/>
          <a:lstStyle/>
          <a:p>
            <a:r>
              <a:rPr lang="en-US"/>
              <a:t>Kwartler CSCI S-96</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1"/>
            <a:ext cx="1971675" cy="496714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953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7/31/2018</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7/31/2018</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7/31/2018</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7/31/2018</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7/31/2018</a:t>
            </a:fld>
            <a:endParaRPr lang="en-US"/>
          </a:p>
        </p:txBody>
      </p:sp>
      <p:sp>
        <p:nvSpPr>
          <p:cNvPr id="8" name="Footer Placeholder 7"/>
          <p:cNvSpPr>
            <a:spLocks noGrp="1"/>
          </p:cNvSpPr>
          <p:nvPr>
            <p:ph type="ftr" sz="quarter" idx="11"/>
          </p:nvPr>
        </p:nvSpPr>
        <p:spPr/>
        <p:txBody>
          <a:bodyPr/>
          <a:lstStyle/>
          <a:p>
            <a:r>
              <a:rPr lang="en-US"/>
              <a:t>Kwartler CSCI S-96</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7/31/2018</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7/31/2018</a:t>
            </a:fld>
            <a:endParaRPr lang="en-US"/>
          </a:p>
        </p:txBody>
      </p:sp>
      <p:sp>
        <p:nvSpPr>
          <p:cNvPr id="5"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6"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7/31/2018</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5"/>
            <a:ext cx="2949178"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7/31/2018</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7/31/2018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290FF7-652B-4475-AEAB-8B1A5D23AE09}" type="slidenum">
              <a:rPr lang="en-US" smtClean="0"/>
              <a:t>‹#›</a:t>
            </a:fld>
            <a:endParaRPr lang="en-US"/>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phubers/erlang" TargetMode="External"/><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20D1-C38F-40A5-B020-EBD3D0FC1155}"/>
              </a:ext>
            </a:extLst>
          </p:cNvPr>
          <p:cNvSpPr>
            <a:spLocks noGrp="1"/>
          </p:cNvSpPr>
          <p:nvPr>
            <p:ph type="ctrTitle"/>
          </p:nvPr>
        </p:nvSpPr>
        <p:spPr/>
        <p:txBody>
          <a:bodyPr/>
          <a:lstStyle/>
          <a:p>
            <a:r>
              <a:rPr lang="en-US" dirty="0"/>
              <a:t>Workforce Planning</a:t>
            </a:r>
          </a:p>
        </p:txBody>
      </p:sp>
      <p:sp>
        <p:nvSpPr>
          <p:cNvPr id="3" name="Subtitle 2">
            <a:extLst>
              <a:ext uri="{FF2B5EF4-FFF2-40B4-BE49-F238E27FC236}">
                <a16:creationId xmlns:a16="http://schemas.microsoft.com/office/drawing/2014/main" id="{629F9E77-3FDD-40CA-82E9-3C67E139D3A1}"/>
              </a:ext>
            </a:extLst>
          </p:cNvPr>
          <p:cNvSpPr>
            <a:spLocks noGrp="1"/>
          </p:cNvSpPr>
          <p:nvPr>
            <p:ph type="subTitle" idx="1"/>
          </p:nvPr>
        </p:nvSpPr>
        <p:spPr/>
        <p:txBody>
          <a:bodyPr/>
          <a:lstStyle/>
          <a:p>
            <a:endParaRPr lang="en-US" dirty="0"/>
          </a:p>
        </p:txBody>
      </p:sp>
      <p:sp>
        <p:nvSpPr>
          <p:cNvPr id="4" name="Date Placeholder 3">
            <a:extLst>
              <a:ext uri="{FF2B5EF4-FFF2-40B4-BE49-F238E27FC236}">
                <a16:creationId xmlns:a16="http://schemas.microsoft.com/office/drawing/2014/main" id="{8909B2EE-DD66-4058-A696-AC289906954A}"/>
              </a:ext>
            </a:extLst>
          </p:cNvPr>
          <p:cNvSpPr>
            <a:spLocks noGrp="1"/>
          </p:cNvSpPr>
          <p:nvPr>
            <p:ph type="dt" sz="half" idx="10"/>
          </p:nvPr>
        </p:nvSpPr>
        <p:spPr/>
        <p:txBody>
          <a:bodyPr/>
          <a:lstStyle/>
          <a:p>
            <a:fld id="{5738B90E-0779-4C36-915C-6F05FCD89456}" type="datetime1">
              <a:rPr lang="en-US" smtClean="0"/>
              <a:t>7/31/2018</a:t>
            </a:fld>
            <a:endParaRPr lang="en-US"/>
          </a:p>
        </p:txBody>
      </p:sp>
      <p:sp>
        <p:nvSpPr>
          <p:cNvPr id="5" name="Slide Number Placeholder 4">
            <a:extLst>
              <a:ext uri="{FF2B5EF4-FFF2-40B4-BE49-F238E27FC236}">
                <a16:creationId xmlns:a16="http://schemas.microsoft.com/office/drawing/2014/main" id="{A46ACE7D-882D-448A-8D8E-544494B44B9F}"/>
              </a:ext>
            </a:extLst>
          </p:cNvPr>
          <p:cNvSpPr>
            <a:spLocks noGrp="1"/>
          </p:cNvSpPr>
          <p:nvPr>
            <p:ph type="sldNum" sz="quarter" idx="12"/>
          </p:nvPr>
        </p:nvSpPr>
        <p:spPr/>
        <p:txBody>
          <a:bodyPr/>
          <a:lstStyle/>
          <a:p>
            <a:fld id="{37290FF7-652B-4475-AEAB-8B1A5D23AE09}" type="slidenum">
              <a:rPr lang="en-US" smtClean="0"/>
              <a:t>1</a:t>
            </a:fld>
            <a:endParaRPr lang="en-US"/>
          </a:p>
        </p:txBody>
      </p:sp>
      <p:sp>
        <p:nvSpPr>
          <p:cNvPr id="6" name="Footer Placeholder 5">
            <a:extLst>
              <a:ext uri="{FF2B5EF4-FFF2-40B4-BE49-F238E27FC236}">
                <a16:creationId xmlns:a16="http://schemas.microsoft.com/office/drawing/2014/main" id="{31E96655-E1DA-41A3-90E3-F63E0ECB1AE6}"/>
              </a:ext>
            </a:extLst>
          </p:cNvPr>
          <p:cNvSpPr>
            <a:spLocks noGrp="1"/>
          </p:cNvSpPr>
          <p:nvPr>
            <p:ph type="ftr" sz="quarter" idx="3"/>
          </p:nvPr>
        </p:nvSpPr>
        <p:spPr/>
        <p:txBody>
          <a:bodyPr/>
          <a:lstStyle/>
          <a:p>
            <a:r>
              <a:rPr lang="en-US"/>
              <a:t>Kwartler CSCI S-96</a:t>
            </a:r>
            <a:endParaRPr lang="en-US" dirty="0"/>
          </a:p>
        </p:txBody>
      </p:sp>
    </p:spTree>
    <p:extLst>
      <p:ext uri="{BB962C8B-B14F-4D97-AF65-F5344CB8AC3E}">
        <p14:creationId xmlns:p14="http://schemas.microsoft.com/office/powerpoint/2010/main" val="2267810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7FB97C-04DC-4B16-8F24-D28010A456F0}"/>
              </a:ext>
            </a:extLst>
          </p:cNvPr>
          <p:cNvSpPr>
            <a:spLocks noGrp="1"/>
          </p:cNvSpPr>
          <p:nvPr>
            <p:ph type="dt" sz="half" idx="10"/>
          </p:nvPr>
        </p:nvSpPr>
        <p:spPr/>
        <p:txBody>
          <a:bodyPr/>
          <a:lstStyle/>
          <a:p>
            <a:fld id="{6700A58B-DD98-43D0-B791-721480A02982}" type="datetime1">
              <a:rPr lang="en-US" smtClean="0"/>
              <a:t>7/31/2018</a:t>
            </a:fld>
            <a:endParaRPr lang="en-US"/>
          </a:p>
        </p:txBody>
      </p:sp>
      <p:sp>
        <p:nvSpPr>
          <p:cNvPr id="3" name="Title 2">
            <a:extLst>
              <a:ext uri="{FF2B5EF4-FFF2-40B4-BE49-F238E27FC236}">
                <a16:creationId xmlns:a16="http://schemas.microsoft.com/office/drawing/2014/main" id="{D821988A-0516-4AD9-9C27-D57FFFC07E01}"/>
              </a:ext>
            </a:extLst>
          </p:cNvPr>
          <p:cNvSpPr>
            <a:spLocks noGrp="1"/>
          </p:cNvSpPr>
          <p:nvPr>
            <p:ph type="title"/>
          </p:nvPr>
        </p:nvSpPr>
        <p:spPr>
          <a:xfrm>
            <a:off x="413971" y="365126"/>
            <a:ext cx="8316058" cy="591477"/>
          </a:xfrm>
        </p:spPr>
        <p:txBody>
          <a:bodyPr/>
          <a:lstStyle/>
          <a:p>
            <a:r>
              <a:rPr lang="en-US" dirty="0" err="1"/>
              <a:t>Avg</a:t>
            </a:r>
            <a:r>
              <a:rPr lang="en-US" dirty="0"/>
              <a:t> Cycle time &amp; Throughput are not enough!</a:t>
            </a:r>
          </a:p>
        </p:txBody>
      </p:sp>
      <p:sp>
        <p:nvSpPr>
          <p:cNvPr id="4" name="Slide Number Placeholder 3">
            <a:extLst>
              <a:ext uri="{FF2B5EF4-FFF2-40B4-BE49-F238E27FC236}">
                <a16:creationId xmlns:a16="http://schemas.microsoft.com/office/drawing/2014/main" id="{5F59AD08-0CBC-481F-ABA9-5B7DE146BF41}"/>
              </a:ext>
            </a:extLst>
          </p:cNvPr>
          <p:cNvSpPr>
            <a:spLocks noGrp="1"/>
          </p:cNvSpPr>
          <p:nvPr>
            <p:ph type="sldNum" sz="quarter" idx="12"/>
          </p:nvPr>
        </p:nvSpPr>
        <p:spPr/>
        <p:txBody>
          <a:bodyPr/>
          <a:lstStyle/>
          <a:p>
            <a:fld id="{37290FF7-652B-4475-AEAB-8B1A5D23AE09}" type="slidenum">
              <a:rPr lang="en-US" smtClean="0"/>
              <a:t>10</a:t>
            </a:fld>
            <a:endParaRPr lang="en-US"/>
          </a:p>
        </p:txBody>
      </p:sp>
      <p:sp>
        <p:nvSpPr>
          <p:cNvPr id="5" name="Footer Placeholder 4">
            <a:extLst>
              <a:ext uri="{FF2B5EF4-FFF2-40B4-BE49-F238E27FC236}">
                <a16:creationId xmlns:a16="http://schemas.microsoft.com/office/drawing/2014/main" id="{3635B400-3ED4-4B3F-AF3D-38D8E851304E}"/>
              </a:ext>
            </a:extLst>
          </p:cNvPr>
          <p:cNvSpPr>
            <a:spLocks noGrp="1"/>
          </p:cNvSpPr>
          <p:nvPr>
            <p:ph type="ftr" sz="quarter" idx="3"/>
          </p:nvPr>
        </p:nvSpPr>
        <p:spPr/>
        <p:txBody>
          <a:bodyPr/>
          <a:lstStyle/>
          <a:p>
            <a:r>
              <a:rPr lang="en-US"/>
              <a:t>Kwartler CSCI S-96</a:t>
            </a:r>
            <a:endParaRPr lang="en-US" dirty="0"/>
          </a:p>
        </p:txBody>
      </p:sp>
      <p:sp>
        <p:nvSpPr>
          <p:cNvPr id="8" name="TextBox 7">
            <a:extLst>
              <a:ext uri="{FF2B5EF4-FFF2-40B4-BE49-F238E27FC236}">
                <a16:creationId xmlns:a16="http://schemas.microsoft.com/office/drawing/2014/main" id="{230DCEBC-C392-48C2-B077-CC9DF6273F71}"/>
              </a:ext>
            </a:extLst>
          </p:cNvPr>
          <p:cNvSpPr txBox="1"/>
          <p:nvPr/>
        </p:nvSpPr>
        <p:spPr>
          <a:xfrm>
            <a:off x="377085" y="2010742"/>
            <a:ext cx="8011011"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474747"/>
                </a:solidFill>
                <a:latin typeface="Source Sans Pro"/>
              </a:rPr>
              <a:t>First Pass Yield </a:t>
            </a:r>
            <a:r>
              <a:rPr lang="en-US" dirty="0">
                <a:solidFill>
                  <a:srgbClr val="474747"/>
                </a:solidFill>
                <a:latin typeface="Source Sans Pro"/>
              </a:rPr>
              <a:t>the</a:t>
            </a:r>
            <a:r>
              <a:rPr lang="en-US" dirty="0"/>
              <a:t> </a:t>
            </a:r>
            <a:r>
              <a:rPr lang="en-US" dirty="0">
                <a:solidFill>
                  <a:srgbClr val="474747"/>
                </a:solidFill>
                <a:latin typeface="Source Sans Pro"/>
              </a:rPr>
              <a:t>number of units coming out of a process divided by the number of units going into that process over a specified period of time. Only good units with no rework or scrap are counted as coming out of an individual process.</a:t>
            </a:r>
          </a:p>
        </p:txBody>
      </p:sp>
      <p:sp>
        <p:nvSpPr>
          <p:cNvPr id="9" name="Arrow: Pentagon 8">
            <a:extLst>
              <a:ext uri="{FF2B5EF4-FFF2-40B4-BE49-F238E27FC236}">
                <a16:creationId xmlns:a16="http://schemas.microsoft.com/office/drawing/2014/main" id="{FDD25F68-6B38-4A4F-AE59-0B43202B2D54}"/>
              </a:ext>
            </a:extLst>
          </p:cNvPr>
          <p:cNvSpPr/>
          <p:nvPr/>
        </p:nvSpPr>
        <p:spPr>
          <a:xfrm>
            <a:off x="422033" y="3856895"/>
            <a:ext cx="1101972" cy="640080"/>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One Cycle</a:t>
            </a:r>
          </a:p>
        </p:txBody>
      </p:sp>
      <p:sp>
        <p:nvSpPr>
          <p:cNvPr id="10" name="Arrow: Chevron 9">
            <a:extLst>
              <a:ext uri="{FF2B5EF4-FFF2-40B4-BE49-F238E27FC236}">
                <a16:creationId xmlns:a16="http://schemas.microsoft.com/office/drawing/2014/main" id="{3F12A65A-120B-4080-A59A-8D9E6A0CD594}"/>
              </a:ext>
            </a:extLst>
          </p:cNvPr>
          <p:cNvSpPr/>
          <p:nvPr/>
        </p:nvSpPr>
        <p:spPr>
          <a:xfrm>
            <a:off x="1292537" y="3856895"/>
            <a:ext cx="1397109" cy="64008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One Cycle</a:t>
            </a:r>
          </a:p>
        </p:txBody>
      </p:sp>
      <p:sp>
        <p:nvSpPr>
          <p:cNvPr id="11" name="Arrow: Chevron 10">
            <a:extLst>
              <a:ext uri="{FF2B5EF4-FFF2-40B4-BE49-F238E27FC236}">
                <a16:creationId xmlns:a16="http://schemas.microsoft.com/office/drawing/2014/main" id="{32AAB795-8FC9-41BF-8D85-46E7DBB69282}"/>
              </a:ext>
            </a:extLst>
          </p:cNvPr>
          <p:cNvSpPr/>
          <p:nvPr/>
        </p:nvSpPr>
        <p:spPr>
          <a:xfrm>
            <a:off x="2458178" y="3856895"/>
            <a:ext cx="1397109" cy="640080"/>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One Cycle</a:t>
            </a:r>
          </a:p>
        </p:txBody>
      </p:sp>
      <p:sp>
        <p:nvSpPr>
          <p:cNvPr id="12" name="Arrow: Chevron 11">
            <a:extLst>
              <a:ext uri="{FF2B5EF4-FFF2-40B4-BE49-F238E27FC236}">
                <a16:creationId xmlns:a16="http://schemas.microsoft.com/office/drawing/2014/main" id="{A2FE9737-D605-47FC-B217-BBDCE719D466}"/>
              </a:ext>
            </a:extLst>
          </p:cNvPr>
          <p:cNvSpPr/>
          <p:nvPr/>
        </p:nvSpPr>
        <p:spPr>
          <a:xfrm>
            <a:off x="3623819" y="3856895"/>
            <a:ext cx="1397109" cy="640080"/>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One Cycle</a:t>
            </a:r>
          </a:p>
        </p:txBody>
      </p:sp>
      <p:sp>
        <p:nvSpPr>
          <p:cNvPr id="13" name="Arrow: Chevron 12">
            <a:extLst>
              <a:ext uri="{FF2B5EF4-FFF2-40B4-BE49-F238E27FC236}">
                <a16:creationId xmlns:a16="http://schemas.microsoft.com/office/drawing/2014/main" id="{877EE189-C3A6-48A0-B614-731CECF51430}"/>
              </a:ext>
            </a:extLst>
          </p:cNvPr>
          <p:cNvSpPr/>
          <p:nvPr/>
        </p:nvSpPr>
        <p:spPr>
          <a:xfrm>
            <a:off x="4789460" y="3856895"/>
            <a:ext cx="1397109" cy="640080"/>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One Cycle</a:t>
            </a:r>
          </a:p>
        </p:txBody>
      </p:sp>
      <p:sp>
        <p:nvSpPr>
          <p:cNvPr id="14" name="Arrow: Chevron 13">
            <a:extLst>
              <a:ext uri="{FF2B5EF4-FFF2-40B4-BE49-F238E27FC236}">
                <a16:creationId xmlns:a16="http://schemas.microsoft.com/office/drawing/2014/main" id="{8C3124B2-BB1A-4507-9E3F-58FC211C1AC3}"/>
              </a:ext>
            </a:extLst>
          </p:cNvPr>
          <p:cNvSpPr/>
          <p:nvPr/>
        </p:nvSpPr>
        <p:spPr>
          <a:xfrm>
            <a:off x="5955101" y="3856895"/>
            <a:ext cx="1397109" cy="640080"/>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One Cycle</a:t>
            </a:r>
          </a:p>
        </p:txBody>
      </p:sp>
      <p:sp>
        <p:nvSpPr>
          <p:cNvPr id="15" name="Arrow: Chevron 14">
            <a:extLst>
              <a:ext uri="{FF2B5EF4-FFF2-40B4-BE49-F238E27FC236}">
                <a16:creationId xmlns:a16="http://schemas.microsoft.com/office/drawing/2014/main" id="{9B8E27F7-7906-466B-8424-FA2F41E4AFA4}"/>
              </a:ext>
            </a:extLst>
          </p:cNvPr>
          <p:cNvSpPr/>
          <p:nvPr/>
        </p:nvSpPr>
        <p:spPr>
          <a:xfrm>
            <a:off x="7120740" y="3856895"/>
            <a:ext cx="1397109" cy="640080"/>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One Cycle</a:t>
            </a:r>
          </a:p>
        </p:txBody>
      </p:sp>
      <p:sp>
        <p:nvSpPr>
          <p:cNvPr id="16" name="Left Brace 15">
            <a:extLst>
              <a:ext uri="{FF2B5EF4-FFF2-40B4-BE49-F238E27FC236}">
                <a16:creationId xmlns:a16="http://schemas.microsoft.com/office/drawing/2014/main" id="{643FD3BE-9CCA-4B04-B3C2-4CD2FA93E412}"/>
              </a:ext>
            </a:extLst>
          </p:cNvPr>
          <p:cNvSpPr/>
          <p:nvPr/>
        </p:nvSpPr>
        <p:spPr>
          <a:xfrm rot="16200000">
            <a:off x="4295283" y="534624"/>
            <a:ext cx="600325" cy="8815754"/>
          </a:xfrm>
          <a:prstGeom prst="leftBrace">
            <a:avLst>
              <a:gd name="adj1" fmla="val 8333"/>
              <a:gd name="adj2" fmla="val 49869"/>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42B2E6B8-1EF1-4F98-B6D2-A4D6A81C2BE6}"/>
              </a:ext>
            </a:extLst>
          </p:cNvPr>
          <p:cNvSpPr txBox="1"/>
          <p:nvPr/>
        </p:nvSpPr>
        <p:spPr>
          <a:xfrm>
            <a:off x="-20635" y="5264333"/>
            <a:ext cx="9185271" cy="369332"/>
          </a:xfrm>
          <a:prstGeom prst="rect">
            <a:avLst/>
          </a:prstGeom>
          <a:noFill/>
        </p:spPr>
        <p:txBody>
          <a:bodyPr wrap="none" rtlCol="0">
            <a:spAutoFit/>
          </a:bodyPr>
          <a:lstStyle/>
          <a:p>
            <a:r>
              <a:rPr lang="en-US" dirty="0"/>
              <a:t>In one hour, on average a call center agent makes 1 mistake and the customer needs to call back.</a:t>
            </a:r>
          </a:p>
        </p:txBody>
      </p:sp>
    </p:spTree>
    <p:extLst>
      <p:ext uri="{BB962C8B-B14F-4D97-AF65-F5344CB8AC3E}">
        <p14:creationId xmlns:p14="http://schemas.microsoft.com/office/powerpoint/2010/main" val="2825068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18D5CC-5D04-4117-9780-585B393624CD}"/>
              </a:ext>
            </a:extLst>
          </p:cNvPr>
          <p:cNvSpPr>
            <a:spLocks noGrp="1"/>
          </p:cNvSpPr>
          <p:nvPr>
            <p:ph type="dt" sz="half" idx="10"/>
          </p:nvPr>
        </p:nvSpPr>
        <p:spPr/>
        <p:txBody>
          <a:bodyPr/>
          <a:lstStyle/>
          <a:p>
            <a:fld id="{6700A58B-DD98-43D0-B791-721480A02982}" type="datetime1">
              <a:rPr lang="en-US" smtClean="0"/>
              <a:t>7/31/2018</a:t>
            </a:fld>
            <a:endParaRPr lang="en-US"/>
          </a:p>
        </p:txBody>
      </p:sp>
      <p:sp>
        <p:nvSpPr>
          <p:cNvPr id="3" name="Title 2">
            <a:extLst>
              <a:ext uri="{FF2B5EF4-FFF2-40B4-BE49-F238E27FC236}">
                <a16:creationId xmlns:a16="http://schemas.microsoft.com/office/drawing/2014/main" id="{A184280E-8FE2-4BF8-905B-131A234E6210}"/>
              </a:ext>
            </a:extLst>
          </p:cNvPr>
          <p:cNvSpPr>
            <a:spLocks noGrp="1"/>
          </p:cNvSpPr>
          <p:nvPr>
            <p:ph type="title"/>
          </p:nvPr>
        </p:nvSpPr>
        <p:spPr/>
        <p:txBody>
          <a:bodyPr/>
          <a:lstStyle/>
          <a:p>
            <a:r>
              <a:rPr lang="en-US" dirty="0"/>
              <a:t>What does the data say to coach on?</a:t>
            </a:r>
          </a:p>
        </p:txBody>
      </p:sp>
      <p:sp>
        <p:nvSpPr>
          <p:cNvPr id="4" name="Slide Number Placeholder 3">
            <a:extLst>
              <a:ext uri="{FF2B5EF4-FFF2-40B4-BE49-F238E27FC236}">
                <a16:creationId xmlns:a16="http://schemas.microsoft.com/office/drawing/2014/main" id="{95C8C036-D024-4A73-AEFF-48015A57D948}"/>
              </a:ext>
            </a:extLst>
          </p:cNvPr>
          <p:cNvSpPr>
            <a:spLocks noGrp="1"/>
          </p:cNvSpPr>
          <p:nvPr>
            <p:ph type="sldNum" sz="quarter" idx="12"/>
          </p:nvPr>
        </p:nvSpPr>
        <p:spPr/>
        <p:txBody>
          <a:bodyPr/>
          <a:lstStyle/>
          <a:p>
            <a:fld id="{37290FF7-652B-4475-AEAB-8B1A5D23AE09}" type="slidenum">
              <a:rPr lang="en-US" smtClean="0"/>
              <a:t>11</a:t>
            </a:fld>
            <a:endParaRPr lang="en-US"/>
          </a:p>
        </p:txBody>
      </p:sp>
      <p:sp>
        <p:nvSpPr>
          <p:cNvPr id="5" name="Footer Placeholder 4">
            <a:extLst>
              <a:ext uri="{FF2B5EF4-FFF2-40B4-BE49-F238E27FC236}">
                <a16:creationId xmlns:a16="http://schemas.microsoft.com/office/drawing/2014/main" id="{DDDEED40-19AF-421A-A510-862DE03D5F4A}"/>
              </a:ext>
            </a:extLst>
          </p:cNvPr>
          <p:cNvSpPr>
            <a:spLocks noGrp="1"/>
          </p:cNvSpPr>
          <p:nvPr>
            <p:ph type="ftr" sz="quarter" idx="3"/>
          </p:nvPr>
        </p:nvSpPr>
        <p:spPr/>
        <p:txBody>
          <a:bodyPr/>
          <a:lstStyle/>
          <a:p>
            <a:r>
              <a:rPr lang="en-US"/>
              <a:t>Kwartler CSCI S-96</a:t>
            </a:r>
            <a:endParaRPr lang="en-US" dirty="0"/>
          </a:p>
        </p:txBody>
      </p:sp>
      <p:sp>
        <p:nvSpPr>
          <p:cNvPr id="14" name="Rectangle 13">
            <a:extLst>
              <a:ext uri="{FF2B5EF4-FFF2-40B4-BE49-F238E27FC236}">
                <a16:creationId xmlns:a16="http://schemas.microsoft.com/office/drawing/2014/main" id="{91CF6BD4-E243-4451-8D49-F0C306C6446A}"/>
              </a:ext>
            </a:extLst>
          </p:cNvPr>
          <p:cNvSpPr/>
          <p:nvPr/>
        </p:nvSpPr>
        <p:spPr>
          <a:xfrm>
            <a:off x="4700953" y="1746745"/>
            <a:ext cx="4331125" cy="101203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5Min cycle time</a:t>
            </a:r>
          </a:p>
          <a:p>
            <a:pPr algn="ctr"/>
            <a:r>
              <a:rPr lang="en-US" sz="1200" dirty="0"/>
              <a:t>Helps 5 customers per hour</a:t>
            </a:r>
          </a:p>
          <a:p>
            <a:pPr algn="ctr"/>
            <a:r>
              <a:rPr lang="en-US" sz="1200" dirty="0"/>
              <a:t>2 in 5 drinks needs to be reworked</a:t>
            </a:r>
          </a:p>
          <a:p>
            <a:pPr algn="ctr"/>
            <a:r>
              <a:rPr lang="en-US" sz="1200" dirty="0"/>
              <a:t>Therefore in an hour 3 drinks (2/5 of drinks are defective per </a:t>
            </a:r>
            <a:r>
              <a:rPr lang="en-US" sz="1200" dirty="0" err="1"/>
              <a:t>hr</a:t>
            </a:r>
            <a:r>
              <a:rPr lang="en-US" sz="1200" dirty="0"/>
              <a:t>) are being made correctly.</a:t>
            </a:r>
          </a:p>
        </p:txBody>
      </p:sp>
      <p:sp>
        <p:nvSpPr>
          <p:cNvPr id="17" name="TextBox 16">
            <a:extLst>
              <a:ext uri="{FF2B5EF4-FFF2-40B4-BE49-F238E27FC236}">
                <a16:creationId xmlns:a16="http://schemas.microsoft.com/office/drawing/2014/main" id="{BECD195C-3162-40DF-8160-9FC178A94788}"/>
              </a:ext>
            </a:extLst>
          </p:cNvPr>
          <p:cNvSpPr txBox="1"/>
          <p:nvPr/>
        </p:nvSpPr>
        <p:spPr>
          <a:xfrm>
            <a:off x="1756934" y="1158670"/>
            <a:ext cx="1011239" cy="369332"/>
          </a:xfrm>
          <a:prstGeom prst="rect">
            <a:avLst/>
          </a:prstGeom>
          <a:solidFill>
            <a:schemeClr val="accent6"/>
          </a:solidFill>
        </p:spPr>
        <p:txBody>
          <a:bodyPr wrap="none" rtlCol="0">
            <a:spAutoFit/>
          </a:bodyPr>
          <a:lstStyle/>
          <a:p>
            <a:r>
              <a:rPr lang="en-US" dirty="0">
                <a:solidFill>
                  <a:schemeClr val="bg1"/>
                </a:solidFill>
              </a:rPr>
              <a:t>Barista A</a:t>
            </a:r>
          </a:p>
        </p:txBody>
      </p:sp>
      <p:sp>
        <p:nvSpPr>
          <p:cNvPr id="18" name="TextBox 17">
            <a:extLst>
              <a:ext uri="{FF2B5EF4-FFF2-40B4-BE49-F238E27FC236}">
                <a16:creationId xmlns:a16="http://schemas.microsoft.com/office/drawing/2014/main" id="{55104ABF-F6ED-4A08-AE8F-BA7CA0CE2D2E}"/>
              </a:ext>
            </a:extLst>
          </p:cNvPr>
          <p:cNvSpPr txBox="1"/>
          <p:nvPr/>
        </p:nvSpPr>
        <p:spPr>
          <a:xfrm>
            <a:off x="6464726" y="1111778"/>
            <a:ext cx="1003223" cy="369332"/>
          </a:xfrm>
          <a:prstGeom prst="rect">
            <a:avLst/>
          </a:prstGeom>
          <a:solidFill>
            <a:schemeClr val="accent6"/>
          </a:solidFill>
        </p:spPr>
        <p:txBody>
          <a:bodyPr wrap="none" rtlCol="0">
            <a:spAutoFit/>
          </a:bodyPr>
          <a:lstStyle/>
          <a:p>
            <a:r>
              <a:rPr lang="en-US" dirty="0">
                <a:solidFill>
                  <a:schemeClr val="bg1"/>
                </a:solidFill>
              </a:rPr>
              <a:t>Barista B</a:t>
            </a:r>
          </a:p>
        </p:txBody>
      </p:sp>
      <p:cxnSp>
        <p:nvCxnSpPr>
          <p:cNvPr id="23" name="Straight Connector 22">
            <a:extLst>
              <a:ext uri="{FF2B5EF4-FFF2-40B4-BE49-F238E27FC236}">
                <a16:creationId xmlns:a16="http://schemas.microsoft.com/office/drawing/2014/main" id="{236C50EE-052E-46B1-BD8F-E6B9B964A468}"/>
              </a:ext>
            </a:extLst>
          </p:cNvPr>
          <p:cNvCxnSpPr>
            <a:cxnSpLocks/>
          </p:cNvCxnSpPr>
          <p:nvPr/>
        </p:nvCxnSpPr>
        <p:spPr>
          <a:xfrm>
            <a:off x="4513385" y="1418496"/>
            <a:ext cx="0" cy="2016366"/>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A8CF9302-EC65-4B4F-9B43-A9954089FB75}"/>
              </a:ext>
            </a:extLst>
          </p:cNvPr>
          <p:cNvSpPr/>
          <p:nvPr/>
        </p:nvSpPr>
        <p:spPr>
          <a:xfrm>
            <a:off x="204971" y="1781915"/>
            <a:ext cx="4115164" cy="101203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1Min cycle time</a:t>
            </a:r>
          </a:p>
          <a:p>
            <a:pPr algn="ctr"/>
            <a:r>
              <a:rPr lang="en-US" sz="1200" dirty="0"/>
              <a:t>Helps 4 customers per hour</a:t>
            </a:r>
          </a:p>
          <a:p>
            <a:pPr algn="ctr"/>
            <a:r>
              <a:rPr lang="en-US" sz="1200" dirty="0"/>
              <a:t>1 in 40 drinks needs to be reworked</a:t>
            </a:r>
          </a:p>
          <a:p>
            <a:pPr algn="ctr"/>
            <a:r>
              <a:rPr lang="en-US" sz="1200" dirty="0"/>
              <a:t>Therefore in an hour 3.95 (1/20</a:t>
            </a:r>
            <a:r>
              <a:rPr lang="en-US" sz="1200" baseline="30000" dirty="0"/>
              <a:t>th</a:t>
            </a:r>
            <a:r>
              <a:rPr lang="en-US" sz="1200" dirty="0"/>
              <a:t> of a drink defect per </a:t>
            </a:r>
            <a:r>
              <a:rPr lang="en-US" sz="1200" dirty="0" err="1"/>
              <a:t>hr</a:t>
            </a:r>
            <a:r>
              <a:rPr lang="en-US" sz="1200" dirty="0"/>
              <a:t>) drinks are being made correctly</a:t>
            </a:r>
          </a:p>
        </p:txBody>
      </p:sp>
      <p:sp>
        <p:nvSpPr>
          <p:cNvPr id="6" name="TextBox 5">
            <a:extLst>
              <a:ext uri="{FF2B5EF4-FFF2-40B4-BE49-F238E27FC236}">
                <a16:creationId xmlns:a16="http://schemas.microsoft.com/office/drawing/2014/main" id="{A3D76365-80C8-427D-983E-380084A5A005}"/>
              </a:ext>
            </a:extLst>
          </p:cNvPr>
          <p:cNvSpPr txBox="1"/>
          <p:nvPr/>
        </p:nvSpPr>
        <p:spPr>
          <a:xfrm>
            <a:off x="204971" y="2852570"/>
            <a:ext cx="4150752" cy="338554"/>
          </a:xfrm>
          <a:prstGeom prst="rect">
            <a:avLst/>
          </a:prstGeom>
          <a:solidFill>
            <a:schemeClr val="accent1"/>
          </a:solidFill>
        </p:spPr>
        <p:txBody>
          <a:bodyPr wrap="none" rtlCol="0">
            <a:spAutoFit/>
          </a:bodyPr>
          <a:lstStyle/>
          <a:p>
            <a:r>
              <a:rPr lang="en-US" sz="1600" dirty="0">
                <a:solidFill>
                  <a:schemeClr val="bg1"/>
                </a:solidFill>
              </a:rPr>
              <a:t>In 5hrs, barista A makes 20 drinks with 1 defect.</a:t>
            </a:r>
          </a:p>
        </p:txBody>
      </p:sp>
      <p:sp>
        <p:nvSpPr>
          <p:cNvPr id="25" name="TextBox 24">
            <a:extLst>
              <a:ext uri="{FF2B5EF4-FFF2-40B4-BE49-F238E27FC236}">
                <a16:creationId xmlns:a16="http://schemas.microsoft.com/office/drawing/2014/main" id="{87985A55-0690-4D71-9463-5195DFE41ADC}"/>
              </a:ext>
            </a:extLst>
          </p:cNvPr>
          <p:cNvSpPr txBox="1"/>
          <p:nvPr/>
        </p:nvSpPr>
        <p:spPr>
          <a:xfrm>
            <a:off x="4703393" y="2840846"/>
            <a:ext cx="4328685" cy="338554"/>
          </a:xfrm>
          <a:prstGeom prst="rect">
            <a:avLst/>
          </a:prstGeom>
          <a:solidFill>
            <a:schemeClr val="accent1"/>
          </a:solidFill>
        </p:spPr>
        <p:txBody>
          <a:bodyPr wrap="none" rtlCol="0">
            <a:spAutoFit/>
          </a:bodyPr>
          <a:lstStyle/>
          <a:p>
            <a:r>
              <a:rPr lang="en-US" sz="1600" dirty="0">
                <a:solidFill>
                  <a:schemeClr val="bg1"/>
                </a:solidFill>
              </a:rPr>
              <a:t>In 5hrs, barista B makes 25 drinks with 10 defects.</a:t>
            </a:r>
          </a:p>
        </p:txBody>
      </p:sp>
      <p:sp>
        <p:nvSpPr>
          <p:cNvPr id="7" name="TextBox 6">
            <a:extLst>
              <a:ext uri="{FF2B5EF4-FFF2-40B4-BE49-F238E27FC236}">
                <a16:creationId xmlns:a16="http://schemas.microsoft.com/office/drawing/2014/main" id="{06B3D3EF-F75E-4388-AF3F-1A404389CCA0}"/>
              </a:ext>
            </a:extLst>
          </p:cNvPr>
          <p:cNvSpPr txBox="1"/>
          <p:nvPr/>
        </p:nvSpPr>
        <p:spPr>
          <a:xfrm>
            <a:off x="126140" y="5021154"/>
            <a:ext cx="4308414" cy="1169551"/>
          </a:xfrm>
          <a:prstGeom prst="rect">
            <a:avLst/>
          </a:prstGeom>
          <a:noFill/>
        </p:spPr>
        <p:txBody>
          <a:bodyPr wrap="square" rtlCol="0">
            <a:spAutoFit/>
          </a:bodyPr>
          <a:lstStyle/>
          <a:p>
            <a:pPr marL="117475" indent="-117475">
              <a:buFont typeface="Arial" panose="020B0604020202020204" pitchFamily="34" charset="0"/>
              <a:buChar char="•"/>
            </a:pPr>
            <a:r>
              <a:rPr lang="en-US" sz="1400" dirty="0"/>
              <a:t>Good cycle time</a:t>
            </a:r>
          </a:p>
          <a:p>
            <a:pPr marL="117475" indent="-117475">
              <a:buFont typeface="Arial" panose="020B0604020202020204" pitchFamily="34" charset="0"/>
              <a:buChar char="•"/>
            </a:pPr>
            <a:r>
              <a:rPr lang="en-US" sz="1400" dirty="0"/>
              <a:t>Decent throughput but given the cycle time, better utilization of time, they are spending only 4min/</a:t>
            </a:r>
            <a:r>
              <a:rPr lang="en-US" sz="1400" dirty="0" err="1"/>
              <a:t>hr</a:t>
            </a:r>
            <a:r>
              <a:rPr lang="en-US" sz="1400" dirty="0"/>
              <a:t> actually working.</a:t>
            </a:r>
          </a:p>
          <a:p>
            <a:pPr marL="117475" indent="-117475">
              <a:buFont typeface="Arial" panose="020B0604020202020204" pitchFamily="34" charset="0"/>
              <a:buChar char="•"/>
            </a:pPr>
            <a:r>
              <a:rPr lang="en-US" sz="1400" dirty="0"/>
              <a:t>Good defect rate.</a:t>
            </a:r>
          </a:p>
        </p:txBody>
      </p:sp>
      <p:sp>
        <p:nvSpPr>
          <p:cNvPr id="26" name="TextBox 25">
            <a:extLst>
              <a:ext uri="{FF2B5EF4-FFF2-40B4-BE49-F238E27FC236}">
                <a16:creationId xmlns:a16="http://schemas.microsoft.com/office/drawing/2014/main" id="{EA084566-FEED-48E3-A0FC-334A75F795C5}"/>
              </a:ext>
            </a:extLst>
          </p:cNvPr>
          <p:cNvSpPr txBox="1"/>
          <p:nvPr/>
        </p:nvSpPr>
        <p:spPr>
          <a:xfrm>
            <a:off x="4812130" y="5021154"/>
            <a:ext cx="4308414" cy="954107"/>
          </a:xfrm>
          <a:prstGeom prst="rect">
            <a:avLst/>
          </a:prstGeom>
          <a:noFill/>
        </p:spPr>
        <p:txBody>
          <a:bodyPr wrap="square" rtlCol="0">
            <a:spAutoFit/>
          </a:bodyPr>
          <a:lstStyle/>
          <a:p>
            <a:pPr marL="117475" indent="-117475">
              <a:buFont typeface="Arial" panose="020B0604020202020204" pitchFamily="34" charset="0"/>
              <a:buChar char="•"/>
            </a:pPr>
            <a:r>
              <a:rPr lang="en-US" sz="1400" dirty="0"/>
              <a:t>Decent cycle time</a:t>
            </a:r>
          </a:p>
          <a:p>
            <a:pPr marL="117475" indent="-117475">
              <a:buFont typeface="Arial" panose="020B0604020202020204" pitchFamily="34" charset="0"/>
              <a:buChar char="•"/>
            </a:pPr>
            <a:r>
              <a:rPr lang="en-US" sz="1400" dirty="0"/>
              <a:t>Decent throughput </a:t>
            </a:r>
          </a:p>
          <a:p>
            <a:pPr marL="117475" indent="-117475">
              <a:buFont typeface="Arial" panose="020B0604020202020204" pitchFamily="34" charset="0"/>
              <a:buChar char="•"/>
            </a:pPr>
            <a:r>
              <a:rPr lang="en-US" sz="1400" dirty="0"/>
              <a:t>Terrible defect rate.  Improve quality of result while maintaining cycle &amp; throughput.</a:t>
            </a:r>
          </a:p>
        </p:txBody>
      </p:sp>
    </p:spTree>
    <p:extLst>
      <p:ext uri="{BB962C8B-B14F-4D97-AF65-F5344CB8AC3E}">
        <p14:creationId xmlns:p14="http://schemas.microsoft.com/office/powerpoint/2010/main" val="2132869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364125-6561-48BD-A406-4F62987CCAA1}"/>
              </a:ext>
            </a:extLst>
          </p:cNvPr>
          <p:cNvSpPr>
            <a:spLocks noGrp="1"/>
          </p:cNvSpPr>
          <p:nvPr>
            <p:ph type="dt" sz="half" idx="10"/>
          </p:nvPr>
        </p:nvSpPr>
        <p:spPr/>
        <p:txBody>
          <a:bodyPr/>
          <a:lstStyle/>
          <a:p>
            <a:fld id="{6700A58B-DD98-43D0-B791-721480A02982}" type="datetime1">
              <a:rPr lang="en-US" smtClean="0"/>
              <a:t>7/31/2018</a:t>
            </a:fld>
            <a:endParaRPr lang="en-US"/>
          </a:p>
        </p:txBody>
      </p:sp>
      <p:sp>
        <p:nvSpPr>
          <p:cNvPr id="3" name="Title 2">
            <a:extLst>
              <a:ext uri="{FF2B5EF4-FFF2-40B4-BE49-F238E27FC236}">
                <a16:creationId xmlns:a16="http://schemas.microsoft.com/office/drawing/2014/main" id="{4BA1F104-EECE-4378-AF98-E524DCE86BE6}"/>
              </a:ext>
            </a:extLst>
          </p:cNvPr>
          <p:cNvSpPr>
            <a:spLocks noGrp="1"/>
          </p:cNvSpPr>
          <p:nvPr>
            <p:ph type="title"/>
          </p:nvPr>
        </p:nvSpPr>
        <p:spPr>
          <a:xfrm>
            <a:off x="314325" y="365126"/>
            <a:ext cx="8515350" cy="591477"/>
          </a:xfrm>
        </p:spPr>
        <p:txBody>
          <a:bodyPr/>
          <a:lstStyle/>
          <a:p>
            <a:r>
              <a:rPr lang="en-US" dirty="0"/>
              <a:t>These principles can be applied to other queues</a:t>
            </a:r>
          </a:p>
        </p:txBody>
      </p:sp>
      <p:sp>
        <p:nvSpPr>
          <p:cNvPr id="4" name="Slide Number Placeholder 3">
            <a:extLst>
              <a:ext uri="{FF2B5EF4-FFF2-40B4-BE49-F238E27FC236}">
                <a16:creationId xmlns:a16="http://schemas.microsoft.com/office/drawing/2014/main" id="{C688B0E6-7EC5-4146-8010-72F14BFDD09A}"/>
              </a:ext>
            </a:extLst>
          </p:cNvPr>
          <p:cNvSpPr>
            <a:spLocks noGrp="1"/>
          </p:cNvSpPr>
          <p:nvPr>
            <p:ph type="sldNum" sz="quarter" idx="12"/>
          </p:nvPr>
        </p:nvSpPr>
        <p:spPr/>
        <p:txBody>
          <a:bodyPr/>
          <a:lstStyle/>
          <a:p>
            <a:fld id="{37290FF7-652B-4475-AEAB-8B1A5D23AE09}" type="slidenum">
              <a:rPr lang="en-US" smtClean="0"/>
              <a:t>12</a:t>
            </a:fld>
            <a:endParaRPr lang="en-US"/>
          </a:p>
        </p:txBody>
      </p:sp>
      <p:sp>
        <p:nvSpPr>
          <p:cNvPr id="5" name="Footer Placeholder 4">
            <a:extLst>
              <a:ext uri="{FF2B5EF4-FFF2-40B4-BE49-F238E27FC236}">
                <a16:creationId xmlns:a16="http://schemas.microsoft.com/office/drawing/2014/main" id="{2312F328-3698-4BFF-810A-362FC4940A03}"/>
              </a:ext>
            </a:extLst>
          </p:cNvPr>
          <p:cNvSpPr>
            <a:spLocks noGrp="1"/>
          </p:cNvSpPr>
          <p:nvPr>
            <p:ph type="ftr" sz="quarter" idx="3"/>
          </p:nvPr>
        </p:nvSpPr>
        <p:spPr/>
        <p:txBody>
          <a:bodyPr/>
          <a:lstStyle/>
          <a:p>
            <a:r>
              <a:rPr lang="en-US"/>
              <a:t>Kwartler CSCI S-96</a:t>
            </a:r>
            <a:endParaRPr lang="en-US" dirty="0"/>
          </a:p>
        </p:txBody>
      </p:sp>
      <p:sp>
        <p:nvSpPr>
          <p:cNvPr id="6" name="TextBox 5">
            <a:extLst>
              <a:ext uri="{FF2B5EF4-FFF2-40B4-BE49-F238E27FC236}">
                <a16:creationId xmlns:a16="http://schemas.microsoft.com/office/drawing/2014/main" id="{7F1A55C9-A856-4928-9F7D-B6CE403536E0}"/>
              </a:ext>
            </a:extLst>
          </p:cNvPr>
          <p:cNvSpPr txBox="1"/>
          <p:nvPr/>
        </p:nvSpPr>
        <p:spPr>
          <a:xfrm>
            <a:off x="314325" y="1158251"/>
            <a:ext cx="2418354" cy="369332"/>
          </a:xfrm>
          <a:prstGeom prst="rect">
            <a:avLst/>
          </a:prstGeom>
          <a:noFill/>
        </p:spPr>
        <p:txBody>
          <a:bodyPr wrap="square" rtlCol="0">
            <a:spAutoFit/>
          </a:bodyPr>
          <a:lstStyle/>
          <a:p>
            <a:r>
              <a:rPr lang="en-US" dirty="0"/>
              <a:t>Manufacturing example</a:t>
            </a:r>
          </a:p>
        </p:txBody>
      </p:sp>
      <p:sp>
        <p:nvSpPr>
          <p:cNvPr id="7" name="TextBox 6">
            <a:extLst>
              <a:ext uri="{FF2B5EF4-FFF2-40B4-BE49-F238E27FC236}">
                <a16:creationId xmlns:a16="http://schemas.microsoft.com/office/drawing/2014/main" id="{CD15AD7C-8372-401F-A53A-AD46634AF25A}"/>
              </a:ext>
            </a:extLst>
          </p:cNvPr>
          <p:cNvSpPr txBox="1"/>
          <p:nvPr/>
        </p:nvSpPr>
        <p:spPr>
          <a:xfrm>
            <a:off x="614455" y="4982308"/>
            <a:ext cx="7623497" cy="923330"/>
          </a:xfrm>
          <a:prstGeom prst="rect">
            <a:avLst/>
          </a:prstGeom>
          <a:noFill/>
        </p:spPr>
        <p:txBody>
          <a:bodyPr wrap="none" rtlCol="0">
            <a:spAutoFit/>
          </a:bodyPr>
          <a:lstStyle/>
          <a:p>
            <a:pPr marL="285750" indent="-285750">
              <a:buFont typeface="Arial" panose="020B0604020202020204" pitchFamily="34" charset="0"/>
              <a:buChar char="•"/>
            </a:pPr>
            <a:r>
              <a:rPr lang="en-US" dirty="0"/>
              <a:t>Jenny puts wheels on Ford Trucks, with each wheel taking 6 min – </a:t>
            </a:r>
            <a:r>
              <a:rPr lang="en-US" b="1" dirty="0"/>
              <a:t>cycle time</a:t>
            </a:r>
          </a:p>
          <a:p>
            <a:pPr marL="285750" indent="-285750">
              <a:buFont typeface="Arial" panose="020B0604020202020204" pitchFamily="34" charset="0"/>
              <a:buChar char="•"/>
            </a:pPr>
            <a:r>
              <a:rPr lang="en-US" dirty="0"/>
              <a:t>Jenny averages 9 wheels an hour – </a:t>
            </a:r>
            <a:r>
              <a:rPr lang="en-US" b="1" dirty="0"/>
              <a:t>throughput</a:t>
            </a:r>
          </a:p>
          <a:p>
            <a:pPr marL="285750" indent="-285750">
              <a:buFont typeface="Arial" panose="020B0604020202020204" pitchFamily="34" charset="0"/>
              <a:buChar char="•"/>
            </a:pPr>
            <a:r>
              <a:rPr lang="en-US" dirty="0"/>
              <a:t>1 in 100 wheels is put on with a loose lug nut – 99% </a:t>
            </a:r>
            <a:r>
              <a:rPr lang="en-US" b="1" dirty="0"/>
              <a:t>first pass yield</a:t>
            </a:r>
          </a:p>
        </p:txBody>
      </p:sp>
      <p:pic>
        <p:nvPicPr>
          <p:cNvPr id="2050" name="Picture 2" descr="Image result for manufacturing meme">
            <a:extLst>
              <a:ext uri="{FF2B5EF4-FFF2-40B4-BE49-F238E27FC236}">
                <a16:creationId xmlns:a16="http://schemas.microsoft.com/office/drawing/2014/main" id="{E04EAF64-9594-4652-9201-CC3A6F6E0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7788" y="1590316"/>
            <a:ext cx="4088423" cy="282101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D246FD7E-6B08-47E7-B828-ACE633B25406}"/>
              </a:ext>
            </a:extLst>
          </p:cNvPr>
          <p:cNvSpPr/>
          <p:nvPr/>
        </p:nvSpPr>
        <p:spPr>
          <a:xfrm>
            <a:off x="5955323" y="3880338"/>
            <a:ext cx="375139" cy="257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1982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364125-6561-48BD-A406-4F62987CCAA1}"/>
              </a:ext>
            </a:extLst>
          </p:cNvPr>
          <p:cNvSpPr>
            <a:spLocks noGrp="1"/>
          </p:cNvSpPr>
          <p:nvPr>
            <p:ph type="dt" sz="half" idx="10"/>
          </p:nvPr>
        </p:nvSpPr>
        <p:spPr/>
        <p:txBody>
          <a:bodyPr/>
          <a:lstStyle/>
          <a:p>
            <a:fld id="{6700A58B-DD98-43D0-B791-721480A02982}" type="datetime1">
              <a:rPr lang="en-US" smtClean="0"/>
              <a:t>7/31/2018</a:t>
            </a:fld>
            <a:endParaRPr lang="en-US"/>
          </a:p>
        </p:txBody>
      </p:sp>
      <p:sp>
        <p:nvSpPr>
          <p:cNvPr id="4" name="Slide Number Placeholder 3">
            <a:extLst>
              <a:ext uri="{FF2B5EF4-FFF2-40B4-BE49-F238E27FC236}">
                <a16:creationId xmlns:a16="http://schemas.microsoft.com/office/drawing/2014/main" id="{C688B0E6-7EC5-4146-8010-72F14BFDD09A}"/>
              </a:ext>
            </a:extLst>
          </p:cNvPr>
          <p:cNvSpPr>
            <a:spLocks noGrp="1"/>
          </p:cNvSpPr>
          <p:nvPr>
            <p:ph type="sldNum" sz="quarter" idx="12"/>
          </p:nvPr>
        </p:nvSpPr>
        <p:spPr/>
        <p:txBody>
          <a:bodyPr/>
          <a:lstStyle/>
          <a:p>
            <a:fld id="{37290FF7-652B-4475-AEAB-8B1A5D23AE09}" type="slidenum">
              <a:rPr lang="en-US" smtClean="0"/>
              <a:t>13</a:t>
            </a:fld>
            <a:endParaRPr lang="en-US"/>
          </a:p>
        </p:txBody>
      </p:sp>
      <p:sp>
        <p:nvSpPr>
          <p:cNvPr id="5" name="Footer Placeholder 4">
            <a:extLst>
              <a:ext uri="{FF2B5EF4-FFF2-40B4-BE49-F238E27FC236}">
                <a16:creationId xmlns:a16="http://schemas.microsoft.com/office/drawing/2014/main" id="{2312F328-3698-4BFF-810A-362FC4940A03}"/>
              </a:ext>
            </a:extLst>
          </p:cNvPr>
          <p:cNvSpPr>
            <a:spLocks noGrp="1"/>
          </p:cNvSpPr>
          <p:nvPr>
            <p:ph type="ftr" sz="quarter" idx="3"/>
          </p:nvPr>
        </p:nvSpPr>
        <p:spPr/>
        <p:txBody>
          <a:bodyPr/>
          <a:lstStyle/>
          <a:p>
            <a:r>
              <a:rPr lang="en-US"/>
              <a:t>Kwartler CSCI S-96</a:t>
            </a:r>
            <a:endParaRPr lang="en-US" dirty="0"/>
          </a:p>
        </p:txBody>
      </p:sp>
      <p:sp>
        <p:nvSpPr>
          <p:cNvPr id="6" name="TextBox 5">
            <a:extLst>
              <a:ext uri="{FF2B5EF4-FFF2-40B4-BE49-F238E27FC236}">
                <a16:creationId xmlns:a16="http://schemas.microsoft.com/office/drawing/2014/main" id="{7F1A55C9-A856-4928-9F7D-B6CE403536E0}"/>
              </a:ext>
            </a:extLst>
          </p:cNvPr>
          <p:cNvSpPr txBox="1"/>
          <p:nvPr/>
        </p:nvSpPr>
        <p:spPr>
          <a:xfrm>
            <a:off x="314325" y="1444893"/>
            <a:ext cx="2025491" cy="369332"/>
          </a:xfrm>
          <a:prstGeom prst="rect">
            <a:avLst/>
          </a:prstGeom>
          <a:noFill/>
        </p:spPr>
        <p:txBody>
          <a:bodyPr wrap="none" rtlCol="0">
            <a:spAutoFit/>
          </a:bodyPr>
          <a:lstStyle/>
          <a:p>
            <a:r>
              <a:rPr lang="en-US" dirty="0"/>
              <a:t>Call center example</a:t>
            </a:r>
          </a:p>
        </p:txBody>
      </p:sp>
      <p:sp>
        <p:nvSpPr>
          <p:cNvPr id="7" name="TextBox 6">
            <a:extLst>
              <a:ext uri="{FF2B5EF4-FFF2-40B4-BE49-F238E27FC236}">
                <a16:creationId xmlns:a16="http://schemas.microsoft.com/office/drawing/2014/main" id="{A893454F-A791-4249-B0A1-89643EA6B866}"/>
              </a:ext>
            </a:extLst>
          </p:cNvPr>
          <p:cNvSpPr txBox="1"/>
          <p:nvPr/>
        </p:nvSpPr>
        <p:spPr>
          <a:xfrm>
            <a:off x="140678" y="4898564"/>
            <a:ext cx="882747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On average Chris, a call center agent, takes 8min to complete a call – </a:t>
            </a:r>
            <a:r>
              <a:rPr lang="en-US" b="1" dirty="0"/>
              <a:t>cycle time</a:t>
            </a:r>
          </a:p>
          <a:p>
            <a:pPr marL="285750" indent="-285750">
              <a:buFont typeface="Arial" panose="020B0604020202020204" pitchFamily="34" charset="0"/>
              <a:buChar char="•"/>
            </a:pPr>
            <a:r>
              <a:rPr lang="en-US" dirty="0"/>
              <a:t>Chris completes 6 calls per hour, - </a:t>
            </a:r>
            <a:r>
              <a:rPr lang="en-US" b="1" dirty="0"/>
              <a:t>throughput</a:t>
            </a:r>
          </a:p>
          <a:p>
            <a:pPr marL="285750" indent="-285750">
              <a:buFont typeface="Arial" panose="020B0604020202020204" pitchFamily="34" charset="0"/>
              <a:buChar char="•"/>
            </a:pPr>
            <a:r>
              <a:rPr lang="en-US" dirty="0"/>
              <a:t>1 in 1000 calls, the person calls back (missed “first contact resolution”) – 99.9% </a:t>
            </a:r>
            <a:r>
              <a:rPr lang="en-US" b="1" dirty="0"/>
              <a:t>first pass yield</a:t>
            </a:r>
          </a:p>
        </p:txBody>
      </p:sp>
      <p:sp>
        <p:nvSpPr>
          <p:cNvPr id="10" name="Title 2">
            <a:extLst>
              <a:ext uri="{FF2B5EF4-FFF2-40B4-BE49-F238E27FC236}">
                <a16:creationId xmlns:a16="http://schemas.microsoft.com/office/drawing/2014/main" id="{EA5AC252-3C93-41E3-9AC9-BB7C00E35222}"/>
              </a:ext>
            </a:extLst>
          </p:cNvPr>
          <p:cNvSpPr>
            <a:spLocks noGrp="1"/>
          </p:cNvSpPr>
          <p:nvPr>
            <p:ph type="title"/>
          </p:nvPr>
        </p:nvSpPr>
        <p:spPr>
          <a:xfrm>
            <a:off x="314325" y="365126"/>
            <a:ext cx="8515350" cy="591477"/>
          </a:xfrm>
        </p:spPr>
        <p:txBody>
          <a:bodyPr/>
          <a:lstStyle/>
          <a:p>
            <a:r>
              <a:rPr lang="en-US" dirty="0"/>
              <a:t>These principles can be applied to other queues</a:t>
            </a:r>
          </a:p>
        </p:txBody>
      </p:sp>
      <p:pic>
        <p:nvPicPr>
          <p:cNvPr id="6146" name="Picture 2" descr="Image result for call center meme">
            <a:extLst>
              <a:ext uri="{FF2B5EF4-FFF2-40B4-BE49-F238E27FC236}">
                <a16:creationId xmlns:a16="http://schemas.microsoft.com/office/drawing/2014/main" id="{B7F18028-AC23-46EC-B648-7385EFF78E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814225"/>
            <a:ext cx="4114800" cy="2651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626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364125-6561-48BD-A406-4F62987CCAA1}"/>
              </a:ext>
            </a:extLst>
          </p:cNvPr>
          <p:cNvSpPr>
            <a:spLocks noGrp="1"/>
          </p:cNvSpPr>
          <p:nvPr>
            <p:ph type="dt" sz="half" idx="10"/>
          </p:nvPr>
        </p:nvSpPr>
        <p:spPr/>
        <p:txBody>
          <a:bodyPr/>
          <a:lstStyle/>
          <a:p>
            <a:fld id="{6700A58B-DD98-43D0-B791-721480A02982}" type="datetime1">
              <a:rPr lang="en-US" smtClean="0"/>
              <a:t>7/31/2018</a:t>
            </a:fld>
            <a:endParaRPr lang="en-US"/>
          </a:p>
        </p:txBody>
      </p:sp>
      <p:sp>
        <p:nvSpPr>
          <p:cNvPr id="3" name="Title 2">
            <a:extLst>
              <a:ext uri="{FF2B5EF4-FFF2-40B4-BE49-F238E27FC236}">
                <a16:creationId xmlns:a16="http://schemas.microsoft.com/office/drawing/2014/main" id="{4BA1F104-EECE-4378-AF98-E524DCE86BE6}"/>
              </a:ext>
            </a:extLst>
          </p:cNvPr>
          <p:cNvSpPr>
            <a:spLocks noGrp="1"/>
          </p:cNvSpPr>
          <p:nvPr>
            <p:ph type="title"/>
          </p:nvPr>
        </p:nvSpPr>
        <p:spPr>
          <a:xfrm>
            <a:off x="314325" y="365126"/>
            <a:ext cx="8515350" cy="591477"/>
          </a:xfrm>
        </p:spPr>
        <p:txBody>
          <a:bodyPr/>
          <a:lstStyle/>
          <a:p>
            <a:r>
              <a:rPr lang="en-US" dirty="0"/>
              <a:t>These principles can be applied to other queues</a:t>
            </a:r>
          </a:p>
        </p:txBody>
      </p:sp>
      <p:sp>
        <p:nvSpPr>
          <p:cNvPr id="4" name="Slide Number Placeholder 3">
            <a:extLst>
              <a:ext uri="{FF2B5EF4-FFF2-40B4-BE49-F238E27FC236}">
                <a16:creationId xmlns:a16="http://schemas.microsoft.com/office/drawing/2014/main" id="{C688B0E6-7EC5-4146-8010-72F14BFDD09A}"/>
              </a:ext>
            </a:extLst>
          </p:cNvPr>
          <p:cNvSpPr>
            <a:spLocks noGrp="1"/>
          </p:cNvSpPr>
          <p:nvPr>
            <p:ph type="sldNum" sz="quarter" idx="12"/>
          </p:nvPr>
        </p:nvSpPr>
        <p:spPr/>
        <p:txBody>
          <a:bodyPr/>
          <a:lstStyle/>
          <a:p>
            <a:fld id="{37290FF7-652B-4475-AEAB-8B1A5D23AE09}" type="slidenum">
              <a:rPr lang="en-US" smtClean="0"/>
              <a:t>14</a:t>
            </a:fld>
            <a:endParaRPr lang="en-US"/>
          </a:p>
        </p:txBody>
      </p:sp>
      <p:sp>
        <p:nvSpPr>
          <p:cNvPr id="5" name="Footer Placeholder 4">
            <a:extLst>
              <a:ext uri="{FF2B5EF4-FFF2-40B4-BE49-F238E27FC236}">
                <a16:creationId xmlns:a16="http://schemas.microsoft.com/office/drawing/2014/main" id="{2312F328-3698-4BFF-810A-362FC4940A03}"/>
              </a:ext>
            </a:extLst>
          </p:cNvPr>
          <p:cNvSpPr>
            <a:spLocks noGrp="1"/>
          </p:cNvSpPr>
          <p:nvPr>
            <p:ph type="ftr" sz="quarter" idx="3"/>
          </p:nvPr>
        </p:nvSpPr>
        <p:spPr/>
        <p:txBody>
          <a:bodyPr/>
          <a:lstStyle/>
          <a:p>
            <a:r>
              <a:rPr lang="en-US"/>
              <a:t>Kwartler CSCI S-96</a:t>
            </a:r>
            <a:endParaRPr lang="en-US" dirty="0"/>
          </a:p>
        </p:txBody>
      </p:sp>
      <p:sp>
        <p:nvSpPr>
          <p:cNvPr id="6" name="TextBox 5">
            <a:extLst>
              <a:ext uri="{FF2B5EF4-FFF2-40B4-BE49-F238E27FC236}">
                <a16:creationId xmlns:a16="http://schemas.microsoft.com/office/drawing/2014/main" id="{7F1A55C9-A856-4928-9F7D-B6CE403536E0}"/>
              </a:ext>
            </a:extLst>
          </p:cNvPr>
          <p:cNvSpPr txBox="1"/>
          <p:nvPr/>
        </p:nvSpPr>
        <p:spPr>
          <a:xfrm>
            <a:off x="222740" y="1301261"/>
            <a:ext cx="2288191" cy="369332"/>
          </a:xfrm>
          <a:prstGeom prst="rect">
            <a:avLst/>
          </a:prstGeom>
          <a:noFill/>
        </p:spPr>
        <p:txBody>
          <a:bodyPr wrap="none" rtlCol="0">
            <a:spAutoFit/>
          </a:bodyPr>
          <a:lstStyle/>
          <a:p>
            <a:r>
              <a:rPr lang="en-US" dirty="0"/>
              <a:t>Data scientist example</a:t>
            </a:r>
          </a:p>
        </p:txBody>
      </p:sp>
      <p:sp>
        <p:nvSpPr>
          <p:cNvPr id="7" name="TextBox 6">
            <a:extLst>
              <a:ext uri="{FF2B5EF4-FFF2-40B4-BE49-F238E27FC236}">
                <a16:creationId xmlns:a16="http://schemas.microsoft.com/office/drawing/2014/main" id="{B20F570E-915B-4F0A-897F-50C4454F11F7}"/>
              </a:ext>
            </a:extLst>
          </p:cNvPr>
          <p:cNvSpPr txBox="1"/>
          <p:nvPr/>
        </p:nvSpPr>
        <p:spPr>
          <a:xfrm>
            <a:off x="222739" y="5439732"/>
            <a:ext cx="8606935"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t>Dale completes 500 lines of production data science code in 48 hours of work – </a:t>
            </a:r>
            <a:r>
              <a:rPr lang="en-US" sz="1600" b="1" dirty="0"/>
              <a:t>cycle time</a:t>
            </a:r>
          </a:p>
          <a:p>
            <a:pPr marL="285750" indent="-285750">
              <a:buFont typeface="Arial" panose="020B0604020202020204" pitchFamily="34" charset="0"/>
              <a:buChar char="•"/>
            </a:pPr>
            <a:r>
              <a:rPr lang="en-US" sz="1600" dirty="0"/>
              <a:t>Dale completes 2.6 blocks of 500 line code per month - </a:t>
            </a:r>
            <a:r>
              <a:rPr lang="en-US" sz="1600" b="1" dirty="0"/>
              <a:t>throughput</a:t>
            </a:r>
          </a:p>
          <a:p>
            <a:pPr marL="285750" indent="-285750">
              <a:buFont typeface="Arial" panose="020B0604020202020204" pitchFamily="34" charset="0"/>
              <a:buChar char="•"/>
            </a:pPr>
            <a:r>
              <a:rPr lang="en-US" sz="1600" dirty="0"/>
              <a:t>1 in 3  chunks of codes submitted require a correction 67% first pass yield – </a:t>
            </a:r>
            <a:r>
              <a:rPr lang="en-US" sz="1600" b="1" dirty="0"/>
              <a:t>first pass yield </a:t>
            </a:r>
          </a:p>
        </p:txBody>
      </p:sp>
      <p:pic>
        <p:nvPicPr>
          <p:cNvPr id="7170" name="Picture 2" descr="Image result for developer bro  meme">
            <a:extLst>
              <a:ext uri="{FF2B5EF4-FFF2-40B4-BE49-F238E27FC236}">
                <a16:creationId xmlns:a16="http://schemas.microsoft.com/office/drawing/2014/main" id="{9DC9FC8B-B07D-4716-8BAC-02A9F33AD2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0931" y="1670593"/>
            <a:ext cx="4873137" cy="3248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670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364125-6561-48BD-A406-4F62987CCAA1}"/>
              </a:ext>
            </a:extLst>
          </p:cNvPr>
          <p:cNvSpPr>
            <a:spLocks noGrp="1"/>
          </p:cNvSpPr>
          <p:nvPr>
            <p:ph type="dt" sz="half" idx="10"/>
          </p:nvPr>
        </p:nvSpPr>
        <p:spPr/>
        <p:txBody>
          <a:bodyPr/>
          <a:lstStyle/>
          <a:p>
            <a:fld id="{6700A58B-DD98-43D0-B791-721480A02982}" type="datetime1">
              <a:rPr lang="en-US" smtClean="0"/>
              <a:t>7/31/2018</a:t>
            </a:fld>
            <a:endParaRPr lang="en-US"/>
          </a:p>
        </p:txBody>
      </p:sp>
      <p:sp>
        <p:nvSpPr>
          <p:cNvPr id="4" name="Slide Number Placeholder 3">
            <a:extLst>
              <a:ext uri="{FF2B5EF4-FFF2-40B4-BE49-F238E27FC236}">
                <a16:creationId xmlns:a16="http://schemas.microsoft.com/office/drawing/2014/main" id="{C688B0E6-7EC5-4146-8010-72F14BFDD09A}"/>
              </a:ext>
            </a:extLst>
          </p:cNvPr>
          <p:cNvSpPr>
            <a:spLocks noGrp="1"/>
          </p:cNvSpPr>
          <p:nvPr>
            <p:ph type="sldNum" sz="quarter" idx="12"/>
          </p:nvPr>
        </p:nvSpPr>
        <p:spPr/>
        <p:txBody>
          <a:bodyPr/>
          <a:lstStyle/>
          <a:p>
            <a:fld id="{37290FF7-652B-4475-AEAB-8B1A5D23AE09}" type="slidenum">
              <a:rPr lang="en-US" smtClean="0"/>
              <a:t>15</a:t>
            </a:fld>
            <a:endParaRPr lang="en-US"/>
          </a:p>
        </p:txBody>
      </p:sp>
      <p:sp>
        <p:nvSpPr>
          <p:cNvPr id="5" name="Footer Placeholder 4">
            <a:extLst>
              <a:ext uri="{FF2B5EF4-FFF2-40B4-BE49-F238E27FC236}">
                <a16:creationId xmlns:a16="http://schemas.microsoft.com/office/drawing/2014/main" id="{2312F328-3698-4BFF-810A-362FC4940A03}"/>
              </a:ext>
            </a:extLst>
          </p:cNvPr>
          <p:cNvSpPr>
            <a:spLocks noGrp="1"/>
          </p:cNvSpPr>
          <p:nvPr>
            <p:ph type="ftr" sz="quarter" idx="3"/>
          </p:nvPr>
        </p:nvSpPr>
        <p:spPr/>
        <p:txBody>
          <a:bodyPr/>
          <a:lstStyle/>
          <a:p>
            <a:r>
              <a:rPr lang="en-US"/>
              <a:t>Kwartler CSCI S-96</a:t>
            </a:r>
            <a:endParaRPr lang="en-US" dirty="0"/>
          </a:p>
        </p:txBody>
      </p:sp>
      <p:sp>
        <p:nvSpPr>
          <p:cNvPr id="6" name="TextBox 5">
            <a:extLst>
              <a:ext uri="{FF2B5EF4-FFF2-40B4-BE49-F238E27FC236}">
                <a16:creationId xmlns:a16="http://schemas.microsoft.com/office/drawing/2014/main" id="{7F1A55C9-A856-4928-9F7D-B6CE403536E0}"/>
              </a:ext>
            </a:extLst>
          </p:cNvPr>
          <p:cNvSpPr txBox="1"/>
          <p:nvPr/>
        </p:nvSpPr>
        <p:spPr>
          <a:xfrm>
            <a:off x="314325" y="1384248"/>
            <a:ext cx="1908408" cy="369332"/>
          </a:xfrm>
          <a:prstGeom prst="rect">
            <a:avLst/>
          </a:prstGeom>
          <a:noFill/>
        </p:spPr>
        <p:txBody>
          <a:bodyPr wrap="none" rtlCol="0">
            <a:spAutoFit/>
          </a:bodyPr>
          <a:lstStyle/>
          <a:p>
            <a:r>
              <a:rPr lang="en-US" dirty="0"/>
              <a:t>Professor example</a:t>
            </a:r>
          </a:p>
        </p:txBody>
      </p:sp>
      <p:pic>
        <p:nvPicPr>
          <p:cNvPr id="8194" name="Picture 2" descr="Image result for professor   meme">
            <a:extLst>
              <a:ext uri="{FF2B5EF4-FFF2-40B4-BE49-F238E27FC236}">
                <a16:creationId xmlns:a16="http://schemas.microsoft.com/office/drawing/2014/main" id="{0D341CFC-5C58-4285-A5D2-E54B75474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733" y="1753580"/>
            <a:ext cx="4071205" cy="2686790"/>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2">
            <a:extLst>
              <a:ext uri="{FF2B5EF4-FFF2-40B4-BE49-F238E27FC236}">
                <a16:creationId xmlns:a16="http://schemas.microsoft.com/office/drawing/2014/main" id="{5D84CF75-741B-4EE1-8D3E-421F1B1CDDAD}"/>
              </a:ext>
            </a:extLst>
          </p:cNvPr>
          <p:cNvSpPr>
            <a:spLocks noGrp="1"/>
          </p:cNvSpPr>
          <p:nvPr>
            <p:ph type="title"/>
          </p:nvPr>
        </p:nvSpPr>
        <p:spPr>
          <a:xfrm>
            <a:off x="314325" y="365126"/>
            <a:ext cx="8515350" cy="591477"/>
          </a:xfrm>
        </p:spPr>
        <p:txBody>
          <a:bodyPr/>
          <a:lstStyle/>
          <a:p>
            <a:r>
              <a:rPr lang="en-US" dirty="0"/>
              <a:t>These principles can be applied to other queues</a:t>
            </a:r>
          </a:p>
        </p:txBody>
      </p:sp>
      <p:sp>
        <p:nvSpPr>
          <p:cNvPr id="12" name="TextBox 11">
            <a:extLst>
              <a:ext uri="{FF2B5EF4-FFF2-40B4-BE49-F238E27FC236}">
                <a16:creationId xmlns:a16="http://schemas.microsoft.com/office/drawing/2014/main" id="{268B9A13-13F6-45BB-818C-6F6C4AE734B8}"/>
              </a:ext>
            </a:extLst>
          </p:cNvPr>
          <p:cNvSpPr txBox="1"/>
          <p:nvPr/>
        </p:nvSpPr>
        <p:spPr>
          <a:xfrm>
            <a:off x="222739" y="4865305"/>
            <a:ext cx="8606935" cy="1477328"/>
          </a:xfrm>
          <a:prstGeom prst="rect">
            <a:avLst/>
          </a:prstGeom>
          <a:noFill/>
        </p:spPr>
        <p:txBody>
          <a:bodyPr wrap="square" rtlCol="0">
            <a:spAutoFit/>
          </a:bodyPr>
          <a:lstStyle/>
          <a:p>
            <a:pPr marL="285750" indent="-285750">
              <a:buFont typeface="Arial" panose="020B0604020202020204" pitchFamily="34" charset="0"/>
              <a:buChar char="•"/>
            </a:pPr>
            <a:r>
              <a:rPr lang="en-US" sz="1600" dirty="0"/>
              <a:t>It takes 16hrs of prep to create a 1hr lesson plan so 17hrs/lesson total– </a:t>
            </a:r>
            <a:r>
              <a:rPr lang="en-US" sz="1600" b="1" dirty="0"/>
              <a:t>cycle time</a:t>
            </a:r>
          </a:p>
          <a:p>
            <a:pPr marL="285750" indent="-285750">
              <a:buFont typeface="Arial" panose="020B0604020202020204" pitchFamily="34" charset="0"/>
              <a:buChar char="•"/>
            </a:pPr>
            <a:r>
              <a:rPr lang="en-US" sz="1600" dirty="0"/>
              <a:t>48 students take the course per session and learn something (TAs aid the throughput w/grading &amp; knowledge support)- </a:t>
            </a:r>
            <a:r>
              <a:rPr lang="en-US" sz="1600" b="1" dirty="0"/>
              <a:t>throughput</a:t>
            </a:r>
          </a:p>
          <a:p>
            <a:pPr marL="285750" indent="-285750">
              <a:buFont typeface="Arial" panose="020B0604020202020204" pitchFamily="34" charset="0"/>
              <a:buChar char="•"/>
            </a:pPr>
            <a:r>
              <a:rPr lang="en-US" sz="1400" dirty="0"/>
              <a:t>2 in 24 students don’t learn anything from the course, leave a bad survey and decide to take it with another teacher. – </a:t>
            </a:r>
            <a:r>
              <a:rPr lang="en-US" sz="1400" b="1" dirty="0"/>
              <a:t>first pass yield </a:t>
            </a:r>
            <a:r>
              <a:rPr lang="en-US" sz="1400" dirty="0"/>
              <a:t>(notice that its not actual grades, its knowledge, success is individualized and limited by student effort, cognition, personal life obligations &amp; professor effectiveness </a:t>
            </a:r>
            <a:r>
              <a:rPr lang="en-US" sz="1400" dirty="0" err="1"/>
              <a:t>etc</a:t>
            </a:r>
            <a:r>
              <a:rPr lang="en-US" sz="1400" dirty="0"/>
              <a:t>)</a:t>
            </a:r>
          </a:p>
        </p:txBody>
      </p:sp>
    </p:spTree>
    <p:extLst>
      <p:ext uri="{BB962C8B-B14F-4D97-AF65-F5344CB8AC3E}">
        <p14:creationId xmlns:p14="http://schemas.microsoft.com/office/powerpoint/2010/main" val="1685234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51C034-C3BD-4E01-8ED9-CB7723C9307C}"/>
              </a:ext>
            </a:extLst>
          </p:cNvPr>
          <p:cNvSpPr>
            <a:spLocks noGrp="1"/>
          </p:cNvSpPr>
          <p:nvPr>
            <p:ph type="dt" sz="half" idx="10"/>
          </p:nvPr>
        </p:nvSpPr>
        <p:spPr/>
        <p:txBody>
          <a:bodyPr/>
          <a:lstStyle/>
          <a:p>
            <a:fld id="{6700A58B-DD98-43D0-B791-721480A02982}" type="datetime1">
              <a:rPr lang="en-US" smtClean="0"/>
              <a:t>7/31/2018</a:t>
            </a:fld>
            <a:endParaRPr lang="en-US"/>
          </a:p>
        </p:txBody>
      </p:sp>
      <p:sp>
        <p:nvSpPr>
          <p:cNvPr id="3" name="Title 2">
            <a:extLst>
              <a:ext uri="{FF2B5EF4-FFF2-40B4-BE49-F238E27FC236}">
                <a16:creationId xmlns:a16="http://schemas.microsoft.com/office/drawing/2014/main" id="{C623D13B-F0E7-47D4-92C6-9246E3F503B2}"/>
              </a:ext>
            </a:extLst>
          </p:cNvPr>
          <p:cNvSpPr>
            <a:spLocks noGrp="1"/>
          </p:cNvSpPr>
          <p:nvPr>
            <p:ph type="title"/>
          </p:nvPr>
        </p:nvSpPr>
        <p:spPr/>
        <p:txBody>
          <a:bodyPr/>
          <a:lstStyle/>
          <a:p>
            <a:r>
              <a:rPr lang="en-US" dirty="0"/>
              <a:t>The last piece of the puzzle is an erlang-c </a:t>
            </a:r>
          </a:p>
        </p:txBody>
      </p:sp>
      <p:sp>
        <p:nvSpPr>
          <p:cNvPr id="4" name="Slide Number Placeholder 3">
            <a:extLst>
              <a:ext uri="{FF2B5EF4-FFF2-40B4-BE49-F238E27FC236}">
                <a16:creationId xmlns:a16="http://schemas.microsoft.com/office/drawing/2014/main" id="{9DC4F574-6E40-4F38-A45C-FBEF0B57F8B6}"/>
              </a:ext>
            </a:extLst>
          </p:cNvPr>
          <p:cNvSpPr>
            <a:spLocks noGrp="1"/>
          </p:cNvSpPr>
          <p:nvPr>
            <p:ph type="sldNum" sz="quarter" idx="12"/>
          </p:nvPr>
        </p:nvSpPr>
        <p:spPr/>
        <p:txBody>
          <a:bodyPr/>
          <a:lstStyle/>
          <a:p>
            <a:fld id="{37290FF7-652B-4475-AEAB-8B1A5D23AE09}" type="slidenum">
              <a:rPr lang="en-US" smtClean="0"/>
              <a:t>16</a:t>
            </a:fld>
            <a:endParaRPr lang="en-US"/>
          </a:p>
        </p:txBody>
      </p:sp>
      <p:sp>
        <p:nvSpPr>
          <p:cNvPr id="5" name="Footer Placeholder 4">
            <a:extLst>
              <a:ext uri="{FF2B5EF4-FFF2-40B4-BE49-F238E27FC236}">
                <a16:creationId xmlns:a16="http://schemas.microsoft.com/office/drawing/2014/main" id="{8E192F38-705E-4A7C-9ABC-D60D2A700423}"/>
              </a:ext>
            </a:extLst>
          </p:cNvPr>
          <p:cNvSpPr>
            <a:spLocks noGrp="1"/>
          </p:cNvSpPr>
          <p:nvPr>
            <p:ph type="ftr" sz="quarter" idx="3"/>
          </p:nvPr>
        </p:nvSpPr>
        <p:spPr/>
        <p:txBody>
          <a:bodyPr/>
          <a:lstStyle/>
          <a:p>
            <a:r>
              <a:rPr lang="en-US"/>
              <a:t>Kwartler CSCI S-96</a:t>
            </a:r>
            <a:endParaRPr lang="en-US" dirty="0"/>
          </a:p>
        </p:txBody>
      </p:sp>
      <p:sp>
        <p:nvSpPr>
          <p:cNvPr id="6" name="TextBox 5">
            <a:extLst>
              <a:ext uri="{FF2B5EF4-FFF2-40B4-BE49-F238E27FC236}">
                <a16:creationId xmlns:a16="http://schemas.microsoft.com/office/drawing/2014/main" id="{0F985B04-36C6-4D61-968E-43BFE66A9583}"/>
              </a:ext>
            </a:extLst>
          </p:cNvPr>
          <p:cNvSpPr txBox="1"/>
          <p:nvPr/>
        </p:nvSpPr>
        <p:spPr>
          <a:xfrm>
            <a:off x="293077" y="1359877"/>
            <a:ext cx="8222273" cy="923330"/>
          </a:xfrm>
          <a:prstGeom prst="rect">
            <a:avLst/>
          </a:prstGeom>
          <a:noFill/>
        </p:spPr>
        <p:txBody>
          <a:bodyPr wrap="square" rtlCol="0">
            <a:spAutoFit/>
          </a:bodyPr>
          <a:lstStyle/>
          <a:p>
            <a:r>
              <a:rPr lang="en-US" dirty="0"/>
              <a:t>If you assume a customer is willing to wait a certain amount of time once their “order” has been placed but “before” work starts, you can save money by allowing the work queue to back up and in doing so reduce the total number of workers needed. </a:t>
            </a:r>
          </a:p>
        </p:txBody>
      </p:sp>
      <p:sp>
        <p:nvSpPr>
          <p:cNvPr id="7" name="TextBox 6">
            <a:extLst>
              <a:ext uri="{FF2B5EF4-FFF2-40B4-BE49-F238E27FC236}">
                <a16:creationId xmlns:a16="http://schemas.microsoft.com/office/drawing/2014/main" id="{2802E2FC-D1F6-4684-B27E-6CB55FBF1E58}"/>
              </a:ext>
            </a:extLst>
          </p:cNvPr>
          <p:cNvSpPr txBox="1"/>
          <p:nvPr/>
        </p:nvSpPr>
        <p:spPr>
          <a:xfrm>
            <a:off x="422031" y="2590800"/>
            <a:ext cx="8346831" cy="2585323"/>
          </a:xfrm>
          <a:prstGeom prst="rect">
            <a:avLst/>
          </a:prstGeom>
          <a:noFill/>
        </p:spPr>
        <p:txBody>
          <a:bodyPr wrap="square" rtlCol="0">
            <a:spAutoFit/>
          </a:bodyPr>
          <a:lstStyle/>
          <a:p>
            <a:pPr marL="285750" indent="-285750">
              <a:buFont typeface="Arial" panose="020B0604020202020204" pitchFamily="34" charset="0"/>
              <a:buChar char="•"/>
            </a:pPr>
            <a:r>
              <a:rPr lang="en-US" dirty="0"/>
              <a:t>At Starbucks a customer places an order and you immediately expect work to start on it…except when you place an online order for pickup.  This is done for Starbuck to make orders when they are convenient as much as for you!</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a call center a Service Level Agreement (SLA) is chosen…”our call center will pick up 80% of calls each half hour within 60 seconds” or “our call center will pick up 60% of calls in 120 seconds”.  Letting people wait, means less agents are needed.  </a:t>
            </a:r>
            <a:r>
              <a:rPr lang="en-US" b="1" dirty="0"/>
              <a:t>When you call in, expect to wait, they built models expecting you to.</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06290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090AC4-7EBC-43B5-9791-55631D981A19}"/>
              </a:ext>
            </a:extLst>
          </p:cNvPr>
          <p:cNvSpPr>
            <a:spLocks noGrp="1"/>
          </p:cNvSpPr>
          <p:nvPr>
            <p:ph type="dt" sz="half" idx="10"/>
          </p:nvPr>
        </p:nvSpPr>
        <p:spPr/>
        <p:txBody>
          <a:bodyPr/>
          <a:lstStyle/>
          <a:p>
            <a:fld id="{6700A58B-DD98-43D0-B791-721480A02982}" type="datetime1">
              <a:rPr lang="en-US" smtClean="0"/>
              <a:t>7/31/2018</a:t>
            </a:fld>
            <a:endParaRPr lang="en-US"/>
          </a:p>
        </p:txBody>
      </p:sp>
      <p:sp>
        <p:nvSpPr>
          <p:cNvPr id="3" name="Title 2">
            <a:extLst>
              <a:ext uri="{FF2B5EF4-FFF2-40B4-BE49-F238E27FC236}">
                <a16:creationId xmlns:a16="http://schemas.microsoft.com/office/drawing/2014/main" id="{A694E363-56F8-4F4F-B72C-68E83F0092DA}"/>
              </a:ext>
            </a:extLst>
          </p:cNvPr>
          <p:cNvSpPr>
            <a:spLocks noGrp="1"/>
          </p:cNvSpPr>
          <p:nvPr>
            <p:ph type="title"/>
          </p:nvPr>
        </p:nvSpPr>
        <p:spPr>
          <a:xfrm>
            <a:off x="187569" y="365126"/>
            <a:ext cx="8956431" cy="591477"/>
          </a:xfrm>
        </p:spPr>
        <p:txBody>
          <a:bodyPr/>
          <a:lstStyle/>
          <a:p>
            <a:r>
              <a:rPr lang="en-US" sz="2800" dirty="0"/>
              <a:t>An Erlang-C calculates the probability work will have to wait.</a:t>
            </a:r>
          </a:p>
        </p:txBody>
      </p:sp>
      <p:sp>
        <p:nvSpPr>
          <p:cNvPr id="4" name="Slide Number Placeholder 3">
            <a:extLst>
              <a:ext uri="{FF2B5EF4-FFF2-40B4-BE49-F238E27FC236}">
                <a16:creationId xmlns:a16="http://schemas.microsoft.com/office/drawing/2014/main" id="{92E6313C-FF2B-4024-991B-16149A38131C}"/>
              </a:ext>
            </a:extLst>
          </p:cNvPr>
          <p:cNvSpPr>
            <a:spLocks noGrp="1"/>
          </p:cNvSpPr>
          <p:nvPr>
            <p:ph type="sldNum" sz="quarter" idx="12"/>
          </p:nvPr>
        </p:nvSpPr>
        <p:spPr/>
        <p:txBody>
          <a:bodyPr/>
          <a:lstStyle/>
          <a:p>
            <a:fld id="{37290FF7-652B-4475-AEAB-8B1A5D23AE09}" type="slidenum">
              <a:rPr lang="en-US" smtClean="0"/>
              <a:t>17</a:t>
            </a:fld>
            <a:endParaRPr lang="en-US"/>
          </a:p>
        </p:txBody>
      </p:sp>
      <p:sp>
        <p:nvSpPr>
          <p:cNvPr id="5" name="Footer Placeholder 4">
            <a:extLst>
              <a:ext uri="{FF2B5EF4-FFF2-40B4-BE49-F238E27FC236}">
                <a16:creationId xmlns:a16="http://schemas.microsoft.com/office/drawing/2014/main" id="{4F4CFEFF-1875-4AD0-A1BE-BF8692ACEF1C}"/>
              </a:ext>
            </a:extLst>
          </p:cNvPr>
          <p:cNvSpPr>
            <a:spLocks noGrp="1"/>
          </p:cNvSpPr>
          <p:nvPr>
            <p:ph type="ftr" sz="quarter" idx="3"/>
          </p:nvPr>
        </p:nvSpPr>
        <p:spPr/>
        <p:txBody>
          <a:bodyPr/>
          <a:lstStyle/>
          <a:p>
            <a:r>
              <a:rPr lang="en-US"/>
              <a:t>Kwartler CSCI S-96</a:t>
            </a:r>
            <a:endParaRPr lang="en-US" dirty="0"/>
          </a:p>
        </p:txBody>
      </p:sp>
      <p:pic>
        <p:nvPicPr>
          <p:cNvPr id="6" name="Picture 5">
            <a:extLst>
              <a:ext uri="{FF2B5EF4-FFF2-40B4-BE49-F238E27FC236}">
                <a16:creationId xmlns:a16="http://schemas.microsoft.com/office/drawing/2014/main" id="{00F8A496-56DF-4E6D-B77A-92600D4E97E4}"/>
              </a:ext>
            </a:extLst>
          </p:cNvPr>
          <p:cNvPicPr>
            <a:picLocks noChangeAspect="1"/>
          </p:cNvPicPr>
          <p:nvPr/>
        </p:nvPicPr>
        <p:blipFill>
          <a:blip r:embed="rId2"/>
          <a:stretch>
            <a:fillRect/>
          </a:stretch>
        </p:blipFill>
        <p:spPr>
          <a:xfrm>
            <a:off x="2962275" y="2122953"/>
            <a:ext cx="3219450" cy="1533525"/>
          </a:xfrm>
          <a:prstGeom prst="rect">
            <a:avLst/>
          </a:prstGeom>
        </p:spPr>
      </p:pic>
      <p:sp>
        <p:nvSpPr>
          <p:cNvPr id="7" name="TextBox 6">
            <a:extLst>
              <a:ext uri="{FF2B5EF4-FFF2-40B4-BE49-F238E27FC236}">
                <a16:creationId xmlns:a16="http://schemas.microsoft.com/office/drawing/2014/main" id="{7982A88C-C70A-4433-8752-7020BB28C053}"/>
              </a:ext>
            </a:extLst>
          </p:cNvPr>
          <p:cNvSpPr txBox="1"/>
          <p:nvPr/>
        </p:nvSpPr>
        <p:spPr>
          <a:xfrm rot="19575188">
            <a:off x="3472229" y="2735827"/>
            <a:ext cx="2199542" cy="307777"/>
          </a:xfrm>
          <a:prstGeom prst="rect">
            <a:avLst/>
          </a:prstGeom>
          <a:solidFill>
            <a:schemeClr val="accent1"/>
          </a:solidFill>
        </p:spPr>
        <p:txBody>
          <a:bodyPr wrap="square" rtlCol="0">
            <a:spAutoFit/>
          </a:bodyPr>
          <a:lstStyle/>
          <a:p>
            <a:pPr algn="ctr"/>
            <a:r>
              <a:rPr lang="en-US" sz="1400" dirty="0">
                <a:solidFill>
                  <a:schemeClr val="bg1"/>
                </a:solidFill>
              </a:rPr>
              <a:t>Or just use an R Function!</a:t>
            </a:r>
          </a:p>
        </p:txBody>
      </p:sp>
      <p:sp>
        <p:nvSpPr>
          <p:cNvPr id="9" name="Rectangle 8">
            <a:extLst>
              <a:ext uri="{FF2B5EF4-FFF2-40B4-BE49-F238E27FC236}">
                <a16:creationId xmlns:a16="http://schemas.microsoft.com/office/drawing/2014/main" id="{CD9F8FFF-E246-40DF-9D63-7D135DD35C71}"/>
              </a:ext>
            </a:extLst>
          </p:cNvPr>
          <p:cNvSpPr/>
          <p:nvPr/>
        </p:nvSpPr>
        <p:spPr>
          <a:xfrm>
            <a:off x="6457950" y="5994305"/>
            <a:ext cx="2384755" cy="276999"/>
          </a:xfrm>
          <a:prstGeom prst="rect">
            <a:avLst/>
          </a:prstGeom>
        </p:spPr>
        <p:txBody>
          <a:bodyPr wrap="none">
            <a:spAutoFit/>
          </a:bodyPr>
          <a:lstStyle/>
          <a:p>
            <a:r>
              <a:rPr lang="en-US" sz="1200" dirty="0">
                <a:hlinkClick r:id="rId3"/>
              </a:rPr>
              <a:t>https://github.com/phubers/erlang</a:t>
            </a:r>
            <a:endParaRPr lang="en-US" sz="1200" dirty="0"/>
          </a:p>
        </p:txBody>
      </p:sp>
    </p:spTree>
    <p:extLst>
      <p:ext uri="{BB962C8B-B14F-4D97-AF65-F5344CB8AC3E}">
        <p14:creationId xmlns:p14="http://schemas.microsoft.com/office/powerpoint/2010/main" val="218299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95F3F2-4C99-4DEB-97F1-3C19C6A7E2A7}"/>
              </a:ext>
            </a:extLst>
          </p:cNvPr>
          <p:cNvSpPr>
            <a:spLocks noGrp="1"/>
          </p:cNvSpPr>
          <p:nvPr>
            <p:ph type="dt" sz="half" idx="10"/>
          </p:nvPr>
        </p:nvSpPr>
        <p:spPr/>
        <p:txBody>
          <a:bodyPr/>
          <a:lstStyle/>
          <a:p>
            <a:fld id="{6700A58B-DD98-43D0-B791-721480A02982}" type="datetime1">
              <a:rPr lang="en-US" smtClean="0"/>
              <a:t>7/31/2018</a:t>
            </a:fld>
            <a:endParaRPr lang="en-US"/>
          </a:p>
        </p:txBody>
      </p:sp>
      <p:sp>
        <p:nvSpPr>
          <p:cNvPr id="3" name="Title 2">
            <a:extLst>
              <a:ext uri="{FF2B5EF4-FFF2-40B4-BE49-F238E27FC236}">
                <a16:creationId xmlns:a16="http://schemas.microsoft.com/office/drawing/2014/main" id="{C6FF84C3-F982-4422-9B7C-AAB8730A08CB}"/>
              </a:ext>
            </a:extLst>
          </p:cNvPr>
          <p:cNvSpPr>
            <a:spLocks noGrp="1"/>
          </p:cNvSpPr>
          <p:nvPr>
            <p:ph type="title"/>
          </p:nvPr>
        </p:nvSpPr>
        <p:spPr/>
        <p:txBody>
          <a:bodyPr/>
          <a:lstStyle/>
          <a:p>
            <a:r>
              <a:rPr lang="en-US" dirty="0"/>
              <a:t>Workload Intensity</a:t>
            </a:r>
          </a:p>
        </p:txBody>
      </p:sp>
      <p:sp>
        <p:nvSpPr>
          <p:cNvPr id="4" name="Slide Number Placeholder 3">
            <a:extLst>
              <a:ext uri="{FF2B5EF4-FFF2-40B4-BE49-F238E27FC236}">
                <a16:creationId xmlns:a16="http://schemas.microsoft.com/office/drawing/2014/main" id="{81A21124-B7E5-4B60-9D36-D1133E0D41CC}"/>
              </a:ext>
            </a:extLst>
          </p:cNvPr>
          <p:cNvSpPr>
            <a:spLocks noGrp="1"/>
          </p:cNvSpPr>
          <p:nvPr>
            <p:ph type="sldNum" sz="quarter" idx="12"/>
          </p:nvPr>
        </p:nvSpPr>
        <p:spPr/>
        <p:txBody>
          <a:bodyPr/>
          <a:lstStyle/>
          <a:p>
            <a:fld id="{37290FF7-652B-4475-AEAB-8B1A5D23AE09}" type="slidenum">
              <a:rPr lang="en-US" smtClean="0"/>
              <a:t>18</a:t>
            </a:fld>
            <a:endParaRPr lang="en-US"/>
          </a:p>
        </p:txBody>
      </p:sp>
      <p:sp>
        <p:nvSpPr>
          <p:cNvPr id="5" name="Footer Placeholder 4">
            <a:extLst>
              <a:ext uri="{FF2B5EF4-FFF2-40B4-BE49-F238E27FC236}">
                <a16:creationId xmlns:a16="http://schemas.microsoft.com/office/drawing/2014/main" id="{6F73F82A-3AB7-46D9-ABE8-A3DC6CEEB76D}"/>
              </a:ext>
            </a:extLst>
          </p:cNvPr>
          <p:cNvSpPr>
            <a:spLocks noGrp="1"/>
          </p:cNvSpPr>
          <p:nvPr>
            <p:ph type="ftr" sz="quarter" idx="3"/>
          </p:nvPr>
        </p:nvSpPr>
        <p:spPr/>
        <p:txBody>
          <a:bodyPr/>
          <a:lstStyle/>
          <a:p>
            <a:r>
              <a:rPr lang="en-US"/>
              <a:t>Kwartler CSCI S-96</a:t>
            </a:r>
            <a:endParaRPr lang="en-US" dirty="0"/>
          </a:p>
        </p:txBody>
      </p:sp>
      <p:sp>
        <p:nvSpPr>
          <p:cNvPr id="9" name="Rectangle 8">
            <a:extLst>
              <a:ext uri="{FF2B5EF4-FFF2-40B4-BE49-F238E27FC236}">
                <a16:creationId xmlns:a16="http://schemas.microsoft.com/office/drawing/2014/main" id="{A24BB1CC-E337-45B5-A30B-B2D90B25ED63}"/>
              </a:ext>
            </a:extLst>
          </p:cNvPr>
          <p:cNvSpPr/>
          <p:nvPr/>
        </p:nvSpPr>
        <p:spPr>
          <a:xfrm>
            <a:off x="339969" y="3105835"/>
            <a:ext cx="8346831" cy="923330"/>
          </a:xfrm>
          <a:prstGeom prst="rect">
            <a:avLst/>
          </a:prstGeom>
          <a:solidFill>
            <a:schemeClr val="accent5"/>
          </a:solidFill>
        </p:spPr>
        <p:txBody>
          <a:bodyPr wrap="square">
            <a:spAutoFit/>
          </a:bodyPr>
          <a:lstStyle/>
          <a:p>
            <a:r>
              <a:rPr lang="en-US" dirty="0">
                <a:latin typeface="Consolas" panose="020B0609020204030204" pitchFamily="49" charset="0"/>
              </a:rPr>
              <a:t>workload &lt;- intensity(</a:t>
            </a:r>
            <a:r>
              <a:rPr lang="en-US" dirty="0" err="1">
                <a:latin typeface="Consolas" panose="020B0609020204030204" pitchFamily="49" charset="0"/>
              </a:rPr>
              <a:t>arrival_rate</a:t>
            </a:r>
            <a:r>
              <a:rPr lang="en-US" dirty="0">
                <a:latin typeface="Consolas" panose="020B0609020204030204" pitchFamily="49" charset="0"/>
              </a:rPr>
              <a:t> = 200, #200calls/30min</a:t>
            </a:r>
          </a:p>
          <a:p>
            <a:r>
              <a:rPr lang="en-US" dirty="0">
                <a:latin typeface="Consolas" panose="020B0609020204030204" pitchFamily="49" charset="0"/>
              </a:rPr>
              <a:t>			</a:t>
            </a:r>
            <a:r>
              <a:rPr lang="en-US" dirty="0" err="1">
                <a:latin typeface="Consolas" panose="020B0609020204030204" pitchFamily="49" charset="0"/>
              </a:rPr>
              <a:t>avg_handle_time</a:t>
            </a:r>
            <a:r>
              <a:rPr lang="en-US" dirty="0">
                <a:latin typeface="Consolas" panose="020B0609020204030204" pitchFamily="49" charset="0"/>
              </a:rPr>
              <a:t> = 180, 3min cycle time</a:t>
            </a:r>
          </a:p>
          <a:p>
            <a:r>
              <a:rPr lang="en-US" dirty="0">
                <a:latin typeface="Consolas" panose="020B0609020204030204" pitchFamily="49" charset="0"/>
              </a:rPr>
              <a:t>			</a:t>
            </a:r>
            <a:r>
              <a:rPr lang="en-US" dirty="0" err="1">
                <a:latin typeface="Consolas" panose="020B0609020204030204" pitchFamily="49" charset="0"/>
              </a:rPr>
              <a:t>interval_length</a:t>
            </a:r>
            <a:r>
              <a:rPr lang="en-US" dirty="0">
                <a:latin typeface="Consolas" panose="020B0609020204030204" pitchFamily="49" charset="0"/>
              </a:rPr>
              <a:t> = 30) #30min periods</a:t>
            </a:r>
          </a:p>
        </p:txBody>
      </p:sp>
      <p:pic>
        <p:nvPicPr>
          <p:cNvPr id="12" name="Picture 11">
            <a:extLst>
              <a:ext uri="{FF2B5EF4-FFF2-40B4-BE49-F238E27FC236}">
                <a16:creationId xmlns:a16="http://schemas.microsoft.com/office/drawing/2014/main" id="{FBBC6B94-224B-4494-BA6C-6E6D09984A29}"/>
              </a:ext>
            </a:extLst>
          </p:cNvPr>
          <p:cNvPicPr>
            <a:picLocks noChangeAspect="1"/>
          </p:cNvPicPr>
          <p:nvPr/>
        </p:nvPicPr>
        <p:blipFill>
          <a:blip r:embed="rId2"/>
          <a:stretch>
            <a:fillRect/>
          </a:stretch>
        </p:blipFill>
        <p:spPr>
          <a:xfrm>
            <a:off x="339969" y="4410441"/>
            <a:ext cx="2681656" cy="1005621"/>
          </a:xfrm>
          <a:prstGeom prst="rect">
            <a:avLst/>
          </a:prstGeom>
        </p:spPr>
      </p:pic>
      <p:sp>
        <p:nvSpPr>
          <p:cNvPr id="13" name="TextBox 12">
            <a:extLst>
              <a:ext uri="{FF2B5EF4-FFF2-40B4-BE49-F238E27FC236}">
                <a16:creationId xmlns:a16="http://schemas.microsoft.com/office/drawing/2014/main" id="{CDD467D6-FDBB-4AC3-98FF-604F41129242}"/>
              </a:ext>
            </a:extLst>
          </p:cNvPr>
          <p:cNvSpPr txBox="1"/>
          <p:nvPr/>
        </p:nvSpPr>
        <p:spPr>
          <a:xfrm>
            <a:off x="339969" y="5612672"/>
            <a:ext cx="1340432" cy="369332"/>
          </a:xfrm>
          <a:prstGeom prst="rect">
            <a:avLst/>
          </a:prstGeom>
          <a:noFill/>
        </p:spPr>
        <p:txBody>
          <a:bodyPr wrap="none" rtlCol="0">
            <a:spAutoFit/>
          </a:bodyPr>
          <a:lstStyle/>
          <a:p>
            <a:r>
              <a:rPr lang="en-US" dirty="0"/>
              <a:t>“20 erlangs”</a:t>
            </a:r>
          </a:p>
        </p:txBody>
      </p:sp>
    </p:spTree>
    <p:extLst>
      <p:ext uri="{BB962C8B-B14F-4D97-AF65-F5344CB8AC3E}">
        <p14:creationId xmlns:p14="http://schemas.microsoft.com/office/powerpoint/2010/main" val="3892620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95F3F2-4C99-4DEB-97F1-3C19C6A7E2A7}"/>
              </a:ext>
            </a:extLst>
          </p:cNvPr>
          <p:cNvSpPr>
            <a:spLocks noGrp="1"/>
          </p:cNvSpPr>
          <p:nvPr>
            <p:ph type="dt" sz="half" idx="10"/>
          </p:nvPr>
        </p:nvSpPr>
        <p:spPr/>
        <p:txBody>
          <a:bodyPr/>
          <a:lstStyle/>
          <a:p>
            <a:fld id="{6700A58B-DD98-43D0-B791-721480A02982}" type="datetime1">
              <a:rPr lang="en-US" smtClean="0"/>
              <a:t>7/31/2018</a:t>
            </a:fld>
            <a:endParaRPr lang="en-US"/>
          </a:p>
        </p:txBody>
      </p:sp>
      <p:sp>
        <p:nvSpPr>
          <p:cNvPr id="3" name="Title 2">
            <a:extLst>
              <a:ext uri="{FF2B5EF4-FFF2-40B4-BE49-F238E27FC236}">
                <a16:creationId xmlns:a16="http://schemas.microsoft.com/office/drawing/2014/main" id="{C6FF84C3-F982-4422-9B7C-AAB8730A08CB}"/>
              </a:ext>
            </a:extLst>
          </p:cNvPr>
          <p:cNvSpPr>
            <a:spLocks noGrp="1"/>
          </p:cNvSpPr>
          <p:nvPr>
            <p:ph type="title"/>
          </p:nvPr>
        </p:nvSpPr>
        <p:spPr>
          <a:xfrm>
            <a:off x="175846" y="306511"/>
            <a:ext cx="8792308" cy="591477"/>
          </a:xfrm>
        </p:spPr>
        <p:txBody>
          <a:bodyPr/>
          <a:lstStyle/>
          <a:p>
            <a:r>
              <a:rPr lang="en-US" sz="2400" dirty="0"/>
              <a:t>What is the probability of waiting </a:t>
            </a:r>
            <a:r>
              <a:rPr lang="en-US" sz="2400" i="1" dirty="0"/>
              <a:t>any</a:t>
            </a:r>
            <a:r>
              <a:rPr lang="en-US" sz="2400" dirty="0"/>
              <a:t> amount of time in the interval (30min period)?</a:t>
            </a:r>
          </a:p>
        </p:txBody>
      </p:sp>
      <p:sp>
        <p:nvSpPr>
          <p:cNvPr id="4" name="Slide Number Placeholder 3">
            <a:extLst>
              <a:ext uri="{FF2B5EF4-FFF2-40B4-BE49-F238E27FC236}">
                <a16:creationId xmlns:a16="http://schemas.microsoft.com/office/drawing/2014/main" id="{81A21124-B7E5-4B60-9D36-D1133E0D41CC}"/>
              </a:ext>
            </a:extLst>
          </p:cNvPr>
          <p:cNvSpPr>
            <a:spLocks noGrp="1"/>
          </p:cNvSpPr>
          <p:nvPr>
            <p:ph type="sldNum" sz="quarter" idx="12"/>
          </p:nvPr>
        </p:nvSpPr>
        <p:spPr/>
        <p:txBody>
          <a:bodyPr/>
          <a:lstStyle/>
          <a:p>
            <a:fld id="{37290FF7-652B-4475-AEAB-8B1A5D23AE09}" type="slidenum">
              <a:rPr lang="en-US" smtClean="0"/>
              <a:t>19</a:t>
            </a:fld>
            <a:endParaRPr lang="en-US"/>
          </a:p>
        </p:txBody>
      </p:sp>
      <p:sp>
        <p:nvSpPr>
          <p:cNvPr id="5" name="Footer Placeholder 4">
            <a:extLst>
              <a:ext uri="{FF2B5EF4-FFF2-40B4-BE49-F238E27FC236}">
                <a16:creationId xmlns:a16="http://schemas.microsoft.com/office/drawing/2014/main" id="{6F73F82A-3AB7-46D9-ABE8-A3DC6CEEB76D}"/>
              </a:ext>
            </a:extLst>
          </p:cNvPr>
          <p:cNvSpPr>
            <a:spLocks noGrp="1"/>
          </p:cNvSpPr>
          <p:nvPr>
            <p:ph type="ftr" sz="quarter" idx="3"/>
          </p:nvPr>
        </p:nvSpPr>
        <p:spPr/>
        <p:txBody>
          <a:bodyPr/>
          <a:lstStyle/>
          <a:p>
            <a:r>
              <a:rPr lang="en-US"/>
              <a:t>Kwartler CSCI S-96</a:t>
            </a:r>
            <a:endParaRPr lang="en-US" dirty="0"/>
          </a:p>
        </p:txBody>
      </p:sp>
      <p:sp>
        <p:nvSpPr>
          <p:cNvPr id="9" name="Rectangle 8">
            <a:extLst>
              <a:ext uri="{FF2B5EF4-FFF2-40B4-BE49-F238E27FC236}">
                <a16:creationId xmlns:a16="http://schemas.microsoft.com/office/drawing/2014/main" id="{A24BB1CC-E337-45B5-A30B-B2D90B25ED63}"/>
              </a:ext>
            </a:extLst>
          </p:cNvPr>
          <p:cNvSpPr/>
          <p:nvPr/>
        </p:nvSpPr>
        <p:spPr>
          <a:xfrm>
            <a:off x="339969" y="1851471"/>
            <a:ext cx="8346831" cy="369332"/>
          </a:xfrm>
          <a:prstGeom prst="rect">
            <a:avLst/>
          </a:prstGeom>
          <a:solidFill>
            <a:schemeClr val="accent5"/>
          </a:solidFill>
        </p:spPr>
        <p:txBody>
          <a:bodyPr wrap="square">
            <a:spAutoFit/>
          </a:bodyPr>
          <a:lstStyle/>
          <a:p>
            <a:r>
              <a:rPr lang="en-US" dirty="0">
                <a:latin typeface="Consolas" panose="020B0609020204030204" pitchFamily="49" charset="0"/>
              </a:rPr>
              <a:t>waiting &lt;- </a:t>
            </a:r>
            <a:r>
              <a:rPr lang="en-US" dirty="0" err="1">
                <a:latin typeface="Consolas" panose="020B0609020204030204" pitchFamily="49" charset="0"/>
              </a:rPr>
              <a:t>erlang_c</a:t>
            </a:r>
            <a:r>
              <a:rPr lang="en-US" dirty="0">
                <a:latin typeface="Consolas" panose="020B0609020204030204" pitchFamily="49" charset="0"/>
              </a:rPr>
              <a:t>(</a:t>
            </a:r>
            <a:r>
              <a:rPr lang="en-US" dirty="0" err="1">
                <a:latin typeface="Consolas" panose="020B0609020204030204" pitchFamily="49" charset="0"/>
              </a:rPr>
              <a:t>number_of_agents</a:t>
            </a:r>
            <a:r>
              <a:rPr lang="en-US" dirty="0">
                <a:latin typeface="Consolas" panose="020B0609020204030204" pitchFamily="49" charset="0"/>
              </a:rPr>
              <a:t> = 25, intensity = 20)</a:t>
            </a:r>
          </a:p>
        </p:txBody>
      </p:sp>
      <p:pic>
        <p:nvPicPr>
          <p:cNvPr id="7" name="Picture 6">
            <a:extLst>
              <a:ext uri="{FF2B5EF4-FFF2-40B4-BE49-F238E27FC236}">
                <a16:creationId xmlns:a16="http://schemas.microsoft.com/office/drawing/2014/main" id="{80ACAFE4-C460-4C29-8D10-9FD13CEEF3CE}"/>
              </a:ext>
            </a:extLst>
          </p:cNvPr>
          <p:cNvPicPr>
            <a:picLocks noChangeAspect="1"/>
          </p:cNvPicPr>
          <p:nvPr/>
        </p:nvPicPr>
        <p:blipFill>
          <a:blip r:embed="rId2"/>
          <a:stretch>
            <a:fillRect/>
          </a:stretch>
        </p:blipFill>
        <p:spPr>
          <a:xfrm>
            <a:off x="339969" y="2426310"/>
            <a:ext cx="3261443" cy="492736"/>
          </a:xfrm>
          <a:prstGeom prst="rect">
            <a:avLst/>
          </a:prstGeom>
        </p:spPr>
      </p:pic>
    </p:spTree>
    <p:extLst>
      <p:ext uri="{BB962C8B-B14F-4D97-AF65-F5344CB8AC3E}">
        <p14:creationId xmlns:p14="http://schemas.microsoft.com/office/powerpoint/2010/main" val="3610043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10281637"/>
              </p:ext>
            </p:extLst>
          </p:nvPr>
        </p:nvGraphicFramePr>
        <p:xfrm>
          <a:off x="614363" y="1111250"/>
          <a:ext cx="7915275" cy="396240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val="20000"/>
                    </a:ext>
                  </a:extLst>
                </a:gridCol>
                <a:gridCol w="861296">
                  <a:extLst>
                    <a:ext uri="{9D8B030D-6E8A-4147-A177-3AD203B41FA5}">
                      <a16:colId xmlns:a16="http://schemas.microsoft.com/office/drawing/2014/main" val="20001"/>
                    </a:ext>
                  </a:extLst>
                </a:gridCol>
                <a:gridCol w="5811174">
                  <a:extLst>
                    <a:ext uri="{9D8B030D-6E8A-4147-A177-3AD203B41FA5}">
                      <a16:colId xmlns:a16="http://schemas.microsoft.com/office/drawing/2014/main"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a16="http://schemas.microsoft.com/office/drawing/2014/main" val="10000"/>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Basics</a:t>
                      </a:r>
                    </a:p>
                  </a:txBody>
                  <a:tcPr/>
                </a:tc>
                <a:extLst>
                  <a:ext uri="{0D108BD9-81ED-4DB2-BD59-A6C34878D82A}">
                    <a16:rowId xmlns:a16="http://schemas.microsoft.com/office/drawing/2014/main" val="1000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a:solidFill>
                            <a:schemeClr val="tx1"/>
                          </a:solidFill>
                        </a:rPr>
                        <a:t>(limited) results</a:t>
                      </a:r>
                    </a:p>
                  </a:txBody>
                  <a:tcPr/>
                </a:tc>
                <a:extLst>
                  <a:ext uri="{0D108BD9-81ED-4DB2-BD59-A6C34878D82A}">
                    <a16:rowId xmlns:a16="http://schemas.microsoft.com/office/drawing/2014/main" val="1000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val="100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val="385307094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val="3086568558"/>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val="173947688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val="4176223156"/>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val="3757889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7/31/2018</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2</a:t>
            </a:fld>
            <a:endParaRPr lang="en-US"/>
          </a:p>
        </p:txBody>
      </p:sp>
    </p:spTree>
    <p:extLst>
      <p:ext uri="{BB962C8B-B14F-4D97-AF65-F5344CB8AC3E}">
        <p14:creationId xmlns:p14="http://schemas.microsoft.com/office/powerpoint/2010/main" val="2454613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51F49-F901-4EC3-BB72-F9B7D011075A}"/>
              </a:ext>
            </a:extLst>
          </p:cNvPr>
          <p:cNvSpPr>
            <a:spLocks noGrp="1"/>
          </p:cNvSpPr>
          <p:nvPr>
            <p:ph type="dt" sz="half" idx="10"/>
          </p:nvPr>
        </p:nvSpPr>
        <p:spPr/>
        <p:txBody>
          <a:bodyPr/>
          <a:lstStyle/>
          <a:p>
            <a:fld id="{6700A58B-DD98-43D0-B791-721480A02982}" type="datetime1">
              <a:rPr lang="en-US" smtClean="0"/>
              <a:t>7/31/2018</a:t>
            </a:fld>
            <a:endParaRPr lang="en-US"/>
          </a:p>
        </p:txBody>
      </p:sp>
      <p:sp>
        <p:nvSpPr>
          <p:cNvPr id="3" name="Title 2">
            <a:extLst>
              <a:ext uri="{FF2B5EF4-FFF2-40B4-BE49-F238E27FC236}">
                <a16:creationId xmlns:a16="http://schemas.microsoft.com/office/drawing/2014/main" id="{DA3C2618-3C98-4863-95CB-DAC8DCE95BF7}"/>
              </a:ext>
            </a:extLst>
          </p:cNvPr>
          <p:cNvSpPr>
            <a:spLocks noGrp="1"/>
          </p:cNvSpPr>
          <p:nvPr>
            <p:ph type="title"/>
          </p:nvPr>
        </p:nvSpPr>
        <p:spPr>
          <a:xfrm>
            <a:off x="140677" y="95497"/>
            <a:ext cx="9003323" cy="591477"/>
          </a:xfrm>
        </p:spPr>
        <p:txBody>
          <a:bodyPr/>
          <a:lstStyle/>
          <a:p>
            <a:r>
              <a:rPr lang="en-US" sz="3200" dirty="0"/>
              <a:t>What is the expected Service Level compared to the stated SLA of 80% in 60 seconds?</a:t>
            </a:r>
          </a:p>
        </p:txBody>
      </p:sp>
      <p:sp>
        <p:nvSpPr>
          <p:cNvPr id="4" name="Slide Number Placeholder 3">
            <a:extLst>
              <a:ext uri="{FF2B5EF4-FFF2-40B4-BE49-F238E27FC236}">
                <a16:creationId xmlns:a16="http://schemas.microsoft.com/office/drawing/2014/main" id="{06D435D1-B202-4CFA-8B92-E39A99EA83E6}"/>
              </a:ext>
            </a:extLst>
          </p:cNvPr>
          <p:cNvSpPr>
            <a:spLocks noGrp="1"/>
          </p:cNvSpPr>
          <p:nvPr>
            <p:ph type="sldNum" sz="quarter" idx="12"/>
          </p:nvPr>
        </p:nvSpPr>
        <p:spPr/>
        <p:txBody>
          <a:bodyPr/>
          <a:lstStyle/>
          <a:p>
            <a:fld id="{37290FF7-652B-4475-AEAB-8B1A5D23AE09}" type="slidenum">
              <a:rPr lang="en-US" smtClean="0"/>
              <a:t>20</a:t>
            </a:fld>
            <a:endParaRPr lang="en-US"/>
          </a:p>
        </p:txBody>
      </p:sp>
      <p:sp>
        <p:nvSpPr>
          <p:cNvPr id="5" name="Footer Placeholder 4">
            <a:extLst>
              <a:ext uri="{FF2B5EF4-FFF2-40B4-BE49-F238E27FC236}">
                <a16:creationId xmlns:a16="http://schemas.microsoft.com/office/drawing/2014/main" id="{5E7CBF0D-B01C-499D-A2FF-ED743FEE4EEE}"/>
              </a:ext>
            </a:extLst>
          </p:cNvPr>
          <p:cNvSpPr>
            <a:spLocks noGrp="1"/>
          </p:cNvSpPr>
          <p:nvPr>
            <p:ph type="ftr" sz="quarter" idx="3"/>
          </p:nvPr>
        </p:nvSpPr>
        <p:spPr/>
        <p:txBody>
          <a:bodyPr/>
          <a:lstStyle/>
          <a:p>
            <a:r>
              <a:rPr lang="en-US"/>
              <a:t>Kwartler CSCI S-96</a:t>
            </a:r>
            <a:endParaRPr lang="en-US" dirty="0"/>
          </a:p>
        </p:txBody>
      </p:sp>
      <p:sp>
        <p:nvSpPr>
          <p:cNvPr id="6" name="TextBox 5">
            <a:extLst>
              <a:ext uri="{FF2B5EF4-FFF2-40B4-BE49-F238E27FC236}">
                <a16:creationId xmlns:a16="http://schemas.microsoft.com/office/drawing/2014/main" id="{3088565E-5187-4C85-8913-F01BC3672E7B}"/>
              </a:ext>
            </a:extLst>
          </p:cNvPr>
          <p:cNvSpPr txBox="1"/>
          <p:nvPr/>
        </p:nvSpPr>
        <p:spPr>
          <a:xfrm>
            <a:off x="0" y="1962272"/>
            <a:ext cx="9429184" cy="1477328"/>
          </a:xfrm>
          <a:prstGeom prst="rect">
            <a:avLst/>
          </a:prstGeom>
          <a:solidFill>
            <a:schemeClr val="accent5"/>
          </a:solidFill>
        </p:spPr>
        <p:txBody>
          <a:bodyPr wrap="none" rtlCol="0">
            <a:spAutoFit/>
          </a:bodyPr>
          <a:lstStyle/>
          <a:p>
            <a:r>
              <a:rPr lang="en-US" dirty="0" err="1">
                <a:latin typeface="Consolas" panose="020B0609020204030204" pitchFamily="49" charset="0"/>
              </a:rPr>
              <a:t>sl</a:t>
            </a:r>
            <a:r>
              <a:rPr lang="en-US" dirty="0">
                <a:latin typeface="Consolas" panose="020B0609020204030204" pitchFamily="49" charset="0"/>
              </a:rPr>
              <a:t> &lt;- </a:t>
            </a:r>
            <a:r>
              <a:rPr lang="en-US" dirty="0" err="1">
                <a:latin typeface="Consolas" panose="020B0609020204030204" pitchFamily="49" charset="0"/>
              </a:rPr>
              <a:t>service_level</a:t>
            </a:r>
            <a:r>
              <a:rPr lang="en-US" dirty="0">
                <a:latin typeface="Consolas" panose="020B0609020204030204" pitchFamily="49" charset="0"/>
              </a:rPr>
              <a:t>(</a:t>
            </a:r>
            <a:r>
              <a:rPr lang="en-US" dirty="0" err="1">
                <a:latin typeface="Consolas" panose="020B0609020204030204" pitchFamily="49" charset="0"/>
              </a:rPr>
              <a:t>number_of_agents</a:t>
            </a:r>
            <a:r>
              <a:rPr lang="en-US" dirty="0">
                <a:latin typeface="Consolas" panose="020B0609020204030204" pitchFamily="49" charset="0"/>
              </a:rPr>
              <a:t> = 25, #number of agents available </a:t>
            </a:r>
          </a:p>
          <a:p>
            <a:r>
              <a:rPr lang="en-US" dirty="0">
                <a:latin typeface="Consolas" panose="020B0609020204030204" pitchFamily="49" charset="0"/>
              </a:rPr>
              <a:t>		     </a:t>
            </a:r>
            <a:r>
              <a:rPr lang="en-US" dirty="0" err="1">
                <a:latin typeface="Consolas" panose="020B0609020204030204" pitchFamily="49" charset="0"/>
              </a:rPr>
              <a:t>arrival_rate</a:t>
            </a:r>
            <a:r>
              <a:rPr lang="en-US" dirty="0">
                <a:latin typeface="Consolas" panose="020B0609020204030204" pitchFamily="49" charset="0"/>
              </a:rPr>
              <a:t> = 200, #forecast calls/period</a:t>
            </a:r>
          </a:p>
          <a:p>
            <a:r>
              <a:rPr lang="en-US" dirty="0">
                <a:latin typeface="Consolas" panose="020B0609020204030204" pitchFamily="49" charset="0"/>
              </a:rPr>
              <a:t>		     </a:t>
            </a:r>
            <a:r>
              <a:rPr lang="en-US" dirty="0" err="1">
                <a:latin typeface="Consolas" panose="020B0609020204030204" pitchFamily="49" charset="0"/>
              </a:rPr>
              <a:t>avg_handle_time</a:t>
            </a:r>
            <a:r>
              <a:rPr lang="en-US" dirty="0">
                <a:latin typeface="Consolas" panose="020B0609020204030204" pitchFamily="49" charset="0"/>
              </a:rPr>
              <a:t> = 180,#cycle time </a:t>
            </a:r>
          </a:p>
          <a:p>
            <a:r>
              <a:rPr lang="en-US" dirty="0">
                <a:latin typeface="Consolas" panose="020B0609020204030204" pitchFamily="49" charset="0"/>
              </a:rPr>
              <a:t>		     </a:t>
            </a:r>
            <a:r>
              <a:rPr lang="en-US" dirty="0" err="1">
                <a:latin typeface="Consolas" panose="020B0609020204030204" pitchFamily="49" charset="0"/>
              </a:rPr>
              <a:t>interval_length</a:t>
            </a:r>
            <a:r>
              <a:rPr lang="en-US" dirty="0">
                <a:latin typeface="Consolas" panose="020B0609020204030204" pitchFamily="49" charset="0"/>
              </a:rPr>
              <a:t> = 30, #period length</a:t>
            </a:r>
          </a:p>
          <a:p>
            <a:r>
              <a:rPr lang="en-US" dirty="0">
                <a:latin typeface="Consolas" panose="020B0609020204030204" pitchFamily="49" charset="0"/>
              </a:rPr>
              <a:t>                    </a:t>
            </a:r>
            <a:r>
              <a:rPr lang="en-US" dirty="0" err="1">
                <a:latin typeface="Consolas" panose="020B0609020204030204" pitchFamily="49" charset="0"/>
              </a:rPr>
              <a:t>wait_time</a:t>
            </a:r>
            <a:r>
              <a:rPr lang="en-US" dirty="0">
                <a:latin typeface="Consolas" panose="020B0609020204030204" pitchFamily="49" charset="0"/>
              </a:rPr>
              <a:t> = 60) #max seconds we want someone to wait</a:t>
            </a:r>
          </a:p>
        </p:txBody>
      </p:sp>
      <p:pic>
        <p:nvPicPr>
          <p:cNvPr id="7" name="Picture 6">
            <a:extLst>
              <a:ext uri="{FF2B5EF4-FFF2-40B4-BE49-F238E27FC236}">
                <a16:creationId xmlns:a16="http://schemas.microsoft.com/office/drawing/2014/main" id="{E6A980E5-5E41-4209-9C06-3A0AA61162F6}"/>
              </a:ext>
            </a:extLst>
          </p:cNvPr>
          <p:cNvPicPr>
            <a:picLocks noChangeAspect="1"/>
          </p:cNvPicPr>
          <p:nvPr/>
        </p:nvPicPr>
        <p:blipFill>
          <a:blip r:embed="rId2"/>
          <a:stretch>
            <a:fillRect/>
          </a:stretch>
        </p:blipFill>
        <p:spPr>
          <a:xfrm>
            <a:off x="140677" y="3603725"/>
            <a:ext cx="2215494" cy="452460"/>
          </a:xfrm>
          <a:prstGeom prst="rect">
            <a:avLst/>
          </a:prstGeom>
        </p:spPr>
      </p:pic>
    </p:spTree>
    <p:extLst>
      <p:ext uri="{BB962C8B-B14F-4D97-AF65-F5344CB8AC3E}">
        <p14:creationId xmlns:p14="http://schemas.microsoft.com/office/powerpoint/2010/main" val="1829733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E6065E-9C57-4761-B243-4C96AB303907}"/>
              </a:ext>
            </a:extLst>
          </p:cNvPr>
          <p:cNvSpPr>
            <a:spLocks noGrp="1"/>
          </p:cNvSpPr>
          <p:nvPr>
            <p:ph type="dt" sz="half" idx="10"/>
          </p:nvPr>
        </p:nvSpPr>
        <p:spPr/>
        <p:txBody>
          <a:bodyPr/>
          <a:lstStyle/>
          <a:p>
            <a:fld id="{6700A58B-DD98-43D0-B791-721480A02982}" type="datetime1">
              <a:rPr lang="en-US" smtClean="0"/>
              <a:t>7/31/2018</a:t>
            </a:fld>
            <a:endParaRPr lang="en-US"/>
          </a:p>
        </p:txBody>
      </p:sp>
      <p:sp>
        <p:nvSpPr>
          <p:cNvPr id="3" name="Title 2">
            <a:extLst>
              <a:ext uri="{FF2B5EF4-FFF2-40B4-BE49-F238E27FC236}">
                <a16:creationId xmlns:a16="http://schemas.microsoft.com/office/drawing/2014/main" id="{55693D26-D243-4BBB-A123-F7EA55DE9EA8}"/>
              </a:ext>
            </a:extLst>
          </p:cNvPr>
          <p:cNvSpPr>
            <a:spLocks noGrp="1"/>
          </p:cNvSpPr>
          <p:nvPr>
            <p:ph type="title"/>
          </p:nvPr>
        </p:nvSpPr>
        <p:spPr>
          <a:xfrm>
            <a:off x="304800" y="231014"/>
            <a:ext cx="8283702" cy="591477"/>
          </a:xfrm>
        </p:spPr>
        <p:txBody>
          <a:bodyPr/>
          <a:lstStyle/>
          <a:p>
            <a:r>
              <a:rPr lang="en-US" sz="2400" dirty="0"/>
              <a:t>Rearranging the formula you can calculate the number of agents needed.</a:t>
            </a:r>
          </a:p>
        </p:txBody>
      </p:sp>
      <p:sp>
        <p:nvSpPr>
          <p:cNvPr id="4" name="Slide Number Placeholder 3">
            <a:extLst>
              <a:ext uri="{FF2B5EF4-FFF2-40B4-BE49-F238E27FC236}">
                <a16:creationId xmlns:a16="http://schemas.microsoft.com/office/drawing/2014/main" id="{5FFF89E6-0A80-4FD4-A2DA-7976445B47CD}"/>
              </a:ext>
            </a:extLst>
          </p:cNvPr>
          <p:cNvSpPr>
            <a:spLocks noGrp="1"/>
          </p:cNvSpPr>
          <p:nvPr>
            <p:ph type="sldNum" sz="quarter" idx="12"/>
          </p:nvPr>
        </p:nvSpPr>
        <p:spPr/>
        <p:txBody>
          <a:bodyPr/>
          <a:lstStyle/>
          <a:p>
            <a:fld id="{37290FF7-652B-4475-AEAB-8B1A5D23AE09}" type="slidenum">
              <a:rPr lang="en-US" smtClean="0"/>
              <a:t>21</a:t>
            </a:fld>
            <a:endParaRPr lang="en-US"/>
          </a:p>
        </p:txBody>
      </p:sp>
      <p:sp>
        <p:nvSpPr>
          <p:cNvPr id="5" name="Footer Placeholder 4">
            <a:extLst>
              <a:ext uri="{FF2B5EF4-FFF2-40B4-BE49-F238E27FC236}">
                <a16:creationId xmlns:a16="http://schemas.microsoft.com/office/drawing/2014/main" id="{C436527C-E2CA-4620-8F6A-7DA0CC4EB3A7}"/>
              </a:ext>
            </a:extLst>
          </p:cNvPr>
          <p:cNvSpPr>
            <a:spLocks noGrp="1"/>
          </p:cNvSpPr>
          <p:nvPr>
            <p:ph type="ftr" sz="quarter" idx="3"/>
          </p:nvPr>
        </p:nvSpPr>
        <p:spPr/>
        <p:txBody>
          <a:bodyPr/>
          <a:lstStyle/>
          <a:p>
            <a:r>
              <a:rPr lang="en-US"/>
              <a:t>Kwartler CSCI S-96</a:t>
            </a:r>
            <a:endParaRPr lang="en-US" dirty="0"/>
          </a:p>
        </p:txBody>
      </p:sp>
      <p:sp>
        <p:nvSpPr>
          <p:cNvPr id="7" name="TextBox 6">
            <a:extLst>
              <a:ext uri="{FF2B5EF4-FFF2-40B4-BE49-F238E27FC236}">
                <a16:creationId xmlns:a16="http://schemas.microsoft.com/office/drawing/2014/main" id="{98A48D89-6E29-48C1-BAB1-046C484ED0EB}"/>
              </a:ext>
            </a:extLst>
          </p:cNvPr>
          <p:cNvSpPr txBox="1"/>
          <p:nvPr/>
        </p:nvSpPr>
        <p:spPr>
          <a:xfrm>
            <a:off x="445770" y="1485548"/>
            <a:ext cx="7782900" cy="1477328"/>
          </a:xfrm>
          <a:prstGeom prst="rect">
            <a:avLst/>
          </a:prstGeom>
          <a:solidFill>
            <a:schemeClr val="accent5"/>
          </a:solidFill>
        </p:spPr>
        <p:txBody>
          <a:bodyPr wrap="none" rtlCol="0">
            <a:spAutoFit/>
          </a:bodyPr>
          <a:lstStyle/>
          <a:p>
            <a:r>
              <a:rPr lang="en-US" dirty="0">
                <a:latin typeface="Consolas" panose="020B0609020204030204" pitchFamily="49" charset="0"/>
              </a:rPr>
              <a:t>agents &lt;- </a:t>
            </a:r>
            <a:r>
              <a:rPr lang="en-US" dirty="0" err="1">
                <a:latin typeface="Consolas" panose="020B0609020204030204" pitchFamily="49" charset="0"/>
              </a:rPr>
              <a:t>number_of_agents_for_sl</a:t>
            </a:r>
            <a:r>
              <a:rPr lang="en-US" dirty="0">
                <a:latin typeface="Consolas" panose="020B0609020204030204" pitchFamily="49" charset="0"/>
              </a:rPr>
              <a:t>(</a:t>
            </a:r>
            <a:r>
              <a:rPr lang="en-US" dirty="0" err="1">
                <a:latin typeface="Consolas" panose="020B0609020204030204" pitchFamily="49" charset="0"/>
              </a:rPr>
              <a:t>arrival_rate</a:t>
            </a:r>
            <a:r>
              <a:rPr lang="en-US" dirty="0">
                <a:latin typeface="Consolas" panose="020B0609020204030204" pitchFamily="49" charset="0"/>
              </a:rPr>
              <a:t> = 200, </a:t>
            </a:r>
          </a:p>
          <a:p>
            <a:r>
              <a:rPr lang="en-US" dirty="0">
                <a:latin typeface="Consolas" panose="020B0609020204030204" pitchFamily="49" charset="0"/>
              </a:rPr>
              <a:t>                                  </a:t>
            </a:r>
            <a:r>
              <a:rPr lang="en-US" dirty="0" err="1">
                <a:latin typeface="Consolas" panose="020B0609020204030204" pitchFamily="49" charset="0"/>
              </a:rPr>
              <a:t>avg_handle_time</a:t>
            </a:r>
            <a:r>
              <a:rPr lang="en-US" dirty="0">
                <a:latin typeface="Consolas" panose="020B0609020204030204" pitchFamily="49" charset="0"/>
              </a:rPr>
              <a:t> = 180, </a:t>
            </a:r>
          </a:p>
          <a:p>
            <a:r>
              <a:rPr lang="en-US" dirty="0">
                <a:latin typeface="Consolas" panose="020B0609020204030204" pitchFamily="49" charset="0"/>
              </a:rPr>
              <a:t>                                  </a:t>
            </a:r>
            <a:r>
              <a:rPr lang="en-US" dirty="0" err="1">
                <a:latin typeface="Consolas" panose="020B0609020204030204" pitchFamily="49" charset="0"/>
              </a:rPr>
              <a:t>interval_length</a:t>
            </a:r>
            <a:r>
              <a:rPr lang="en-US" dirty="0">
                <a:latin typeface="Consolas" panose="020B0609020204030204" pitchFamily="49" charset="0"/>
              </a:rPr>
              <a:t> = 30, </a:t>
            </a:r>
          </a:p>
          <a:p>
            <a:r>
              <a:rPr lang="en-US" dirty="0">
                <a:latin typeface="Consolas" panose="020B0609020204030204" pitchFamily="49" charset="0"/>
              </a:rPr>
              <a:t>                                  </a:t>
            </a:r>
            <a:r>
              <a:rPr lang="en-US" dirty="0" err="1">
                <a:latin typeface="Consolas" panose="020B0609020204030204" pitchFamily="49" charset="0"/>
              </a:rPr>
              <a:t>wait_time</a:t>
            </a:r>
            <a:r>
              <a:rPr lang="en-US" dirty="0">
                <a:latin typeface="Consolas" panose="020B0609020204030204" pitchFamily="49" charset="0"/>
              </a:rPr>
              <a:t> = 60, </a:t>
            </a:r>
          </a:p>
          <a:p>
            <a:r>
              <a:rPr lang="en-US" dirty="0">
                <a:latin typeface="Consolas" panose="020B0609020204030204" pitchFamily="49" charset="0"/>
              </a:rPr>
              <a:t>                                  </a:t>
            </a:r>
            <a:r>
              <a:rPr lang="en-US" dirty="0" err="1">
                <a:latin typeface="Consolas" panose="020B0609020204030204" pitchFamily="49" charset="0"/>
              </a:rPr>
              <a:t>service_level_goal</a:t>
            </a:r>
            <a:r>
              <a:rPr lang="en-US" dirty="0">
                <a:latin typeface="Consolas" panose="020B0609020204030204" pitchFamily="49" charset="0"/>
              </a:rPr>
              <a:t> = 0.8)</a:t>
            </a:r>
          </a:p>
        </p:txBody>
      </p:sp>
      <p:pic>
        <p:nvPicPr>
          <p:cNvPr id="8" name="Picture 7">
            <a:extLst>
              <a:ext uri="{FF2B5EF4-FFF2-40B4-BE49-F238E27FC236}">
                <a16:creationId xmlns:a16="http://schemas.microsoft.com/office/drawing/2014/main" id="{B6FA8906-684D-4544-A41C-B5ADCFC3B572}"/>
              </a:ext>
            </a:extLst>
          </p:cNvPr>
          <p:cNvPicPr>
            <a:picLocks noChangeAspect="1"/>
          </p:cNvPicPr>
          <p:nvPr/>
        </p:nvPicPr>
        <p:blipFill>
          <a:blip r:embed="rId2"/>
          <a:stretch>
            <a:fillRect/>
          </a:stretch>
        </p:blipFill>
        <p:spPr>
          <a:xfrm>
            <a:off x="445770" y="3194172"/>
            <a:ext cx="1859278" cy="674444"/>
          </a:xfrm>
          <a:prstGeom prst="rect">
            <a:avLst/>
          </a:prstGeom>
        </p:spPr>
      </p:pic>
      <p:sp>
        <p:nvSpPr>
          <p:cNvPr id="9" name="TextBox 8">
            <a:extLst>
              <a:ext uri="{FF2B5EF4-FFF2-40B4-BE49-F238E27FC236}">
                <a16:creationId xmlns:a16="http://schemas.microsoft.com/office/drawing/2014/main" id="{4BB88725-1726-406E-8DEE-45C0C621D33D}"/>
              </a:ext>
            </a:extLst>
          </p:cNvPr>
          <p:cNvSpPr txBox="1"/>
          <p:nvPr/>
        </p:nvSpPr>
        <p:spPr>
          <a:xfrm>
            <a:off x="317726" y="4055454"/>
            <a:ext cx="8508548" cy="369332"/>
          </a:xfrm>
          <a:prstGeom prst="rect">
            <a:avLst/>
          </a:prstGeom>
          <a:noFill/>
        </p:spPr>
        <p:txBody>
          <a:bodyPr wrap="none" rtlCol="0">
            <a:spAutoFit/>
          </a:bodyPr>
          <a:lstStyle/>
          <a:p>
            <a:r>
              <a:rPr lang="en-US" dirty="0"/>
              <a:t>To meet this service level you need 23 agents (plus time needed for breaks, sickness </a:t>
            </a:r>
            <a:r>
              <a:rPr lang="en-US" dirty="0" err="1"/>
              <a:t>etc</a:t>
            </a:r>
            <a:r>
              <a:rPr lang="en-US" dirty="0"/>
              <a:t>).</a:t>
            </a:r>
          </a:p>
        </p:txBody>
      </p:sp>
      <p:sp>
        <p:nvSpPr>
          <p:cNvPr id="10" name="TextBox 9">
            <a:extLst>
              <a:ext uri="{FF2B5EF4-FFF2-40B4-BE49-F238E27FC236}">
                <a16:creationId xmlns:a16="http://schemas.microsoft.com/office/drawing/2014/main" id="{DF4A5A64-24AC-46FA-96FB-E851BD5EFB03}"/>
              </a:ext>
            </a:extLst>
          </p:cNvPr>
          <p:cNvSpPr txBox="1"/>
          <p:nvPr/>
        </p:nvSpPr>
        <p:spPr>
          <a:xfrm>
            <a:off x="304800" y="4424786"/>
            <a:ext cx="8538556" cy="369332"/>
          </a:xfrm>
          <a:prstGeom prst="rect">
            <a:avLst/>
          </a:prstGeom>
          <a:noFill/>
        </p:spPr>
        <p:txBody>
          <a:bodyPr wrap="none" rtlCol="0">
            <a:spAutoFit/>
          </a:bodyPr>
          <a:lstStyle/>
          <a:p>
            <a:r>
              <a:rPr lang="en-US" dirty="0"/>
              <a:t>If an agent is paid $50k/</a:t>
            </a:r>
            <a:r>
              <a:rPr lang="en-US" dirty="0" err="1"/>
              <a:t>yr</a:t>
            </a:r>
            <a:r>
              <a:rPr lang="en-US" dirty="0"/>
              <a:t>  you need a budget of $1.15m without managers, time off, etc.</a:t>
            </a:r>
          </a:p>
        </p:txBody>
      </p:sp>
    </p:spTree>
    <p:extLst>
      <p:ext uri="{BB962C8B-B14F-4D97-AF65-F5344CB8AC3E}">
        <p14:creationId xmlns:p14="http://schemas.microsoft.com/office/powerpoint/2010/main" val="3219491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E6065E-9C57-4761-B243-4C96AB303907}"/>
              </a:ext>
            </a:extLst>
          </p:cNvPr>
          <p:cNvSpPr>
            <a:spLocks noGrp="1"/>
          </p:cNvSpPr>
          <p:nvPr>
            <p:ph type="dt" sz="half" idx="10"/>
          </p:nvPr>
        </p:nvSpPr>
        <p:spPr/>
        <p:txBody>
          <a:bodyPr/>
          <a:lstStyle/>
          <a:p>
            <a:fld id="{6700A58B-DD98-43D0-B791-721480A02982}" type="datetime1">
              <a:rPr lang="en-US" smtClean="0"/>
              <a:t>7/31/2018</a:t>
            </a:fld>
            <a:endParaRPr lang="en-US"/>
          </a:p>
        </p:txBody>
      </p:sp>
      <p:sp>
        <p:nvSpPr>
          <p:cNvPr id="3" name="Title 2">
            <a:extLst>
              <a:ext uri="{FF2B5EF4-FFF2-40B4-BE49-F238E27FC236}">
                <a16:creationId xmlns:a16="http://schemas.microsoft.com/office/drawing/2014/main" id="{55693D26-D243-4BBB-A123-F7EA55DE9EA8}"/>
              </a:ext>
            </a:extLst>
          </p:cNvPr>
          <p:cNvSpPr>
            <a:spLocks noGrp="1"/>
          </p:cNvSpPr>
          <p:nvPr>
            <p:ph type="title"/>
          </p:nvPr>
        </p:nvSpPr>
        <p:spPr>
          <a:xfrm>
            <a:off x="304800" y="231014"/>
            <a:ext cx="8283702" cy="591477"/>
          </a:xfrm>
        </p:spPr>
        <p:txBody>
          <a:bodyPr/>
          <a:lstStyle/>
          <a:p>
            <a:r>
              <a:rPr lang="en-US" sz="2400" dirty="0"/>
              <a:t>Rearranging the formula you can calculate the number of agents needed.</a:t>
            </a:r>
          </a:p>
        </p:txBody>
      </p:sp>
      <p:sp>
        <p:nvSpPr>
          <p:cNvPr id="4" name="Slide Number Placeholder 3">
            <a:extLst>
              <a:ext uri="{FF2B5EF4-FFF2-40B4-BE49-F238E27FC236}">
                <a16:creationId xmlns:a16="http://schemas.microsoft.com/office/drawing/2014/main" id="{5FFF89E6-0A80-4FD4-A2DA-7976445B47CD}"/>
              </a:ext>
            </a:extLst>
          </p:cNvPr>
          <p:cNvSpPr>
            <a:spLocks noGrp="1"/>
          </p:cNvSpPr>
          <p:nvPr>
            <p:ph type="sldNum" sz="quarter" idx="12"/>
          </p:nvPr>
        </p:nvSpPr>
        <p:spPr/>
        <p:txBody>
          <a:bodyPr/>
          <a:lstStyle/>
          <a:p>
            <a:fld id="{37290FF7-652B-4475-AEAB-8B1A5D23AE09}" type="slidenum">
              <a:rPr lang="en-US" smtClean="0"/>
              <a:t>22</a:t>
            </a:fld>
            <a:endParaRPr lang="en-US"/>
          </a:p>
        </p:txBody>
      </p:sp>
      <p:sp>
        <p:nvSpPr>
          <p:cNvPr id="5" name="Footer Placeholder 4">
            <a:extLst>
              <a:ext uri="{FF2B5EF4-FFF2-40B4-BE49-F238E27FC236}">
                <a16:creationId xmlns:a16="http://schemas.microsoft.com/office/drawing/2014/main" id="{C436527C-E2CA-4620-8F6A-7DA0CC4EB3A7}"/>
              </a:ext>
            </a:extLst>
          </p:cNvPr>
          <p:cNvSpPr>
            <a:spLocks noGrp="1"/>
          </p:cNvSpPr>
          <p:nvPr>
            <p:ph type="ftr" sz="quarter" idx="3"/>
          </p:nvPr>
        </p:nvSpPr>
        <p:spPr/>
        <p:txBody>
          <a:bodyPr/>
          <a:lstStyle/>
          <a:p>
            <a:r>
              <a:rPr lang="en-US"/>
              <a:t>Kwartler CSCI S-96</a:t>
            </a:r>
            <a:endParaRPr lang="en-US" dirty="0"/>
          </a:p>
        </p:txBody>
      </p:sp>
      <p:sp>
        <p:nvSpPr>
          <p:cNvPr id="7" name="TextBox 6">
            <a:extLst>
              <a:ext uri="{FF2B5EF4-FFF2-40B4-BE49-F238E27FC236}">
                <a16:creationId xmlns:a16="http://schemas.microsoft.com/office/drawing/2014/main" id="{98A48D89-6E29-48C1-BAB1-046C484ED0EB}"/>
              </a:ext>
            </a:extLst>
          </p:cNvPr>
          <p:cNvSpPr txBox="1"/>
          <p:nvPr/>
        </p:nvSpPr>
        <p:spPr>
          <a:xfrm>
            <a:off x="445770" y="1485548"/>
            <a:ext cx="7782900" cy="1477328"/>
          </a:xfrm>
          <a:prstGeom prst="rect">
            <a:avLst/>
          </a:prstGeom>
          <a:solidFill>
            <a:schemeClr val="accent5"/>
          </a:solidFill>
        </p:spPr>
        <p:txBody>
          <a:bodyPr wrap="none" rtlCol="0">
            <a:spAutoFit/>
          </a:bodyPr>
          <a:lstStyle/>
          <a:p>
            <a:r>
              <a:rPr lang="en-US" dirty="0">
                <a:latin typeface="Consolas" panose="020B0609020204030204" pitchFamily="49" charset="0"/>
              </a:rPr>
              <a:t>agents &lt;- </a:t>
            </a:r>
            <a:r>
              <a:rPr lang="en-US" dirty="0" err="1">
                <a:latin typeface="Consolas" panose="020B0609020204030204" pitchFamily="49" charset="0"/>
              </a:rPr>
              <a:t>number_of_agents_for_sl</a:t>
            </a:r>
            <a:r>
              <a:rPr lang="en-US" dirty="0">
                <a:latin typeface="Consolas" panose="020B0609020204030204" pitchFamily="49" charset="0"/>
              </a:rPr>
              <a:t>(</a:t>
            </a:r>
            <a:r>
              <a:rPr lang="en-US" dirty="0" err="1">
                <a:latin typeface="Consolas" panose="020B0609020204030204" pitchFamily="49" charset="0"/>
              </a:rPr>
              <a:t>arrival_rate</a:t>
            </a:r>
            <a:r>
              <a:rPr lang="en-US" dirty="0">
                <a:latin typeface="Consolas" panose="020B0609020204030204" pitchFamily="49" charset="0"/>
              </a:rPr>
              <a:t> = 200, </a:t>
            </a:r>
          </a:p>
          <a:p>
            <a:r>
              <a:rPr lang="en-US" dirty="0">
                <a:latin typeface="Consolas" panose="020B0609020204030204" pitchFamily="49" charset="0"/>
              </a:rPr>
              <a:t>                                  </a:t>
            </a:r>
            <a:r>
              <a:rPr lang="en-US" dirty="0" err="1">
                <a:latin typeface="Consolas" panose="020B0609020204030204" pitchFamily="49" charset="0"/>
              </a:rPr>
              <a:t>avg_handle_time</a:t>
            </a:r>
            <a:r>
              <a:rPr lang="en-US" dirty="0">
                <a:latin typeface="Consolas" panose="020B0609020204030204" pitchFamily="49" charset="0"/>
              </a:rPr>
              <a:t> = 180, </a:t>
            </a:r>
          </a:p>
          <a:p>
            <a:r>
              <a:rPr lang="en-US" dirty="0">
                <a:latin typeface="Consolas" panose="020B0609020204030204" pitchFamily="49" charset="0"/>
              </a:rPr>
              <a:t>                                  </a:t>
            </a:r>
            <a:r>
              <a:rPr lang="en-US" dirty="0" err="1">
                <a:latin typeface="Consolas" panose="020B0609020204030204" pitchFamily="49" charset="0"/>
              </a:rPr>
              <a:t>interval_length</a:t>
            </a:r>
            <a:r>
              <a:rPr lang="en-US" dirty="0">
                <a:latin typeface="Consolas" panose="020B0609020204030204" pitchFamily="49" charset="0"/>
              </a:rPr>
              <a:t> = 30, </a:t>
            </a:r>
          </a:p>
          <a:p>
            <a:r>
              <a:rPr lang="en-US" dirty="0">
                <a:latin typeface="Consolas" panose="020B0609020204030204" pitchFamily="49" charset="0"/>
              </a:rPr>
              <a:t>                                  </a:t>
            </a:r>
            <a:r>
              <a:rPr lang="en-US" dirty="0" err="1">
                <a:latin typeface="Consolas" panose="020B0609020204030204" pitchFamily="49" charset="0"/>
              </a:rPr>
              <a:t>wait_time</a:t>
            </a:r>
            <a:r>
              <a:rPr lang="en-US" dirty="0">
                <a:latin typeface="Consolas" panose="020B0609020204030204" pitchFamily="49" charset="0"/>
              </a:rPr>
              <a:t> = 120, </a:t>
            </a:r>
          </a:p>
          <a:p>
            <a:r>
              <a:rPr lang="en-US" dirty="0">
                <a:latin typeface="Consolas" panose="020B0609020204030204" pitchFamily="49" charset="0"/>
              </a:rPr>
              <a:t>                                  </a:t>
            </a:r>
            <a:r>
              <a:rPr lang="en-US" dirty="0" err="1">
                <a:latin typeface="Consolas" panose="020B0609020204030204" pitchFamily="49" charset="0"/>
              </a:rPr>
              <a:t>service_level_goal</a:t>
            </a:r>
            <a:r>
              <a:rPr lang="en-US" dirty="0">
                <a:latin typeface="Consolas" panose="020B0609020204030204" pitchFamily="49" charset="0"/>
              </a:rPr>
              <a:t> = 0.8)</a:t>
            </a:r>
          </a:p>
        </p:txBody>
      </p:sp>
      <p:sp>
        <p:nvSpPr>
          <p:cNvPr id="9" name="TextBox 8">
            <a:extLst>
              <a:ext uri="{FF2B5EF4-FFF2-40B4-BE49-F238E27FC236}">
                <a16:creationId xmlns:a16="http://schemas.microsoft.com/office/drawing/2014/main" id="{4BB88725-1726-406E-8DEE-45C0C621D33D}"/>
              </a:ext>
            </a:extLst>
          </p:cNvPr>
          <p:cNvSpPr txBox="1"/>
          <p:nvPr/>
        </p:nvSpPr>
        <p:spPr>
          <a:xfrm>
            <a:off x="317726" y="4055454"/>
            <a:ext cx="5957336" cy="369332"/>
          </a:xfrm>
          <a:prstGeom prst="rect">
            <a:avLst/>
          </a:prstGeom>
          <a:noFill/>
        </p:spPr>
        <p:txBody>
          <a:bodyPr wrap="none" rtlCol="0">
            <a:spAutoFit/>
          </a:bodyPr>
          <a:lstStyle/>
          <a:p>
            <a:r>
              <a:rPr lang="en-US" dirty="0"/>
              <a:t>One way to save money is to let customers wait longer (2min).</a:t>
            </a:r>
          </a:p>
        </p:txBody>
      </p:sp>
      <p:pic>
        <p:nvPicPr>
          <p:cNvPr id="6" name="Picture 5">
            <a:extLst>
              <a:ext uri="{FF2B5EF4-FFF2-40B4-BE49-F238E27FC236}">
                <a16:creationId xmlns:a16="http://schemas.microsoft.com/office/drawing/2014/main" id="{0409E341-06FB-4EA8-9B38-F158B7D677BD}"/>
              </a:ext>
            </a:extLst>
          </p:cNvPr>
          <p:cNvPicPr>
            <a:picLocks noChangeAspect="1"/>
          </p:cNvPicPr>
          <p:nvPr/>
        </p:nvPicPr>
        <p:blipFill>
          <a:blip r:embed="rId2"/>
          <a:stretch>
            <a:fillRect/>
          </a:stretch>
        </p:blipFill>
        <p:spPr>
          <a:xfrm>
            <a:off x="445770" y="3175892"/>
            <a:ext cx="1537921" cy="638074"/>
          </a:xfrm>
          <a:prstGeom prst="rect">
            <a:avLst/>
          </a:prstGeom>
        </p:spPr>
      </p:pic>
      <p:sp>
        <p:nvSpPr>
          <p:cNvPr id="10" name="TextBox 9">
            <a:extLst>
              <a:ext uri="{FF2B5EF4-FFF2-40B4-BE49-F238E27FC236}">
                <a16:creationId xmlns:a16="http://schemas.microsoft.com/office/drawing/2014/main" id="{59E4FEE0-E1A4-4FE3-A2B0-F686FEDD5548}"/>
              </a:ext>
            </a:extLst>
          </p:cNvPr>
          <p:cNvSpPr txBox="1"/>
          <p:nvPr/>
        </p:nvSpPr>
        <p:spPr>
          <a:xfrm>
            <a:off x="317726" y="4525109"/>
            <a:ext cx="1260602" cy="369332"/>
          </a:xfrm>
          <a:prstGeom prst="rect">
            <a:avLst/>
          </a:prstGeom>
          <a:noFill/>
        </p:spPr>
        <p:txBody>
          <a:bodyPr wrap="none" rtlCol="0">
            <a:spAutoFit/>
          </a:bodyPr>
          <a:lstStyle/>
          <a:p>
            <a:r>
              <a:rPr lang="en-US" dirty="0"/>
              <a:t>Saved $50K</a:t>
            </a:r>
          </a:p>
        </p:txBody>
      </p:sp>
    </p:spTree>
    <p:extLst>
      <p:ext uri="{BB962C8B-B14F-4D97-AF65-F5344CB8AC3E}">
        <p14:creationId xmlns:p14="http://schemas.microsoft.com/office/powerpoint/2010/main" val="2837722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E6065E-9C57-4761-B243-4C96AB303907}"/>
              </a:ext>
            </a:extLst>
          </p:cNvPr>
          <p:cNvSpPr>
            <a:spLocks noGrp="1"/>
          </p:cNvSpPr>
          <p:nvPr>
            <p:ph type="dt" sz="half" idx="10"/>
          </p:nvPr>
        </p:nvSpPr>
        <p:spPr/>
        <p:txBody>
          <a:bodyPr/>
          <a:lstStyle/>
          <a:p>
            <a:fld id="{6700A58B-DD98-43D0-B791-721480A02982}" type="datetime1">
              <a:rPr lang="en-US" smtClean="0"/>
              <a:t>7/31/2018</a:t>
            </a:fld>
            <a:endParaRPr lang="en-US"/>
          </a:p>
        </p:txBody>
      </p:sp>
      <p:sp>
        <p:nvSpPr>
          <p:cNvPr id="3" name="Title 2">
            <a:extLst>
              <a:ext uri="{FF2B5EF4-FFF2-40B4-BE49-F238E27FC236}">
                <a16:creationId xmlns:a16="http://schemas.microsoft.com/office/drawing/2014/main" id="{55693D26-D243-4BBB-A123-F7EA55DE9EA8}"/>
              </a:ext>
            </a:extLst>
          </p:cNvPr>
          <p:cNvSpPr>
            <a:spLocks noGrp="1"/>
          </p:cNvSpPr>
          <p:nvPr>
            <p:ph type="title"/>
          </p:nvPr>
        </p:nvSpPr>
        <p:spPr>
          <a:xfrm>
            <a:off x="304800" y="231014"/>
            <a:ext cx="8283702" cy="591477"/>
          </a:xfrm>
        </p:spPr>
        <p:txBody>
          <a:bodyPr/>
          <a:lstStyle/>
          <a:p>
            <a:r>
              <a:rPr lang="en-US" sz="2400" dirty="0"/>
              <a:t>Rearranging the formula you can calculate the number of agents needed.</a:t>
            </a:r>
          </a:p>
        </p:txBody>
      </p:sp>
      <p:sp>
        <p:nvSpPr>
          <p:cNvPr id="4" name="Slide Number Placeholder 3">
            <a:extLst>
              <a:ext uri="{FF2B5EF4-FFF2-40B4-BE49-F238E27FC236}">
                <a16:creationId xmlns:a16="http://schemas.microsoft.com/office/drawing/2014/main" id="{5FFF89E6-0A80-4FD4-A2DA-7976445B47CD}"/>
              </a:ext>
            </a:extLst>
          </p:cNvPr>
          <p:cNvSpPr>
            <a:spLocks noGrp="1"/>
          </p:cNvSpPr>
          <p:nvPr>
            <p:ph type="sldNum" sz="quarter" idx="12"/>
          </p:nvPr>
        </p:nvSpPr>
        <p:spPr/>
        <p:txBody>
          <a:bodyPr/>
          <a:lstStyle/>
          <a:p>
            <a:fld id="{37290FF7-652B-4475-AEAB-8B1A5D23AE09}" type="slidenum">
              <a:rPr lang="en-US" smtClean="0"/>
              <a:t>23</a:t>
            </a:fld>
            <a:endParaRPr lang="en-US"/>
          </a:p>
        </p:txBody>
      </p:sp>
      <p:sp>
        <p:nvSpPr>
          <p:cNvPr id="5" name="Footer Placeholder 4">
            <a:extLst>
              <a:ext uri="{FF2B5EF4-FFF2-40B4-BE49-F238E27FC236}">
                <a16:creationId xmlns:a16="http://schemas.microsoft.com/office/drawing/2014/main" id="{C436527C-E2CA-4620-8F6A-7DA0CC4EB3A7}"/>
              </a:ext>
            </a:extLst>
          </p:cNvPr>
          <p:cNvSpPr>
            <a:spLocks noGrp="1"/>
          </p:cNvSpPr>
          <p:nvPr>
            <p:ph type="ftr" sz="quarter" idx="3"/>
          </p:nvPr>
        </p:nvSpPr>
        <p:spPr/>
        <p:txBody>
          <a:bodyPr/>
          <a:lstStyle/>
          <a:p>
            <a:r>
              <a:rPr lang="en-US"/>
              <a:t>Kwartler CSCI S-96</a:t>
            </a:r>
            <a:endParaRPr lang="en-US" dirty="0"/>
          </a:p>
        </p:txBody>
      </p:sp>
      <p:sp>
        <p:nvSpPr>
          <p:cNvPr id="7" name="TextBox 6">
            <a:extLst>
              <a:ext uri="{FF2B5EF4-FFF2-40B4-BE49-F238E27FC236}">
                <a16:creationId xmlns:a16="http://schemas.microsoft.com/office/drawing/2014/main" id="{98A48D89-6E29-48C1-BAB1-046C484ED0EB}"/>
              </a:ext>
            </a:extLst>
          </p:cNvPr>
          <p:cNvSpPr txBox="1"/>
          <p:nvPr/>
        </p:nvSpPr>
        <p:spPr>
          <a:xfrm>
            <a:off x="445770" y="1485548"/>
            <a:ext cx="7782900" cy="1477328"/>
          </a:xfrm>
          <a:prstGeom prst="rect">
            <a:avLst/>
          </a:prstGeom>
          <a:solidFill>
            <a:schemeClr val="accent5"/>
          </a:solidFill>
        </p:spPr>
        <p:txBody>
          <a:bodyPr wrap="none" rtlCol="0">
            <a:spAutoFit/>
          </a:bodyPr>
          <a:lstStyle/>
          <a:p>
            <a:r>
              <a:rPr lang="en-US" dirty="0">
                <a:latin typeface="Consolas" panose="020B0609020204030204" pitchFamily="49" charset="0"/>
              </a:rPr>
              <a:t>agents &lt;- </a:t>
            </a:r>
            <a:r>
              <a:rPr lang="en-US" dirty="0" err="1">
                <a:latin typeface="Consolas" panose="020B0609020204030204" pitchFamily="49" charset="0"/>
              </a:rPr>
              <a:t>number_of_agents_for_sl</a:t>
            </a:r>
            <a:r>
              <a:rPr lang="en-US" dirty="0">
                <a:latin typeface="Consolas" panose="020B0609020204030204" pitchFamily="49" charset="0"/>
              </a:rPr>
              <a:t>(</a:t>
            </a:r>
            <a:r>
              <a:rPr lang="en-US" dirty="0" err="1">
                <a:latin typeface="Consolas" panose="020B0609020204030204" pitchFamily="49" charset="0"/>
              </a:rPr>
              <a:t>arrival_rate</a:t>
            </a:r>
            <a:r>
              <a:rPr lang="en-US" dirty="0">
                <a:latin typeface="Consolas" panose="020B0609020204030204" pitchFamily="49" charset="0"/>
              </a:rPr>
              <a:t> = 200, </a:t>
            </a:r>
          </a:p>
          <a:p>
            <a:r>
              <a:rPr lang="en-US" dirty="0">
                <a:latin typeface="Consolas" panose="020B0609020204030204" pitchFamily="49" charset="0"/>
              </a:rPr>
              <a:t>                                  </a:t>
            </a:r>
            <a:r>
              <a:rPr lang="en-US" dirty="0" err="1">
                <a:latin typeface="Consolas" panose="020B0609020204030204" pitchFamily="49" charset="0"/>
              </a:rPr>
              <a:t>avg_handle_time</a:t>
            </a:r>
            <a:r>
              <a:rPr lang="en-US" dirty="0">
                <a:latin typeface="Consolas" panose="020B0609020204030204" pitchFamily="49" charset="0"/>
              </a:rPr>
              <a:t> = 180, </a:t>
            </a:r>
          </a:p>
          <a:p>
            <a:r>
              <a:rPr lang="en-US" dirty="0">
                <a:latin typeface="Consolas" panose="020B0609020204030204" pitchFamily="49" charset="0"/>
              </a:rPr>
              <a:t>                                  </a:t>
            </a:r>
            <a:r>
              <a:rPr lang="en-US" dirty="0" err="1">
                <a:latin typeface="Consolas" panose="020B0609020204030204" pitchFamily="49" charset="0"/>
              </a:rPr>
              <a:t>interval_length</a:t>
            </a:r>
            <a:r>
              <a:rPr lang="en-US" dirty="0">
                <a:latin typeface="Consolas" panose="020B0609020204030204" pitchFamily="49" charset="0"/>
              </a:rPr>
              <a:t> = 30, </a:t>
            </a:r>
          </a:p>
          <a:p>
            <a:r>
              <a:rPr lang="en-US" dirty="0">
                <a:latin typeface="Consolas" panose="020B0609020204030204" pitchFamily="49" charset="0"/>
              </a:rPr>
              <a:t>                                  </a:t>
            </a:r>
            <a:r>
              <a:rPr lang="en-US" dirty="0" err="1">
                <a:latin typeface="Consolas" panose="020B0609020204030204" pitchFamily="49" charset="0"/>
              </a:rPr>
              <a:t>wait_time</a:t>
            </a:r>
            <a:r>
              <a:rPr lang="en-US" dirty="0">
                <a:latin typeface="Consolas" panose="020B0609020204030204" pitchFamily="49" charset="0"/>
              </a:rPr>
              <a:t> = 120, </a:t>
            </a:r>
          </a:p>
          <a:p>
            <a:r>
              <a:rPr lang="en-US" dirty="0">
                <a:latin typeface="Consolas" panose="020B0609020204030204" pitchFamily="49" charset="0"/>
              </a:rPr>
              <a:t>                                  </a:t>
            </a:r>
            <a:r>
              <a:rPr lang="en-US" dirty="0" err="1">
                <a:latin typeface="Consolas" panose="020B0609020204030204" pitchFamily="49" charset="0"/>
              </a:rPr>
              <a:t>service_level_goal</a:t>
            </a:r>
            <a:r>
              <a:rPr lang="en-US" dirty="0">
                <a:latin typeface="Consolas" panose="020B0609020204030204" pitchFamily="49" charset="0"/>
              </a:rPr>
              <a:t> = 0.5)</a:t>
            </a:r>
          </a:p>
        </p:txBody>
      </p:sp>
      <p:sp>
        <p:nvSpPr>
          <p:cNvPr id="9" name="TextBox 8">
            <a:extLst>
              <a:ext uri="{FF2B5EF4-FFF2-40B4-BE49-F238E27FC236}">
                <a16:creationId xmlns:a16="http://schemas.microsoft.com/office/drawing/2014/main" id="{4BB88725-1726-406E-8DEE-45C0C621D33D}"/>
              </a:ext>
            </a:extLst>
          </p:cNvPr>
          <p:cNvSpPr txBox="1"/>
          <p:nvPr/>
        </p:nvSpPr>
        <p:spPr>
          <a:xfrm>
            <a:off x="317726" y="3914778"/>
            <a:ext cx="6495945" cy="646331"/>
          </a:xfrm>
          <a:prstGeom prst="rect">
            <a:avLst/>
          </a:prstGeom>
          <a:noFill/>
        </p:spPr>
        <p:txBody>
          <a:bodyPr wrap="none" rtlCol="0">
            <a:spAutoFit/>
          </a:bodyPr>
          <a:lstStyle/>
          <a:p>
            <a:r>
              <a:rPr lang="en-US" dirty="0"/>
              <a:t>One way to save money is to let customers wait longer (2min).</a:t>
            </a:r>
          </a:p>
          <a:p>
            <a:r>
              <a:rPr lang="en-US" dirty="0"/>
              <a:t>You can also relax the % of calls to be answered in the 120 seconds.</a:t>
            </a:r>
          </a:p>
        </p:txBody>
      </p:sp>
      <p:sp>
        <p:nvSpPr>
          <p:cNvPr id="10" name="TextBox 9">
            <a:extLst>
              <a:ext uri="{FF2B5EF4-FFF2-40B4-BE49-F238E27FC236}">
                <a16:creationId xmlns:a16="http://schemas.microsoft.com/office/drawing/2014/main" id="{59E4FEE0-E1A4-4FE3-A2B0-F686FEDD5548}"/>
              </a:ext>
            </a:extLst>
          </p:cNvPr>
          <p:cNvSpPr txBox="1"/>
          <p:nvPr/>
        </p:nvSpPr>
        <p:spPr>
          <a:xfrm>
            <a:off x="317726" y="4525109"/>
            <a:ext cx="2780248" cy="369332"/>
          </a:xfrm>
          <a:prstGeom prst="rect">
            <a:avLst/>
          </a:prstGeom>
          <a:noFill/>
        </p:spPr>
        <p:txBody>
          <a:bodyPr wrap="none" rtlCol="0">
            <a:spAutoFit/>
          </a:bodyPr>
          <a:lstStyle/>
          <a:p>
            <a:r>
              <a:rPr lang="en-US" dirty="0"/>
              <a:t>Saved $50K &amp; another $50K</a:t>
            </a:r>
          </a:p>
        </p:txBody>
      </p:sp>
      <p:pic>
        <p:nvPicPr>
          <p:cNvPr id="8" name="Picture 7">
            <a:extLst>
              <a:ext uri="{FF2B5EF4-FFF2-40B4-BE49-F238E27FC236}">
                <a16:creationId xmlns:a16="http://schemas.microsoft.com/office/drawing/2014/main" id="{F155B71F-53EA-4E26-8B40-CE31423C4702}"/>
              </a:ext>
            </a:extLst>
          </p:cNvPr>
          <p:cNvPicPr>
            <a:picLocks noChangeAspect="1"/>
          </p:cNvPicPr>
          <p:nvPr/>
        </p:nvPicPr>
        <p:blipFill>
          <a:blip r:embed="rId2"/>
          <a:stretch>
            <a:fillRect/>
          </a:stretch>
        </p:blipFill>
        <p:spPr>
          <a:xfrm>
            <a:off x="304800" y="3184219"/>
            <a:ext cx="1504719" cy="676278"/>
          </a:xfrm>
          <a:prstGeom prst="rect">
            <a:avLst/>
          </a:prstGeom>
        </p:spPr>
      </p:pic>
    </p:spTree>
    <p:extLst>
      <p:ext uri="{BB962C8B-B14F-4D97-AF65-F5344CB8AC3E}">
        <p14:creationId xmlns:p14="http://schemas.microsoft.com/office/powerpoint/2010/main" val="2515649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E6065E-9C57-4761-B243-4C96AB303907}"/>
              </a:ext>
            </a:extLst>
          </p:cNvPr>
          <p:cNvSpPr>
            <a:spLocks noGrp="1"/>
          </p:cNvSpPr>
          <p:nvPr>
            <p:ph type="dt" sz="half" idx="10"/>
          </p:nvPr>
        </p:nvSpPr>
        <p:spPr/>
        <p:txBody>
          <a:bodyPr/>
          <a:lstStyle/>
          <a:p>
            <a:fld id="{6700A58B-DD98-43D0-B791-721480A02982}" type="datetime1">
              <a:rPr lang="en-US" smtClean="0"/>
              <a:t>7/31/2018</a:t>
            </a:fld>
            <a:endParaRPr lang="en-US"/>
          </a:p>
        </p:txBody>
      </p:sp>
      <p:sp>
        <p:nvSpPr>
          <p:cNvPr id="3" name="Title 2">
            <a:extLst>
              <a:ext uri="{FF2B5EF4-FFF2-40B4-BE49-F238E27FC236}">
                <a16:creationId xmlns:a16="http://schemas.microsoft.com/office/drawing/2014/main" id="{55693D26-D243-4BBB-A123-F7EA55DE9EA8}"/>
              </a:ext>
            </a:extLst>
          </p:cNvPr>
          <p:cNvSpPr>
            <a:spLocks noGrp="1"/>
          </p:cNvSpPr>
          <p:nvPr>
            <p:ph type="title"/>
          </p:nvPr>
        </p:nvSpPr>
        <p:spPr>
          <a:xfrm>
            <a:off x="304800" y="231014"/>
            <a:ext cx="8283702" cy="591477"/>
          </a:xfrm>
        </p:spPr>
        <p:txBody>
          <a:bodyPr/>
          <a:lstStyle/>
          <a:p>
            <a:r>
              <a:rPr lang="en-US" sz="2400" dirty="0"/>
              <a:t>Rearranging the formula you can calculate the number of agents needed.</a:t>
            </a:r>
          </a:p>
        </p:txBody>
      </p:sp>
      <p:sp>
        <p:nvSpPr>
          <p:cNvPr id="4" name="Slide Number Placeholder 3">
            <a:extLst>
              <a:ext uri="{FF2B5EF4-FFF2-40B4-BE49-F238E27FC236}">
                <a16:creationId xmlns:a16="http://schemas.microsoft.com/office/drawing/2014/main" id="{5FFF89E6-0A80-4FD4-A2DA-7976445B47CD}"/>
              </a:ext>
            </a:extLst>
          </p:cNvPr>
          <p:cNvSpPr>
            <a:spLocks noGrp="1"/>
          </p:cNvSpPr>
          <p:nvPr>
            <p:ph type="sldNum" sz="quarter" idx="12"/>
          </p:nvPr>
        </p:nvSpPr>
        <p:spPr/>
        <p:txBody>
          <a:bodyPr/>
          <a:lstStyle/>
          <a:p>
            <a:fld id="{37290FF7-652B-4475-AEAB-8B1A5D23AE09}" type="slidenum">
              <a:rPr lang="en-US" smtClean="0"/>
              <a:t>24</a:t>
            </a:fld>
            <a:endParaRPr lang="en-US"/>
          </a:p>
        </p:txBody>
      </p:sp>
      <p:sp>
        <p:nvSpPr>
          <p:cNvPr id="5" name="Footer Placeholder 4">
            <a:extLst>
              <a:ext uri="{FF2B5EF4-FFF2-40B4-BE49-F238E27FC236}">
                <a16:creationId xmlns:a16="http://schemas.microsoft.com/office/drawing/2014/main" id="{C436527C-E2CA-4620-8F6A-7DA0CC4EB3A7}"/>
              </a:ext>
            </a:extLst>
          </p:cNvPr>
          <p:cNvSpPr>
            <a:spLocks noGrp="1"/>
          </p:cNvSpPr>
          <p:nvPr>
            <p:ph type="ftr" sz="quarter" idx="3"/>
          </p:nvPr>
        </p:nvSpPr>
        <p:spPr/>
        <p:txBody>
          <a:bodyPr/>
          <a:lstStyle/>
          <a:p>
            <a:r>
              <a:rPr lang="en-US"/>
              <a:t>Kwartler CSCI S-96</a:t>
            </a:r>
            <a:endParaRPr lang="en-US" dirty="0"/>
          </a:p>
        </p:txBody>
      </p:sp>
      <p:sp>
        <p:nvSpPr>
          <p:cNvPr id="7" name="TextBox 6">
            <a:extLst>
              <a:ext uri="{FF2B5EF4-FFF2-40B4-BE49-F238E27FC236}">
                <a16:creationId xmlns:a16="http://schemas.microsoft.com/office/drawing/2014/main" id="{98A48D89-6E29-48C1-BAB1-046C484ED0EB}"/>
              </a:ext>
            </a:extLst>
          </p:cNvPr>
          <p:cNvSpPr txBox="1"/>
          <p:nvPr/>
        </p:nvSpPr>
        <p:spPr>
          <a:xfrm>
            <a:off x="445770" y="1485548"/>
            <a:ext cx="7782900" cy="1477328"/>
          </a:xfrm>
          <a:prstGeom prst="rect">
            <a:avLst/>
          </a:prstGeom>
          <a:solidFill>
            <a:schemeClr val="accent5"/>
          </a:solidFill>
        </p:spPr>
        <p:txBody>
          <a:bodyPr wrap="none" rtlCol="0">
            <a:spAutoFit/>
          </a:bodyPr>
          <a:lstStyle/>
          <a:p>
            <a:r>
              <a:rPr lang="en-US" dirty="0">
                <a:latin typeface="Consolas" panose="020B0609020204030204" pitchFamily="49" charset="0"/>
              </a:rPr>
              <a:t>agents &lt;- </a:t>
            </a:r>
            <a:r>
              <a:rPr lang="en-US" dirty="0" err="1">
                <a:latin typeface="Consolas" panose="020B0609020204030204" pitchFamily="49" charset="0"/>
              </a:rPr>
              <a:t>number_of_agents_for_sl</a:t>
            </a:r>
            <a:r>
              <a:rPr lang="en-US" dirty="0">
                <a:latin typeface="Consolas" panose="020B0609020204030204" pitchFamily="49" charset="0"/>
              </a:rPr>
              <a:t>(</a:t>
            </a:r>
            <a:r>
              <a:rPr lang="en-US" dirty="0" err="1">
                <a:latin typeface="Consolas" panose="020B0609020204030204" pitchFamily="49" charset="0"/>
              </a:rPr>
              <a:t>arrival_rate</a:t>
            </a:r>
            <a:r>
              <a:rPr lang="en-US" dirty="0">
                <a:latin typeface="Consolas" panose="020B0609020204030204" pitchFamily="49" charset="0"/>
              </a:rPr>
              <a:t> = 200, </a:t>
            </a:r>
          </a:p>
          <a:p>
            <a:r>
              <a:rPr lang="en-US" dirty="0">
                <a:latin typeface="Consolas" panose="020B0609020204030204" pitchFamily="49" charset="0"/>
              </a:rPr>
              <a:t>                                  </a:t>
            </a:r>
            <a:r>
              <a:rPr lang="en-US" dirty="0" err="1">
                <a:latin typeface="Consolas" panose="020B0609020204030204" pitchFamily="49" charset="0"/>
              </a:rPr>
              <a:t>avg_handle_time</a:t>
            </a:r>
            <a:r>
              <a:rPr lang="en-US" dirty="0">
                <a:latin typeface="Consolas" panose="020B0609020204030204" pitchFamily="49" charset="0"/>
              </a:rPr>
              <a:t> = 160, </a:t>
            </a:r>
          </a:p>
          <a:p>
            <a:r>
              <a:rPr lang="en-US" dirty="0">
                <a:latin typeface="Consolas" panose="020B0609020204030204" pitchFamily="49" charset="0"/>
              </a:rPr>
              <a:t>                                  </a:t>
            </a:r>
            <a:r>
              <a:rPr lang="en-US" dirty="0" err="1">
                <a:latin typeface="Consolas" panose="020B0609020204030204" pitchFamily="49" charset="0"/>
              </a:rPr>
              <a:t>interval_length</a:t>
            </a:r>
            <a:r>
              <a:rPr lang="en-US" dirty="0">
                <a:latin typeface="Consolas" panose="020B0609020204030204" pitchFamily="49" charset="0"/>
              </a:rPr>
              <a:t> = 30, </a:t>
            </a:r>
          </a:p>
          <a:p>
            <a:r>
              <a:rPr lang="en-US" dirty="0">
                <a:latin typeface="Consolas" panose="020B0609020204030204" pitchFamily="49" charset="0"/>
              </a:rPr>
              <a:t>                                  </a:t>
            </a:r>
            <a:r>
              <a:rPr lang="en-US" dirty="0" err="1">
                <a:latin typeface="Consolas" panose="020B0609020204030204" pitchFamily="49" charset="0"/>
              </a:rPr>
              <a:t>wait_time</a:t>
            </a:r>
            <a:r>
              <a:rPr lang="en-US" dirty="0">
                <a:latin typeface="Consolas" panose="020B0609020204030204" pitchFamily="49" charset="0"/>
              </a:rPr>
              <a:t> = 120, </a:t>
            </a:r>
          </a:p>
          <a:p>
            <a:r>
              <a:rPr lang="en-US" dirty="0">
                <a:latin typeface="Consolas" panose="020B0609020204030204" pitchFamily="49" charset="0"/>
              </a:rPr>
              <a:t>                                  </a:t>
            </a:r>
            <a:r>
              <a:rPr lang="en-US" dirty="0" err="1">
                <a:latin typeface="Consolas" panose="020B0609020204030204" pitchFamily="49" charset="0"/>
              </a:rPr>
              <a:t>service_level_goal</a:t>
            </a:r>
            <a:r>
              <a:rPr lang="en-US" dirty="0">
                <a:latin typeface="Consolas" panose="020B0609020204030204" pitchFamily="49" charset="0"/>
              </a:rPr>
              <a:t> = 0.5)</a:t>
            </a:r>
          </a:p>
        </p:txBody>
      </p:sp>
      <p:sp>
        <p:nvSpPr>
          <p:cNvPr id="9" name="TextBox 8">
            <a:extLst>
              <a:ext uri="{FF2B5EF4-FFF2-40B4-BE49-F238E27FC236}">
                <a16:creationId xmlns:a16="http://schemas.microsoft.com/office/drawing/2014/main" id="{4BB88725-1726-406E-8DEE-45C0C621D33D}"/>
              </a:ext>
            </a:extLst>
          </p:cNvPr>
          <p:cNvSpPr txBox="1"/>
          <p:nvPr/>
        </p:nvSpPr>
        <p:spPr>
          <a:xfrm>
            <a:off x="317726" y="3914778"/>
            <a:ext cx="7155870" cy="923330"/>
          </a:xfrm>
          <a:prstGeom prst="rect">
            <a:avLst/>
          </a:prstGeom>
          <a:noFill/>
        </p:spPr>
        <p:txBody>
          <a:bodyPr wrap="none" rtlCol="0">
            <a:spAutoFit/>
          </a:bodyPr>
          <a:lstStyle/>
          <a:p>
            <a:r>
              <a:rPr lang="en-US" dirty="0"/>
              <a:t>One way to save money is to let customers wait longer (2min).</a:t>
            </a:r>
          </a:p>
          <a:p>
            <a:r>
              <a:rPr lang="en-US" dirty="0"/>
              <a:t>You can also relax the % of calls to be answered in the 120 seconds.</a:t>
            </a:r>
          </a:p>
          <a:p>
            <a:r>
              <a:rPr lang="en-US" dirty="0"/>
              <a:t>Now let’s create a tool to let agents have a better cycle time (150 seconds)</a:t>
            </a:r>
          </a:p>
        </p:txBody>
      </p:sp>
      <p:sp>
        <p:nvSpPr>
          <p:cNvPr id="10" name="TextBox 9">
            <a:extLst>
              <a:ext uri="{FF2B5EF4-FFF2-40B4-BE49-F238E27FC236}">
                <a16:creationId xmlns:a16="http://schemas.microsoft.com/office/drawing/2014/main" id="{59E4FEE0-E1A4-4FE3-A2B0-F686FEDD5548}"/>
              </a:ext>
            </a:extLst>
          </p:cNvPr>
          <p:cNvSpPr txBox="1"/>
          <p:nvPr/>
        </p:nvSpPr>
        <p:spPr>
          <a:xfrm>
            <a:off x="317726" y="4970583"/>
            <a:ext cx="4448975" cy="369332"/>
          </a:xfrm>
          <a:prstGeom prst="rect">
            <a:avLst/>
          </a:prstGeom>
          <a:noFill/>
        </p:spPr>
        <p:txBody>
          <a:bodyPr wrap="none" rtlCol="0">
            <a:spAutoFit/>
          </a:bodyPr>
          <a:lstStyle/>
          <a:p>
            <a:r>
              <a:rPr lang="en-US" dirty="0"/>
              <a:t>Saved $50K &amp; another $50K &amp; another $100K</a:t>
            </a:r>
          </a:p>
        </p:txBody>
      </p:sp>
      <p:pic>
        <p:nvPicPr>
          <p:cNvPr id="6" name="Picture 5">
            <a:extLst>
              <a:ext uri="{FF2B5EF4-FFF2-40B4-BE49-F238E27FC236}">
                <a16:creationId xmlns:a16="http://schemas.microsoft.com/office/drawing/2014/main" id="{A23941A6-5405-43AD-84C8-8FAEAD377F55}"/>
              </a:ext>
            </a:extLst>
          </p:cNvPr>
          <p:cNvPicPr>
            <a:picLocks noChangeAspect="1"/>
          </p:cNvPicPr>
          <p:nvPr/>
        </p:nvPicPr>
        <p:blipFill>
          <a:blip r:embed="rId2"/>
          <a:stretch>
            <a:fillRect/>
          </a:stretch>
        </p:blipFill>
        <p:spPr>
          <a:xfrm>
            <a:off x="317726" y="3177025"/>
            <a:ext cx="1532434" cy="671516"/>
          </a:xfrm>
          <a:prstGeom prst="rect">
            <a:avLst/>
          </a:prstGeom>
        </p:spPr>
      </p:pic>
    </p:spTree>
    <p:extLst>
      <p:ext uri="{BB962C8B-B14F-4D97-AF65-F5344CB8AC3E}">
        <p14:creationId xmlns:p14="http://schemas.microsoft.com/office/powerpoint/2010/main" val="945306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70F9C2-5808-41E5-AA8B-9335F58621B1}"/>
              </a:ext>
            </a:extLst>
          </p:cNvPr>
          <p:cNvSpPr>
            <a:spLocks noGrp="1"/>
          </p:cNvSpPr>
          <p:nvPr>
            <p:ph type="dt" sz="half" idx="10"/>
          </p:nvPr>
        </p:nvSpPr>
        <p:spPr/>
        <p:txBody>
          <a:bodyPr/>
          <a:lstStyle/>
          <a:p>
            <a:fld id="{6700A58B-DD98-43D0-B791-721480A02982}" type="datetime1">
              <a:rPr lang="en-US" smtClean="0"/>
              <a:t>7/31/2018</a:t>
            </a:fld>
            <a:endParaRPr lang="en-US"/>
          </a:p>
        </p:txBody>
      </p:sp>
      <p:sp>
        <p:nvSpPr>
          <p:cNvPr id="3" name="Title 2">
            <a:extLst>
              <a:ext uri="{FF2B5EF4-FFF2-40B4-BE49-F238E27FC236}">
                <a16:creationId xmlns:a16="http://schemas.microsoft.com/office/drawing/2014/main" id="{C90E1FFF-0250-478E-8076-32683BEA1345}"/>
              </a:ext>
            </a:extLst>
          </p:cNvPr>
          <p:cNvSpPr>
            <a:spLocks noGrp="1"/>
          </p:cNvSpPr>
          <p:nvPr>
            <p:ph type="title"/>
          </p:nvPr>
        </p:nvSpPr>
        <p:spPr/>
        <p:txBody>
          <a:bodyPr/>
          <a:lstStyle/>
          <a:p>
            <a:r>
              <a:rPr lang="en-US" dirty="0"/>
              <a:t>Limited Example of Starbuck’s</a:t>
            </a:r>
          </a:p>
        </p:txBody>
      </p:sp>
      <p:sp>
        <p:nvSpPr>
          <p:cNvPr id="4" name="Slide Number Placeholder 3">
            <a:extLst>
              <a:ext uri="{FF2B5EF4-FFF2-40B4-BE49-F238E27FC236}">
                <a16:creationId xmlns:a16="http://schemas.microsoft.com/office/drawing/2014/main" id="{4664F33F-6A0D-4DA8-B801-36143CC322A4}"/>
              </a:ext>
            </a:extLst>
          </p:cNvPr>
          <p:cNvSpPr>
            <a:spLocks noGrp="1"/>
          </p:cNvSpPr>
          <p:nvPr>
            <p:ph type="sldNum" sz="quarter" idx="12"/>
          </p:nvPr>
        </p:nvSpPr>
        <p:spPr/>
        <p:txBody>
          <a:bodyPr/>
          <a:lstStyle/>
          <a:p>
            <a:fld id="{37290FF7-652B-4475-AEAB-8B1A5D23AE09}" type="slidenum">
              <a:rPr lang="en-US" smtClean="0"/>
              <a:t>25</a:t>
            </a:fld>
            <a:endParaRPr lang="en-US"/>
          </a:p>
        </p:txBody>
      </p:sp>
      <p:sp>
        <p:nvSpPr>
          <p:cNvPr id="5" name="Footer Placeholder 4">
            <a:extLst>
              <a:ext uri="{FF2B5EF4-FFF2-40B4-BE49-F238E27FC236}">
                <a16:creationId xmlns:a16="http://schemas.microsoft.com/office/drawing/2014/main" id="{17A28233-59E4-4536-861A-88D2746BB2D6}"/>
              </a:ext>
            </a:extLst>
          </p:cNvPr>
          <p:cNvSpPr>
            <a:spLocks noGrp="1"/>
          </p:cNvSpPr>
          <p:nvPr>
            <p:ph type="ftr" sz="quarter" idx="3"/>
          </p:nvPr>
        </p:nvSpPr>
        <p:spPr/>
        <p:txBody>
          <a:bodyPr/>
          <a:lstStyle/>
          <a:p>
            <a:r>
              <a:rPr lang="en-US"/>
              <a:t>Kwartler CSCI S-96</a:t>
            </a:r>
            <a:endParaRPr lang="en-US" dirty="0"/>
          </a:p>
        </p:txBody>
      </p:sp>
      <p:pic>
        <p:nvPicPr>
          <p:cNvPr id="6" name="Picture 5">
            <a:extLst>
              <a:ext uri="{FF2B5EF4-FFF2-40B4-BE49-F238E27FC236}">
                <a16:creationId xmlns:a16="http://schemas.microsoft.com/office/drawing/2014/main" id="{0F33C484-520F-4D3E-9BBE-4CE604CECDE6}"/>
              </a:ext>
            </a:extLst>
          </p:cNvPr>
          <p:cNvPicPr>
            <a:picLocks noChangeAspect="1"/>
          </p:cNvPicPr>
          <p:nvPr/>
        </p:nvPicPr>
        <p:blipFill>
          <a:blip r:embed="rId2"/>
          <a:stretch>
            <a:fillRect/>
          </a:stretch>
        </p:blipFill>
        <p:spPr>
          <a:xfrm>
            <a:off x="435168" y="1351493"/>
            <a:ext cx="6880032" cy="3267399"/>
          </a:xfrm>
          <a:prstGeom prst="rect">
            <a:avLst/>
          </a:prstGeom>
        </p:spPr>
      </p:pic>
    </p:spTree>
    <p:extLst>
      <p:ext uri="{BB962C8B-B14F-4D97-AF65-F5344CB8AC3E}">
        <p14:creationId xmlns:p14="http://schemas.microsoft.com/office/powerpoint/2010/main" val="25063627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627A1C-F9BC-4355-BBD8-8A1F9BCC535C}"/>
              </a:ext>
            </a:extLst>
          </p:cNvPr>
          <p:cNvSpPr>
            <a:spLocks noGrp="1"/>
          </p:cNvSpPr>
          <p:nvPr>
            <p:ph type="dt" sz="half" idx="10"/>
          </p:nvPr>
        </p:nvSpPr>
        <p:spPr/>
        <p:txBody>
          <a:bodyPr/>
          <a:lstStyle/>
          <a:p>
            <a:fld id="{6700A58B-DD98-43D0-B791-721480A02982}" type="datetime1">
              <a:rPr lang="en-US" smtClean="0"/>
              <a:t>7/31/2018</a:t>
            </a:fld>
            <a:endParaRPr lang="en-US"/>
          </a:p>
        </p:txBody>
      </p:sp>
      <p:sp>
        <p:nvSpPr>
          <p:cNvPr id="3" name="Title 2">
            <a:extLst>
              <a:ext uri="{FF2B5EF4-FFF2-40B4-BE49-F238E27FC236}">
                <a16:creationId xmlns:a16="http://schemas.microsoft.com/office/drawing/2014/main" id="{C5EA3957-08CB-4967-8699-FB72AEF41A81}"/>
              </a:ext>
            </a:extLst>
          </p:cNvPr>
          <p:cNvSpPr>
            <a:spLocks noGrp="1"/>
          </p:cNvSpPr>
          <p:nvPr>
            <p:ph type="title"/>
          </p:nvPr>
        </p:nvSpPr>
        <p:spPr/>
        <p:txBody>
          <a:bodyPr/>
          <a:lstStyle/>
          <a:p>
            <a:r>
              <a:rPr lang="en-US" dirty="0"/>
              <a:t>Cycle Time of a Barista</a:t>
            </a:r>
            <a:endParaRPr lang="en-US" i="1" dirty="0"/>
          </a:p>
        </p:txBody>
      </p:sp>
      <p:sp>
        <p:nvSpPr>
          <p:cNvPr id="4" name="Slide Number Placeholder 3">
            <a:extLst>
              <a:ext uri="{FF2B5EF4-FFF2-40B4-BE49-F238E27FC236}">
                <a16:creationId xmlns:a16="http://schemas.microsoft.com/office/drawing/2014/main" id="{622F880B-3438-4DAF-9CA6-00F8F662C795}"/>
              </a:ext>
            </a:extLst>
          </p:cNvPr>
          <p:cNvSpPr>
            <a:spLocks noGrp="1"/>
          </p:cNvSpPr>
          <p:nvPr>
            <p:ph type="sldNum" sz="quarter" idx="12"/>
          </p:nvPr>
        </p:nvSpPr>
        <p:spPr/>
        <p:txBody>
          <a:bodyPr/>
          <a:lstStyle/>
          <a:p>
            <a:fld id="{37290FF7-652B-4475-AEAB-8B1A5D23AE09}" type="slidenum">
              <a:rPr lang="en-US" smtClean="0"/>
              <a:t>26</a:t>
            </a:fld>
            <a:endParaRPr lang="en-US"/>
          </a:p>
        </p:txBody>
      </p:sp>
      <p:sp>
        <p:nvSpPr>
          <p:cNvPr id="5" name="Footer Placeholder 4">
            <a:extLst>
              <a:ext uri="{FF2B5EF4-FFF2-40B4-BE49-F238E27FC236}">
                <a16:creationId xmlns:a16="http://schemas.microsoft.com/office/drawing/2014/main" id="{38B0239B-997F-4760-A6E8-054022770699}"/>
              </a:ext>
            </a:extLst>
          </p:cNvPr>
          <p:cNvSpPr>
            <a:spLocks noGrp="1"/>
          </p:cNvSpPr>
          <p:nvPr>
            <p:ph type="ftr" sz="quarter" idx="3"/>
          </p:nvPr>
        </p:nvSpPr>
        <p:spPr/>
        <p:txBody>
          <a:bodyPr/>
          <a:lstStyle/>
          <a:p>
            <a:r>
              <a:rPr lang="en-US"/>
              <a:t>Kwartler CSCI S-96</a:t>
            </a:r>
            <a:endParaRPr lang="en-US" dirty="0"/>
          </a:p>
        </p:txBody>
      </p:sp>
      <p:sp>
        <p:nvSpPr>
          <p:cNvPr id="6" name="TextBox 5">
            <a:extLst>
              <a:ext uri="{FF2B5EF4-FFF2-40B4-BE49-F238E27FC236}">
                <a16:creationId xmlns:a16="http://schemas.microsoft.com/office/drawing/2014/main" id="{66B84BEA-E80C-4E84-BF19-B85C952E8431}"/>
              </a:ext>
            </a:extLst>
          </p:cNvPr>
          <p:cNvSpPr txBox="1"/>
          <p:nvPr/>
        </p:nvSpPr>
        <p:spPr>
          <a:xfrm>
            <a:off x="0" y="1383323"/>
            <a:ext cx="8590493" cy="1107996"/>
          </a:xfrm>
          <a:prstGeom prst="rect">
            <a:avLst/>
          </a:prstGeom>
          <a:noFill/>
        </p:spPr>
        <p:txBody>
          <a:bodyPr wrap="none" rtlCol="0">
            <a:spAutoFit/>
          </a:bodyPr>
          <a:lstStyle/>
          <a:p>
            <a:r>
              <a:rPr lang="en-US" dirty="0"/>
              <a:t>For each 15min interval:</a:t>
            </a:r>
          </a:p>
          <a:p>
            <a:pPr marL="285750" indent="-285750">
              <a:buFont typeface="Arial" panose="020B0604020202020204" pitchFamily="34" charset="0"/>
              <a:buChar char="•"/>
            </a:pPr>
            <a:r>
              <a:rPr lang="en-US" dirty="0"/>
              <a:t>AVG Number of Customers in Queue / (Number of Baristas working register *15min) = </a:t>
            </a:r>
          </a:p>
          <a:p>
            <a:pPr algn="ctr"/>
            <a:r>
              <a:rPr lang="en-US" b="1" dirty="0"/>
              <a:t>AVG  =.43 orders taken per minute</a:t>
            </a:r>
          </a:p>
          <a:p>
            <a:pPr marL="285750" indent="-285750">
              <a:buFont typeface="Arial" panose="020B0604020202020204" pitchFamily="34" charset="0"/>
              <a:buChar char="•"/>
            </a:pPr>
            <a:r>
              <a:rPr lang="en-US" sz="1200" dirty="0"/>
              <a:t>For example, 2 baristas took orders from 20 customers in queue during 15min, they averaged .667 orders/minutes per order</a:t>
            </a:r>
          </a:p>
        </p:txBody>
      </p:sp>
      <p:sp>
        <p:nvSpPr>
          <p:cNvPr id="7" name="TextBox 6">
            <a:extLst>
              <a:ext uri="{FF2B5EF4-FFF2-40B4-BE49-F238E27FC236}">
                <a16:creationId xmlns:a16="http://schemas.microsoft.com/office/drawing/2014/main" id="{3F12AA7B-FBE5-4C0B-93F4-8B70901233E0}"/>
              </a:ext>
            </a:extLst>
          </p:cNvPr>
          <p:cNvSpPr txBox="1"/>
          <p:nvPr/>
        </p:nvSpPr>
        <p:spPr>
          <a:xfrm>
            <a:off x="230065" y="2686481"/>
            <a:ext cx="7593745" cy="1138773"/>
          </a:xfrm>
          <a:prstGeom prst="rect">
            <a:avLst/>
          </a:prstGeom>
          <a:noFill/>
        </p:spPr>
        <p:txBody>
          <a:bodyPr wrap="none" rtlCol="0">
            <a:spAutoFit/>
          </a:bodyPr>
          <a:lstStyle/>
          <a:p>
            <a:r>
              <a:rPr lang="en-US" dirty="0"/>
              <a:t>For each 15min interval:</a:t>
            </a:r>
          </a:p>
          <a:p>
            <a:pPr marL="285750" indent="-285750">
              <a:buFont typeface="Arial" panose="020B0604020202020204" pitchFamily="34" charset="0"/>
              <a:buChar char="•"/>
            </a:pPr>
            <a:r>
              <a:rPr lang="en-US" dirty="0"/>
              <a:t>AVG Number of Drinks made / (Number of Baristas making drinks*15min) = </a:t>
            </a:r>
          </a:p>
          <a:p>
            <a:pPr algn="ctr"/>
            <a:r>
              <a:rPr lang="en-US" b="1" dirty="0"/>
              <a:t>AVG = 0.49 drinks made per minute </a:t>
            </a:r>
          </a:p>
          <a:p>
            <a:pPr marL="285750" indent="-285750">
              <a:buFont typeface="Arial" panose="020B0604020202020204" pitchFamily="34" charset="0"/>
              <a:buChar char="•"/>
            </a:pPr>
            <a:r>
              <a:rPr lang="en-US" sz="1400" dirty="0"/>
              <a:t>For example, 1 barista served 13 drinks in a 15min period meaning they average .8667 drinks/min</a:t>
            </a:r>
          </a:p>
        </p:txBody>
      </p:sp>
    </p:spTree>
    <p:extLst>
      <p:ext uri="{BB962C8B-B14F-4D97-AF65-F5344CB8AC3E}">
        <p14:creationId xmlns:p14="http://schemas.microsoft.com/office/powerpoint/2010/main" val="157772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627A1C-F9BC-4355-BBD8-8A1F9BCC535C}"/>
              </a:ext>
            </a:extLst>
          </p:cNvPr>
          <p:cNvSpPr>
            <a:spLocks noGrp="1"/>
          </p:cNvSpPr>
          <p:nvPr>
            <p:ph type="dt" sz="half" idx="10"/>
          </p:nvPr>
        </p:nvSpPr>
        <p:spPr/>
        <p:txBody>
          <a:bodyPr/>
          <a:lstStyle/>
          <a:p>
            <a:fld id="{6700A58B-DD98-43D0-B791-721480A02982}" type="datetime1">
              <a:rPr lang="en-US" smtClean="0"/>
              <a:t>7/31/2018</a:t>
            </a:fld>
            <a:endParaRPr lang="en-US"/>
          </a:p>
        </p:txBody>
      </p:sp>
      <p:sp>
        <p:nvSpPr>
          <p:cNvPr id="3" name="Title 2">
            <a:extLst>
              <a:ext uri="{FF2B5EF4-FFF2-40B4-BE49-F238E27FC236}">
                <a16:creationId xmlns:a16="http://schemas.microsoft.com/office/drawing/2014/main" id="{C5EA3957-08CB-4967-8699-FB72AEF41A81}"/>
              </a:ext>
            </a:extLst>
          </p:cNvPr>
          <p:cNvSpPr>
            <a:spLocks noGrp="1"/>
          </p:cNvSpPr>
          <p:nvPr>
            <p:ph type="title"/>
          </p:nvPr>
        </p:nvSpPr>
        <p:spPr/>
        <p:txBody>
          <a:bodyPr/>
          <a:lstStyle/>
          <a:p>
            <a:r>
              <a:rPr lang="en-US" dirty="0"/>
              <a:t>Throughput of a Barista</a:t>
            </a:r>
            <a:endParaRPr lang="en-US" i="1" dirty="0"/>
          </a:p>
        </p:txBody>
      </p:sp>
      <p:sp>
        <p:nvSpPr>
          <p:cNvPr id="4" name="Slide Number Placeholder 3">
            <a:extLst>
              <a:ext uri="{FF2B5EF4-FFF2-40B4-BE49-F238E27FC236}">
                <a16:creationId xmlns:a16="http://schemas.microsoft.com/office/drawing/2014/main" id="{622F880B-3438-4DAF-9CA6-00F8F662C795}"/>
              </a:ext>
            </a:extLst>
          </p:cNvPr>
          <p:cNvSpPr>
            <a:spLocks noGrp="1"/>
          </p:cNvSpPr>
          <p:nvPr>
            <p:ph type="sldNum" sz="quarter" idx="12"/>
          </p:nvPr>
        </p:nvSpPr>
        <p:spPr/>
        <p:txBody>
          <a:bodyPr/>
          <a:lstStyle/>
          <a:p>
            <a:fld id="{37290FF7-652B-4475-AEAB-8B1A5D23AE09}" type="slidenum">
              <a:rPr lang="en-US" smtClean="0"/>
              <a:t>27</a:t>
            </a:fld>
            <a:endParaRPr lang="en-US"/>
          </a:p>
        </p:txBody>
      </p:sp>
      <p:sp>
        <p:nvSpPr>
          <p:cNvPr id="5" name="Footer Placeholder 4">
            <a:extLst>
              <a:ext uri="{FF2B5EF4-FFF2-40B4-BE49-F238E27FC236}">
                <a16:creationId xmlns:a16="http://schemas.microsoft.com/office/drawing/2014/main" id="{38B0239B-997F-4760-A6E8-054022770699}"/>
              </a:ext>
            </a:extLst>
          </p:cNvPr>
          <p:cNvSpPr>
            <a:spLocks noGrp="1"/>
          </p:cNvSpPr>
          <p:nvPr>
            <p:ph type="ftr" sz="quarter" idx="3"/>
          </p:nvPr>
        </p:nvSpPr>
        <p:spPr/>
        <p:txBody>
          <a:bodyPr/>
          <a:lstStyle/>
          <a:p>
            <a:r>
              <a:rPr lang="en-US"/>
              <a:t>Kwartler CSCI S-96</a:t>
            </a:r>
            <a:endParaRPr lang="en-US" dirty="0"/>
          </a:p>
        </p:txBody>
      </p:sp>
      <p:sp>
        <p:nvSpPr>
          <p:cNvPr id="6" name="TextBox 5">
            <a:extLst>
              <a:ext uri="{FF2B5EF4-FFF2-40B4-BE49-F238E27FC236}">
                <a16:creationId xmlns:a16="http://schemas.microsoft.com/office/drawing/2014/main" id="{66B84BEA-E80C-4E84-BF19-B85C952E8431}"/>
              </a:ext>
            </a:extLst>
          </p:cNvPr>
          <p:cNvSpPr txBox="1"/>
          <p:nvPr/>
        </p:nvSpPr>
        <p:spPr>
          <a:xfrm>
            <a:off x="230065" y="1359877"/>
            <a:ext cx="7688002" cy="923330"/>
          </a:xfrm>
          <a:prstGeom prst="rect">
            <a:avLst/>
          </a:prstGeom>
          <a:noFill/>
        </p:spPr>
        <p:txBody>
          <a:bodyPr wrap="none" rtlCol="0">
            <a:spAutoFit/>
          </a:bodyPr>
          <a:lstStyle/>
          <a:p>
            <a:r>
              <a:rPr lang="en-US" dirty="0"/>
              <a:t>For each 15min interval:</a:t>
            </a:r>
          </a:p>
          <a:p>
            <a:pPr marL="285750" indent="-285750">
              <a:buFont typeface="Arial" panose="020B0604020202020204" pitchFamily="34" charset="0"/>
              <a:buChar char="•"/>
            </a:pPr>
            <a:r>
              <a:rPr lang="en-US" dirty="0"/>
              <a:t>AVG Number of Customers in Queue / Number of Baristas working register = </a:t>
            </a:r>
          </a:p>
          <a:p>
            <a:pPr algn="ctr"/>
            <a:r>
              <a:rPr lang="en-US" b="1" dirty="0"/>
              <a:t>6.55 orders taken in 15m </a:t>
            </a:r>
          </a:p>
        </p:txBody>
      </p:sp>
      <p:sp>
        <p:nvSpPr>
          <p:cNvPr id="7" name="TextBox 6">
            <a:extLst>
              <a:ext uri="{FF2B5EF4-FFF2-40B4-BE49-F238E27FC236}">
                <a16:creationId xmlns:a16="http://schemas.microsoft.com/office/drawing/2014/main" id="{3F12AA7B-FBE5-4C0B-93F4-8B70901233E0}"/>
              </a:ext>
            </a:extLst>
          </p:cNvPr>
          <p:cNvSpPr txBox="1"/>
          <p:nvPr/>
        </p:nvSpPr>
        <p:spPr>
          <a:xfrm>
            <a:off x="230065" y="2686481"/>
            <a:ext cx="6824304" cy="923330"/>
          </a:xfrm>
          <a:prstGeom prst="rect">
            <a:avLst/>
          </a:prstGeom>
          <a:noFill/>
        </p:spPr>
        <p:txBody>
          <a:bodyPr wrap="none" rtlCol="0">
            <a:spAutoFit/>
          </a:bodyPr>
          <a:lstStyle/>
          <a:p>
            <a:r>
              <a:rPr lang="en-US" dirty="0"/>
              <a:t>For each 15min interval:</a:t>
            </a:r>
          </a:p>
          <a:p>
            <a:pPr marL="285750" indent="-285750">
              <a:buFont typeface="Arial" panose="020B0604020202020204" pitchFamily="34" charset="0"/>
              <a:buChar char="•"/>
            </a:pPr>
            <a:r>
              <a:rPr lang="en-US" dirty="0"/>
              <a:t>AVG Number of Drinks made / Number of Baristas making drinks = </a:t>
            </a:r>
          </a:p>
          <a:p>
            <a:pPr algn="ctr"/>
            <a:r>
              <a:rPr lang="en-US" b="1" dirty="0"/>
              <a:t>7.35 drinks made in 15m </a:t>
            </a:r>
          </a:p>
        </p:txBody>
      </p:sp>
    </p:spTree>
    <p:extLst>
      <p:ext uri="{BB962C8B-B14F-4D97-AF65-F5344CB8AC3E}">
        <p14:creationId xmlns:p14="http://schemas.microsoft.com/office/powerpoint/2010/main" val="2391626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B10E64-243C-4E3B-B31E-6C2E27634C73}"/>
              </a:ext>
            </a:extLst>
          </p:cNvPr>
          <p:cNvSpPr>
            <a:spLocks noGrp="1"/>
          </p:cNvSpPr>
          <p:nvPr>
            <p:ph type="dt" sz="half" idx="10"/>
          </p:nvPr>
        </p:nvSpPr>
        <p:spPr/>
        <p:txBody>
          <a:bodyPr/>
          <a:lstStyle/>
          <a:p>
            <a:fld id="{6700A58B-DD98-43D0-B791-721480A02982}" type="datetime1">
              <a:rPr lang="en-US" smtClean="0"/>
              <a:t>7/31/2018</a:t>
            </a:fld>
            <a:endParaRPr lang="en-US"/>
          </a:p>
        </p:txBody>
      </p:sp>
      <p:sp>
        <p:nvSpPr>
          <p:cNvPr id="3" name="Title 2">
            <a:extLst>
              <a:ext uri="{FF2B5EF4-FFF2-40B4-BE49-F238E27FC236}">
                <a16:creationId xmlns:a16="http://schemas.microsoft.com/office/drawing/2014/main" id="{D7F13803-AEB1-4A81-99B4-7F1ED1AD9456}"/>
              </a:ext>
            </a:extLst>
          </p:cNvPr>
          <p:cNvSpPr>
            <a:spLocks noGrp="1"/>
          </p:cNvSpPr>
          <p:nvPr>
            <p:ph type="title"/>
          </p:nvPr>
        </p:nvSpPr>
        <p:spPr/>
        <p:txBody>
          <a:bodyPr/>
          <a:lstStyle/>
          <a:p>
            <a:r>
              <a:rPr lang="en-US" dirty="0"/>
              <a:t>Not surprisingly, Starbuck’s Looks balanced.</a:t>
            </a:r>
          </a:p>
        </p:txBody>
      </p:sp>
      <p:sp>
        <p:nvSpPr>
          <p:cNvPr id="4" name="Slide Number Placeholder 3">
            <a:extLst>
              <a:ext uri="{FF2B5EF4-FFF2-40B4-BE49-F238E27FC236}">
                <a16:creationId xmlns:a16="http://schemas.microsoft.com/office/drawing/2014/main" id="{AA393DA5-37B4-4586-AC23-3B0A398971BA}"/>
              </a:ext>
            </a:extLst>
          </p:cNvPr>
          <p:cNvSpPr>
            <a:spLocks noGrp="1"/>
          </p:cNvSpPr>
          <p:nvPr>
            <p:ph type="sldNum" sz="quarter" idx="12"/>
          </p:nvPr>
        </p:nvSpPr>
        <p:spPr/>
        <p:txBody>
          <a:bodyPr/>
          <a:lstStyle/>
          <a:p>
            <a:fld id="{37290FF7-652B-4475-AEAB-8B1A5D23AE09}" type="slidenum">
              <a:rPr lang="en-US" smtClean="0"/>
              <a:t>28</a:t>
            </a:fld>
            <a:endParaRPr lang="en-US"/>
          </a:p>
        </p:txBody>
      </p:sp>
      <p:sp>
        <p:nvSpPr>
          <p:cNvPr id="5" name="Footer Placeholder 4">
            <a:extLst>
              <a:ext uri="{FF2B5EF4-FFF2-40B4-BE49-F238E27FC236}">
                <a16:creationId xmlns:a16="http://schemas.microsoft.com/office/drawing/2014/main" id="{024F942D-D095-41AB-BAE3-C80F7D801778}"/>
              </a:ext>
            </a:extLst>
          </p:cNvPr>
          <p:cNvSpPr>
            <a:spLocks noGrp="1"/>
          </p:cNvSpPr>
          <p:nvPr>
            <p:ph type="ftr" sz="quarter" idx="3"/>
          </p:nvPr>
        </p:nvSpPr>
        <p:spPr/>
        <p:txBody>
          <a:bodyPr/>
          <a:lstStyle/>
          <a:p>
            <a:r>
              <a:rPr lang="en-US"/>
              <a:t>Kwartler CSCI S-96</a:t>
            </a:r>
            <a:endParaRPr lang="en-US" dirty="0"/>
          </a:p>
        </p:txBody>
      </p:sp>
      <p:sp>
        <p:nvSpPr>
          <p:cNvPr id="6" name="Rectangle 5">
            <a:extLst>
              <a:ext uri="{FF2B5EF4-FFF2-40B4-BE49-F238E27FC236}">
                <a16:creationId xmlns:a16="http://schemas.microsoft.com/office/drawing/2014/main" id="{F9C248CA-D5FA-49D2-BD07-B20ED3235CD5}"/>
              </a:ext>
            </a:extLst>
          </p:cNvPr>
          <p:cNvSpPr/>
          <p:nvPr/>
        </p:nvSpPr>
        <p:spPr>
          <a:xfrm>
            <a:off x="554398" y="1673442"/>
            <a:ext cx="4510658" cy="369332"/>
          </a:xfrm>
          <a:prstGeom prst="rect">
            <a:avLst/>
          </a:prstGeom>
        </p:spPr>
        <p:txBody>
          <a:bodyPr wrap="none">
            <a:spAutoFit/>
          </a:bodyPr>
          <a:lstStyle/>
          <a:p>
            <a:r>
              <a:rPr lang="en-US" b="1" dirty="0"/>
              <a:t>AVG  Cycle time =.43 orders taken per minute</a:t>
            </a:r>
          </a:p>
        </p:txBody>
      </p:sp>
      <p:sp>
        <p:nvSpPr>
          <p:cNvPr id="7" name="Rectangle 6">
            <a:extLst>
              <a:ext uri="{FF2B5EF4-FFF2-40B4-BE49-F238E27FC236}">
                <a16:creationId xmlns:a16="http://schemas.microsoft.com/office/drawing/2014/main" id="{D35A4295-24FC-4CE1-8D75-2033F17DFA54}"/>
              </a:ext>
            </a:extLst>
          </p:cNvPr>
          <p:cNvSpPr/>
          <p:nvPr/>
        </p:nvSpPr>
        <p:spPr>
          <a:xfrm>
            <a:off x="554398" y="2042774"/>
            <a:ext cx="4667175" cy="369332"/>
          </a:xfrm>
          <a:prstGeom prst="rect">
            <a:avLst/>
          </a:prstGeom>
        </p:spPr>
        <p:txBody>
          <a:bodyPr wrap="none">
            <a:spAutoFit/>
          </a:bodyPr>
          <a:lstStyle/>
          <a:p>
            <a:r>
              <a:rPr lang="en-US" b="1" dirty="0"/>
              <a:t>AVG Cycle Time = 0.49 drinks made per minute </a:t>
            </a:r>
          </a:p>
        </p:txBody>
      </p:sp>
      <p:sp>
        <p:nvSpPr>
          <p:cNvPr id="8" name="Rectangle 7">
            <a:extLst>
              <a:ext uri="{FF2B5EF4-FFF2-40B4-BE49-F238E27FC236}">
                <a16:creationId xmlns:a16="http://schemas.microsoft.com/office/drawing/2014/main" id="{96370E37-F8C5-4E17-A216-E84D7D0F2AC2}"/>
              </a:ext>
            </a:extLst>
          </p:cNvPr>
          <p:cNvSpPr/>
          <p:nvPr/>
        </p:nvSpPr>
        <p:spPr>
          <a:xfrm>
            <a:off x="554398" y="2412106"/>
            <a:ext cx="4412618" cy="369332"/>
          </a:xfrm>
          <a:prstGeom prst="rect">
            <a:avLst/>
          </a:prstGeom>
        </p:spPr>
        <p:txBody>
          <a:bodyPr wrap="none">
            <a:spAutoFit/>
          </a:bodyPr>
          <a:lstStyle/>
          <a:p>
            <a:r>
              <a:rPr lang="en-US" b="1" dirty="0"/>
              <a:t>AVG Throughput = 6.55 orders taken in 15m </a:t>
            </a:r>
          </a:p>
        </p:txBody>
      </p:sp>
      <p:sp>
        <p:nvSpPr>
          <p:cNvPr id="9" name="Rectangle 8">
            <a:extLst>
              <a:ext uri="{FF2B5EF4-FFF2-40B4-BE49-F238E27FC236}">
                <a16:creationId xmlns:a16="http://schemas.microsoft.com/office/drawing/2014/main" id="{03339A5D-37B7-42D5-8AE0-3D7005CFF038}"/>
              </a:ext>
            </a:extLst>
          </p:cNvPr>
          <p:cNvSpPr/>
          <p:nvPr/>
        </p:nvSpPr>
        <p:spPr>
          <a:xfrm>
            <a:off x="554398" y="2744059"/>
            <a:ext cx="4501360" cy="369332"/>
          </a:xfrm>
          <a:prstGeom prst="rect">
            <a:avLst/>
          </a:prstGeom>
        </p:spPr>
        <p:txBody>
          <a:bodyPr wrap="none">
            <a:spAutoFit/>
          </a:bodyPr>
          <a:lstStyle/>
          <a:p>
            <a:r>
              <a:rPr lang="en-US" b="1" dirty="0"/>
              <a:t>AVG Throughput = 7.35 drinks made in 15m </a:t>
            </a:r>
          </a:p>
        </p:txBody>
      </p:sp>
      <p:sp>
        <p:nvSpPr>
          <p:cNvPr id="10" name="Rectangle 9">
            <a:extLst>
              <a:ext uri="{FF2B5EF4-FFF2-40B4-BE49-F238E27FC236}">
                <a16:creationId xmlns:a16="http://schemas.microsoft.com/office/drawing/2014/main" id="{84E6CA14-84E2-4913-8E2D-05826ECA4D88}"/>
              </a:ext>
            </a:extLst>
          </p:cNvPr>
          <p:cNvSpPr/>
          <p:nvPr/>
        </p:nvSpPr>
        <p:spPr>
          <a:xfrm>
            <a:off x="628650" y="3746070"/>
            <a:ext cx="7718181" cy="1283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 this limited data set across 6.25hrs: </a:t>
            </a:r>
          </a:p>
          <a:p>
            <a:pPr marL="285750" indent="-285750">
              <a:buFont typeface="Arial" panose="020B0604020202020204" pitchFamily="34" charset="0"/>
              <a:buChar char="•"/>
            </a:pPr>
            <a:r>
              <a:rPr lang="en-US" sz="1600" dirty="0"/>
              <a:t>~2min 20sec to stand in line &amp; place an order </a:t>
            </a:r>
          </a:p>
          <a:p>
            <a:pPr marL="285750" indent="-285750">
              <a:buFont typeface="Arial" panose="020B0604020202020204" pitchFamily="34" charset="0"/>
              <a:buChar char="•"/>
            </a:pPr>
            <a:r>
              <a:rPr lang="en-US" sz="1600" dirty="0"/>
              <a:t>~2min get a drink.</a:t>
            </a:r>
          </a:p>
          <a:p>
            <a:pPr marL="285750" indent="-285750">
              <a:buFont typeface="Arial" panose="020B0604020202020204" pitchFamily="34" charset="0"/>
              <a:buChar char="•"/>
            </a:pPr>
            <a:r>
              <a:rPr lang="en-US" sz="1600" dirty="0"/>
              <a:t>Total time was ~4.5min with no large outliers across stores or 15min intervals</a:t>
            </a:r>
          </a:p>
        </p:txBody>
      </p:sp>
      <p:sp>
        <p:nvSpPr>
          <p:cNvPr id="11" name="Rectangle 10">
            <a:extLst>
              <a:ext uri="{FF2B5EF4-FFF2-40B4-BE49-F238E27FC236}">
                <a16:creationId xmlns:a16="http://schemas.microsoft.com/office/drawing/2014/main" id="{5118CFA6-8C33-42C3-B700-7B9F9131858D}"/>
              </a:ext>
            </a:extLst>
          </p:cNvPr>
          <p:cNvSpPr/>
          <p:nvPr/>
        </p:nvSpPr>
        <p:spPr>
          <a:xfrm>
            <a:off x="628649" y="5132923"/>
            <a:ext cx="7718181" cy="89273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Starbuck’s accepts you waiting in both parts of the process.  So expect that on average your roundtrip visit will be ~5min.  Their service level is likely 80% of patrons served in 300seconds.</a:t>
            </a:r>
          </a:p>
        </p:txBody>
      </p:sp>
    </p:spTree>
    <p:extLst>
      <p:ext uri="{BB962C8B-B14F-4D97-AF65-F5344CB8AC3E}">
        <p14:creationId xmlns:p14="http://schemas.microsoft.com/office/powerpoint/2010/main" val="3654432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Workforce planning</a:t>
            </a:r>
          </a:p>
        </p:txBody>
      </p:sp>
      <p:sp>
        <p:nvSpPr>
          <p:cNvPr id="4" name="Date Placeholder 3">
            <a:extLst>
              <a:ext uri="{FF2B5EF4-FFF2-40B4-BE49-F238E27FC236}">
                <a16:creationId xmlns:a16="http://schemas.microsoft.com/office/drawing/2014/main" id="{8909B2EE-DD66-4058-A696-AC289906954A}"/>
              </a:ext>
            </a:extLst>
          </p:cNvPr>
          <p:cNvSpPr>
            <a:spLocks noGrp="1"/>
          </p:cNvSpPr>
          <p:nvPr>
            <p:ph type="dt" sz="half" idx="10"/>
          </p:nvPr>
        </p:nvSpPr>
        <p:spPr>
          <a:xfrm>
            <a:off x="628650" y="6356351"/>
            <a:ext cx="2057400" cy="365125"/>
          </a:xfrm>
        </p:spPr>
        <p:txBody>
          <a:bodyPr/>
          <a:lstStyle/>
          <a:p>
            <a:fld id="{5738B90E-0779-4C36-915C-6F05FCD89456}" type="datetime1">
              <a:rPr lang="en-US" smtClean="0"/>
              <a:t>7/31/2018</a:t>
            </a:fld>
            <a:endParaRPr lang="en-US"/>
          </a:p>
        </p:txBody>
      </p:sp>
      <p:sp>
        <p:nvSpPr>
          <p:cNvPr id="5" name="Slide Number Placeholder 4">
            <a:extLst>
              <a:ext uri="{FF2B5EF4-FFF2-40B4-BE49-F238E27FC236}">
                <a16:creationId xmlns:a16="http://schemas.microsoft.com/office/drawing/2014/main" id="{A46ACE7D-882D-448A-8D8E-544494B44B9F}"/>
              </a:ext>
            </a:extLst>
          </p:cNvPr>
          <p:cNvSpPr>
            <a:spLocks noGrp="1"/>
          </p:cNvSpPr>
          <p:nvPr>
            <p:ph type="sldNum" sz="quarter" idx="12"/>
          </p:nvPr>
        </p:nvSpPr>
        <p:spPr>
          <a:xfrm>
            <a:off x="6457950" y="6356351"/>
            <a:ext cx="857250" cy="365125"/>
          </a:xfrm>
        </p:spPr>
        <p:txBody>
          <a:bodyPr/>
          <a:lstStyle/>
          <a:p>
            <a:r>
              <a:rPr lang="en-US" dirty="0"/>
              <a:t>3</a:t>
            </a:r>
          </a:p>
        </p:txBody>
      </p:sp>
      <p:sp>
        <p:nvSpPr>
          <p:cNvPr id="6" name="Footer Placeholder 5">
            <a:extLst>
              <a:ext uri="{FF2B5EF4-FFF2-40B4-BE49-F238E27FC236}">
                <a16:creationId xmlns:a16="http://schemas.microsoft.com/office/drawing/2014/main" id="{31E96655-E1DA-41A3-90E3-F63E0ECB1AE6}"/>
              </a:ext>
            </a:extLst>
          </p:cNvPr>
          <p:cNvSpPr>
            <a:spLocks noGrp="1"/>
          </p:cNvSpPr>
          <p:nvPr>
            <p:ph type="ftr" sz="quarter" idx="3"/>
          </p:nvPr>
        </p:nvSpPr>
        <p:spPr>
          <a:xfrm>
            <a:off x="3028950" y="6356351"/>
            <a:ext cx="3086100" cy="365125"/>
          </a:xfrm>
        </p:spPr>
        <p:txBody>
          <a:bodyPr/>
          <a:lstStyle/>
          <a:p>
            <a:r>
              <a:rPr lang="en-US"/>
              <a:t>Kwartler CSCI S-96</a:t>
            </a:r>
            <a:endParaRPr lang="en-US" dirty="0"/>
          </a:p>
        </p:txBody>
      </p:sp>
      <p:sp>
        <p:nvSpPr>
          <p:cNvPr id="7" name="TextBox 6">
            <a:extLst>
              <a:ext uri="{FF2B5EF4-FFF2-40B4-BE49-F238E27FC236}">
                <a16:creationId xmlns:a16="http://schemas.microsoft.com/office/drawing/2014/main" id="{374B93BC-F1DD-4B3E-B5DF-D5181B52E69B}"/>
              </a:ext>
            </a:extLst>
          </p:cNvPr>
          <p:cNvSpPr txBox="1"/>
          <p:nvPr/>
        </p:nvSpPr>
        <p:spPr>
          <a:xfrm>
            <a:off x="628650" y="1153082"/>
            <a:ext cx="7443685" cy="923330"/>
          </a:xfrm>
          <a:prstGeom prst="rect">
            <a:avLst/>
          </a:prstGeom>
          <a:noFill/>
        </p:spPr>
        <p:txBody>
          <a:bodyPr wrap="square" rtlCol="0">
            <a:spAutoFit/>
          </a:bodyPr>
          <a:lstStyle/>
          <a:p>
            <a:r>
              <a:rPr lang="en-US" dirty="0"/>
              <a:t>Workforce planning is the science of identifying the amount of work to be done &amp; the expected number of people, robots, material needed to perform the task.</a:t>
            </a:r>
          </a:p>
        </p:txBody>
      </p:sp>
      <p:pic>
        <p:nvPicPr>
          <p:cNvPr id="1028" name="Picture 4" descr="Image result for workforce planning">
            <a:extLst>
              <a:ext uri="{FF2B5EF4-FFF2-40B4-BE49-F238E27FC236}">
                <a16:creationId xmlns:a16="http://schemas.microsoft.com/office/drawing/2014/main" id="{43E54489-8E53-45E6-AE9C-2655578A60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658" y="2042568"/>
            <a:ext cx="4205668" cy="4313783"/>
          </a:xfrm>
          <a:prstGeom prst="rect">
            <a:avLst/>
          </a:prstGeom>
          <a:noFill/>
          <a:extLst>
            <a:ext uri="{909E8E84-426E-40DD-AFC4-6F175D3DCCD1}">
              <a14:hiddenFill xmlns:a14="http://schemas.microsoft.com/office/drawing/2010/main">
                <a:solidFill>
                  <a:srgbClr val="FFFFFF"/>
                </a:solidFill>
              </a14:hiddenFill>
            </a:ext>
          </a:extLst>
        </p:spPr>
      </p:pic>
      <p:sp>
        <p:nvSpPr>
          <p:cNvPr id="8" name="Star: 5 Points 7">
            <a:extLst>
              <a:ext uri="{FF2B5EF4-FFF2-40B4-BE49-F238E27FC236}">
                <a16:creationId xmlns:a16="http://schemas.microsoft.com/office/drawing/2014/main" id="{2060356F-DEF6-449D-8529-5152BCD06F75}"/>
              </a:ext>
            </a:extLst>
          </p:cNvPr>
          <p:cNvSpPr/>
          <p:nvPr/>
        </p:nvSpPr>
        <p:spPr>
          <a:xfrm rot="19610611">
            <a:off x="4725097" y="1999187"/>
            <a:ext cx="797169" cy="797169"/>
          </a:xfrm>
          <a:prstGeom prst="star5">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6953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AF1512-45E2-47BD-B0D7-3692E9D30EB1}"/>
              </a:ext>
            </a:extLst>
          </p:cNvPr>
          <p:cNvSpPr>
            <a:spLocks noGrp="1"/>
          </p:cNvSpPr>
          <p:nvPr>
            <p:ph type="dt" sz="half" idx="10"/>
          </p:nvPr>
        </p:nvSpPr>
        <p:spPr/>
        <p:txBody>
          <a:bodyPr/>
          <a:lstStyle/>
          <a:p>
            <a:fld id="{6700A58B-DD98-43D0-B791-721480A02982}" type="datetime1">
              <a:rPr lang="en-US" smtClean="0"/>
              <a:t>7/31/2018</a:t>
            </a:fld>
            <a:endParaRPr lang="en-US"/>
          </a:p>
        </p:txBody>
      </p:sp>
      <p:sp>
        <p:nvSpPr>
          <p:cNvPr id="3" name="Title 2">
            <a:extLst>
              <a:ext uri="{FF2B5EF4-FFF2-40B4-BE49-F238E27FC236}">
                <a16:creationId xmlns:a16="http://schemas.microsoft.com/office/drawing/2014/main" id="{00FB96EA-6E20-4000-A689-64024C5A325D}"/>
              </a:ext>
            </a:extLst>
          </p:cNvPr>
          <p:cNvSpPr>
            <a:spLocks noGrp="1"/>
          </p:cNvSpPr>
          <p:nvPr>
            <p:ph type="title"/>
          </p:nvPr>
        </p:nvSpPr>
        <p:spPr/>
        <p:txBody>
          <a:bodyPr/>
          <a:lstStyle/>
          <a:p>
            <a:r>
              <a:rPr lang="en-US" dirty="0"/>
              <a:t>Forecast the demand.</a:t>
            </a:r>
          </a:p>
        </p:txBody>
      </p:sp>
      <p:sp>
        <p:nvSpPr>
          <p:cNvPr id="4" name="Slide Number Placeholder 3">
            <a:extLst>
              <a:ext uri="{FF2B5EF4-FFF2-40B4-BE49-F238E27FC236}">
                <a16:creationId xmlns:a16="http://schemas.microsoft.com/office/drawing/2014/main" id="{498BF442-D893-450E-AF66-0A9CA6A2DC64}"/>
              </a:ext>
            </a:extLst>
          </p:cNvPr>
          <p:cNvSpPr>
            <a:spLocks noGrp="1"/>
          </p:cNvSpPr>
          <p:nvPr>
            <p:ph type="sldNum" sz="quarter" idx="12"/>
          </p:nvPr>
        </p:nvSpPr>
        <p:spPr/>
        <p:txBody>
          <a:bodyPr/>
          <a:lstStyle/>
          <a:p>
            <a:fld id="{37290FF7-652B-4475-AEAB-8B1A5D23AE09}" type="slidenum">
              <a:rPr lang="en-US" smtClean="0"/>
              <a:t>4</a:t>
            </a:fld>
            <a:endParaRPr lang="en-US"/>
          </a:p>
        </p:txBody>
      </p:sp>
      <p:sp>
        <p:nvSpPr>
          <p:cNvPr id="5" name="Footer Placeholder 4">
            <a:extLst>
              <a:ext uri="{FF2B5EF4-FFF2-40B4-BE49-F238E27FC236}">
                <a16:creationId xmlns:a16="http://schemas.microsoft.com/office/drawing/2014/main" id="{8CAF5977-F291-4120-9156-F851ED2FD3B3}"/>
              </a:ext>
            </a:extLst>
          </p:cNvPr>
          <p:cNvSpPr>
            <a:spLocks noGrp="1"/>
          </p:cNvSpPr>
          <p:nvPr>
            <p:ph type="ftr" sz="quarter" idx="3"/>
          </p:nvPr>
        </p:nvSpPr>
        <p:spPr/>
        <p:txBody>
          <a:bodyPr/>
          <a:lstStyle/>
          <a:p>
            <a:r>
              <a:rPr lang="en-US"/>
              <a:t>Kwartler CSCI S-96</a:t>
            </a:r>
            <a:endParaRPr lang="en-US" dirty="0"/>
          </a:p>
        </p:txBody>
      </p:sp>
      <p:sp>
        <p:nvSpPr>
          <p:cNvPr id="6" name="TextBox 5">
            <a:extLst>
              <a:ext uri="{FF2B5EF4-FFF2-40B4-BE49-F238E27FC236}">
                <a16:creationId xmlns:a16="http://schemas.microsoft.com/office/drawing/2014/main" id="{E70B3D5F-0403-4F45-9B97-B7509B55A6B6}"/>
              </a:ext>
            </a:extLst>
          </p:cNvPr>
          <p:cNvSpPr txBox="1"/>
          <p:nvPr/>
        </p:nvSpPr>
        <p:spPr>
          <a:xfrm>
            <a:off x="289941" y="1247336"/>
            <a:ext cx="8564118" cy="646331"/>
          </a:xfrm>
          <a:prstGeom prst="rect">
            <a:avLst/>
          </a:prstGeom>
          <a:noFill/>
        </p:spPr>
        <p:txBody>
          <a:bodyPr wrap="square" rtlCol="0">
            <a:spAutoFit/>
          </a:bodyPr>
          <a:lstStyle/>
          <a:p>
            <a:r>
              <a:rPr lang="en-US" dirty="0"/>
              <a:t>Using the forecasting methods in this class and more sophisticated methods, a forecast is built at a specific period to understand the </a:t>
            </a:r>
            <a:r>
              <a:rPr lang="en-US" i="1" dirty="0"/>
              <a:t>demand</a:t>
            </a:r>
            <a:r>
              <a:rPr lang="en-US" dirty="0"/>
              <a:t> put onto the system.</a:t>
            </a:r>
          </a:p>
        </p:txBody>
      </p:sp>
      <p:sp>
        <p:nvSpPr>
          <p:cNvPr id="7" name="TextBox 6">
            <a:extLst>
              <a:ext uri="{FF2B5EF4-FFF2-40B4-BE49-F238E27FC236}">
                <a16:creationId xmlns:a16="http://schemas.microsoft.com/office/drawing/2014/main" id="{DC5E8208-FF73-40B8-99AD-BBC8622EB18A}"/>
              </a:ext>
            </a:extLst>
          </p:cNvPr>
          <p:cNvSpPr txBox="1"/>
          <p:nvPr/>
        </p:nvSpPr>
        <p:spPr>
          <a:xfrm>
            <a:off x="307467" y="2506080"/>
            <a:ext cx="3877671" cy="2031325"/>
          </a:xfrm>
          <a:prstGeom prst="rect">
            <a:avLst/>
          </a:prstGeom>
          <a:noFill/>
        </p:spPr>
        <p:txBody>
          <a:bodyPr wrap="square" rtlCol="0">
            <a:spAutoFit/>
          </a:bodyPr>
          <a:lstStyle/>
          <a:p>
            <a:pPr marL="285750" indent="-285750">
              <a:buFont typeface="Arial" panose="020B0604020202020204" pitchFamily="34" charset="0"/>
              <a:buChar char="•"/>
            </a:pPr>
            <a:r>
              <a:rPr lang="en-US" dirty="0"/>
              <a:t>How many cars do we need to build in an 8hr shift to make the weekly, monthly and quarterly inventory?</a:t>
            </a:r>
          </a:p>
          <a:p>
            <a:pPr marL="285750" indent="-285750">
              <a:buFont typeface="Arial" panose="020B0604020202020204" pitchFamily="34" charset="0"/>
              <a:buChar char="•"/>
            </a:pPr>
            <a:r>
              <a:rPr lang="en-US" dirty="0"/>
              <a:t>How many phone calls do we need to answer in this 30m window?</a:t>
            </a:r>
          </a:p>
          <a:p>
            <a:pPr marL="285750" indent="-285750">
              <a:buFont typeface="Arial" panose="020B0604020202020204" pitchFamily="34" charset="0"/>
              <a:buChar char="•"/>
            </a:pPr>
            <a:r>
              <a:rPr lang="en-US" dirty="0"/>
              <a:t>How many customers will order a drink in this 15min period?</a:t>
            </a:r>
          </a:p>
        </p:txBody>
      </p:sp>
      <p:pic>
        <p:nvPicPr>
          <p:cNvPr id="8" name="Picture 7">
            <a:extLst>
              <a:ext uri="{FF2B5EF4-FFF2-40B4-BE49-F238E27FC236}">
                <a16:creationId xmlns:a16="http://schemas.microsoft.com/office/drawing/2014/main" id="{B2126205-3C49-4878-93F5-36522F6F0D6F}"/>
              </a:ext>
            </a:extLst>
          </p:cNvPr>
          <p:cNvPicPr>
            <a:picLocks noChangeAspect="1"/>
          </p:cNvPicPr>
          <p:nvPr/>
        </p:nvPicPr>
        <p:blipFill>
          <a:blip r:embed="rId2"/>
          <a:stretch>
            <a:fillRect/>
          </a:stretch>
        </p:blipFill>
        <p:spPr>
          <a:xfrm>
            <a:off x="4918996" y="2330096"/>
            <a:ext cx="3077908" cy="2995407"/>
          </a:xfrm>
          <a:prstGeom prst="rect">
            <a:avLst/>
          </a:prstGeom>
        </p:spPr>
      </p:pic>
    </p:spTree>
    <p:extLst>
      <p:ext uri="{BB962C8B-B14F-4D97-AF65-F5344CB8AC3E}">
        <p14:creationId xmlns:p14="http://schemas.microsoft.com/office/powerpoint/2010/main" val="1445866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779FDF-5B99-4F5E-9433-AF589896F65C}"/>
              </a:ext>
            </a:extLst>
          </p:cNvPr>
          <p:cNvSpPr>
            <a:spLocks noGrp="1"/>
          </p:cNvSpPr>
          <p:nvPr>
            <p:ph type="dt" sz="half" idx="10"/>
          </p:nvPr>
        </p:nvSpPr>
        <p:spPr/>
        <p:txBody>
          <a:bodyPr/>
          <a:lstStyle/>
          <a:p>
            <a:fld id="{6700A58B-DD98-43D0-B791-721480A02982}" type="datetime1">
              <a:rPr lang="en-US" smtClean="0"/>
              <a:t>7/31/2018</a:t>
            </a:fld>
            <a:endParaRPr lang="en-US"/>
          </a:p>
        </p:txBody>
      </p:sp>
      <p:sp>
        <p:nvSpPr>
          <p:cNvPr id="3" name="Title 2">
            <a:extLst>
              <a:ext uri="{FF2B5EF4-FFF2-40B4-BE49-F238E27FC236}">
                <a16:creationId xmlns:a16="http://schemas.microsoft.com/office/drawing/2014/main" id="{47D89D2F-A234-4DE0-86DD-DE4AEFF70E93}"/>
              </a:ext>
            </a:extLst>
          </p:cNvPr>
          <p:cNvSpPr>
            <a:spLocks noGrp="1"/>
          </p:cNvSpPr>
          <p:nvPr>
            <p:ph type="title"/>
          </p:nvPr>
        </p:nvSpPr>
        <p:spPr>
          <a:xfrm>
            <a:off x="0" y="189280"/>
            <a:ext cx="9144000" cy="591477"/>
          </a:xfrm>
        </p:spPr>
        <p:txBody>
          <a:bodyPr/>
          <a:lstStyle/>
          <a:p>
            <a:r>
              <a:rPr lang="en-US" sz="2800" dirty="0"/>
              <a:t>Given a forecasted demand, then understand your workforce productivity</a:t>
            </a:r>
          </a:p>
        </p:txBody>
      </p:sp>
      <p:sp>
        <p:nvSpPr>
          <p:cNvPr id="4" name="Slide Number Placeholder 3">
            <a:extLst>
              <a:ext uri="{FF2B5EF4-FFF2-40B4-BE49-F238E27FC236}">
                <a16:creationId xmlns:a16="http://schemas.microsoft.com/office/drawing/2014/main" id="{91C10500-E5A1-482E-BD75-D523F9F7CDC6}"/>
              </a:ext>
            </a:extLst>
          </p:cNvPr>
          <p:cNvSpPr>
            <a:spLocks noGrp="1"/>
          </p:cNvSpPr>
          <p:nvPr>
            <p:ph type="sldNum" sz="quarter" idx="12"/>
          </p:nvPr>
        </p:nvSpPr>
        <p:spPr/>
        <p:txBody>
          <a:bodyPr/>
          <a:lstStyle/>
          <a:p>
            <a:fld id="{37290FF7-652B-4475-AEAB-8B1A5D23AE09}" type="slidenum">
              <a:rPr lang="en-US" smtClean="0"/>
              <a:t>5</a:t>
            </a:fld>
            <a:endParaRPr lang="en-US"/>
          </a:p>
        </p:txBody>
      </p:sp>
      <p:sp>
        <p:nvSpPr>
          <p:cNvPr id="5" name="Footer Placeholder 4">
            <a:extLst>
              <a:ext uri="{FF2B5EF4-FFF2-40B4-BE49-F238E27FC236}">
                <a16:creationId xmlns:a16="http://schemas.microsoft.com/office/drawing/2014/main" id="{A93A130D-2A4B-4C85-BFDF-1EC66043377D}"/>
              </a:ext>
            </a:extLst>
          </p:cNvPr>
          <p:cNvSpPr>
            <a:spLocks noGrp="1"/>
          </p:cNvSpPr>
          <p:nvPr>
            <p:ph type="ftr" sz="quarter" idx="3"/>
          </p:nvPr>
        </p:nvSpPr>
        <p:spPr/>
        <p:txBody>
          <a:bodyPr/>
          <a:lstStyle/>
          <a:p>
            <a:r>
              <a:rPr lang="en-US"/>
              <a:t>Kwartler CSCI S-96</a:t>
            </a:r>
            <a:endParaRPr lang="en-US" dirty="0"/>
          </a:p>
        </p:txBody>
      </p:sp>
      <p:sp>
        <p:nvSpPr>
          <p:cNvPr id="7" name="TextBox 6">
            <a:extLst>
              <a:ext uri="{FF2B5EF4-FFF2-40B4-BE49-F238E27FC236}">
                <a16:creationId xmlns:a16="http://schemas.microsoft.com/office/drawing/2014/main" id="{D76351C2-82D9-4E1C-ACD2-1BF7E342133A}"/>
              </a:ext>
            </a:extLst>
          </p:cNvPr>
          <p:cNvSpPr txBox="1"/>
          <p:nvPr/>
        </p:nvSpPr>
        <p:spPr>
          <a:xfrm>
            <a:off x="377085" y="2010742"/>
            <a:ext cx="8011011" cy="646331"/>
          </a:xfrm>
          <a:prstGeom prst="rect">
            <a:avLst/>
          </a:prstGeom>
          <a:noFill/>
        </p:spPr>
        <p:txBody>
          <a:bodyPr wrap="square" rtlCol="0">
            <a:spAutoFit/>
          </a:bodyPr>
          <a:lstStyle/>
          <a:p>
            <a:pPr marL="285750" indent="-285750">
              <a:buFont typeface="Arial" panose="020B0604020202020204" pitchFamily="34" charset="0"/>
              <a:buChar char="•"/>
            </a:pPr>
            <a:r>
              <a:rPr lang="en-US" b="1" dirty="0" err="1">
                <a:solidFill>
                  <a:srgbClr val="474747"/>
                </a:solidFill>
                <a:latin typeface="Source Sans Pro"/>
              </a:rPr>
              <a:t>Avg</a:t>
            </a:r>
            <a:r>
              <a:rPr lang="en-US" b="1" dirty="0">
                <a:solidFill>
                  <a:srgbClr val="474747"/>
                </a:solidFill>
                <a:latin typeface="Source Sans Pro"/>
              </a:rPr>
              <a:t> Cycle time </a:t>
            </a:r>
            <a:r>
              <a:rPr lang="en-US" dirty="0">
                <a:solidFill>
                  <a:srgbClr val="474747"/>
                </a:solidFill>
                <a:latin typeface="Source Sans Pro"/>
              </a:rPr>
              <a:t>the amount of time needed to complete one unit of work/operation</a:t>
            </a:r>
          </a:p>
        </p:txBody>
      </p:sp>
      <p:sp>
        <p:nvSpPr>
          <p:cNvPr id="9" name="TextBox 8">
            <a:extLst>
              <a:ext uri="{FF2B5EF4-FFF2-40B4-BE49-F238E27FC236}">
                <a16:creationId xmlns:a16="http://schemas.microsoft.com/office/drawing/2014/main" id="{B9AA8FC2-17E9-4EF3-B30E-B47D1C63A812}"/>
              </a:ext>
            </a:extLst>
          </p:cNvPr>
          <p:cNvSpPr txBox="1"/>
          <p:nvPr/>
        </p:nvSpPr>
        <p:spPr>
          <a:xfrm>
            <a:off x="82064" y="3549118"/>
            <a:ext cx="2881400" cy="307777"/>
          </a:xfrm>
          <a:prstGeom prst="rect">
            <a:avLst/>
          </a:prstGeom>
          <a:noFill/>
        </p:spPr>
        <p:txBody>
          <a:bodyPr wrap="square" rtlCol="0">
            <a:spAutoFit/>
          </a:bodyPr>
          <a:lstStyle/>
          <a:p>
            <a:r>
              <a:rPr lang="en-US" sz="1400" i="1" dirty="0"/>
              <a:t>In a call center this may be:</a:t>
            </a:r>
          </a:p>
        </p:txBody>
      </p:sp>
      <p:sp>
        <p:nvSpPr>
          <p:cNvPr id="10" name="TextBox 9">
            <a:extLst>
              <a:ext uri="{FF2B5EF4-FFF2-40B4-BE49-F238E27FC236}">
                <a16:creationId xmlns:a16="http://schemas.microsoft.com/office/drawing/2014/main" id="{D13CD945-871F-4CAC-B97D-A439B83EA49E}"/>
              </a:ext>
            </a:extLst>
          </p:cNvPr>
          <p:cNvSpPr txBox="1"/>
          <p:nvPr/>
        </p:nvSpPr>
        <p:spPr>
          <a:xfrm>
            <a:off x="377085" y="2752533"/>
            <a:ext cx="6974794" cy="307777"/>
          </a:xfrm>
          <a:prstGeom prst="rect">
            <a:avLst/>
          </a:prstGeom>
          <a:noFill/>
        </p:spPr>
        <p:txBody>
          <a:bodyPr wrap="none" rtlCol="0">
            <a:spAutoFit/>
          </a:bodyPr>
          <a:lstStyle/>
          <a:p>
            <a:r>
              <a:rPr lang="en-US" sz="1400" i="1" dirty="0"/>
              <a:t>Cycle time is not lead time (which is the moment a customer initiates an order to receiving it)</a:t>
            </a:r>
          </a:p>
        </p:txBody>
      </p:sp>
      <p:sp>
        <p:nvSpPr>
          <p:cNvPr id="11" name="Arrow: Pentagon 10">
            <a:extLst>
              <a:ext uri="{FF2B5EF4-FFF2-40B4-BE49-F238E27FC236}">
                <a16:creationId xmlns:a16="http://schemas.microsoft.com/office/drawing/2014/main" id="{FB78F47D-121C-41D6-B8E9-424DBF1CF7C6}"/>
              </a:ext>
            </a:extLst>
          </p:cNvPr>
          <p:cNvSpPr/>
          <p:nvPr/>
        </p:nvSpPr>
        <p:spPr>
          <a:xfrm>
            <a:off x="187569" y="3856895"/>
            <a:ext cx="1477112" cy="640080"/>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Answer/Greeting</a:t>
            </a:r>
          </a:p>
        </p:txBody>
      </p:sp>
      <p:sp>
        <p:nvSpPr>
          <p:cNvPr id="12" name="Arrow: Chevron 11">
            <a:extLst>
              <a:ext uri="{FF2B5EF4-FFF2-40B4-BE49-F238E27FC236}">
                <a16:creationId xmlns:a16="http://schemas.microsoft.com/office/drawing/2014/main" id="{1A2E3A23-1958-4152-B8B0-9AAF36A25BDA}"/>
              </a:ext>
            </a:extLst>
          </p:cNvPr>
          <p:cNvSpPr/>
          <p:nvPr/>
        </p:nvSpPr>
        <p:spPr>
          <a:xfrm>
            <a:off x="1516984" y="3856895"/>
            <a:ext cx="1619257" cy="640080"/>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Summarize problem</a:t>
            </a:r>
          </a:p>
        </p:txBody>
      </p:sp>
      <p:sp>
        <p:nvSpPr>
          <p:cNvPr id="13" name="Arrow: Chevron 12">
            <a:extLst>
              <a:ext uri="{FF2B5EF4-FFF2-40B4-BE49-F238E27FC236}">
                <a16:creationId xmlns:a16="http://schemas.microsoft.com/office/drawing/2014/main" id="{B5B2FB48-33A6-4C79-9D35-8FDEE5DA65F0}"/>
              </a:ext>
            </a:extLst>
          </p:cNvPr>
          <p:cNvSpPr/>
          <p:nvPr/>
        </p:nvSpPr>
        <p:spPr>
          <a:xfrm>
            <a:off x="2988544" y="3856895"/>
            <a:ext cx="1785773" cy="640080"/>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Research resolution</a:t>
            </a:r>
          </a:p>
        </p:txBody>
      </p:sp>
      <p:sp>
        <p:nvSpPr>
          <p:cNvPr id="14" name="Arrow: Chevron 13">
            <a:extLst>
              <a:ext uri="{FF2B5EF4-FFF2-40B4-BE49-F238E27FC236}">
                <a16:creationId xmlns:a16="http://schemas.microsoft.com/office/drawing/2014/main" id="{830AA023-103C-4890-95D1-95CAB5BA9522}"/>
              </a:ext>
            </a:extLst>
          </p:cNvPr>
          <p:cNvSpPr/>
          <p:nvPr/>
        </p:nvSpPr>
        <p:spPr>
          <a:xfrm>
            <a:off x="4626620" y="3856895"/>
            <a:ext cx="1396728" cy="640080"/>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Put on hold</a:t>
            </a:r>
          </a:p>
        </p:txBody>
      </p:sp>
      <p:sp>
        <p:nvSpPr>
          <p:cNvPr id="15" name="Arrow: Chevron 14">
            <a:extLst>
              <a:ext uri="{FF2B5EF4-FFF2-40B4-BE49-F238E27FC236}">
                <a16:creationId xmlns:a16="http://schemas.microsoft.com/office/drawing/2014/main" id="{8556FCCF-F1CE-457E-9E18-9981E5EF01F7}"/>
              </a:ext>
            </a:extLst>
          </p:cNvPr>
          <p:cNvSpPr/>
          <p:nvPr/>
        </p:nvSpPr>
        <p:spPr>
          <a:xfrm>
            <a:off x="5875651" y="3856895"/>
            <a:ext cx="1680284" cy="640080"/>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Articulate resolution</a:t>
            </a:r>
          </a:p>
        </p:txBody>
      </p:sp>
      <p:sp>
        <p:nvSpPr>
          <p:cNvPr id="16" name="Arrow: Chevron 15">
            <a:extLst>
              <a:ext uri="{FF2B5EF4-FFF2-40B4-BE49-F238E27FC236}">
                <a16:creationId xmlns:a16="http://schemas.microsoft.com/office/drawing/2014/main" id="{043A4EE5-B8B2-4E8C-99D1-D0C530A4657D}"/>
              </a:ext>
            </a:extLst>
          </p:cNvPr>
          <p:cNvSpPr/>
          <p:nvPr/>
        </p:nvSpPr>
        <p:spPr>
          <a:xfrm>
            <a:off x="7408237" y="3856895"/>
            <a:ext cx="1710846" cy="640080"/>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Hang up &amp; record notes in customer act.</a:t>
            </a:r>
          </a:p>
        </p:txBody>
      </p:sp>
      <p:sp>
        <p:nvSpPr>
          <p:cNvPr id="17" name="Left Brace 16">
            <a:extLst>
              <a:ext uri="{FF2B5EF4-FFF2-40B4-BE49-F238E27FC236}">
                <a16:creationId xmlns:a16="http://schemas.microsoft.com/office/drawing/2014/main" id="{004604E3-F94B-4136-9E1C-8FD75D9C05EE}"/>
              </a:ext>
            </a:extLst>
          </p:cNvPr>
          <p:cNvSpPr/>
          <p:nvPr/>
        </p:nvSpPr>
        <p:spPr>
          <a:xfrm rot="16200000">
            <a:off x="4295283" y="534624"/>
            <a:ext cx="600325" cy="8815754"/>
          </a:xfrm>
          <a:prstGeom prst="leftBrace">
            <a:avLst>
              <a:gd name="adj1" fmla="val 8333"/>
              <a:gd name="adj2" fmla="val 49869"/>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339CD518-8E6D-42F1-8E22-FB455B3C9EE2}"/>
              </a:ext>
            </a:extLst>
          </p:cNvPr>
          <p:cNvSpPr txBox="1"/>
          <p:nvPr/>
        </p:nvSpPr>
        <p:spPr>
          <a:xfrm>
            <a:off x="2143259" y="5327465"/>
            <a:ext cx="4787144" cy="369332"/>
          </a:xfrm>
          <a:prstGeom prst="rect">
            <a:avLst/>
          </a:prstGeom>
          <a:noFill/>
        </p:spPr>
        <p:txBody>
          <a:bodyPr wrap="none" rtlCol="0">
            <a:spAutoFit/>
          </a:bodyPr>
          <a:lstStyle/>
          <a:p>
            <a:r>
              <a:rPr lang="en-US" dirty="0"/>
              <a:t>On Average this may take 7min among all agents.</a:t>
            </a:r>
          </a:p>
        </p:txBody>
      </p:sp>
    </p:spTree>
    <p:extLst>
      <p:ext uri="{BB962C8B-B14F-4D97-AF65-F5344CB8AC3E}">
        <p14:creationId xmlns:p14="http://schemas.microsoft.com/office/powerpoint/2010/main" val="2751075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18D5CC-5D04-4117-9780-585B393624CD}"/>
              </a:ext>
            </a:extLst>
          </p:cNvPr>
          <p:cNvSpPr>
            <a:spLocks noGrp="1"/>
          </p:cNvSpPr>
          <p:nvPr>
            <p:ph type="dt" sz="half" idx="10"/>
          </p:nvPr>
        </p:nvSpPr>
        <p:spPr/>
        <p:txBody>
          <a:bodyPr/>
          <a:lstStyle/>
          <a:p>
            <a:fld id="{6700A58B-DD98-43D0-B791-721480A02982}" type="datetime1">
              <a:rPr lang="en-US" smtClean="0"/>
              <a:t>7/31/2018</a:t>
            </a:fld>
            <a:endParaRPr lang="en-US"/>
          </a:p>
        </p:txBody>
      </p:sp>
      <p:sp>
        <p:nvSpPr>
          <p:cNvPr id="3" name="Title 2">
            <a:extLst>
              <a:ext uri="{FF2B5EF4-FFF2-40B4-BE49-F238E27FC236}">
                <a16:creationId xmlns:a16="http://schemas.microsoft.com/office/drawing/2014/main" id="{A184280E-8FE2-4BF8-905B-131A234E6210}"/>
              </a:ext>
            </a:extLst>
          </p:cNvPr>
          <p:cNvSpPr>
            <a:spLocks noGrp="1"/>
          </p:cNvSpPr>
          <p:nvPr>
            <p:ph type="title"/>
          </p:nvPr>
        </p:nvSpPr>
        <p:spPr/>
        <p:txBody>
          <a:bodyPr/>
          <a:lstStyle/>
          <a:p>
            <a:r>
              <a:rPr lang="en-US" dirty="0"/>
              <a:t>Who should get the bonus?</a:t>
            </a:r>
          </a:p>
        </p:txBody>
      </p:sp>
      <p:sp>
        <p:nvSpPr>
          <p:cNvPr id="4" name="Slide Number Placeholder 3">
            <a:extLst>
              <a:ext uri="{FF2B5EF4-FFF2-40B4-BE49-F238E27FC236}">
                <a16:creationId xmlns:a16="http://schemas.microsoft.com/office/drawing/2014/main" id="{95C8C036-D024-4A73-AEFF-48015A57D948}"/>
              </a:ext>
            </a:extLst>
          </p:cNvPr>
          <p:cNvSpPr>
            <a:spLocks noGrp="1"/>
          </p:cNvSpPr>
          <p:nvPr>
            <p:ph type="sldNum" sz="quarter" idx="12"/>
          </p:nvPr>
        </p:nvSpPr>
        <p:spPr/>
        <p:txBody>
          <a:bodyPr/>
          <a:lstStyle/>
          <a:p>
            <a:fld id="{37290FF7-652B-4475-AEAB-8B1A5D23AE09}" type="slidenum">
              <a:rPr lang="en-US" smtClean="0"/>
              <a:t>6</a:t>
            </a:fld>
            <a:endParaRPr lang="en-US"/>
          </a:p>
        </p:txBody>
      </p:sp>
      <p:sp>
        <p:nvSpPr>
          <p:cNvPr id="5" name="Footer Placeholder 4">
            <a:extLst>
              <a:ext uri="{FF2B5EF4-FFF2-40B4-BE49-F238E27FC236}">
                <a16:creationId xmlns:a16="http://schemas.microsoft.com/office/drawing/2014/main" id="{DDDEED40-19AF-421A-A510-862DE03D5F4A}"/>
              </a:ext>
            </a:extLst>
          </p:cNvPr>
          <p:cNvSpPr>
            <a:spLocks noGrp="1"/>
          </p:cNvSpPr>
          <p:nvPr>
            <p:ph type="ftr" sz="quarter" idx="3"/>
          </p:nvPr>
        </p:nvSpPr>
        <p:spPr/>
        <p:txBody>
          <a:bodyPr/>
          <a:lstStyle/>
          <a:p>
            <a:r>
              <a:rPr lang="en-US"/>
              <a:t>Kwartler CSCI S-96</a:t>
            </a:r>
            <a:endParaRPr lang="en-US" dirty="0"/>
          </a:p>
        </p:txBody>
      </p:sp>
      <p:sp>
        <p:nvSpPr>
          <p:cNvPr id="8" name="TextBox 7">
            <a:extLst>
              <a:ext uri="{FF2B5EF4-FFF2-40B4-BE49-F238E27FC236}">
                <a16:creationId xmlns:a16="http://schemas.microsoft.com/office/drawing/2014/main" id="{DBB4EC6A-BD58-4281-BDDF-0F454EC29416}"/>
              </a:ext>
            </a:extLst>
          </p:cNvPr>
          <p:cNvSpPr txBox="1"/>
          <p:nvPr/>
        </p:nvSpPr>
        <p:spPr>
          <a:xfrm>
            <a:off x="847548" y="2237186"/>
            <a:ext cx="1011239" cy="369332"/>
          </a:xfrm>
          <a:prstGeom prst="rect">
            <a:avLst/>
          </a:prstGeom>
          <a:solidFill>
            <a:schemeClr val="accent6"/>
          </a:solidFill>
        </p:spPr>
        <p:txBody>
          <a:bodyPr wrap="none" rtlCol="0">
            <a:spAutoFit/>
          </a:bodyPr>
          <a:lstStyle/>
          <a:p>
            <a:r>
              <a:rPr lang="en-US" dirty="0">
                <a:solidFill>
                  <a:schemeClr val="bg1"/>
                </a:solidFill>
              </a:rPr>
              <a:t>Barista A</a:t>
            </a:r>
          </a:p>
        </p:txBody>
      </p:sp>
      <p:sp>
        <p:nvSpPr>
          <p:cNvPr id="10" name="TextBox 9">
            <a:extLst>
              <a:ext uri="{FF2B5EF4-FFF2-40B4-BE49-F238E27FC236}">
                <a16:creationId xmlns:a16="http://schemas.microsoft.com/office/drawing/2014/main" id="{0471FAAA-15C0-45FE-8237-943EC1F2DE6F}"/>
              </a:ext>
            </a:extLst>
          </p:cNvPr>
          <p:cNvSpPr txBox="1"/>
          <p:nvPr/>
        </p:nvSpPr>
        <p:spPr>
          <a:xfrm>
            <a:off x="6948197" y="2237186"/>
            <a:ext cx="1003223" cy="369332"/>
          </a:xfrm>
          <a:prstGeom prst="rect">
            <a:avLst/>
          </a:prstGeom>
          <a:solidFill>
            <a:schemeClr val="accent6"/>
          </a:solidFill>
        </p:spPr>
        <p:txBody>
          <a:bodyPr wrap="none" rtlCol="0">
            <a:spAutoFit/>
          </a:bodyPr>
          <a:lstStyle/>
          <a:p>
            <a:r>
              <a:rPr lang="en-US" dirty="0">
                <a:solidFill>
                  <a:schemeClr val="bg1"/>
                </a:solidFill>
              </a:rPr>
              <a:t>Barista B</a:t>
            </a:r>
          </a:p>
        </p:txBody>
      </p:sp>
      <p:sp>
        <p:nvSpPr>
          <p:cNvPr id="9" name="TextBox 8">
            <a:extLst>
              <a:ext uri="{FF2B5EF4-FFF2-40B4-BE49-F238E27FC236}">
                <a16:creationId xmlns:a16="http://schemas.microsoft.com/office/drawing/2014/main" id="{E1096D22-0D59-43DF-8B15-763553886885}"/>
              </a:ext>
            </a:extLst>
          </p:cNvPr>
          <p:cNvSpPr txBox="1"/>
          <p:nvPr/>
        </p:nvSpPr>
        <p:spPr>
          <a:xfrm>
            <a:off x="-52342" y="2994033"/>
            <a:ext cx="2811018" cy="923330"/>
          </a:xfrm>
          <a:prstGeom prst="rect">
            <a:avLst/>
          </a:prstGeom>
          <a:noFill/>
        </p:spPr>
        <p:txBody>
          <a:bodyPr wrap="square" rtlCol="0">
            <a:spAutoFit/>
          </a:bodyPr>
          <a:lstStyle/>
          <a:p>
            <a:pPr marL="285750" indent="-285750">
              <a:buFont typeface="Arial" panose="020B0604020202020204" pitchFamily="34" charset="0"/>
              <a:buChar char="•"/>
            </a:pPr>
            <a:r>
              <a:rPr lang="en-US" dirty="0"/>
              <a:t>Can complete a drink order in 1 min:</a:t>
            </a:r>
          </a:p>
          <a:p>
            <a:pPr marL="285750" indent="-285750">
              <a:buFont typeface="Arial" panose="020B0604020202020204" pitchFamily="34" charset="0"/>
              <a:buChar char="•"/>
            </a:pPr>
            <a:r>
              <a:rPr lang="en-US" dirty="0" err="1"/>
              <a:t>Avg</a:t>
            </a:r>
            <a:r>
              <a:rPr lang="en-US" dirty="0"/>
              <a:t> Cycle Time = 1min</a:t>
            </a:r>
          </a:p>
        </p:txBody>
      </p:sp>
      <p:sp>
        <p:nvSpPr>
          <p:cNvPr id="11" name="Rectangle 10">
            <a:extLst>
              <a:ext uri="{FF2B5EF4-FFF2-40B4-BE49-F238E27FC236}">
                <a16:creationId xmlns:a16="http://schemas.microsoft.com/office/drawing/2014/main" id="{51B370E3-8CC6-4B01-98AB-76DE5B69C9A3}"/>
              </a:ext>
            </a:extLst>
          </p:cNvPr>
          <p:cNvSpPr/>
          <p:nvPr/>
        </p:nvSpPr>
        <p:spPr>
          <a:xfrm>
            <a:off x="767596" y="4231255"/>
            <a:ext cx="1171142" cy="4093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Very fast!</a:t>
            </a:r>
          </a:p>
        </p:txBody>
      </p:sp>
      <p:sp>
        <p:nvSpPr>
          <p:cNvPr id="13" name="TextBox 12">
            <a:extLst>
              <a:ext uri="{FF2B5EF4-FFF2-40B4-BE49-F238E27FC236}">
                <a16:creationId xmlns:a16="http://schemas.microsoft.com/office/drawing/2014/main" id="{AEBE93AE-421A-41B5-A3B4-AA4BC2F07AD0}"/>
              </a:ext>
            </a:extLst>
          </p:cNvPr>
          <p:cNvSpPr txBox="1"/>
          <p:nvPr/>
        </p:nvSpPr>
        <p:spPr>
          <a:xfrm>
            <a:off x="6044299" y="2986512"/>
            <a:ext cx="2811018" cy="923330"/>
          </a:xfrm>
          <a:prstGeom prst="rect">
            <a:avLst/>
          </a:prstGeom>
          <a:noFill/>
        </p:spPr>
        <p:txBody>
          <a:bodyPr wrap="square" rtlCol="0">
            <a:spAutoFit/>
          </a:bodyPr>
          <a:lstStyle/>
          <a:p>
            <a:pPr marL="285750" indent="-285750">
              <a:buFont typeface="Arial" panose="020B0604020202020204" pitchFamily="34" charset="0"/>
              <a:buChar char="•"/>
            </a:pPr>
            <a:r>
              <a:rPr lang="en-US" dirty="0"/>
              <a:t>Can complete a drink order in 5 min:</a:t>
            </a:r>
          </a:p>
          <a:p>
            <a:pPr marL="285750" indent="-285750">
              <a:buFont typeface="Arial" panose="020B0604020202020204" pitchFamily="34" charset="0"/>
              <a:buChar char="•"/>
            </a:pPr>
            <a:r>
              <a:rPr lang="en-US" dirty="0" err="1"/>
              <a:t>Avg</a:t>
            </a:r>
            <a:r>
              <a:rPr lang="en-US" dirty="0"/>
              <a:t> Cycle Time = 5min</a:t>
            </a:r>
          </a:p>
        </p:txBody>
      </p:sp>
      <p:sp>
        <p:nvSpPr>
          <p:cNvPr id="14" name="Rectangle 13">
            <a:extLst>
              <a:ext uri="{FF2B5EF4-FFF2-40B4-BE49-F238E27FC236}">
                <a16:creationId xmlns:a16="http://schemas.microsoft.com/office/drawing/2014/main" id="{91CF6BD4-E243-4451-8D49-F0C306C6446A}"/>
              </a:ext>
            </a:extLst>
          </p:cNvPr>
          <p:cNvSpPr/>
          <p:nvPr/>
        </p:nvSpPr>
        <p:spPr>
          <a:xfrm>
            <a:off x="6632498" y="4231255"/>
            <a:ext cx="1634620" cy="4093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Much slower </a:t>
            </a:r>
            <a:r>
              <a:rPr lang="en-US" dirty="0">
                <a:sym typeface="Wingdings" panose="05000000000000000000" pitchFamily="2" charset="2"/>
              </a:rPr>
              <a:t></a:t>
            </a:r>
            <a:endParaRPr lang="en-US" dirty="0"/>
          </a:p>
        </p:txBody>
      </p:sp>
      <p:cxnSp>
        <p:nvCxnSpPr>
          <p:cNvPr id="15" name="Straight Connector 14">
            <a:extLst>
              <a:ext uri="{FF2B5EF4-FFF2-40B4-BE49-F238E27FC236}">
                <a16:creationId xmlns:a16="http://schemas.microsoft.com/office/drawing/2014/main" id="{BB0FE179-6A4E-4588-9342-415798FA7051}"/>
              </a:ext>
            </a:extLst>
          </p:cNvPr>
          <p:cNvCxnSpPr/>
          <p:nvPr/>
        </p:nvCxnSpPr>
        <p:spPr>
          <a:xfrm>
            <a:off x="4173415" y="1946031"/>
            <a:ext cx="0" cy="3692769"/>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E64F9F43-4B3F-4F85-AE35-D0BD0CA4B193}"/>
              </a:ext>
            </a:extLst>
          </p:cNvPr>
          <p:cNvPicPr>
            <a:picLocks noChangeAspect="1"/>
          </p:cNvPicPr>
          <p:nvPr/>
        </p:nvPicPr>
        <p:blipFill>
          <a:blip r:embed="rId2"/>
          <a:stretch>
            <a:fillRect/>
          </a:stretch>
        </p:blipFill>
        <p:spPr>
          <a:xfrm>
            <a:off x="2752908" y="2662184"/>
            <a:ext cx="2841014" cy="1604072"/>
          </a:xfrm>
          <a:prstGeom prst="rect">
            <a:avLst/>
          </a:prstGeom>
        </p:spPr>
      </p:pic>
    </p:spTree>
    <p:extLst>
      <p:ext uri="{BB962C8B-B14F-4D97-AF65-F5344CB8AC3E}">
        <p14:creationId xmlns:p14="http://schemas.microsoft.com/office/powerpoint/2010/main" val="4100038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18D5CC-5D04-4117-9780-585B393624CD}"/>
              </a:ext>
            </a:extLst>
          </p:cNvPr>
          <p:cNvSpPr>
            <a:spLocks noGrp="1"/>
          </p:cNvSpPr>
          <p:nvPr>
            <p:ph type="dt" sz="half" idx="10"/>
          </p:nvPr>
        </p:nvSpPr>
        <p:spPr/>
        <p:txBody>
          <a:bodyPr/>
          <a:lstStyle/>
          <a:p>
            <a:fld id="{6700A58B-DD98-43D0-B791-721480A02982}" type="datetime1">
              <a:rPr lang="en-US" smtClean="0"/>
              <a:t>7/31/2018</a:t>
            </a:fld>
            <a:endParaRPr lang="en-US"/>
          </a:p>
        </p:txBody>
      </p:sp>
      <p:sp>
        <p:nvSpPr>
          <p:cNvPr id="3" name="Title 2">
            <a:extLst>
              <a:ext uri="{FF2B5EF4-FFF2-40B4-BE49-F238E27FC236}">
                <a16:creationId xmlns:a16="http://schemas.microsoft.com/office/drawing/2014/main" id="{A184280E-8FE2-4BF8-905B-131A234E6210}"/>
              </a:ext>
            </a:extLst>
          </p:cNvPr>
          <p:cNvSpPr>
            <a:spLocks noGrp="1"/>
          </p:cNvSpPr>
          <p:nvPr>
            <p:ph type="title"/>
          </p:nvPr>
        </p:nvSpPr>
        <p:spPr/>
        <p:txBody>
          <a:bodyPr/>
          <a:lstStyle/>
          <a:p>
            <a:r>
              <a:rPr lang="en-US" dirty="0"/>
              <a:t>Who should get the bonus?</a:t>
            </a:r>
          </a:p>
        </p:txBody>
      </p:sp>
      <p:sp>
        <p:nvSpPr>
          <p:cNvPr id="4" name="Slide Number Placeholder 3">
            <a:extLst>
              <a:ext uri="{FF2B5EF4-FFF2-40B4-BE49-F238E27FC236}">
                <a16:creationId xmlns:a16="http://schemas.microsoft.com/office/drawing/2014/main" id="{95C8C036-D024-4A73-AEFF-48015A57D948}"/>
              </a:ext>
            </a:extLst>
          </p:cNvPr>
          <p:cNvSpPr>
            <a:spLocks noGrp="1"/>
          </p:cNvSpPr>
          <p:nvPr>
            <p:ph type="sldNum" sz="quarter" idx="12"/>
          </p:nvPr>
        </p:nvSpPr>
        <p:spPr/>
        <p:txBody>
          <a:bodyPr/>
          <a:lstStyle/>
          <a:p>
            <a:fld id="{37290FF7-652B-4475-AEAB-8B1A5D23AE09}" type="slidenum">
              <a:rPr lang="en-US" smtClean="0"/>
              <a:t>7</a:t>
            </a:fld>
            <a:endParaRPr lang="en-US"/>
          </a:p>
        </p:txBody>
      </p:sp>
      <p:sp>
        <p:nvSpPr>
          <p:cNvPr id="5" name="Footer Placeholder 4">
            <a:extLst>
              <a:ext uri="{FF2B5EF4-FFF2-40B4-BE49-F238E27FC236}">
                <a16:creationId xmlns:a16="http://schemas.microsoft.com/office/drawing/2014/main" id="{DDDEED40-19AF-421A-A510-862DE03D5F4A}"/>
              </a:ext>
            </a:extLst>
          </p:cNvPr>
          <p:cNvSpPr>
            <a:spLocks noGrp="1"/>
          </p:cNvSpPr>
          <p:nvPr>
            <p:ph type="ftr" sz="quarter" idx="3"/>
          </p:nvPr>
        </p:nvSpPr>
        <p:spPr/>
        <p:txBody>
          <a:bodyPr/>
          <a:lstStyle/>
          <a:p>
            <a:r>
              <a:rPr lang="en-US"/>
              <a:t>Kwartler CSCI S-96</a:t>
            </a:r>
            <a:endParaRPr lang="en-US" dirty="0"/>
          </a:p>
        </p:txBody>
      </p:sp>
      <p:sp>
        <p:nvSpPr>
          <p:cNvPr id="11" name="Rectangle 10">
            <a:extLst>
              <a:ext uri="{FF2B5EF4-FFF2-40B4-BE49-F238E27FC236}">
                <a16:creationId xmlns:a16="http://schemas.microsoft.com/office/drawing/2014/main" id="{51B370E3-8CC6-4B01-98AB-76DE5B69C9A3}"/>
              </a:ext>
            </a:extLst>
          </p:cNvPr>
          <p:cNvSpPr/>
          <p:nvPr/>
        </p:nvSpPr>
        <p:spPr>
          <a:xfrm>
            <a:off x="840062" y="5035788"/>
            <a:ext cx="2325771" cy="4093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Helps 4 customers</a:t>
            </a:r>
          </a:p>
        </p:txBody>
      </p:sp>
      <p:sp>
        <p:nvSpPr>
          <p:cNvPr id="14" name="Rectangle 13">
            <a:extLst>
              <a:ext uri="{FF2B5EF4-FFF2-40B4-BE49-F238E27FC236}">
                <a16:creationId xmlns:a16="http://schemas.microsoft.com/office/drawing/2014/main" id="{91CF6BD4-E243-4451-8D49-F0C306C6446A}"/>
              </a:ext>
            </a:extLst>
          </p:cNvPr>
          <p:cNvSpPr/>
          <p:nvPr/>
        </p:nvSpPr>
        <p:spPr>
          <a:xfrm>
            <a:off x="5984529" y="5035788"/>
            <a:ext cx="2057400" cy="4093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Helps 5 customers</a:t>
            </a:r>
          </a:p>
        </p:txBody>
      </p:sp>
      <p:sp>
        <p:nvSpPr>
          <p:cNvPr id="15" name="TextBox 14">
            <a:extLst>
              <a:ext uri="{FF2B5EF4-FFF2-40B4-BE49-F238E27FC236}">
                <a16:creationId xmlns:a16="http://schemas.microsoft.com/office/drawing/2014/main" id="{6871F81C-0099-44A9-A5A0-537912DC5849}"/>
              </a:ext>
            </a:extLst>
          </p:cNvPr>
          <p:cNvSpPr txBox="1"/>
          <p:nvPr/>
        </p:nvSpPr>
        <p:spPr>
          <a:xfrm>
            <a:off x="597438" y="4107237"/>
            <a:ext cx="2811018" cy="646331"/>
          </a:xfrm>
          <a:prstGeom prst="rect">
            <a:avLst/>
          </a:prstGeom>
          <a:noFill/>
        </p:spPr>
        <p:txBody>
          <a:bodyPr wrap="square" rtlCol="0">
            <a:spAutoFit/>
          </a:bodyPr>
          <a:lstStyle/>
          <a:p>
            <a:pPr marL="285750" indent="-285750">
              <a:buFont typeface="Arial" panose="020B0604020202020204" pitchFamily="34" charset="0"/>
              <a:buChar char="•"/>
            </a:pPr>
            <a:r>
              <a:rPr lang="en-US" dirty="0"/>
              <a:t>Helps 4 customers in 1 hour.</a:t>
            </a:r>
          </a:p>
        </p:txBody>
      </p:sp>
      <p:sp>
        <p:nvSpPr>
          <p:cNvPr id="16" name="TextBox 15">
            <a:extLst>
              <a:ext uri="{FF2B5EF4-FFF2-40B4-BE49-F238E27FC236}">
                <a16:creationId xmlns:a16="http://schemas.microsoft.com/office/drawing/2014/main" id="{597479E4-8443-4D0B-BA4B-B32403DFD469}"/>
              </a:ext>
            </a:extLst>
          </p:cNvPr>
          <p:cNvSpPr txBox="1"/>
          <p:nvPr/>
        </p:nvSpPr>
        <p:spPr>
          <a:xfrm>
            <a:off x="5607720" y="4172915"/>
            <a:ext cx="2811018" cy="646331"/>
          </a:xfrm>
          <a:prstGeom prst="rect">
            <a:avLst/>
          </a:prstGeom>
          <a:noFill/>
        </p:spPr>
        <p:txBody>
          <a:bodyPr wrap="square" rtlCol="0">
            <a:spAutoFit/>
          </a:bodyPr>
          <a:lstStyle/>
          <a:p>
            <a:pPr marL="285750" indent="-285750">
              <a:buFont typeface="Arial" panose="020B0604020202020204" pitchFamily="34" charset="0"/>
              <a:buChar char="•"/>
            </a:pPr>
            <a:r>
              <a:rPr lang="en-US" dirty="0"/>
              <a:t>Helps 5 customers in 1 hour.</a:t>
            </a:r>
          </a:p>
        </p:txBody>
      </p:sp>
      <p:sp>
        <p:nvSpPr>
          <p:cNvPr id="17" name="TextBox 16">
            <a:extLst>
              <a:ext uri="{FF2B5EF4-FFF2-40B4-BE49-F238E27FC236}">
                <a16:creationId xmlns:a16="http://schemas.microsoft.com/office/drawing/2014/main" id="{BECD195C-3162-40DF-8160-9FC178A94788}"/>
              </a:ext>
            </a:extLst>
          </p:cNvPr>
          <p:cNvSpPr txBox="1"/>
          <p:nvPr/>
        </p:nvSpPr>
        <p:spPr>
          <a:xfrm>
            <a:off x="1497328" y="2237186"/>
            <a:ext cx="1011239" cy="369332"/>
          </a:xfrm>
          <a:prstGeom prst="rect">
            <a:avLst/>
          </a:prstGeom>
          <a:solidFill>
            <a:schemeClr val="accent6"/>
          </a:solidFill>
        </p:spPr>
        <p:txBody>
          <a:bodyPr wrap="none" rtlCol="0">
            <a:spAutoFit/>
          </a:bodyPr>
          <a:lstStyle/>
          <a:p>
            <a:r>
              <a:rPr lang="en-US" dirty="0">
                <a:solidFill>
                  <a:schemeClr val="bg1"/>
                </a:solidFill>
              </a:rPr>
              <a:t>Barista A</a:t>
            </a:r>
          </a:p>
        </p:txBody>
      </p:sp>
      <p:sp>
        <p:nvSpPr>
          <p:cNvPr id="18" name="TextBox 17">
            <a:extLst>
              <a:ext uri="{FF2B5EF4-FFF2-40B4-BE49-F238E27FC236}">
                <a16:creationId xmlns:a16="http://schemas.microsoft.com/office/drawing/2014/main" id="{55104ABF-F6ED-4A08-AE8F-BA7CA0CE2D2E}"/>
              </a:ext>
            </a:extLst>
          </p:cNvPr>
          <p:cNvSpPr txBox="1"/>
          <p:nvPr/>
        </p:nvSpPr>
        <p:spPr>
          <a:xfrm>
            <a:off x="6511618" y="2237186"/>
            <a:ext cx="1003223" cy="369332"/>
          </a:xfrm>
          <a:prstGeom prst="rect">
            <a:avLst/>
          </a:prstGeom>
          <a:solidFill>
            <a:schemeClr val="accent6"/>
          </a:solidFill>
        </p:spPr>
        <p:txBody>
          <a:bodyPr wrap="none" rtlCol="0">
            <a:spAutoFit/>
          </a:bodyPr>
          <a:lstStyle/>
          <a:p>
            <a:r>
              <a:rPr lang="en-US" dirty="0">
                <a:solidFill>
                  <a:schemeClr val="bg1"/>
                </a:solidFill>
              </a:rPr>
              <a:t>Barista B</a:t>
            </a:r>
          </a:p>
        </p:txBody>
      </p:sp>
      <p:sp>
        <p:nvSpPr>
          <p:cNvPr id="19" name="TextBox 18">
            <a:extLst>
              <a:ext uri="{FF2B5EF4-FFF2-40B4-BE49-F238E27FC236}">
                <a16:creationId xmlns:a16="http://schemas.microsoft.com/office/drawing/2014/main" id="{580D0C12-B189-4241-B233-82998DFAD19E}"/>
              </a:ext>
            </a:extLst>
          </p:cNvPr>
          <p:cNvSpPr txBox="1"/>
          <p:nvPr/>
        </p:nvSpPr>
        <p:spPr>
          <a:xfrm>
            <a:off x="597438" y="2995229"/>
            <a:ext cx="2811018" cy="923330"/>
          </a:xfrm>
          <a:prstGeom prst="rect">
            <a:avLst/>
          </a:prstGeom>
          <a:noFill/>
        </p:spPr>
        <p:txBody>
          <a:bodyPr wrap="square" rtlCol="0">
            <a:spAutoFit/>
          </a:bodyPr>
          <a:lstStyle/>
          <a:p>
            <a:pPr marL="285750" indent="-285750">
              <a:buFont typeface="Arial" panose="020B0604020202020204" pitchFamily="34" charset="0"/>
              <a:buChar char="•"/>
            </a:pPr>
            <a:r>
              <a:rPr lang="en-US" dirty="0"/>
              <a:t>Can complete a drink order in 1 min:</a:t>
            </a:r>
          </a:p>
          <a:p>
            <a:pPr marL="285750" indent="-285750">
              <a:buFont typeface="Arial" panose="020B0604020202020204" pitchFamily="34" charset="0"/>
              <a:buChar char="•"/>
            </a:pPr>
            <a:r>
              <a:rPr lang="en-US" dirty="0" err="1"/>
              <a:t>Avg</a:t>
            </a:r>
            <a:r>
              <a:rPr lang="en-US" dirty="0"/>
              <a:t> Cycle Time = 1min</a:t>
            </a:r>
          </a:p>
        </p:txBody>
      </p:sp>
      <p:sp>
        <p:nvSpPr>
          <p:cNvPr id="21" name="TextBox 20">
            <a:extLst>
              <a:ext uri="{FF2B5EF4-FFF2-40B4-BE49-F238E27FC236}">
                <a16:creationId xmlns:a16="http://schemas.microsoft.com/office/drawing/2014/main" id="{88A7C337-E237-48C7-BBC3-85698287196C}"/>
              </a:ext>
            </a:extLst>
          </p:cNvPr>
          <p:cNvSpPr txBox="1"/>
          <p:nvPr/>
        </p:nvSpPr>
        <p:spPr>
          <a:xfrm>
            <a:off x="5607720" y="2995229"/>
            <a:ext cx="2811018" cy="923330"/>
          </a:xfrm>
          <a:prstGeom prst="rect">
            <a:avLst/>
          </a:prstGeom>
          <a:noFill/>
        </p:spPr>
        <p:txBody>
          <a:bodyPr wrap="square" rtlCol="0">
            <a:spAutoFit/>
          </a:bodyPr>
          <a:lstStyle/>
          <a:p>
            <a:pPr marL="285750" indent="-285750">
              <a:buFont typeface="Arial" panose="020B0604020202020204" pitchFamily="34" charset="0"/>
              <a:buChar char="•"/>
            </a:pPr>
            <a:r>
              <a:rPr lang="en-US" dirty="0"/>
              <a:t>Can complete a drink order in 5 min:</a:t>
            </a:r>
          </a:p>
          <a:p>
            <a:pPr marL="285750" indent="-285750">
              <a:buFont typeface="Arial" panose="020B0604020202020204" pitchFamily="34" charset="0"/>
              <a:buChar char="•"/>
            </a:pPr>
            <a:r>
              <a:rPr lang="en-US" dirty="0" err="1"/>
              <a:t>Avg</a:t>
            </a:r>
            <a:r>
              <a:rPr lang="en-US" dirty="0"/>
              <a:t> Cycle Time = 5min</a:t>
            </a:r>
          </a:p>
        </p:txBody>
      </p:sp>
      <p:cxnSp>
        <p:nvCxnSpPr>
          <p:cNvPr id="23" name="Straight Connector 22">
            <a:extLst>
              <a:ext uri="{FF2B5EF4-FFF2-40B4-BE49-F238E27FC236}">
                <a16:creationId xmlns:a16="http://schemas.microsoft.com/office/drawing/2014/main" id="{236C50EE-052E-46B1-BD8F-E6B9B964A468}"/>
              </a:ext>
            </a:extLst>
          </p:cNvPr>
          <p:cNvCxnSpPr/>
          <p:nvPr/>
        </p:nvCxnSpPr>
        <p:spPr>
          <a:xfrm>
            <a:off x="4419598" y="1946031"/>
            <a:ext cx="0" cy="3692769"/>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649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91B8AE-E815-49F5-9F2D-ADD6AC6CA40D}"/>
              </a:ext>
            </a:extLst>
          </p:cNvPr>
          <p:cNvSpPr>
            <a:spLocks noGrp="1"/>
          </p:cNvSpPr>
          <p:nvPr>
            <p:ph type="dt" sz="half" idx="10"/>
          </p:nvPr>
        </p:nvSpPr>
        <p:spPr/>
        <p:txBody>
          <a:bodyPr/>
          <a:lstStyle/>
          <a:p>
            <a:fld id="{6700A58B-DD98-43D0-B791-721480A02982}" type="datetime1">
              <a:rPr lang="en-US" smtClean="0"/>
              <a:t>7/31/2018</a:t>
            </a:fld>
            <a:endParaRPr lang="en-US"/>
          </a:p>
        </p:txBody>
      </p:sp>
      <p:sp>
        <p:nvSpPr>
          <p:cNvPr id="3" name="Title 2">
            <a:extLst>
              <a:ext uri="{FF2B5EF4-FFF2-40B4-BE49-F238E27FC236}">
                <a16:creationId xmlns:a16="http://schemas.microsoft.com/office/drawing/2014/main" id="{860FE012-CED7-441D-89D1-FF24C01FDFA1}"/>
              </a:ext>
            </a:extLst>
          </p:cNvPr>
          <p:cNvSpPr>
            <a:spLocks noGrp="1"/>
          </p:cNvSpPr>
          <p:nvPr>
            <p:ph type="title"/>
          </p:nvPr>
        </p:nvSpPr>
        <p:spPr/>
        <p:txBody>
          <a:bodyPr/>
          <a:lstStyle/>
          <a:p>
            <a:r>
              <a:rPr lang="en-US" dirty="0"/>
              <a:t>Average cycle time is not enough!</a:t>
            </a:r>
          </a:p>
        </p:txBody>
      </p:sp>
      <p:sp>
        <p:nvSpPr>
          <p:cNvPr id="4" name="Slide Number Placeholder 3">
            <a:extLst>
              <a:ext uri="{FF2B5EF4-FFF2-40B4-BE49-F238E27FC236}">
                <a16:creationId xmlns:a16="http://schemas.microsoft.com/office/drawing/2014/main" id="{D7444F42-84F2-4973-8C12-3571F20B7B29}"/>
              </a:ext>
            </a:extLst>
          </p:cNvPr>
          <p:cNvSpPr>
            <a:spLocks noGrp="1"/>
          </p:cNvSpPr>
          <p:nvPr>
            <p:ph type="sldNum" sz="quarter" idx="12"/>
          </p:nvPr>
        </p:nvSpPr>
        <p:spPr/>
        <p:txBody>
          <a:bodyPr/>
          <a:lstStyle/>
          <a:p>
            <a:fld id="{37290FF7-652B-4475-AEAB-8B1A5D23AE09}" type="slidenum">
              <a:rPr lang="en-US" smtClean="0"/>
              <a:t>8</a:t>
            </a:fld>
            <a:endParaRPr lang="en-US"/>
          </a:p>
        </p:txBody>
      </p:sp>
      <p:sp>
        <p:nvSpPr>
          <p:cNvPr id="5" name="Footer Placeholder 4">
            <a:extLst>
              <a:ext uri="{FF2B5EF4-FFF2-40B4-BE49-F238E27FC236}">
                <a16:creationId xmlns:a16="http://schemas.microsoft.com/office/drawing/2014/main" id="{57E4B384-71AA-419E-AC15-D9FC92518658}"/>
              </a:ext>
            </a:extLst>
          </p:cNvPr>
          <p:cNvSpPr>
            <a:spLocks noGrp="1"/>
          </p:cNvSpPr>
          <p:nvPr>
            <p:ph type="ftr" sz="quarter" idx="3"/>
          </p:nvPr>
        </p:nvSpPr>
        <p:spPr/>
        <p:txBody>
          <a:bodyPr/>
          <a:lstStyle/>
          <a:p>
            <a:r>
              <a:rPr lang="en-US"/>
              <a:t>Kwartler CSCI S-96</a:t>
            </a:r>
            <a:endParaRPr lang="en-US" dirty="0"/>
          </a:p>
        </p:txBody>
      </p:sp>
      <p:sp>
        <p:nvSpPr>
          <p:cNvPr id="6" name="TextBox 5">
            <a:extLst>
              <a:ext uri="{FF2B5EF4-FFF2-40B4-BE49-F238E27FC236}">
                <a16:creationId xmlns:a16="http://schemas.microsoft.com/office/drawing/2014/main" id="{1F25DC90-B6AB-4387-8618-824660FE3B80}"/>
              </a:ext>
            </a:extLst>
          </p:cNvPr>
          <p:cNvSpPr txBox="1"/>
          <p:nvPr/>
        </p:nvSpPr>
        <p:spPr>
          <a:xfrm>
            <a:off x="591903" y="1383323"/>
            <a:ext cx="6294672" cy="369332"/>
          </a:xfrm>
          <a:prstGeom prst="rect">
            <a:avLst/>
          </a:prstGeom>
          <a:noFill/>
        </p:spPr>
        <p:txBody>
          <a:bodyPr wrap="none" rtlCol="0">
            <a:spAutoFit/>
          </a:bodyPr>
          <a:lstStyle/>
          <a:p>
            <a:r>
              <a:rPr lang="en-US"/>
              <a:t>Also need to measure the throughput of a person doing the work.</a:t>
            </a:r>
            <a:endParaRPr lang="en-US" dirty="0"/>
          </a:p>
        </p:txBody>
      </p:sp>
      <p:sp>
        <p:nvSpPr>
          <p:cNvPr id="7" name="Rectangle 6">
            <a:extLst>
              <a:ext uri="{FF2B5EF4-FFF2-40B4-BE49-F238E27FC236}">
                <a16:creationId xmlns:a16="http://schemas.microsoft.com/office/drawing/2014/main" id="{B22FAB4A-75FD-4929-826D-722D88575867}"/>
              </a:ext>
            </a:extLst>
          </p:cNvPr>
          <p:cNvSpPr/>
          <p:nvPr/>
        </p:nvSpPr>
        <p:spPr>
          <a:xfrm>
            <a:off x="742950" y="2179375"/>
            <a:ext cx="7463204" cy="369332"/>
          </a:xfrm>
          <a:prstGeom prst="rect">
            <a:avLst/>
          </a:prstGeom>
        </p:spPr>
        <p:txBody>
          <a:bodyPr wrap="square">
            <a:spAutoFit/>
          </a:bodyPr>
          <a:lstStyle/>
          <a:p>
            <a:pPr>
              <a:buFont typeface="Arial" panose="020B0604020202020204" pitchFamily="34" charset="0"/>
              <a:buChar char="•"/>
            </a:pPr>
            <a:r>
              <a:rPr lang="en-US" b="1" dirty="0">
                <a:solidFill>
                  <a:srgbClr val="474747"/>
                </a:solidFill>
                <a:latin typeface="Source Sans Pro"/>
              </a:rPr>
              <a:t>throughpu</a:t>
            </a:r>
            <a:r>
              <a:rPr lang="en-US" dirty="0">
                <a:solidFill>
                  <a:srgbClr val="474747"/>
                </a:solidFill>
                <a:latin typeface="Source Sans Pro"/>
              </a:rPr>
              <a:t>t is the rate at which items are passing through the system.</a:t>
            </a:r>
            <a:endParaRPr lang="en-US" b="0" i="0" dirty="0">
              <a:solidFill>
                <a:srgbClr val="474747"/>
              </a:solidFill>
              <a:effectLst/>
              <a:latin typeface="Source Sans Pro"/>
            </a:endParaRPr>
          </a:p>
        </p:txBody>
      </p:sp>
      <p:sp>
        <p:nvSpPr>
          <p:cNvPr id="9" name="Arrow: Pentagon 8">
            <a:extLst>
              <a:ext uri="{FF2B5EF4-FFF2-40B4-BE49-F238E27FC236}">
                <a16:creationId xmlns:a16="http://schemas.microsoft.com/office/drawing/2014/main" id="{D9FE5C3C-41BC-4889-8162-BB1F1CBBAFF7}"/>
              </a:ext>
            </a:extLst>
          </p:cNvPr>
          <p:cNvSpPr/>
          <p:nvPr/>
        </p:nvSpPr>
        <p:spPr>
          <a:xfrm>
            <a:off x="422033" y="3856895"/>
            <a:ext cx="1101972" cy="640080"/>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One Cycle</a:t>
            </a:r>
          </a:p>
        </p:txBody>
      </p:sp>
      <p:sp>
        <p:nvSpPr>
          <p:cNvPr id="10" name="Arrow: Chevron 9">
            <a:extLst>
              <a:ext uri="{FF2B5EF4-FFF2-40B4-BE49-F238E27FC236}">
                <a16:creationId xmlns:a16="http://schemas.microsoft.com/office/drawing/2014/main" id="{9BCCECFD-67BF-4AEE-8B67-95F2574B9F8C}"/>
              </a:ext>
            </a:extLst>
          </p:cNvPr>
          <p:cNvSpPr/>
          <p:nvPr/>
        </p:nvSpPr>
        <p:spPr>
          <a:xfrm>
            <a:off x="1292537" y="3856895"/>
            <a:ext cx="1397109" cy="640080"/>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One Cycle</a:t>
            </a:r>
          </a:p>
        </p:txBody>
      </p:sp>
      <p:sp>
        <p:nvSpPr>
          <p:cNvPr id="15" name="Arrow: Chevron 14">
            <a:extLst>
              <a:ext uri="{FF2B5EF4-FFF2-40B4-BE49-F238E27FC236}">
                <a16:creationId xmlns:a16="http://schemas.microsoft.com/office/drawing/2014/main" id="{2A9CE1E3-7FA0-4517-BBE2-73AA14EB6212}"/>
              </a:ext>
            </a:extLst>
          </p:cNvPr>
          <p:cNvSpPr/>
          <p:nvPr/>
        </p:nvSpPr>
        <p:spPr>
          <a:xfrm>
            <a:off x="2458178" y="3856895"/>
            <a:ext cx="1397109" cy="640080"/>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One Cycle</a:t>
            </a:r>
          </a:p>
        </p:txBody>
      </p:sp>
      <p:sp>
        <p:nvSpPr>
          <p:cNvPr id="16" name="Arrow: Chevron 15">
            <a:extLst>
              <a:ext uri="{FF2B5EF4-FFF2-40B4-BE49-F238E27FC236}">
                <a16:creationId xmlns:a16="http://schemas.microsoft.com/office/drawing/2014/main" id="{75914615-7906-4151-B437-2B8E081FE502}"/>
              </a:ext>
            </a:extLst>
          </p:cNvPr>
          <p:cNvSpPr/>
          <p:nvPr/>
        </p:nvSpPr>
        <p:spPr>
          <a:xfrm>
            <a:off x="3623819" y="3856895"/>
            <a:ext cx="1397109" cy="640080"/>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One Cycle</a:t>
            </a:r>
          </a:p>
        </p:txBody>
      </p:sp>
      <p:sp>
        <p:nvSpPr>
          <p:cNvPr id="17" name="Arrow: Chevron 16">
            <a:extLst>
              <a:ext uri="{FF2B5EF4-FFF2-40B4-BE49-F238E27FC236}">
                <a16:creationId xmlns:a16="http://schemas.microsoft.com/office/drawing/2014/main" id="{5EE9A584-ACB1-45D0-9CF6-DD3F9F171073}"/>
              </a:ext>
            </a:extLst>
          </p:cNvPr>
          <p:cNvSpPr/>
          <p:nvPr/>
        </p:nvSpPr>
        <p:spPr>
          <a:xfrm>
            <a:off x="4789460" y="3856895"/>
            <a:ext cx="1397109" cy="640080"/>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One Cycle</a:t>
            </a:r>
          </a:p>
        </p:txBody>
      </p:sp>
      <p:sp>
        <p:nvSpPr>
          <p:cNvPr id="18" name="Arrow: Chevron 17">
            <a:extLst>
              <a:ext uri="{FF2B5EF4-FFF2-40B4-BE49-F238E27FC236}">
                <a16:creationId xmlns:a16="http://schemas.microsoft.com/office/drawing/2014/main" id="{F02CC382-04FA-457A-943F-0909F104BCFE}"/>
              </a:ext>
            </a:extLst>
          </p:cNvPr>
          <p:cNvSpPr/>
          <p:nvPr/>
        </p:nvSpPr>
        <p:spPr>
          <a:xfrm>
            <a:off x="5955101" y="3856895"/>
            <a:ext cx="1397109" cy="640080"/>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One Cycle</a:t>
            </a:r>
          </a:p>
        </p:txBody>
      </p:sp>
      <p:sp>
        <p:nvSpPr>
          <p:cNvPr id="19" name="Arrow: Chevron 18">
            <a:extLst>
              <a:ext uri="{FF2B5EF4-FFF2-40B4-BE49-F238E27FC236}">
                <a16:creationId xmlns:a16="http://schemas.microsoft.com/office/drawing/2014/main" id="{DF4CB26D-628F-4C4C-A6A0-DEF0925D0490}"/>
              </a:ext>
            </a:extLst>
          </p:cNvPr>
          <p:cNvSpPr/>
          <p:nvPr/>
        </p:nvSpPr>
        <p:spPr>
          <a:xfrm>
            <a:off x="7120740" y="3856895"/>
            <a:ext cx="1397109" cy="640080"/>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One Cycle</a:t>
            </a:r>
          </a:p>
        </p:txBody>
      </p:sp>
      <p:sp>
        <p:nvSpPr>
          <p:cNvPr id="20" name="Left Brace 19">
            <a:extLst>
              <a:ext uri="{FF2B5EF4-FFF2-40B4-BE49-F238E27FC236}">
                <a16:creationId xmlns:a16="http://schemas.microsoft.com/office/drawing/2014/main" id="{7A13D806-FA7B-426A-91EF-75272D0D0E04}"/>
              </a:ext>
            </a:extLst>
          </p:cNvPr>
          <p:cNvSpPr/>
          <p:nvPr/>
        </p:nvSpPr>
        <p:spPr>
          <a:xfrm rot="16200000">
            <a:off x="4295283" y="534624"/>
            <a:ext cx="600325" cy="8815754"/>
          </a:xfrm>
          <a:prstGeom prst="leftBrace">
            <a:avLst>
              <a:gd name="adj1" fmla="val 8333"/>
              <a:gd name="adj2" fmla="val 49869"/>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F4F11C84-ABD4-42B5-8FBB-080E77538DF0}"/>
              </a:ext>
            </a:extLst>
          </p:cNvPr>
          <p:cNvSpPr txBox="1"/>
          <p:nvPr/>
        </p:nvSpPr>
        <p:spPr>
          <a:xfrm>
            <a:off x="1511365" y="5264333"/>
            <a:ext cx="7014549" cy="369332"/>
          </a:xfrm>
          <a:prstGeom prst="rect">
            <a:avLst/>
          </a:prstGeom>
          <a:noFill/>
        </p:spPr>
        <p:txBody>
          <a:bodyPr wrap="none" rtlCol="0">
            <a:spAutoFit/>
          </a:bodyPr>
          <a:lstStyle/>
          <a:p>
            <a:r>
              <a:rPr lang="en-US" dirty="0"/>
              <a:t>In one hour, on average a call center agent may complete 7 calls per hour.</a:t>
            </a:r>
          </a:p>
        </p:txBody>
      </p:sp>
    </p:spTree>
    <p:extLst>
      <p:ext uri="{BB962C8B-B14F-4D97-AF65-F5344CB8AC3E}">
        <p14:creationId xmlns:p14="http://schemas.microsoft.com/office/powerpoint/2010/main" val="4021869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18D5CC-5D04-4117-9780-585B393624CD}"/>
              </a:ext>
            </a:extLst>
          </p:cNvPr>
          <p:cNvSpPr>
            <a:spLocks noGrp="1"/>
          </p:cNvSpPr>
          <p:nvPr>
            <p:ph type="dt" sz="half" idx="10"/>
          </p:nvPr>
        </p:nvSpPr>
        <p:spPr/>
        <p:txBody>
          <a:bodyPr/>
          <a:lstStyle/>
          <a:p>
            <a:fld id="{6700A58B-DD98-43D0-B791-721480A02982}" type="datetime1">
              <a:rPr lang="en-US" smtClean="0"/>
              <a:t>7/31/2018</a:t>
            </a:fld>
            <a:endParaRPr lang="en-US"/>
          </a:p>
        </p:txBody>
      </p:sp>
      <p:sp>
        <p:nvSpPr>
          <p:cNvPr id="3" name="Title 2">
            <a:extLst>
              <a:ext uri="{FF2B5EF4-FFF2-40B4-BE49-F238E27FC236}">
                <a16:creationId xmlns:a16="http://schemas.microsoft.com/office/drawing/2014/main" id="{A184280E-8FE2-4BF8-905B-131A234E6210}"/>
              </a:ext>
            </a:extLst>
          </p:cNvPr>
          <p:cNvSpPr>
            <a:spLocks noGrp="1"/>
          </p:cNvSpPr>
          <p:nvPr>
            <p:ph type="title"/>
          </p:nvPr>
        </p:nvSpPr>
        <p:spPr/>
        <p:txBody>
          <a:bodyPr/>
          <a:lstStyle/>
          <a:p>
            <a:r>
              <a:rPr lang="en-US" dirty="0"/>
              <a:t>Who should get the bonus?</a:t>
            </a:r>
          </a:p>
        </p:txBody>
      </p:sp>
      <p:sp>
        <p:nvSpPr>
          <p:cNvPr id="4" name="Slide Number Placeholder 3">
            <a:extLst>
              <a:ext uri="{FF2B5EF4-FFF2-40B4-BE49-F238E27FC236}">
                <a16:creationId xmlns:a16="http://schemas.microsoft.com/office/drawing/2014/main" id="{95C8C036-D024-4A73-AEFF-48015A57D948}"/>
              </a:ext>
            </a:extLst>
          </p:cNvPr>
          <p:cNvSpPr>
            <a:spLocks noGrp="1"/>
          </p:cNvSpPr>
          <p:nvPr>
            <p:ph type="sldNum" sz="quarter" idx="12"/>
          </p:nvPr>
        </p:nvSpPr>
        <p:spPr/>
        <p:txBody>
          <a:bodyPr/>
          <a:lstStyle/>
          <a:p>
            <a:fld id="{37290FF7-652B-4475-AEAB-8B1A5D23AE09}" type="slidenum">
              <a:rPr lang="en-US" smtClean="0"/>
              <a:t>9</a:t>
            </a:fld>
            <a:endParaRPr lang="en-US"/>
          </a:p>
        </p:txBody>
      </p:sp>
      <p:sp>
        <p:nvSpPr>
          <p:cNvPr id="5" name="Footer Placeholder 4">
            <a:extLst>
              <a:ext uri="{FF2B5EF4-FFF2-40B4-BE49-F238E27FC236}">
                <a16:creationId xmlns:a16="http://schemas.microsoft.com/office/drawing/2014/main" id="{DDDEED40-19AF-421A-A510-862DE03D5F4A}"/>
              </a:ext>
            </a:extLst>
          </p:cNvPr>
          <p:cNvSpPr>
            <a:spLocks noGrp="1"/>
          </p:cNvSpPr>
          <p:nvPr>
            <p:ph type="ftr" sz="quarter" idx="3"/>
          </p:nvPr>
        </p:nvSpPr>
        <p:spPr/>
        <p:txBody>
          <a:bodyPr/>
          <a:lstStyle/>
          <a:p>
            <a:r>
              <a:rPr lang="en-US"/>
              <a:t>Kwartler CSCI S-96</a:t>
            </a:r>
            <a:endParaRPr lang="en-US" dirty="0"/>
          </a:p>
        </p:txBody>
      </p:sp>
      <p:sp>
        <p:nvSpPr>
          <p:cNvPr id="14" name="Rectangle 13">
            <a:extLst>
              <a:ext uri="{FF2B5EF4-FFF2-40B4-BE49-F238E27FC236}">
                <a16:creationId xmlns:a16="http://schemas.microsoft.com/office/drawing/2014/main" id="{91CF6BD4-E243-4451-8D49-F0C306C6446A}"/>
              </a:ext>
            </a:extLst>
          </p:cNvPr>
          <p:cNvSpPr/>
          <p:nvPr/>
        </p:nvSpPr>
        <p:spPr>
          <a:xfrm>
            <a:off x="4700953" y="4888527"/>
            <a:ext cx="4331125" cy="101203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5Min cycle time</a:t>
            </a:r>
          </a:p>
          <a:p>
            <a:pPr algn="ctr"/>
            <a:r>
              <a:rPr lang="en-US" sz="1200" dirty="0"/>
              <a:t>Helps 5 customers per hour</a:t>
            </a:r>
          </a:p>
          <a:p>
            <a:pPr algn="ctr"/>
            <a:r>
              <a:rPr lang="en-US" sz="1200" dirty="0"/>
              <a:t>2 in 5 drinks needs to be reworked</a:t>
            </a:r>
          </a:p>
          <a:p>
            <a:pPr algn="ctr"/>
            <a:r>
              <a:rPr lang="en-US" sz="1200" dirty="0"/>
              <a:t>Therefore in an hour 3 drinks (2/5 of drinks are defective per </a:t>
            </a:r>
            <a:r>
              <a:rPr lang="en-US" sz="1200" dirty="0" err="1"/>
              <a:t>hr</a:t>
            </a:r>
            <a:r>
              <a:rPr lang="en-US" sz="1200" dirty="0"/>
              <a:t>) are being made correctly.</a:t>
            </a:r>
          </a:p>
        </p:txBody>
      </p:sp>
      <p:sp>
        <p:nvSpPr>
          <p:cNvPr id="15" name="TextBox 14">
            <a:extLst>
              <a:ext uri="{FF2B5EF4-FFF2-40B4-BE49-F238E27FC236}">
                <a16:creationId xmlns:a16="http://schemas.microsoft.com/office/drawing/2014/main" id="{6871F81C-0099-44A9-A5A0-537912DC5849}"/>
              </a:ext>
            </a:extLst>
          </p:cNvPr>
          <p:cNvSpPr txBox="1"/>
          <p:nvPr/>
        </p:nvSpPr>
        <p:spPr>
          <a:xfrm>
            <a:off x="857044" y="3087336"/>
            <a:ext cx="2811018" cy="646331"/>
          </a:xfrm>
          <a:prstGeom prst="rect">
            <a:avLst/>
          </a:prstGeom>
          <a:noFill/>
        </p:spPr>
        <p:txBody>
          <a:bodyPr wrap="square" rtlCol="0">
            <a:spAutoFit/>
          </a:bodyPr>
          <a:lstStyle/>
          <a:p>
            <a:pPr marL="285750" indent="-285750">
              <a:buFont typeface="Arial" panose="020B0604020202020204" pitchFamily="34" charset="0"/>
              <a:buChar char="•"/>
            </a:pPr>
            <a:r>
              <a:rPr lang="en-US" dirty="0"/>
              <a:t>Helps 4 customers in 1 hour.</a:t>
            </a:r>
          </a:p>
        </p:txBody>
      </p:sp>
      <p:sp>
        <p:nvSpPr>
          <p:cNvPr id="16" name="TextBox 15">
            <a:extLst>
              <a:ext uri="{FF2B5EF4-FFF2-40B4-BE49-F238E27FC236}">
                <a16:creationId xmlns:a16="http://schemas.microsoft.com/office/drawing/2014/main" id="{597479E4-8443-4D0B-BA4B-B32403DFD469}"/>
              </a:ext>
            </a:extLst>
          </p:cNvPr>
          <p:cNvSpPr txBox="1"/>
          <p:nvPr/>
        </p:nvSpPr>
        <p:spPr>
          <a:xfrm>
            <a:off x="5560828" y="3106122"/>
            <a:ext cx="2811018" cy="646331"/>
          </a:xfrm>
          <a:prstGeom prst="rect">
            <a:avLst/>
          </a:prstGeom>
          <a:noFill/>
        </p:spPr>
        <p:txBody>
          <a:bodyPr wrap="square" rtlCol="0">
            <a:spAutoFit/>
          </a:bodyPr>
          <a:lstStyle/>
          <a:p>
            <a:pPr marL="285750" indent="-285750">
              <a:buFont typeface="Arial" panose="020B0604020202020204" pitchFamily="34" charset="0"/>
              <a:buChar char="•"/>
            </a:pPr>
            <a:r>
              <a:rPr lang="en-US" dirty="0"/>
              <a:t>Helps 5 customers in 1 hour.</a:t>
            </a:r>
          </a:p>
        </p:txBody>
      </p:sp>
      <p:sp>
        <p:nvSpPr>
          <p:cNvPr id="17" name="TextBox 16">
            <a:extLst>
              <a:ext uri="{FF2B5EF4-FFF2-40B4-BE49-F238E27FC236}">
                <a16:creationId xmlns:a16="http://schemas.microsoft.com/office/drawing/2014/main" id="{BECD195C-3162-40DF-8160-9FC178A94788}"/>
              </a:ext>
            </a:extLst>
          </p:cNvPr>
          <p:cNvSpPr txBox="1"/>
          <p:nvPr/>
        </p:nvSpPr>
        <p:spPr>
          <a:xfrm>
            <a:off x="1756934" y="1217285"/>
            <a:ext cx="1011239" cy="369332"/>
          </a:xfrm>
          <a:prstGeom prst="rect">
            <a:avLst/>
          </a:prstGeom>
          <a:solidFill>
            <a:schemeClr val="accent6"/>
          </a:solidFill>
        </p:spPr>
        <p:txBody>
          <a:bodyPr wrap="none" rtlCol="0">
            <a:spAutoFit/>
          </a:bodyPr>
          <a:lstStyle/>
          <a:p>
            <a:r>
              <a:rPr lang="en-US" dirty="0">
                <a:solidFill>
                  <a:schemeClr val="bg1"/>
                </a:solidFill>
              </a:rPr>
              <a:t>Barista A</a:t>
            </a:r>
          </a:p>
        </p:txBody>
      </p:sp>
      <p:sp>
        <p:nvSpPr>
          <p:cNvPr id="18" name="TextBox 17">
            <a:extLst>
              <a:ext uri="{FF2B5EF4-FFF2-40B4-BE49-F238E27FC236}">
                <a16:creationId xmlns:a16="http://schemas.microsoft.com/office/drawing/2014/main" id="{55104ABF-F6ED-4A08-AE8F-BA7CA0CE2D2E}"/>
              </a:ext>
            </a:extLst>
          </p:cNvPr>
          <p:cNvSpPr txBox="1"/>
          <p:nvPr/>
        </p:nvSpPr>
        <p:spPr>
          <a:xfrm>
            <a:off x="6464726" y="1170393"/>
            <a:ext cx="1003223" cy="369332"/>
          </a:xfrm>
          <a:prstGeom prst="rect">
            <a:avLst/>
          </a:prstGeom>
          <a:solidFill>
            <a:schemeClr val="accent6"/>
          </a:solidFill>
        </p:spPr>
        <p:txBody>
          <a:bodyPr wrap="none" rtlCol="0">
            <a:spAutoFit/>
          </a:bodyPr>
          <a:lstStyle/>
          <a:p>
            <a:r>
              <a:rPr lang="en-US" dirty="0">
                <a:solidFill>
                  <a:schemeClr val="bg1"/>
                </a:solidFill>
              </a:rPr>
              <a:t>Barista B</a:t>
            </a:r>
          </a:p>
        </p:txBody>
      </p:sp>
      <p:sp>
        <p:nvSpPr>
          <p:cNvPr id="19" name="TextBox 18">
            <a:extLst>
              <a:ext uri="{FF2B5EF4-FFF2-40B4-BE49-F238E27FC236}">
                <a16:creationId xmlns:a16="http://schemas.microsoft.com/office/drawing/2014/main" id="{580D0C12-B189-4241-B233-82998DFAD19E}"/>
              </a:ext>
            </a:extLst>
          </p:cNvPr>
          <p:cNvSpPr txBox="1"/>
          <p:nvPr/>
        </p:nvSpPr>
        <p:spPr>
          <a:xfrm>
            <a:off x="857044" y="1975328"/>
            <a:ext cx="2811018" cy="923330"/>
          </a:xfrm>
          <a:prstGeom prst="rect">
            <a:avLst/>
          </a:prstGeom>
          <a:noFill/>
        </p:spPr>
        <p:txBody>
          <a:bodyPr wrap="square" rtlCol="0">
            <a:spAutoFit/>
          </a:bodyPr>
          <a:lstStyle/>
          <a:p>
            <a:pPr marL="285750" indent="-285750">
              <a:buFont typeface="Arial" panose="020B0604020202020204" pitchFamily="34" charset="0"/>
              <a:buChar char="•"/>
            </a:pPr>
            <a:r>
              <a:rPr lang="en-US" dirty="0"/>
              <a:t>Can complete a drink order in 1 min:</a:t>
            </a:r>
          </a:p>
          <a:p>
            <a:pPr marL="285750" indent="-285750">
              <a:buFont typeface="Arial" panose="020B0604020202020204" pitchFamily="34" charset="0"/>
              <a:buChar char="•"/>
            </a:pPr>
            <a:r>
              <a:rPr lang="en-US" dirty="0" err="1"/>
              <a:t>Avg</a:t>
            </a:r>
            <a:r>
              <a:rPr lang="en-US" dirty="0"/>
              <a:t> Cycle Time = 1min</a:t>
            </a:r>
          </a:p>
        </p:txBody>
      </p:sp>
      <p:sp>
        <p:nvSpPr>
          <p:cNvPr id="21" name="TextBox 20">
            <a:extLst>
              <a:ext uri="{FF2B5EF4-FFF2-40B4-BE49-F238E27FC236}">
                <a16:creationId xmlns:a16="http://schemas.microsoft.com/office/drawing/2014/main" id="{88A7C337-E237-48C7-BBC3-85698287196C}"/>
              </a:ext>
            </a:extLst>
          </p:cNvPr>
          <p:cNvSpPr txBox="1"/>
          <p:nvPr/>
        </p:nvSpPr>
        <p:spPr>
          <a:xfrm>
            <a:off x="5560828" y="1928436"/>
            <a:ext cx="2811018" cy="923330"/>
          </a:xfrm>
          <a:prstGeom prst="rect">
            <a:avLst/>
          </a:prstGeom>
          <a:noFill/>
        </p:spPr>
        <p:txBody>
          <a:bodyPr wrap="square" rtlCol="0">
            <a:spAutoFit/>
          </a:bodyPr>
          <a:lstStyle/>
          <a:p>
            <a:pPr marL="285750" indent="-285750">
              <a:buFont typeface="Arial" panose="020B0604020202020204" pitchFamily="34" charset="0"/>
              <a:buChar char="•"/>
            </a:pPr>
            <a:r>
              <a:rPr lang="en-US" dirty="0"/>
              <a:t>Can complete a drink order in 5 min:</a:t>
            </a:r>
          </a:p>
          <a:p>
            <a:pPr marL="285750" indent="-285750">
              <a:buFont typeface="Arial" panose="020B0604020202020204" pitchFamily="34" charset="0"/>
              <a:buChar char="•"/>
            </a:pPr>
            <a:r>
              <a:rPr lang="en-US" dirty="0" err="1"/>
              <a:t>Avg</a:t>
            </a:r>
            <a:r>
              <a:rPr lang="en-US" dirty="0"/>
              <a:t> Cycle Time = 5min</a:t>
            </a:r>
          </a:p>
        </p:txBody>
      </p:sp>
      <p:cxnSp>
        <p:nvCxnSpPr>
          <p:cNvPr id="23" name="Straight Connector 22">
            <a:extLst>
              <a:ext uri="{FF2B5EF4-FFF2-40B4-BE49-F238E27FC236}">
                <a16:creationId xmlns:a16="http://schemas.microsoft.com/office/drawing/2014/main" id="{236C50EE-052E-46B1-BD8F-E6B9B964A468}"/>
              </a:ext>
            </a:extLst>
          </p:cNvPr>
          <p:cNvCxnSpPr/>
          <p:nvPr/>
        </p:nvCxnSpPr>
        <p:spPr>
          <a:xfrm>
            <a:off x="4513385" y="1160590"/>
            <a:ext cx="0" cy="3692769"/>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CAD3B6F-5461-4A7D-A3DA-9ECDAEE75821}"/>
              </a:ext>
            </a:extLst>
          </p:cNvPr>
          <p:cNvSpPr txBox="1"/>
          <p:nvPr/>
        </p:nvSpPr>
        <p:spPr>
          <a:xfrm>
            <a:off x="857044" y="4138022"/>
            <a:ext cx="2811018" cy="646331"/>
          </a:xfrm>
          <a:prstGeom prst="rect">
            <a:avLst/>
          </a:prstGeom>
          <a:noFill/>
        </p:spPr>
        <p:txBody>
          <a:bodyPr wrap="square" rtlCol="0">
            <a:spAutoFit/>
          </a:bodyPr>
          <a:lstStyle/>
          <a:p>
            <a:pPr marL="285750" indent="-285750">
              <a:buFont typeface="Arial" panose="020B0604020202020204" pitchFamily="34" charset="0"/>
              <a:buChar char="•"/>
            </a:pPr>
            <a:r>
              <a:rPr lang="en-US" dirty="0"/>
              <a:t>1 in 20 drinks is made improperly</a:t>
            </a:r>
          </a:p>
        </p:txBody>
      </p:sp>
      <p:sp>
        <p:nvSpPr>
          <p:cNvPr id="22" name="TextBox 21">
            <a:extLst>
              <a:ext uri="{FF2B5EF4-FFF2-40B4-BE49-F238E27FC236}">
                <a16:creationId xmlns:a16="http://schemas.microsoft.com/office/drawing/2014/main" id="{BDC73ECA-94B3-4D5F-A5BE-A360C2139A06}"/>
              </a:ext>
            </a:extLst>
          </p:cNvPr>
          <p:cNvSpPr txBox="1"/>
          <p:nvPr/>
        </p:nvSpPr>
        <p:spPr>
          <a:xfrm>
            <a:off x="5560828" y="4137284"/>
            <a:ext cx="2811018" cy="646331"/>
          </a:xfrm>
          <a:prstGeom prst="rect">
            <a:avLst/>
          </a:prstGeom>
          <a:noFill/>
        </p:spPr>
        <p:txBody>
          <a:bodyPr wrap="square" rtlCol="0">
            <a:spAutoFit/>
          </a:bodyPr>
          <a:lstStyle/>
          <a:p>
            <a:pPr marL="285750" indent="-285750">
              <a:buFont typeface="Arial" panose="020B0604020202020204" pitchFamily="34" charset="0"/>
              <a:buChar char="•"/>
            </a:pPr>
            <a:r>
              <a:rPr lang="en-US" dirty="0"/>
              <a:t>2 in 5 drinks are made improperly</a:t>
            </a:r>
          </a:p>
        </p:txBody>
      </p:sp>
      <p:sp>
        <p:nvSpPr>
          <p:cNvPr id="24" name="Rectangle 23">
            <a:extLst>
              <a:ext uri="{FF2B5EF4-FFF2-40B4-BE49-F238E27FC236}">
                <a16:creationId xmlns:a16="http://schemas.microsoft.com/office/drawing/2014/main" id="{A8CF9302-EC65-4B4F-9B43-A9954089FB75}"/>
              </a:ext>
            </a:extLst>
          </p:cNvPr>
          <p:cNvSpPr/>
          <p:nvPr/>
        </p:nvSpPr>
        <p:spPr>
          <a:xfrm>
            <a:off x="204971" y="4888527"/>
            <a:ext cx="4115164" cy="101203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1Min cycle time</a:t>
            </a:r>
          </a:p>
          <a:p>
            <a:pPr algn="ctr"/>
            <a:r>
              <a:rPr lang="en-US" sz="1200" dirty="0"/>
              <a:t>Helps 4 customers per hour</a:t>
            </a:r>
          </a:p>
          <a:p>
            <a:pPr algn="ctr"/>
            <a:r>
              <a:rPr lang="en-US" sz="1200" dirty="0"/>
              <a:t>1 in 40 drinks needs to be reworked</a:t>
            </a:r>
          </a:p>
          <a:p>
            <a:pPr algn="ctr"/>
            <a:r>
              <a:rPr lang="en-US" sz="1200" dirty="0"/>
              <a:t>Therefore in an hour 3.95 (1/20</a:t>
            </a:r>
            <a:r>
              <a:rPr lang="en-US" sz="1200" baseline="30000" dirty="0"/>
              <a:t>th</a:t>
            </a:r>
            <a:r>
              <a:rPr lang="en-US" sz="1200" dirty="0"/>
              <a:t> of a drink defect per </a:t>
            </a:r>
            <a:r>
              <a:rPr lang="en-US" sz="1200" dirty="0" err="1"/>
              <a:t>hr</a:t>
            </a:r>
            <a:r>
              <a:rPr lang="en-US" sz="1200" dirty="0"/>
              <a:t>) drinks are being made correctly</a:t>
            </a:r>
          </a:p>
        </p:txBody>
      </p:sp>
      <p:sp>
        <p:nvSpPr>
          <p:cNvPr id="6" name="TextBox 5">
            <a:extLst>
              <a:ext uri="{FF2B5EF4-FFF2-40B4-BE49-F238E27FC236}">
                <a16:creationId xmlns:a16="http://schemas.microsoft.com/office/drawing/2014/main" id="{A3D76365-80C8-427D-983E-380084A5A005}"/>
              </a:ext>
            </a:extLst>
          </p:cNvPr>
          <p:cNvSpPr txBox="1"/>
          <p:nvPr/>
        </p:nvSpPr>
        <p:spPr>
          <a:xfrm>
            <a:off x="204971" y="5959182"/>
            <a:ext cx="4150752" cy="338554"/>
          </a:xfrm>
          <a:prstGeom prst="rect">
            <a:avLst/>
          </a:prstGeom>
          <a:solidFill>
            <a:schemeClr val="accent1"/>
          </a:solidFill>
        </p:spPr>
        <p:txBody>
          <a:bodyPr wrap="none" rtlCol="0">
            <a:spAutoFit/>
          </a:bodyPr>
          <a:lstStyle/>
          <a:p>
            <a:r>
              <a:rPr lang="en-US" sz="1600" dirty="0">
                <a:solidFill>
                  <a:schemeClr val="bg1"/>
                </a:solidFill>
              </a:rPr>
              <a:t>In 5hrs, barista A makes 20 drinks with 1 defect.</a:t>
            </a:r>
          </a:p>
        </p:txBody>
      </p:sp>
      <p:sp>
        <p:nvSpPr>
          <p:cNvPr id="25" name="TextBox 24">
            <a:extLst>
              <a:ext uri="{FF2B5EF4-FFF2-40B4-BE49-F238E27FC236}">
                <a16:creationId xmlns:a16="http://schemas.microsoft.com/office/drawing/2014/main" id="{87985A55-0690-4D71-9463-5195DFE41ADC}"/>
              </a:ext>
            </a:extLst>
          </p:cNvPr>
          <p:cNvSpPr txBox="1"/>
          <p:nvPr/>
        </p:nvSpPr>
        <p:spPr>
          <a:xfrm>
            <a:off x="4703393" y="5982628"/>
            <a:ext cx="4328685" cy="338554"/>
          </a:xfrm>
          <a:prstGeom prst="rect">
            <a:avLst/>
          </a:prstGeom>
          <a:solidFill>
            <a:schemeClr val="accent1"/>
          </a:solidFill>
        </p:spPr>
        <p:txBody>
          <a:bodyPr wrap="none" rtlCol="0">
            <a:spAutoFit/>
          </a:bodyPr>
          <a:lstStyle/>
          <a:p>
            <a:r>
              <a:rPr lang="en-US" sz="1600" dirty="0">
                <a:solidFill>
                  <a:schemeClr val="bg1"/>
                </a:solidFill>
              </a:rPr>
              <a:t>In 5hrs, barista B makes 25 drinks with 10 defects.</a:t>
            </a:r>
          </a:p>
        </p:txBody>
      </p:sp>
    </p:spTree>
    <p:extLst>
      <p:ext uri="{BB962C8B-B14F-4D97-AF65-F5344CB8AC3E}">
        <p14:creationId xmlns:p14="http://schemas.microsoft.com/office/powerpoint/2010/main" val="1031529122"/>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2759</TotalTime>
  <Words>2183</Words>
  <Application>Microsoft Office PowerPoint</Application>
  <PresentationFormat>On-screen Show (4:3)</PresentationFormat>
  <Paragraphs>293</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Consolas</vt:lpstr>
      <vt:lpstr>Source Sans Pro</vt:lpstr>
      <vt:lpstr>Wingdings</vt:lpstr>
      <vt:lpstr>1_Office Theme</vt:lpstr>
      <vt:lpstr>Workforce Planning</vt:lpstr>
      <vt:lpstr>Agenda</vt:lpstr>
      <vt:lpstr>Workforce planning</vt:lpstr>
      <vt:lpstr>Forecast the demand.</vt:lpstr>
      <vt:lpstr>Given a forecasted demand, then understand your workforce productivity</vt:lpstr>
      <vt:lpstr>Who should get the bonus?</vt:lpstr>
      <vt:lpstr>Who should get the bonus?</vt:lpstr>
      <vt:lpstr>Average cycle time is not enough!</vt:lpstr>
      <vt:lpstr>Who should get the bonus?</vt:lpstr>
      <vt:lpstr>Avg Cycle time &amp; Throughput are not enough!</vt:lpstr>
      <vt:lpstr>What does the data say to coach on?</vt:lpstr>
      <vt:lpstr>These principles can be applied to other queues</vt:lpstr>
      <vt:lpstr>These principles can be applied to other queues</vt:lpstr>
      <vt:lpstr>These principles can be applied to other queues</vt:lpstr>
      <vt:lpstr>These principles can be applied to other queues</vt:lpstr>
      <vt:lpstr>The last piece of the puzzle is an erlang-c </vt:lpstr>
      <vt:lpstr>An Erlang-C calculates the probability work will have to wait.</vt:lpstr>
      <vt:lpstr>Workload Intensity</vt:lpstr>
      <vt:lpstr>What is the probability of waiting any amount of time in the interval (30min period)?</vt:lpstr>
      <vt:lpstr>What is the expected Service Level compared to the stated SLA of 80% in 60 seconds?</vt:lpstr>
      <vt:lpstr>Rearranging the formula you can calculate the number of agents needed.</vt:lpstr>
      <vt:lpstr>Rearranging the formula you can calculate the number of agents needed.</vt:lpstr>
      <vt:lpstr>Rearranging the formula you can calculate the number of agents needed.</vt:lpstr>
      <vt:lpstr>Rearranging the formula you can calculate the number of agents needed.</vt:lpstr>
      <vt:lpstr>Limited Example of Starbuck’s</vt:lpstr>
      <vt:lpstr>Cycle Time of a Barista</vt:lpstr>
      <vt:lpstr>Throughput of a Barista</vt:lpstr>
      <vt:lpstr>Not surprisingly, Starbuck’s Looks balanced.</vt:lpstr>
    </vt:vector>
  </TitlesOfParts>
  <Company>Liberty Mutual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Kwartler, Edward</cp:lastModifiedBy>
  <cp:revision>97</cp:revision>
  <dcterms:created xsi:type="dcterms:W3CDTF">2018-05-23T17:24:59Z</dcterms:created>
  <dcterms:modified xsi:type="dcterms:W3CDTF">2018-07-31T17:46:25Z</dcterms:modified>
</cp:coreProperties>
</file>