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8"/>
  </p:notesMasterIdLst>
  <p:sldIdLst>
    <p:sldId id="275" r:id="rId2"/>
    <p:sldId id="272" r:id="rId3"/>
    <p:sldId id="287" r:id="rId4"/>
    <p:sldId id="309" r:id="rId5"/>
    <p:sldId id="313" r:id="rId6"/>
    <p:sldId id="315" r:id="rId7"/>
    <p:sldId id="288" r:id="rId8"/>
    <p:sldId id="317" r:id="rId9"/>
    <p:sldId id="314" r:id="rId10"/>
    <p:sldId id="290" r:id="rId11"/>
    <p:sldId id="310" r:id="rId12"/>
    <p:sldId id="291" r:id="rId13"/>
    <p:sldId id="311" r:id="rId14"/>
    <p:sldId id="282" r:id="rId15"/>
    <p:sldId id="283" r:id="rId16"/>
    <p:sldId id="324" r:id="rId17"/>
    <p:sldId id="284" r:id="rId18"/>
    <p:sldId id="285" r:id="rId19"/>
    <p:sldId id="286" r:id="rId20"/>
    <p:sldId id="294" r:id="rId21"/>
    <p:sldId id="318" r:id="rId22"/>
    <p:sldId id="319" r:id="rId23"/>
    <p:sldId id="295" r:id="rId24"/>
    <p:sldId id="320" r:id="rId25"/>
    <p:sldId id="321" r:id="rId26"/>
    <p:sldId id="396" r:id="rId27"/>
    <p:sldId id="296" r:id="rId28"/>
    <p:sldId id="302" r:id="rId29"/>
    <p:sldId id="325" r:id="rId30"/>
    <p:sldId id="327" r:id="rId31"/>
    <p:sldId id="328" r:id="rId32"/>
    <p:sldId id="329" r:id="rId33"/>
    <p:sldId id="330" r:id="rId34"/>
    <p:sldId id="326" r:id="rId35"/>
    <p:sldId id="332" r:id="rId36"/>
    <p:sldId id="333" r:id="rId37"/>
    <p:sldId id="323" r:id="rId38"/>
    <p:sldId id="397" r:id="rId39"/>
    <p:sldId id="335" r:id="rId40"/>
    <p:sldId id="337" r:id="rId41"/>
    <p:sldId id="342" r:id="rId42"/>
    <p:sldId id="338" r:id="rId43"/>
    <p:sldId id="339" r:id="rId44"/>
    <p:sldId id="340" r:id="rId45"/>
    <p:sldId id="336" r:id="rId46"/>
    <p:sldId id="398" r:id="rId47"/>
    <p:sldId id="344" r:id="rId48"/>
    <p:sldId id="345" r:id="rId49"/>
    <p:sldId id="346" r:id="rId50"/>
    <p:sldId id="350" r:id="rId51"/>
    <p:sldId id="347" r:id="rId52"/>
    <p:sldId id="354" r:id="rId53"/>
    <p:sldId id="349" r:id="rId54"/>
    <p:sldId id="308" r:id="rId55"/>
    <p:sldId id="348" r:id="rId56"/>
    <p:sldId id="399" r:id="rId57"/>
    <p:sldId id="357" r:id="rId58"/>
    <p:sldId id="384" r:id="rId59"/>
    <p:sldId id="362" r:id="rId60"/>
    <p:sldId id="386" r:id="rId61"/>
    <p:sldId id="364" r:id="rId62"/>
    <p:sldId id="385" r:id="rId63"/>
    <p:sldId id="365" r:id="rId64"/>
    <p:sldId id="387" r:id="rId65"/>
    <p:sldId id="367" r:id="rId66"/>
    <p:sldId id="368" r:id="rId67"/>
    <p:sldId id="390" r:id="rId68"/>
    <p:sldId id="370" r:id="rId69"/>
    <p:sldId id="389" r:id="rId70"/>
    <p:sldId id="383" r:id="rId71"/>
    <p:sldId id="391" r:id="rId72"/>
    <p:sldId id="400" r:id="rId73"/>
    <p:sldId id="394" r:id="rId74"/>
    <p:sldId id="306" r:id="rId75"/>
    <p:sldId id="395" r:id="rId76"/>
    <p:sldId id="393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9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3ABA6-B72D-4ED4-A6E7-13A0DAE65F1A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303B9-2C3E-4EA0-A819-58B20A5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8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1AF40-8E9D-4388-A598-B39FF32BD9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60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1AF40-8E9D-4388-A598-B39FF32BD9C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72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1AF40-8E9D-4388-A598-B39FF32BD9C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22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1AF40-8E9D-4388-A598-B39FF32BD9C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50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1AF40-8E9D-4388-A598-B39FF32BD9C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67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1AF40-8E9D-4388-A598-B39FF32BD9C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08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1AF40-8E9D-4388-A598-B39FF32BD9C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10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7/23/2018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04642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0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7/23/2018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7653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7/23/2018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66934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7/23/2018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60728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7/23/2018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4812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7/23/2018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4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7/23/2018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36198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52303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7/23/2018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03538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7/23/2018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15979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89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6.png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6.png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emf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8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image" Target="../media/image9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8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duke.edu/~rnau/411arim.htm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3FF278-3A5B-44F8-9DCA-4293CA7C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BA52E92-473C-4CB8-998E-1DCAAAC107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1BFFD1B-D36D-40D0-A49A-3132AB75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C8E71AB-0020-4F74-93A4-9D0EA578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05FF79E-1D78-423E-BA08-2C16C5541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149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2E8B3EC-A6EA-4A9A-BD50-A449FD12F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7/23/2018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1404D07-3084-4BF1-86CD-528694A3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Amtrak Ridership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8BB0945-95C9-49F8-B9E6-A34EBFF6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B87E7B9-D417-40B8-BA6F-DE7BA6BD7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AB4C213-F430-4405-AF10-D51930084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3809617"/>
            <a:ext cx="4972050" cy="263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3238EDDF-C9E2-41DF-AAE5-8E0F2B87C33C}"/>
              </a:ext>
            </a:extLst>
          </p:cNvPr>
          <p:cNvSpPr txBox="1">
            <a:spLocks/>
          </p:cNvSpPr>
          <p:nvPr/>
        </p:nvSpPr>
        <p:spPr>
          <a:xfrm>
            <a:off x="762000" y="1752600"/>
            <a:ext cx="7772400" cy="167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b="1"/>
              <a:t>Level - about 1,800,000 passengers per month</a:t>
            </a:r>
          </a:p>
          <a:p>
            <a:pPr>
              <a:buFont typeface="Wingdings 2" pitchFamily="18" charset="2"/>
              <a:buNone/>
            </a:pPr>
            <a:endParaRPr lang="en-US" b="1"/>
          </a:p>
          <a:p>
            <a:pPr>
              <a:buFont typeface="Wingdings 2" pitchFamily="18" charset="2"/>
              <a:buNone/>
            </a:pPr>
            <a:r>
              <a:rPr lang="en-US" b="1"/>
              <a:t>Appears to have U-shaped trend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37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446CF81-18DA-4882-8542-7FA528C6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7/23/2018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614E3173-1F1E-4CF3-A763-737C0F4A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Amtrak Actuals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84D43DA-DA54-4A2F-AFA1-93EE114D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E31643D-3082-4F21-9828-946838B0D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09878E9-7B9E-4E44-B365-5CC9BC94906B}"/>
              </a:ext>
            </a:extLst>
          </p:cNvPr>
          <p:cNvSpPr txBox="1"/>
          <p:nvPr/>
        </p:nvSpPr>
        <p:spPr>
          <a:xfrm>
            <a:off x="6029782" y="2743200"/>
            <a:ext cx="22326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 we observe?</a:t>
            </a:r>
          </a:p>
          <a:p>
            <a:r>
              <a:rPr lang="en-US" dirty="0"/>
              <a:t>Level?</a:t>
            </a:r>
          </a:p>
          <a:p>
            <a:r>
              <a:rPr lang="en-US" dirty="0"/>
              <a:t>Trend?</a:t>
            </a:r>
          </a:p>
          <a:p>
            <a:r>
              <a:rPr lang="en-US" dirty="0"/>
              <a:t>Seasonality?</a:t>
            </a:r>
          </a:p>
          <a:p>
            <a:r>
              <a:rPr lang="en-US" dirty="0"/>
              <a:t>Noise?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D9F30B6-F781-4F9F-A682-E0BD1E45F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99" y="1439500"/>
            <a:ext cx="4955629" cy="458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42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446CF81-18DA-4882-8542-7FA528C6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7/23/2018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614E3173-1F1E-4CF3-A763-737C0F4A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Amtrak Actuals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84D43DA-DA54-4A2F-AFA1-93EE114D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E31643D-3082-4F21-9828-946838B0D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09878E9-7B9E-4E44-B365-5CC9BC94906B}"/>
              </a:ext>
            </a:extLst>
          </p:cNvPr>
          <p:cNvSpPr txBox="1"/>
          <p:nvPr/>
        </p:nvSpPr>
        <p:spPr>
          <a:xfrm>
            <a:off x="6029782" y="2743200"/>
            <a:ext cx="22326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 we observe?</a:t>
            </a:r>
          </a:p>
          <a:p>
            <a:r>
              <a:rPr lang="en-US" b="1" u="sng" dirty="0">
                <a:solidFill>
                  <a:schemeClr val="accent6"/>
                </a:solidFill>
              </a:rPr>
              <a:t>Level</a:t>
            </a:r>
            <a:r>
              <a:rPr lang="en-US" dirty="0"/>
              <a:t>?</a:t>
            </a:r>
          </a:p>
          <a:p>
            <a:r>
              <a:rPr lang="en-US" dirty="0"/>
              <a:t>Trend?</a:t>
            </a:r>
          </a:p>
          <a:p>
            <a:r>
              <a:rPr lang="en-US" dirty="0"/>
              <a:t>Seasonality?</a:t>
            </a:r>
          </a:p>
          <a:p>
            <a:r>
              <a:rPr lang="en-US" dirty="0"/>
              <a:t>Noise?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9079329-3AED-4937-A9A0-10ED9AC598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07"/>
          <a:stretch/>
        </p:blipFill>
        <p:spPr>
          <a:xfrm>
            <a:off x="434024" y="1284295"/>
            <a:ext cx="5189851" cy="474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18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446CF81-18DA-4882-8542-7FA528C6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7/23/2018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614E3173-1F1E-4CF3-A763-737C0F4A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Amtrak Actuals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84D43DA-DA54-4A2F-AFA1-93EE114D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E31643D-3082-4F21-9828-946838B0D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09878E9-7B9E-4E44-B365-5CC9BC94906B}"/>
              </a:ext>
            </a:extLst>
          </p:cNvPr>
          <p:cNvSpPr txBox="1"/>
          <p:nvPr/>
        </p:nvSpPr>
        <p:spPr>
          <a:xfrm>
            <a:off x="6029782" y="2743200"/>
            <a:ext cx="22326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 we observe?</a:t>
            </a:r>
          </a:p>
          <a:p>
            <a:r>
              <a:rPr lang="en-US" dirty="0"/>
              <a:t>Level?</a:t>
            </a:r>
          </a:p>
          <a:p>
            <a:r>
              <a:rPr lang="en-US" b="1" u="sng" dirty="0">
                <a:solidFill>
                  <a:schemeClr val="accent6"/>
                </a:solidFill>
              </a:rPr>
              <a:t>Trend</a:t>
            </a:r>
            <a:r>
              <a:rPr lang="en-US" dirty="0"/>
              <a:t>?</a:t>
            </a:r>
          </a:p>
          <a:p>
            <a:r>
              <a:rPr lang="en-US" dirty="0"/>
              <a:t>Seasonality?</a:t>
            </a:r>
          </a:p>
          <a:p>
            <a:r>
              <a:rPr lang="en-US" dirty="0"/>
              <a:t>Noise?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D9F30B6-F781-4F9F-A682-E0BD1E45F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99" y="1439500"/>
            <a:ext cx="4955629" cy="458161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AE6B1A81-D206-4C60-A13A-401B148C6F40}"/>
              </a:ext>
            </a:extLst>
          </p:cNvPr>
          <p:cNvCxnSpPr/>
          <p:nvPr/>
        </p:nvCxnSpPr>
        <p:spPr>
          <a:xfrm>
            <a:off x="1430448" y="2924269"/>
            <a:ext cx="1702051" cy="148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5324CA85-364D-4FE3-A5DF-7C92F07D1214}"/>
              </a:ext>
            </a:extLst>
          </p:cNvPr>
          <p:cNvCxnSpPr/>
          <p:nvPr/>
        </p:nvCxnSpPr>
        <p:spPr>
          <a:xfrm flipV="1">
            <a:off x="3268301" y="2534970"/>
            <a:ext cx="2190939" cy="1756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030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 to 3 years (1997-1999)</a:t>
            </a:r>
          </a:p>
        </p:txBody>
      </p:sp>
      <p:sp>
        <p:nvSpPr>
          <p:cNvPr id="12291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7772400" cy="40386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b="1" dirty="0"/>
              <a:t>Seasonality* appears: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Each year traffic peaks in summer</a:t>
            </a:r>
          </a:p>
          <a:p>
            <a:pPr lvl="1">
              <a:buFont typeface="Wingdings 2" pitchFamily="18" charset="2"/>
              <a:buNone/>
            </a:pPr>
            <a:endParaRPr lang="en-US" dirty="0"/>
          </a:p>
          <a:p>
            <a:pPr>
              <a:buFont typeface="Wingdings 2" pitchFamily="18" charset="2"/>
              <a:buNone/>
            </a:pPr>
            <a:r>
              <a:rPr lang="en-US" b="1" dirty="0"/>
              <a:t>Noise: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Departure from the general level that is neither trend nor </a:t>
            </a:r>
            <a:r>
              <a:rPr lang="en-US" dirty="0" smtClean="0"/>
              <a:t>seasonality</a:t>
            </a:r>
          </a:p>
          <a:p>
            <a:pPr lvl="1">
              <a:buFont typeface="Wingdings 2" pitchFamily="18" charset="2"/>
              <a:buNone/>
            </a:pPr>
            <a:r>
              <a:rPr lang="en-US" dirty="0" smtClean="0"/>
              <a:t>Put another way, if you add the seasonal, trend and level values, the difference is the “noise” </a:t>
            </a:r>
            <a:endParaRPr lang="en-US" dirty="0"/>
          </a:p>
          <a:p>
            <a:pPr>
              <a:buFont typeface="Wingdings 2" pitchFamily="18" charset="2"/>
              <a:buNone/>
            </a:pPr>
            <a:endParaRPr lang="en-US" dirty="0"/>
          </a:p>
          <a:p>
            <a:pPr>
              <a:buFont typeface="Wingdings 2" pitchFamily="18" charset="2"/>
              <a:buNone/>
            </a:pPr>
            <a:r>
              <a:rPr lang="en-US" dirty="0"/>
              <a:t>* </a:t>
            </a:r>
            <a:r>
              <a:rPr lang="en-US" sz="2000" dirty="0"/>
              <a:t>Don’t confuse the time series term </a:t>
            </a:r>
            <a:r>
              <a:rPr lang="en-US" dirty="0"/>
              <a:t>“</a:t>
            </a:r>
            <a:r>
              <a:rPr lang="en-US" sz="2000" dirty="0"/>
              <a:t>season,” which is the period over which a cyclical pattern repeats (e.g. a year), with the standard English seasons of the year (fall, winter, etc.)</a:t>
            </a:r>
          </a:p>
        </p:txBody>
      </p:sp>
    </p:spTree>
    <p:extLst>
      <p:ext uri="{BB962C8B-B14F-4D97-AF65-F5344CB8AC3E}">
        <p14:creationId xmlns:p14="http://schemas.microsoft.com/office/powerpoint/2010/main" val="3007103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695579" y="1125181"/>
            <a:ext cx="5773575" cy="4365665"/>
            <a:chOff x="152524" y="1439500"/>
            <a:chExt cx="5334051" cy="4033319"/>
          </a:xfrm>
        </p:grpSpPr>
        <p:pic>
          <p:nvPicPr>
            <p:cNvPr id="2" name="Picture 1">
              <a:extLst>
                <a:ext uri="{FF2B5EF4-FFF2-40B4-BE49-F238E27FC236}">
                  <a16:creationId xmlns="" xmlns:a16="http://schemas.microsoft.com/office/drawing/2014/main" id="{0A72F1A8-6303-4C5B-829A-D5D8B8D0A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524" y="1439500"/>
              <a:ext cx="5334051" cy="4033319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  <p:sp>
          <p:nvSpPr>
            <p:cNvPr id="3" name="Oval 2">
              <a:extLst>
                <a:ext uri="{FF2B5EF4-FFF2-40B4-BE49-F238E27FC236}">
                  <a16:creationId xmlns="" xmlns:a16="http://schemas.microsoft.com/office/drawing/2014/main" id="{4D11CEEC-FA26-4A6F-8495-0972C5118DCA}"/>
                </a:ext>
              </a:extLst>
            </p:cNvPr>
            <p:cNvSpPr/>
            <p:nvPr/>
          </p:nvSpPr>
          <p:spPr>
            <a:xfrm>
              <a:off x="453793" y="4291343"/>
              <a:ext cx="470780" cy="506994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2ACB0B4D-22F3-4F5C-8250-3471DC522CAA}"/>
                </a:ext>
              </a:extLst>
            </p:cNvPr>
            <p:cNvSpPr/>
            <p:nvPr/>
          </p:nvSpPr>
          <p:spPr>
            <a:xfrm>
              <a:off x="2656587" y="4291343"/>
              <a:ext cx="470780" cy="506994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75E2F94F-6FB8-42DE-B256-73C9C45C50FA}"/>
                </a:ext>
              </a:extLst>
            </p:cNvPr>
            <p:cNvSpPr/>
            <p:nvPr/>
          </p:nvSpPr>
          <p:spPr>
            <a:xfrm>
              <a:off x="4924696" y="3882429"/>
              <a:ext cx="470780" cy="506994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452D27B2-1D9E-441F-BDC5-3DD825C7C45E}"/>
                </a:ext>
              </a:extLst>
            </p:cNvPr>
            <p:cNvSpPr/>
            <p:nvPr/>
          </p:nvSpPr>
          <p:spPr>
            <a:xfrm>
              <a:off x="723888" y="2525917"/>
              <a:ext cx="1332368" cy="805758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52286D24-7939-45C7-A62F-4615E026705B}"/>
                </a:ext>
              </a:extLst>
            </p:cNvPr>
            <p:cNvSpPr/>
            <p:nvPr/>
          </p:nvSpPr>
          <p:spPr>
            <a:xfrm>
              <a:off x="3031013" y="1765426"/>
              <a:ext cx="1252396" cy="1099996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91B942D-3A76-4E99-B8FE-8017F665948F}"/>
              </a:ext>
            </a:extLst>
          </p:cNvPr>
          <p:cNvSpPr txBox="1"/>
          <p:nvPr/>
        </p:nvSpPr>
        <p:spPr>
          <a:xfrm>
            <a:off x="3043238" y="5689395"/>
            <a:ext cx="3057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Decline </a:t>
            </a:r>
            <a:r>
              <a:rPr lang="en-US" dirty="0"/>
              <a:t>in </a:t>
            </a:r>
            <a:r>
              <a:rPr lang="en-US" dirty="0" smtClean="0"/>
              <a:t>Jan/Feb</a:t>
            </a:r>
            <a:endParaRPr lang="en-US" dirty="0"/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Increase in </a:t>
            </a:r>
            <a:r>
              <a:rPr lang="en-US" dirty="0" smtClean="0"/>
              <a:t>Mar</a:t>
            </a:r>
            <a:endParaRPr lang="en-US" dirty="0"/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Sustained increase until Aug</a:t>
            </a:r>
          </a:p>
        </p:txBody>
      </p:sp>
      <p:sp>
        <p:nvSpPr>
          <p:cNvPr id="13" name="Title 2"/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Zoom to 3 years (1997-1999)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71475" y="5614988"/>
            <a:ext cx="820102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578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7/23/2018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1_amtrak.R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19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Partitioning</a:t>
            </a:r>
            <a:r>
              <a:rPr lang="en-US" dirty="0"/>
              <a:t>	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114420"/>
            <a:ext cx="7772400" cy="685805"/>
          </a:xfrm>
        </p:spPr>
        <p:txBody>
          <a:bodyPr>
            <a:normAutofit fontScale="92500" lnSpcReduction="10000"/>
          </a:bodyPr>
          <a:lstStyle/>
          <a:p>
            <a:pPr>
              <a:buFont typeface="Wingdings 2" pitchFamily="18" charset="2"/>
              <a:buNone/>
            </a:pPr>
            <a:r>
              <a:rPr lang="en-US" dirty="0"/>
              <a:t>Divide data into training portion and validation </a:t>
            </a:r>
            <a:r>
              <a:rPr lang="en-US" dirty="0" smtClean="0"/>
              <a:t>portion</a:t>
            </a:r>
            <a:endParaRPr lang="en-US" dirty="0"/>
          </a:p>
          <a:p>
            <a:pPr>
              <a:buFont typeface="Wingdings 2" pitchFamily="18" charset="2"/>
              <a:buNone/>
            </a:pPr>
            <a:r>
              <a:rPr lang="en-US" dirty="0"/>
              <a:t>Test model on the validation </a:t>
            </a:r>
            <a:r>
              <a:rPr lang="en-US" dirty="0" smtClean="0"/>
              <a:t>portion</a:t>
            </a:r>
            <a:endParaRPr lang="en-US" dirty="0"/>
          </a:p>
          <a:p>
            <a:pPr>
              <a:buFont typeface="Wingdings 2" pitchFamily="18" charset="2"/>
              <a:buNone/>
            </a:pPr>
            <a:endParaRPr lang="en-US" dirty="0"/>
          </a:p>
          <a:p>
            <a:pPr>
              <a:buFont typeface="Wingdings 2" pitchFamily="18" charset="2"/>
              <a:buNone/>
            </a:pPr>
            <a:endParaRPr lang="en-US" b="1" dirty="0"/>
          </a:p>
          <a:p>
            <a:pPr>
              <a:buFont typeface="Wingdings 2" pitchFamily="18" charset="2"/>
              <a:buNone/>
            </a:pP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288381" y="1838325"/>
            <a:ext cx="4567238" cy="4491048"/>
            <a:chOff x="2293158" y="1838325"/>
            <a:chExt cx="4567238" cy="4491048"/>
          </a:xfrm>
        </p:grpSpPr>
        <p:sp>
          <p:nvSpPr>
            <p:cNvPr id="4" name="Flowchart: Magnetic Disk 3"/>
            <p:cNvSpPr/>
            <p:nvPr/>
          </p:nvSpPr>
          <p:spPr>
            <a:xfrm>
              <a:off x="2293158" y="571977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lowchart: Magnetic Disk 4"/>
            <p:cNvSpPr/>
            <p:nvPr/>
          </p:nvSpPr>
          <p:spPr>
            <a:xfrm>
              <a:off x="2293158" y="529538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2293158" y="487098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lowchart: Magnetic Disk 6"/>
            <p:cNvSpPr/>
            <p:nvPr/>
          </p:nvSpPr>
          <p:spPr>
            <a:xfrm>
              <a:off x="2293158" y="444659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2293158" y="402220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293158" y="3597809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2293158" y="317341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2293158" y="274902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2293158" y="232463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2293158" y="190023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71801" y="4043363"/>
              <a:ext cx="912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 Data</a:t>
              </a:r>
              <a:endParaRPr lang="en-US" dirty="0"/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3014677" y="4071937"/>
              <a:ext cx="3186112" cy="300038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4860146" y="5657860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4860146" y="5233469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lowchart: Magnetic Disk 17"/>
            <p:cNvSpPr/>
            <p:nvPr/>
          </p:nvSpPr>
          <p:spPr>
            <a:xfrm>
              <a:off x="4860146" y="480907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lowchart: Magnetic Disk 18"/>
            <p:cNvSpPr/>
            <p:nvPr/>
          </p:nvSpPr>
          <p:spPr>
            <a:xfrm>
              <a:off x="4860146" y="438468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4860146" y="396029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4860146" y="353589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4860146" y="3111504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4860146" y="268711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4860146" y="226271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4860146" y="183832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38751" y="3895726"/>
              <a:ext cx="1468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Training Data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19739" y="5619751"/>
              <a:ext cx="104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Test Data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303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Partitioning </a:t>
            </a:r>
            <a:r>
              <a:rPr lang="en-US" dirty="0"/>
              <a:t>is not random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628650" y="1111347"/>
            <a:ext cx="7886700" cy="3303491"/>
          </a:xfrm>
        </p:spPr>
        <p:txBody>
          <a:bodyPr>
            <a:normAutofit/>
          </a:bodyPr>
          <a:lstStyle/>
          <a:p>
            <a:r>
              <a:rPr lang="en-US" sz="2000" b="1" dirty="0"/>
              <a:t>Random partitioning would leave holes in the data, which causes problems</a:t>
            </a:r>
          </a:p>
          <a:p>
            <a:pPr lvl="1">
              <a:buFont typeface="Wingdings 2" pitchFamily="18" charset="2"/>
              <a:buNone/>
            </a:pPr>
            <a:r>
              <a:rPr lang="en-US" sz="1600" dirty="0"/>
              <a:t>Forecasting methods assume regular sequential data</a:t>
            </a:r>
          </a:p>
          <a:p>
            <a:r>
              <a:rPr lang="en-US" sz="2000" b="1" dirty="0" smtClean="0"/>
              <a:t>Instead </a:t>
            </a:r>
            <a:r>
              <a:rPr lang="en-US" sz="2000" b="1" dirty="0"/>
              <a:t>of random selection, divide data into two parts</a:t>
            </a:r>
          </a:p>
          <a:p>
            <a:pPr lvl="1">
              <a:buFont typeface="Wingdings 2" pitchFamily="18" charset="2"/>
              <a:buNone/>
            </a:pPr>
            <a:r>
              <a:rPr lang="en-US" sz="1600" dirty="0"/>
              <a:t>Train on early data</a:t>
            </a:r>
          </a:p>
          <a:p>
            <a:pPr lvl="1">
              <a:buFont typeface="Wingdings 2" pitchFamily="18" charset="2"/>
              <a:buNone/>
            </a:pPr>
            <a:r>
              <a:rPr lang="en-US" sz="1600" dirty="0"/>
              <a:t>Validate on later </a:t>
            </a:r>
            <a:r>
              <a:rPr lang="en-US" sz="1600" dirty="0" smtClean="0"/>
              <a:t>data</a:t>
            </a:r>
          </a:p>
          <a:p>
            <a:pPr marL="114300" lvl="1" indent="-114300"/>
            <a:r>
              <a:rPr lang="en-US" sz="2000" b="1" dirty="0"/>
              <a:t>Performance can be assessed against the “naïve benchmark” </a:t>
            </a:r>
            <a:r>
              <a:rPr lang="en-US" sz="2000" b="1" dirty="0" smtClean="0"/>
              <a:t>&amp; historical </a:t>
            </a:r>
            <a:r>
              <a:rPr lang="en-US" sz="2000" b="1" dirty="0"/>
              <a:t>accuracy </a:t>
            </a:r>
            <a:r>
              <a:rPr lang="en-US" sz="1600" dirty="0" smtClean="0"/>
              <a:t> </a:t>
            </a:r>
            <a:r>
              <a:rPr lang="en-US" sz="1600" i="1" dirty="0"/>
              <a:t>naïve forecast </a:t>
            </a:r>
            <a:r>
              <a:rPr lang="en-US" sz="1600" dirty="0"/>
              <a:t>is simply the most recent value in the time series </a:t>
            </a:r>
          </a:p>
          <a:p>
            <a:pPr lvl="1">
              <a:buFont typeface="Wingdings 2" pitchFamily="18" charset="2"/>
              <a:buNone/>
            </a:pPr>
            <a:endParaRPr lang="en-US" sz="1600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742950" y="3914753"/>
            <a:ext cx="7562850" cy="1276350"/>
            <a:chOff x="742950" y="4371968"/>
            <a:chExt cx="7562850" cy="1276350"/>
          </a:xfrm>
        </p:grpSpPr>
        <p:sp>
          <p:nvSpPr>
            <p:cNvPr id="2" name="Right Arrow 1"/>
            <p:cNvSpPr/>
            <p:nvPr/>
          </p:nvSpPr>
          <p:spPr>
            <a:xfrm>
              <a:off x="742950" y="4371968"/>
              <a:ext cx="7548563" cy="585788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Temporal Data Points</a:t>
              </a:r>
              <a:endParaRPr lang="en-US" dirty="0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742950" y="5053005"/>
              <a:ext cx="7548563" cy="585788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Training Data</a:t>
              </a:r>
              <a:endParaRPr lang="en-US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5757863" y="5062530"/>
              <a:ext cx="2547937" cy="585788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Validation</a:t>
              </a:r>
              <a:endParaRPr lang="en-US" dirty="0"/>
            </a:p>
          </p:txBody>
        </p:sp>
        <p:sp>
          <p:nvSpPr>
            <p:cNvPr id="3" name="Isosceles Triangle 2"/>
            <p:cNvSpPr/>
            <p:nvPr/>
          </p:nvSpPr>
          <p:spPr>
            <a:xfrm rot="10800000">
              <a:off x="3569494" y="4872037"/>
              <a:ext cx="1400175" cy="271463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785813" y="5743574"/>
            <a:ext cx="7572375" cy="3857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Sub-setting data with regard to time is called “out of time” sampling.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696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	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057400"/>
            <a:ext cx="7772400" cy="39624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b="1"/>
              <a:t>Focus is to predict (not describe/explain)</a:t>
            </a:r>
          </a:p>
          <a:p>
            <a:pPr>
              <a:buFont typeface="Wingdings 2" pitchFamily="18" charset="2"/>
              <a:buNone/>
            </a:pPr>
            <a:r>
              <a:rPr lang="en-US" b="1"/>
              <a:t>Four components</a:t>
            </a:r>
          </a:p>
          <a:p>
            <a:pPr lvl="1">
              <a:buFont typeface="Wingdings 2" pitchFamily="18" charset="2"/>
              <a:buNone/>
            </a:pPr>
            <a:r>
              <a:rPr lang="en-US" sz="2000"/>
              <a:t>Level</a:t>
            </a:r>
          </a:p>
          <a:p>
            <a:pPr lvl="1">
              <a:buFont typeface="Wingdings 2" pitchFamily="18" charset="2"/>
              <a:buNone/>
            </a:pPr>
            <a:r>
              <a:rPr lang="en-US" sz="2000"/>
              <a:t>Trend</a:t>
            </a:r>
          </a:p>
          <a:p>
            <a:pPr lvl="1">
              <a:buFont typeface="Wingdings 2" pitchFamily="18" charset="2"/>
              <a:buNone/>
            </a:pPr>
            <a:r>
              <a:rPr lang="en-US" sz="2000"/>
              <a:t>Seasonality</a:t>
            </a:r>
          </a:p>
          <a:p>
            <a:pPr lvl="1">
              <a:buFont typeface="Wingdings 2" pitchFamily="18" charset="2"/>
              <a:buNone/>
            </a:pPr>
            <a:r>
              <a:rPr lang="en-US" sz="2000"/>
              <a:t>Noise</a:t>
            </a:r>
          </a:p>
          <a:p>
            <a:pPr>
              <a:buFont typeface="Wingdings 2" pitchFamily="18" charset="2"/>
              <a:buNone/>
            </a:pPr>
            <a:r>
              <a:rPr lang="en-US" b="1"/>
              <a:t>Partition data by dividing into early/late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6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4039153"/>
              </p:ext>
            </p:extLst>
          </p:nvPr>
        </p:nvGraphicFramePr>
        <p:xfrm>
          <a:off x="614363" y="1111250"/>
          <a:ext cx="7915275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Homework Review – Roman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Forecasting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Naïve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Time Series Decomposition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Holt Winters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Regression based forecasting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ARIMA (time permitting)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63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15" name="Object 1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89" name="Picture 25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2" t="8288" r="3645" b="2832"/>
          <a:stretch/>
        </p:blipFill>
        <p:spPr bwMode="auto">
          <a:xfrm>
            <a:off x="152400" y="2019299"/>
            <a:ext cx="441960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" y="365126"/>
            <a:ext cx="8843963" cy="591477"/>
          </a:xfrm>
        </p:spPr>
        <p:txBody>
          <a:bodyPr/>
          <a:lstStyle/>
          <a:p>
            <a:r>
              <a:rPr lang="en-US" sz="3200" dirty="0" smtClean="0"/>
              <a:t>What types of business problems can be forecasted?</a:t>
            </a:r>
            <a:endParaRPr lang="en-US" sz="3200" dirty="0"/>
          </a:p>
        </p:txBody>
      </p:sp>
      <p:sp>
        <p:nvSpPr>
          <p:cNvPr id="4" name="Isosceles Triangle 3"/>
          <p:cNvSpPr/>
          <p:nvPr/>
        </p:nvSpPr>
        <p:spPr>
          <a:xfrm rot="5400000">
            <a:off x="4221196" y="3449670"/>
            <a:ext cx="1447800" cy="498542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1463" y="1243013"/>
            <a:ext cx="8415337" cy="7143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 will </a:t>
            </a:r>
            <a:r>
              <a:rPr lang="en-US" dirty="0">
                <a:solidFill>
                  <a:schemeClr val="bg1"/>
                </a:solidFill>
              </a:rPr>
              <a:t>cover a set of common </a:t>
            </a:r>
            <a:r>
              <a:rPr lang="en-US" dirty="0" smtClean="0">
                <a:solidFill>
                  <a:schemeClr val="bg1"/>
                </a:solidFill>
              </a:rPr>
              <a:t>forecasting tools </a:t>
            </a:r>
            <a:r>
              <a:rPr lang="en-US" dirty="0">
                <a:solidFill>
                  <a:schemeClr val="bg1"/>
                </a:solidFill>
              </a:rPr>
              <a:t>to make </a:t>
            </a:r>
            <a:r>
              <a:rPr lang="en-US" dirty="0" smtClean="0">
                <a:solidFill>
                  <a:schemeClr val="bg1"/>
                </a:solidFill>
              </a:rPr>
              <a:t>predictions.   </a:t>
            </a:r>
            <a:r>
              <a:rPr lang="en-US" dirty="0">
                <a:solidFill>
                  <a:schemeClr val="bg1"/>
                </a:solidFill>
              </a:rPr>
              <a:t>The goal is to create accurate future values and provide ranges of accuracy in real contexts.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29251" y="2128847"/>
            <a:ext cx="3171825" cy="414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Amazon’s Quarterly Revenue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72113" y="3014663"/>
            <a:ext cx="33861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Black is the actual through 2013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Red is the fit and after the dateline, the best fit-forecast.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Blue represents confidence intervals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673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89" name="Picture 25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2" t="8288" r="3645" b="2832"/>
          <a:stretch/>
        </p:blipFill>
        <p:spPr bwMode="auto">
          <a:xfrm>
            <a:off x="152400" y="2019299"/>
            <a:ext cx="441960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" y="365126"/>
            <a:ext cx="8843963" cy="591477"/>
          </a:xfrm>
        </p:spPr>
        <p:txBody>
          <a:bodyPr/>
          <a:lstStyle/>
          <a:p>
            <a:r>
              <a:rPr lang="en-US" sz="3200" dirty="0" smtClean="0"/>
              <a:t>What types of business problems can be forecasted?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271463" y="1243013"/>
            <a:ext cx="8415337" cy="5000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Besides revenue, where else would a forecast benefit a company?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929188" y="2043107"/>
            <a:ext cx="0" cy="40005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429251" y="2128847"/>
            <a:ext cx="3171825" cy="5429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Forecasting has become more widespread in business.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29251" y="2857500"/>
            <a:ext cx="3257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Supply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Product life cycles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Call centers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65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1_getRevenueData.R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488853"/>
          </a:xfrm>
        </p:spPr>
        <p:txBody>
          <a:bodyPr/>
          <a:lstStyle/>
          <a:p>
            <a:r>
              <a:rPr lang="en-US" dirty="0" smtClean="0"/>
              <a:t>Let’s grab a time series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52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15" name="Object 1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Inspecting meta </a:t>
            </a:r>
            <a:r>
              <a:rPr lang="en-US" dirty="0"/>
              <a:t>data.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1463" y="1171573"/>
            <a:ext cx="8415337" cy="7143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Based on the stock you chose, what meta data did you observe?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 Trend? Level? Seasonal or seemingly random noise?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788" y="2185987"/>
            <a:ext cx="3319462" cy="26384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6350" y="2224090"/>
            <a:ext cx="3300413" cy="26343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Rectangle 15"/>
          <p:cNvSpPr/>
          <p:nvPr/>
        </p:nvSpPr>
        <p:spPr>
          <a:xfrm>
            <a:off x="152401" y="5414963"/>
            <a:ext cx="8415337" cy="8286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  <a:r>
              <a:rPr lang="en-US" dirty="0" smtClean="0">
                <a:solidFill>
                  <a:schemeClr val="bg1"/>
                </a:solidFill>
              </a:rPr>
              <a:t>orecasting </a:t>
            </a:r>
            <a:r>
              <a:rPr lang="en-US" dirty="0">
                <a:solidFill>
                  <a:schemeClr val="bg1"/>
                </a:solidFill>
              </a:rPr>
              <a:t>starts with using visualizing to understand </a:t>
            </a:r>
            <a:r>
              <a:rPr lang="en-US" u="sng" dirty="0">
                <a:solidFill>
                  <a:schemeClr val="bg1"/>
                </a:solidFill>
              </a:rPr>
              <a:t>“</a:t>
            </a:r>
            <a:r>
              <a:rPr lang="en-US" u="sng" dirty="0" smtClean="0">
                <a:solidFill>
                  <a:schemeClr val="bg1"/>
                </a:solidFill>
              </a:rPr>
              <a:t>metadata”</a:t>
            </a:r>
            <a:r>
              <a:rPr lang="en-US" dirty="0" smtClean="0">
                <a:solidFill>
                  <a:schemeClr val="bg1"/>
                </a:solidFill>
              </a:rPr>
              <a:t>.  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*In many instances we do not know the causal inputs or have data readily available </a:t>
            </a:r>
            <a:r>
              <a:rPr lang="en-US" sz="1200" dirty="0" smtClean="0">
                <a:solidFill>
                  <a:schemeClr val="bg1"/>
                </a:solidFill>
              </a:rPr>
              <a:t>to explain what we observe.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169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meta data.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4332" y="1128709"/>
            <a:ext cx="8415337" cy="3857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What is the meta data for CVS?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5913" y="1557336"/>
            <a:ext cx="5314950" cy="42245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Rectangle 15"/>
          <p:cNvSpPr/>
          <p:nvPr/>
        </p:nvSpPr>
        <p:spPr>
          <a:xfrm>
            <a:off x="364332" y="5857873"/>
            <a:ext cx="8415337" cy="4810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Does the meta data exhibit a discernable pattern?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Do you think historical values are a basis for future values? </a:t>
            </a:r>
          </a:p>
        </p:txBody>
      </p:sp>
    </p:spTree>
    <p:extLst>
      <p:ext uri="{BB962C8B-B14F-4D97-AF65-F5344CB8AC3E}">
        <p14:creationId xmlns:p14="http://schemas.microsoft.com/office/powerpoint/2010/main" val="329558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381" y="1552578"/>
            <a:ext cx="5329238" cy="4253676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2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meta data.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4332" y="1128709"/>
            <a:ext cx="8415337" cy="3857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What is the meta data for AMZN?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4332" y="5857873"/>
            <a:ext cx="8415337" cy="4810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Does the meta data exhibit a discernable pattern?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Do you think historical values are a basis for future values? </a:t>
            </a:r>
          </a:p>
        </p:txBody>
      </p:sp>
    </p:spTree>
    <p:extLst>
      <p:ext uri="{BB962C8B-B14F-4D97-AF65-F5344CB8AC3E}">
        <p14:creationId xmlns:p14="http://schemas.microsoft.com/office/powerpoint/2010/main" val="231828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14363" y="1111250"/>
          <a:ext cx="7915275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Homework Review – Roman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Forecasting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Naïve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Time Series Decomposition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Holt Winters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Regression based forecasting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ARIMA (time permitting)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21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15" name="Object 1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 Common Methods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00026" y="1128709"/>
            <a:ext cx="8815388" cy="3857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 will cover 5 common methods to forecasting.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4312" y="1643058"/>
            <a:ext cx="1645920" cy="771525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Naive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057400" y="1643058"/>
            <a:ext cx="1645920" cy="771525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Holt Winters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00488" y="1643058"/>
            <a:ext cx="1645920" cy="771525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TSD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743576" y="1643058"/>
            <a:ext cx="1645920" cy="771525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ARIMA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586661" y="1643058"/>
            <a:ext cx="1463040" cy="771525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Linear Modeling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312" y="2619375"/>
            <a:ext cx="1645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Most common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Easy/Fast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Usually not very accurate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18579" y="2619375"/>
            <a:ext cx="1645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Exponential Smoothing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Good w/Seasonality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87286" y="2619375"/>
            <a:ext cx="1645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Accurate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Good with trends/trend reversals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Good with noisy series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Good w/Seasonality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”black box”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58816" y="2519363"/>
            <a:ext cx="0" cy="3871912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01904" y="2519363"/>
            <a:ext cx="0" cy="3871912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644992" y="2519363"/>
            <a:ext cx="0" cy="3871912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488080" y="2519363"/>
            <a:ext cx="0" cy="3871912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85477" y="2619375"/>
            <a:ext cx="1645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Decomposes into meta-data components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Good for de-seasoning &amp; investigating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Not really forecasting future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82732" y="2619375"/>
            <a:ext cx="1645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Essentially linear regression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Requires additional data manipulation &amp; effort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81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Methods of Naïve Forecasting</a:t>
            </a:r>
            <a:endParaRPr lang="en-US" dirty="0"/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673" y="1275276"/>
            <a:ext cx="244928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42" y="1275276"/>
            <a:ext cx="2441259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956" y="3766063"/>
            <a:ext cx="243156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42" y="3685101"/>
            <a:ext cx="2397904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60516" y="143827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60515" y="3781422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Seasonal</a:t>
            </a:r>
          </a:p>
          <a:p>
            <a:r>
              <a:rPr lang="en-US" dirty="0"/>
              <a:t>Naïve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01522" y="143827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Naïve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01522" y="391992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Drift</a:t>
            </a:r>
          </a:p>
        </p:txBody>
      </p:sp>
    </p:spTree>
    <p:extLst>
      <p:ext uri="{BB962C8B-B14F-4D97-AF65-F5344CB8AC3E}">
        <p14:creationId xmlns:p14="http://schemas.microsoft.com/office/powerpoint/2010/main" val="2024106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Forecast - Mean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88" y="1610438"/>
            <a:ext cx="5210937" cy="4368766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6110783" y="1992574"/>
            <a:ext cx="2647666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Takes the mean for the series and repeats as future forecasts.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0783" y="3152129"/>
            <a:ext cx="264766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Does this look accurate?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10783" y="3757685"/>
            <a:ext cx="2647666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When would this be appropriate?</a:t>
            </a:r>
            <a:endParaRPr lang="en-US" dirty="0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3944202" y="3493828"/>
            <a:ext cx="3930554" cy="3275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76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A79CF12-30E2-42AE-B34C-9BC94FEBF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7/23/2018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1D84C2A-4276-4290-A121-0469B815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CF45EE8-995A-4EDF-98B2-876D4AB98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0F99D124-A478-4855-982C-0F6EAD9A487E}"/>
              </a:ext>
            </a:extLst>
          </p:cNvPr>
          <p:cNvSpPr txBox="1">
            <a:spLocks/>
          </p:cNvSpPr>
          <p:nvPr/>
        </p:nvSpPr>
        <p:spPr>
          <a:xfrm>
            <a:off x="914400" y="1676400"/>
            <a:ext cx="7772400" cy="4343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Forecast future values of a time series</a:t>
            </a:r>
          </a:p>
          <a:p>
            <a:r>
              <a:rPr lang="en-US" dirty="0"/>
              <a:t>Distinction between forecasting (main focus) and describing/explaining</a:t>
            </a:r>
          </a:p>
          <a:p>
            <a:r>
              <a:rPr lang="en-US" dirty="0"/>
              <a:t>Before forecasting understand “periodicity”</a:t>
            </a:r>
          </a:p>
          <a:p>
            <a:r>
              <a:rPr lang="en-US" dirty="0"/>
              <a:t>Four components of time series (meta-data):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Level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Trend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Seasonality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Noise</a:t>
            </a:r>
          </a:p>
          <a:p>
            <a:pPr>
              <a:buFont typeface="Arial" charset="0"/>
              <a:buChar char="•"/>
            </a:pPr>
            <a:r>
              <a:rPr lang="en-US" dirty="0"/>
              <a:t>Time series data is great for enrichment and engineering e.g. “event flags” but can be modeled as a standalone vector due to the meta data </a:t>
            </a:r>
            <a:r>
              <a:rPr lang="en-US" i="1" dirty="0"/>
              <a:t>“inside” </a:t>
            </a:r>
            <a:r>
              <a:rPr lang="en-US" dirty="0"/>
              <a:t>the vector.</a:t>
            </a: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CF693E49-70BD-4C3F-A7E3-57DB09DE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ideas</a:t>
            </a:r>
          </a:p>
        </p:txBody>
      </p:sp>
    </p:spTree>
    <p:extLst>
      <p:ext uri="{BB962C8B-B14F-4D97-AF65-F5344CB8AC3E}">
        <p14:creationId xmlns:p14="http://schemas.microsoft.com/office/powerpoint/2010/main" val="342936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26" y="1610435"/>
            <a:ext cx="5208799" cy="4366973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Forecast - Drift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10782" y="1992574"/>
            <a:ext cx="2861767" cy="147732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Uses </a:t>
            </a:r>
            <a:r>
              <a:rPr lang="en-US" dirty="0" smtClean="0"/>
              <a:t>average change in data starting with last value.</a:t>
            </a:r>
            <a:endParaRPr lang="en-US" dirty="0"/>
          </a:p>
          <a:p>
            <a:r>
              <a:rPr lang="en-US" dirty="0"/>
              <a:t>Good if </a:t>
            </a:r>
            <a:r>
              <a:rPr lang="en-US" dirty="0" smtClean="0"/>
              <a:t>trend but no seasonality.  Extends from last point in cycle.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0782" y="3553033"/>
            <a:ext cx="2876055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Does this look accurate?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10783" y="4044289"/>
            <a:ext cx="2904630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When would this be appropriate?</a:t>
            </a:r>
            <a:endParaRPr lang="en-US" dirty="0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944202" y="3493828"/>
            <a:ext cx="3930554" cy="3275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993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Forecast - Drift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03959" y="1992574"/>
            <a:ext cx="2647666" cy="120032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Now notice the drift now comes from the lower point in the cycle this time.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03959" y="3384144"/>
            <a:ext cx="2647666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More accurate than mean with strong trend.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03959" y="4262655"/>
            <a:ext cx="2647666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Accuracy hurt by seasonality.</a:t>
            </a:r>
            <a:endParaRPr lang="en-US" dirty="0"/>
          </a:p>
        </p:txBody>
      </p:sp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70" y="1597001"/>
            <a:ext cx="4928406" cy="46984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Isosceles Triangle 2"/>
          <p:cNvSpPr/>
          <p:nvPr/>
        </p:nvSpPr>
        <p:spPr>
          <a:xfrm rot="5400000">
            <a:off x="3364174" y="3650777"/>
            <a:ext cx="4599296" cy="5459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308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52" y="1569493"/>
            <a:ext cx="5380095" cy="4510585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Forecast – Naïve (true)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10783" y="1992574"/>
            <a:ext cx="264766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Uses last value as future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51727" y="2756344"/>
            <a:ext cx="264766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Does this look accurate?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92670" y="3457436"/>
            <a:ext cx="2647666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When would this be appropriate?</a:t>
            </a:r>
            <a:endParaRPr lang="en-US" dirty="0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944202" y="3493828"/>
            <a:ext cx="3930554" cy="3275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483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52" y="1563632"/>
            <a:ext cx="5381864" cy="4512067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Forecast – Naïve Seasonal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10783" y="1992574"/>
            <a:ext cx="2647666" cy="120032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Uses </a:t>
            </a:r>
            <a:r>
              <a:rPr lang="en-US" dirty="0" smtClean="0"/>
              <a:t>last corresponding seasonal values in a repeating pattern.  Good if no trend.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0783" y="3438733"/>
            <a:ext cx="264766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Does this look accurate?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10783" y="4044289"/>
            <a:ext cx="2647666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When would this be appropriate?</a:t>
            </a:r>
            <a:endParaRPr lang="en-US" dirty="0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944202" y="3493828"/>
            <a:ext cx="3930554" cy="3275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6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3514721" y="3798725"/>
            <a:ext cx="4900655" cy="2748853"/>
            <a:chOff x="3979942" y="3412955"/>
            <a:chExt cx="4900655" cy="2748853"/>
          </a:xfrm>
        </p:grpSpPr>
        <p:pic>
          <p:nvPicPr>
            <p:cNvPr id="18437" name="Picture 5" descr="Image result for normal distribution curve transpare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1665" y="3980582"/>
              <a:ext cx="4638675" cy="218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/>
            <p:cNvCxnSpPr/>
            <p:nvPr/>
          </p:nvCxnSpPr>
          <p:spPr>
            <a:xfrm flipV="1">
              <a:off x="4217880" y="4089242"/>
              <a:ext cx="0" cy="1645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16200000">
              <a:off x="3700923" y="4891063"/>
              <a:ext cx="835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Frequency</a:t>
              </a:r>
              <a:endParaRPr lang="en-US" sz="1200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217157" y="5717621"/>
              <a:ext cx="46634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172723" y="5724699"/>
              <a:ext cx="589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Values</a:t>
              </a:r>
              <a:endParaRPr lang="en-US" sz="1200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6388768" y="3581398"/>
              <a:ext cx="1215191" cy="21656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543800" y="3412955"/>
              <a:ext cx="12875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Mu:</a:t>
              </a:r>
            </a:p>
            <a:p>
              <a:r>
                <a:rPr lang="en-US" sz="1200" dirty="0" err="1" smtClean="0"/>
                <a:t>Avg</a:t>
              </a:r>
              <a:r>
                <a:rPr lang="en-US" sz="1200" dirty="0" smtClean="0"/>
                <a:t> of population</a:t>
              </a:r>
              <a:endParaRPr lang="en-US" sz="1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Shaded Forecast Area?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75705" t="13454" r="5640" b="53169"/>
          <a:stretch/>
        </p:blipFill>
        <p:spPr>
          <a:xfrm>
            <a:off x="423081" y="1296530"/>
            <a:ext cx="2361062" cy="4639049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491911" y="1146406"/>
            <a:ext cx="5567422" cy="36933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Independent and identically distributed random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07480" y="1520862"/>
            <a:ext cx="552222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2000" dirty="0" smtClean="0"/>
              <a:t>Represents Prediction Intervals</a:t>
            </a:r>
          </a:p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2000" dirty="0" smtClean="0"/>
              <a:t>Assumes a normal distribution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 80 </a:t>
            </a:r>
            <a:endParaRPr lang="en-US" alt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 </a:t>
            </a:r>
            <a:endParaRPr lang="en-US" alt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95 </a:t>
            </a:r>
            <a:endParaRPr lang="en-US" alt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 95</a:t>
            </a:r>
          </a:p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2000" dirty="0"/>
              <a:t>Each period increases standard deviation; stretching out the normal distribution.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dirty="0"/>
              <a:t>As time progresses uncertainty increases</a:t>
            </a:r>
          </a:p>
        </p:txBody>
      </p:sp>
      <p:sp>
        <p:nvSpPr>
          <p:cNvPr id="27" name="Isosceles Triangle 26"/>
          <p:cNvSpPr/>
          <p:nvPr/>
        </p:nvSpPr>
        <p:spPr>
          <a:xfrm rot="5400000">
            <a:off x="834188" y="3384883"/>
            <a:ext cx="4652210" cy="4491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8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Shaded Forecast Area?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75705" t="13454" r="5640" b="53169"/>
          <a:stretch/>
        </p:blipFill>
        <p:spPr>
          <a:xfrm>
            <a:off x="505063" y="1491917"/>
            <a:ext cx="3890472" cy="417260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5277854" y="1403560"/>
            <a:ext cx="362551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2400" dirty="0" smtClean="0"/>
              <a:t>Laying the normal distribution onto the forecast you get a probability centered at the forecast.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 80 </a:t>
            </a:r>
            <a:endParaRPr lang="en-US" altLang="en-US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 </a:t>
            </a:r>
            <a:endParaRPr lang="en-US" altLang="en-US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95 </a:t>
            </a:r>
            <a:endParaRPr lang="en-US" altLang="en-US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 95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8" name="Picture 2" descr="Image result for normal distribution curve transparen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9" t="11922"/>
          <a:stretch/>
        </p:blipFill>
        <p:spPr bwMode="auto">
          <a:xfrm rot="5400000">
            <a:off x="943677" y="3322570"/>
            <a:ext cx="4684298" cy="121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2713704" y="3045541"/>
            <a:ext cx="125362" cy="12536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703872" y="4510547"/>
            <a:ext cx="125362" cy="12536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703872" y="3610896"/>
            <a:ext cx="125362" cy="12536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31" idx="6"/>
          </p:cNvCxnSpPr>
          <p:nvPr/>
        </p:nvCxnSpPr>
        <p:spPr>
          <a:xfrm flipV="1">
            <a:off x="2829234" y="3898232"/>
            <a:ext cx="2957955" cy="67499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6"/>
          </p:cNvCxnSpPr>
          <p:nvPr/>
        </p:nvCxnSpPr>
        <p:spPr>
          <a:xfrm>
            <a:off x="2839066" y="3108222"/>
            <a:ext cx="2960155" cy="53734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00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Shaded Forecast Area?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75705" t="13454" r="5640" b="53169"/>
          <a:stretch/>
        </p:blipFill>
        <p:spPr>
          <a:xfrm>
            <a:off x="505063" y="1491917"/>
            <a:ext cx="3890472" cy="417260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5277854" y="1403560"/>
            <a:ext cx="36255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2400" dirty="0" smtClean="0"/>
              <a:t>The distribution advances to the next forecast to make the new prediction intervals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 80 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 </a:t>
            </a:r>
            <a:endParaRPr lang="en-US" altLang="en-US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95 </a:t>
            </a:r>
            <a:endParaRPr lang="en-US" altLang="en-US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 95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8" name="Picture 2" descr="Image result for normal distribution curve transparen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1" t="11922"/>
          <a:stretch/>
        </p:blipFill>
        <p:spPr bwMode="auto">
          <a:xfrm rot="5400000">
            <a:off x="1282570" y="3272439"/>
            <a:ext cx="4969040" cy="121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3158873" y="2636458"/>
            <a:ext cx="125362" cy="12536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149041" y="4691028"/>
            <a:ext cx="125362" cy="12536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149041" y="3466517"/>
            <a:ext cx="125362" cy="12536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31" idx="6"/>
          </p:cNvCxnSpPr>
          <p:nvPr/>
        </p:nvCxnSpPr>
        <p:spPr>
          <a:xfrm flipV="1">
            <a:off x="3274403" y="3545305"/>
            <a:ext cx="2468671" cy="120840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6"/>
          </p:cNvCxnSpPr>
          <p:nvPr/>
        </p:nvCxnSpPr>
        <p:spPr>
          <a:xfrm>
            <a:off x="3284235" y="2699139"/>
            <a:ext cx="2490923" cy="50928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713704" y="3045541"/>
            <a:ext cx="125362" cy="12536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03872" y="4510547"/>
            <a:ext cx="125362" cy="12536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03872" y="3610896"/>
            <a:ext cx="125362" cy="12536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0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2_NaiveNike.R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14363" y="1111250"/>
          <a:ext cx="7915275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Homework Review – Roman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Forecasting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Naïve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Time Series Decomposition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Holt Winters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Regression based forecasting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ARIMA (time permitting)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709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488" y="1654272"/>
            <a:ext cx="3771900" cy="1388966"/>
          </a:xfrm>
        </p:spPr>
        <p:txBody>
          <a:bodyPr/>
          <a:lstStyle/>
          <a:p>
            <a:r>
              <a:rPr lang="en-US" dirty="0" smtClean="0"/>
              <a:t>Decompose a time series into</a:t>
            </a:r>
          </a:p>
          <a:p>
            <a:pPr lvl="1"/>
            <a:r>
              <a:rPr lang="en-US" dirty="0" smtClean="0"/>
              <a:t>Trend</a:t>
            </a:r>
          </a:p>
          <a:p>
            <a:pPr lvl="1"/>
            <a:r>
              <a:rPr lang="en-US" dirty="0" smtClean="0"/>
              <a:t>Seasonal</a:t>
            </a:r>
          </a:p>
          <a:p>
            <a:pPr lvl="1"/>
            <a:r>
              <a:rPr lang="en-US" dirty="0" smtClean="0"/>
              <a:t>Random (noise)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4861707" cy="4843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024438" y="3206847"/>
            <a:ext cx="3771900" cy="20938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De-Season Data</a:t>
            </a:r>
          </a:p>
          <a:p>
            <a:pPr lvl="1"/>
            <a:r>
              <a:rPr lang="en-US" dirty="0" smtClean="0"/>
              <a:t>Helps understand the underlying characteristics of a time series</a:t>
            </a:r>
          </a:p>
          <a:p>
            <a:r>
              <a:rPr lang="en-US" dirty="0" smtClean="0"/>
              <a:t>Sometimes applying a forecast or model to the random component can improve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150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E42EE3-9848-4091-AB32-9CD15445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7/23/2018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5CF0D48-1409-4FA8-BC35-CEE75BFEF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57" y="365126"/>
            <a:ext cx="8618899" cy="591477"/>
          </a:xfrm>
        </p:spPr>
        <p:txBody>
          <a:bodyPr/>
          <a:lstStyle/>
          <a:p>
            <a:r>
              <a:rPr lang="en-US" sz="2600" dirty="0"/>
              <a:t>Difference between ML Data Setup &amp; Time Series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236DEF1-B7DD-43A0-BF17-9242EB83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8728560-6A4E-47D2-9335-23EFE2B93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AAD1D07-F801-42E5-819D-E8E714D70829}"/>
              </a:ext>
            </a:extLst>
          </p:cNvPr>
          <p:cNvSpPr/>
          <p:nvPr/>
        </p:nvSpPr>
        <p:spPr>
          <a:xfrm>
            <a:off x="280657" y="1520982"/>
            <a:ext cx="8549018" cy="353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Data Frame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2385DCF-E141-4D39-B06E-9C9C5AF21B3D}"/>
              </a:ext>
            </a:extLst>
          </p:cNvPr>
          <p:cNvSpPr txBox="1"/>
          <p:nvPr/>
        </p:nvSpPr>
        <p:spPr>
          <a:xfrm>
            <a:off x="180644" y="4794235"/>
            <a:ext cx="89633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record is a standalone observation of a phenomena you are trying to predict, classify or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Records have defined attributes for each data row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Notice time is not interacting between rows </a:t>
            </a:r>
            <a:r>
              <a:rPr lang="en-US" i="1" dirty="0" smtClean="0"/>
              <a:t>(or it had not better be) </a:t>
            </a:r>
            <a:r>
              <a:rPr lang="en-US" dirty="0" smtClean="0"/>
              <a:t>but is present at the observational row.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85" y="2151757"/>
            <a:ext cx="8539841" cy="13716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342912" y="2200275"/>
            <a:ext cx="0" cy="14573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-365100" y="2771775"/>
            <a:ext cx="1007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/>
                </a:solidFill>
              </a:rPr>
              <a:t>Observations</a:t>
            </a:r>
            <a:endParaRPr lang="en-US" sz="1200" dirty="0">
              <a:solidFill>
                <a:schemeClr val="accent6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57225" y="3857625"/>
            <a:ext cx="8115300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87713" y="3924300"/>
            <a:ext cx="2127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/>
                </a:solidFill>
              </a:rPr>
              <a:t>Attributes for each observation</a:t>
            </a:r>
            <a:endParaRPr lang="en-US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2139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Decomposition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14248" y="1128692"/>
                <a:ext cx="371550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err="1" smtClean="0"/>
                  <a:t>Y</a:t>
                </a:r>
                <a:r>
                  <a:rPr lang="en-US" sz="4400" baseline="-25000" dirty="0" err="1" smtClean="0"/>
                  <a:t>t</a:t>
                </a:r>
                <a:r>
                  <a:rPr lang="en-US" sz="4400" dirty="0" smtClean="0"/>
                  <a:t> = </a:t>
                </a:r>
                <a14:m>
                  <m:oMath xmlns:m="http://schemas.openxmlformats.org/officeDocument/2006/math">
                    <m:r>
                      <a:rPr lang="pt-BR" sz="440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4400" dirty="0" smtClean="0"/>
                  <a:t>(S</a:t>
                </a:r>
                <a:r>
                  <a:rPr lang="en-US" sz="4400" baseline="-25000" dirty="0" smtClean="0"/>
                  <a:t>t</a:t>
                </a:r>
                <a:r>
                  <a:rPr lang="en-US" sz="4400" dirty="0" smtClean="0"/>
                  <a:t>, T</a:t>
                </a:r>
                <a:r>
                  <a:rPr lang="en-US" sz="4400" baseline="-25000" dirty="0" smtClean="0"/>
                  <a:t>t</a:t>
                </a:r>
                <a:r>
                  <a:rPr lang="en-US" sz="4400" dirty="0" smtClean="0"/>
                  <a:t>, E</a:t>
                </a:r>
                <a:r>
                  <a:rPr lang="en-US" sz="4400" baseline="-25000" dirty="0" smtClean="0"/>
                  <a:t>t</a:t>
                </a:r>
                <a:r>
                  <a:rPr lang="en-US" sz="4400" dirty="0" smtClean="0"/>
                  <a:t>)</a:t>
                </a:r>
                <a:r>
                  <a:rPr lang="en-US" sz="4400" baseline="-25000" dirty="0" smtClean="0"/>
                  <a:t> </a:t>
                </a:r>
                <a:endParaRPr lang="en-US" sz="4400" baseline="-25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248" y="1128692"/>
                <a:ext cx="3715504" cy="769441"/>
              </a:xfrm>
              <a:prstGeom prst="rect">
                <a:avLst/>
              </a:prstGeom>
              <a:blipFill rotWithShape="0">
                <a:blip r:embed="rId2"/>
                <a:stretch>
                  <a:fillRect l="-6557" t="-15873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14325" y="2014520"/>
            <a:ext cx="8509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 at a specific time period (t) is equal to a mix* of seasonal  values, trend values and whatever is left  at the same time period.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57187" y="3571857"/>
            <a:ext cx="529760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/>
              <a:t>Where (Math-speak version):</a:t>
            </a:r>
          </a:p>
          <a:p>
            <a:r>
              <a:rPr lang="en-US" sz="2000" dirty="0" err="1"/>
              <a:t>Y</a:t>
            </a:r>
            <a:r>
              <a:rPr lang="en-US" sz="2000" baseline="-25000" dirty="0" err="1"/>
              <a:t>t</a:t>
            </a:r>
            <a:r>
              <a:rPr lang="en-US" sz="2000" dirty="0"/>
              <a:t> </a:t>
            </a:r>
            <a:r>
              <a:rPr lang="en-US" sz="2000" dirty="0" smtClean="0"/>
              <a:t>= data at period t</a:t>
            </a:r>
          </a:p>
          <a:p>
            <a:r>
              <a:rPr lang="en-US" sz="2000" dirty="0" smtClean="0"/>
              <a:t>S</a:t>
            </a:r>
            <a:r>
              <a:rPr lang="en-US" sz="2000" baseline="-25000" dirty="0" smtClean="0"/>
              <a:t>t</a:t>
            </a:r>
            <a:r>
              <a:rPr lang="en-US" sz="2000" dirty="0" smtClean="0"/>
              <a:t> = seasonal component at period t</a:t>
            </a:r>
          </a:p>
          <a:p>
            <a:r>
              <a:rPr lang="en-US" sz="2000" dirty="0" smtClean="0"/>
              <a:t>T</a:t>
            </a:r>
            <a:r>
              <a:rPr lang="en-US" sz="2000" baseline="-25000" dirty="0" smtClean="0"/>
              <a:t>t</a:t>
            </a:r>
            <a:r>
              <a:rPr lang="en-US" sz="2000" dirty="0" smtClean="0"/>
              <a:t> = trend component at period t</a:t>
            </a:r>
          </a:p>
          <a:p>
            <a:r>
              <a:rPr lang="en-US" sz="2000" dirty="0" smtClean="0"/>
              <a:t>E</a:t>
            </a:r>
            <a:r>
              <a:rPr lang="en-US" sz="2000" baseline="-25000" dirty="0" smtClean="0"/>
              <a:t>t</a:t>
            </a:r>
            <a:r>
              <a:rPr lang="en-US" sz="2000" dirty="0" smtClean="0"/>
              <a:t> = remainder or residual component at period t</a:t>
            </a:r>
            <a:endParaRPr lang="en-US" sz="2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957263" y="1914514"/>
            <a:ext cx="75152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8360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Decomposition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14248" y="1128692"/>
                <a:ext cx="371550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err="1" smtClean="0"/>
                  <a:t>Y</a:t>
                </a:r>
                <a:r>
                  <a:rPr lang="en-US" sz="4400" baseline="-25000" dirty="0" err="1" smtClean="0"/>
                  <a:t>t</a:t>
                </a:r>
                <a:r>
                  <a:rPr lang="en-US" sz="4400" dirty="0" smtClean="0"/>
                  <a:t> = </a:t>
                </a:r>
                <a14:m>
                  <m:oMath xmlns:m="http://schemas.openxmlformats.org/officeDocument/2006/math">
                    <m:r>
                      <a:rPr lang="pt-BR" sz="440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4400" dirty="0" smtClean="0"/>
                  <a:t>(S</a:t>
                </a:r>
                <a:r>
                  <a:rPr lang="en-US" sz="4400" baseline="-25000" dirty="0" smtClean="0"/>
                  <a:t>t</a:t>
                </a:r>
                <a:r>
                  <a:rPr lang="en-US" sz="4400" dirty="0" smtClean="0"/>
                  <a:t>, T</a:t>
                </a:r>
                <a:r>
                  <a:rPr lang="en-US" sz="4400" baseline="-25000" dirty="0" smtClean="0"/>
                  <a:t>t</a:t>
                </a:r>
                <a:r>
                  <a:rPr lang="en-US" sz="4400" dirty="0" smtClean="0"/>
                  <a:t>, E</a:t>
                </a:r>
                <a:r>
                  <a:rPr lang="en-US" sz="4400" baseline="-25000" dirty="0" smtClean="0"/>
                  <a:t>t</a:t>
                </a:r>
                <a:r>
                  <a:rPr lang="en-US" sz="4400" dirty="0" smtClean="0"/>
                  <a:t>)</a:t>
                </a:r>
                <a:r>
                  <a:rPr lang="en-US" sz="4400" baseline="-25000" dirty="0" smtClean="0"/>
                  <a:t> </a:t>
                </a:r>
                <a:endParaRPr lang="en-US" sz="4400" baseline="-25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248" y="1128692"/>
                <a:ext cx="3715504" cy="769441"/>
              </a:xfrm>
              <a:prstGeom prst="rect">
                <a:avLst/>
              </a:prstGeom>
              <a:blipFill rotWithShape="0">
                <a:blip r:embed="rId2"/>
                <a:stretch>
                  <a:fillRect l="-6557" t="-15873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14325" y="2014520"/>
            <a:ext cx="8509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 at a specific time period (t) is equal to a mix* of seasonal  values, trend values and whatever is left  at the same time period.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957263" y="1914514"/>
            <a:ext cx="75152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8112" y="3357554"/>
            <a:ext cx="8955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*Mix can either be </a:t>
            </a:r>
          </a:p>
          <a:p>
            <a:r>
              <a:rPr lang="en-US" sz="1600" b="1" dirty="0" smtClean="0"/>
              <a:t>Additive</a:t>
            </a:r>
            <a:r>
              <a:rPr lang="en-US" sz="1600" dirty="0" smtClean="0"/>
              <a:t> – </a:t>
            </a:r>
            <a:r>
              <a:rPr lang="en-US" sz="1600" dirty="0" err="1" smtClean="0"/>
              <a:t>Y</a:t>
            </a:r>
            <a:r>
              <a:rPr lang="en-US" sz="1600" baseline="-25000" dirty="0" err="1" smtClean="0"/>
              <a:t>t</a:t>
            </a:r>
            <a:r>
              <a:rPr lang="en-US" sz="1600" dirty="0" smtClean="0"/>
              <a:t>= </a:t>
            </a:r>
            <a:r>
              <a:rPr lang="en-US" sz="1600" dirty="0"/>
              <a:t>Seasonal effect + Trend + Cyclical + </a:t>
            </a:r>
            <a:r>
              <a:rPr lang="en-US" sz="1600" dirty="0" smtClean="0"/>
              <a:t>Residual</a:t>
            </a:r>
          </a:p>
          <a:p>
            <a:r>
              <a:rPr lang="en-US" sz="1600" dirty="0" smtClean="0"/>
              <a:t>An </a:t>
            </a:r>
            <a:r>
              <a:rPr lang="en-US" sz="1600" dirty="0"/>
              <a:t>additive model assumes that the difference between </a:t>
            </a:r>
            <a:r>
              <a:rPr lang="en-US" sz="1600" dirty="0" smtClean="0"/>
              <a:t>each time period is </a:t>
            </a:r>
            <a:r>
              <a:rPr lang="en-US" sz="1600" dirty="0"/>
              <a:t>approximately the </a:t>
            </a:r>
            <a:r>
              <a:rPr lang="en-US" sz="1600" dirty="0" smtClean="0"/>
              <a:t>same</a:t>
            </a:r>
          </a:p>
          <a:p>
            <a:r>
              <a:rPr lang="en-US" sz="1600" dirty="0" smtClean="0"/>
              <a:t> For example, Jan trend is +100, </a:t>
            </a:r>
            <a:r>
              <a:rPr lang="en-US" sz="1600" dirty="0"/>
              <a:t> </a:t>
            </a:r>
            <a:r>
              <a:rPr lang="en-US" sz="1600" dirty="0" smtClean="0"/>
              <a:t>so next Jan trend would add another +100.  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Multiplicative</a:t>
            </a:r>
            <a:r>
              <a:rPr lang="en-US" sz="1600" dirty="0" smtClean="0"/>
              <a:t> - </a:t>
            </a:r>
            <a:r>
              <a:rPr lang="en-US" sz="1600" dirty="0" err="1"/>
              <a:t>Y</a:t>
            </a:r>
            <a:r>
              <a:rPr lang="en-US" sz="1600" baseline="-25000" dirty="0" err="1"/>
              <a:t>t</a:t>
            </a:r>
            <a:r>
              <a:rPr lang="en-US" sz="1600" dirty="0"/>
              <a:t>= Seasonal effect </a:t>
            </a:r>
            <a:r>
              <a:rPr lang="en-US" sz="1600" dirty="0" smtClean="0"/>
              <a:t>X </a:t>
            </a:r>
            <a:r>
              <a:rPr lang="en-US" sz="1600" dirty="0"/>
              <a:t>Trend </a:t>
            </a:r>
            <a:r>
              <a:rPr lang="en-US" sz="1600" dirty="0" smtClean="0"/>
              <a:t>X </a:t>
            </a:r>
            <a:r>
              <a:rPr lang="en-US" sz="1600" dirty="0"/>
              <a:t>Cyclical </a:t>
            </a:r>
            <a:r>
              <a:rPr lang="en-US" sz="1600" dirty="0" smtClean="0"/>
              <a:t>X Residual</a:t>
            </a:r>
          </a:p>
          <a:p>
            <a:r>
              <a:rPr lang="en-US" sz="1600" dirty="0" smtClean="0"/>
              <a:t>A multiplicative model assumes changes are proportional and not constant.</a:t>
            </a:r>
          </a:p>
          <a:p>
            <a:r>
              <a:rPr lang="en-US" sz="1600" dirty="0" smtClean="0"/>
              <a:t>For example Jan season is +100 as part of a 1,000 total (10%).  The next Jan the total is 1500, and the seasonal adjustment would be 150 (10%).  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876863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Decomposition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7176" y="5057775"/>
            <a:ext cx="8343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additive models if the seasonality (repeating pattern) is similar.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multiplicative if the seasonality grows larger over time but is still the same proportion of the total</a:t>
            </a:r>
            <a:endParaRPr lang="en-US" dirty="0"/>
          </a:p>
        </p:txBody>
      </p:sp>
      <p:pic>
        <p:nvPicPr>
          <p:cNvPr id="18434" name="Picture 2" descr="Image result for additive time se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6" y="2047864"/>
            <a:ext cx="370522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Image result for multiplicative time se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4" y="2076919"/>
            <a:ext cx="3989386" cy="240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00038" y="1576376"/>
            <a:ext cx="3600450" cy="400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Additive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10100" y="1576376"/>
            <a:ext cx="4133849" cy="400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Multiplicative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14325" y="4800600"/>
            <a:ext cx="83439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2098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Seasonal Adjustment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6066" y="1314450"/>
            <a:ext cx="8162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One useful by-product from decomposition is the ability to de-season data.</a:t>
            </a:r>
            <a:endParaRPr lang="en-US" sz="2000" b="1" u="sng" dirty="0"/>
          </a:p>
        </p:txBody>
      </p:sp>
      <p:grpSp>
        <p:nvGrpSpPr>
          <p:cNvPr id="12" name="Group 11"/>
          <p:cNvGrpSpPr/>
          <p:nvPr/>
        </p:nvGrpSpPr>
        <p:grpSpPr>
          <a:xfrm>
            <a:off x="2826041" y="2143114"/>
            <a:ext cx="3491918" cy="2450583"/>
            <a:chOff x="2667000" y="2371719"/>
            <a:chExt cx="3491918" cy="2450583"/>
          </a:xfrm>
        </p:grpSpPr>
        <p:sp>
          <p:nvSpPr>
            <p:cNvPr id="8" name="TextBox 7"/>
            <p:cNvSpPr txBox="1"/>
            <p:nvPr/>
          </p:nvSpPr>
          <p:spPr>
            <a:xfrm>
              <a:off x="2824768" y="2671736"/>
              <a:ext cx="317638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/>
                <a:t>Y</a:t>
              </a:r>
              <a:r>
                <a:rPr lang="en-US" sz="4400" baseline="-25000" dirty="0" err="1" smtClean="0"/>
                <a:t>t</a:t>
              </a:r>
              <a:r>
                <a:rPr lang="en-US" sz="4400" dirty="0" smtClean="0"/>
                <a:t> - S</a:t>
              </a:r>
              <a:r>
                <a:rPr lang="en-US" sz="4400" baseline="-25000" dirty="0" smtClean="0"/>
                <a:t>t</a:t>
              </a:r>
              <a:r>
                <a:rPr lang="en-US" sz="4400" dirty="0" smtClean="0"/>
                <a:t>= T</a:t>
              </a:r>
              <a:r>
                <a:rPr lang="en-US" sz="4400" baseline="-25000" dirty="0" smtClean="0"/>
                <a:t>t </a:t>
              </a:r>
              <a:r>
                <a:rPr lang="en-US" sz="4400" dirty="0" smtClean="0"/>
                <a:t>+ E</a:t>
              </a:r>
              <a:r>
                <a:rPr lang="en-US" sz="4400" baseline="-25000" dirty="0" smtClean="0"/>
                <a:t>t </a:t>
              </a:r>
              <a:endParaRPr lang="en-US" sz="4400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056" y="2371719"/>
              <a:ext cx="2987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Additive Seasonal Adjustment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95914" y="4052861"/>
              <a:ext cx="322126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/>
                <a:t>Y</a:t>
              </a:r>
              <a:r>
                <a:rPr lang="en-US" sz="4400" baseline="-25000" dirty="0" err="1" smtClean="0"/>
                <a:t>t</a:t>
              </a:r>
              <a:r>
                <a:rPr lang="en-US" sz="4400" dirty="0" smtClean="0"/>
                <a:t> / S</a:t>
              </a:r>
              <a:r>
                <a:rPr lang="en-US" sz="4400" baseline="-25000" dirty="0" smtClean="0"/>
                <a:t>t</a:t>
              </a:r>
              <a:r>
                <a:rPr lang="en-US" sz="4400" dirty="0" smtClean="0"/>
                <a:t>= T</a:t>
              </a:r>
              <a:r>
                <a:rPr lang="en-US" sz="4400" baseline="-25000" dirty="0" smtClean="0"/>
                <a:t>t </a:t>
              </a:r>
              <a:r>
                <a:rPr lang="en-US" sz="4400" dirty="0"/>
                <a:t>*</a:t>
              </a:r>
              <a:r>
                <a:rPr lang="en-US" sz="4400" dirty="0" smtClean="0"/>
                <a:t> E</a:t>
              </a:r>
              <a:r>
                <a:rPr lang="en-US" sz="4400" baseline="-25000" dirty="0" smtClean="0"/>
                <a:t>t </a:t>
              </a:r>
              <a:endParaRPr lang="en-US" sz="4400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67000" y="3752844"/>
              <a:ext cx="3491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Multiplicative Seasonal Adjustment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186750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– Time Series Decomposition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1501" y="1657350"/>
            <a:ext cx="79724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Separates Trend, Seasonal and Random components of a time 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Components are combined by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Additive – adding components is appropriate if the seasonal pattern is consistent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Multiplicative – multiplying components is appropriate if the seasonal pattern changes over time but it proportional to the time series.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TSD can help you understand the data and can be done as part of 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component can be forecasted separately to (sometimes) improve accuracy then each forecast can be combined to arrive at a final forecast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De-seasoning data is possible by subtracting (additive TSD) or dividing (multiplicative TSD) it out of the time 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954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3_TimeSeriesDecompositionAMZN.R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49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14363" y="1111250"/>
          <a:ext cx="7915275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Homework Review – Roman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Forecasting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Naïve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Time Series Decomposition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Holt Winters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Regression based forecasting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ARIMA (time permitting)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718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 averages…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1116794"/>
            <a:ext cx="865822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Mean Average – good for population summary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1461" y="1643062"/>
            <a:ext cx="2457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Add all values and divide by population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28611" y="2328863"/>
            <a:ext cx="2343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Each record has the same weight.</a:t>
            </a:r>
            <a:endParaRPr lang="en-US" sz="16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919681"/>
              </p:ext>
            </p:extLst>
          </p:nvPr>
        </p:nvGraphicFramePr>
        <p:xfrm>
          <a:off x="789430" y="3054351"/>
          <a:ext cx="14215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93"/>
                <a:gridCol w="6179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547326" y="5514976"/>
            <a:ext cx="1905721" cy="522083"/>
            <a:chOff x="385763" y="5514976"/>
            <a:chExt cx="1905721" cy="522083"/>
          </a:xfrm>
        </p:grpSpPr>
        <p:grpSp>
          <p:nvGrpSpPr>
            <p:cNvPr id="17" name="Group 16"/>
            <p:cNvGrpSpPr/>
            <p:nvPr/>
          </p:nvGrpSpPr>
          <p:grpSpPr>
            <a:xfrm>
              <a:off x="385763" y="5514976"/>
              <a:ext cx="1457450" cy="522083"/>
              <a:chOff x="385763" y="5514976"/>
              <a:chExt cx="1457450" cy="522083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385763" y="5514976"/>
                <a:ext cx="1457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sng" dirty="0" smtClean="0"/>
                  <a:t>10+20+30+40+50</a:t>
                </a:r>
                <a:endParaRPr lang="en-US" sz="1400" u="sng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976469" y="572928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5</a:t>
                </a:r>
                <a:endParaRPr lang="en-US" sz="1400" dirty="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757363" y="5591351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=30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043488" y="1757362"/>
            <a:ext cx="1704313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mean(riders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[1] 1822.197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613" y="2433637"/>
            <a:ext cx="4924426" cy="3769958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>
            <a:off x="3214688" y="1971675"/>
            <a:ext cx="0" cy="41290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7936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207" y="1943093"/>
            <a:ext cx="5139442" cy="39445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 averages…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1116794"/>
            <a:ext cx="865822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Centered Moving Average – smooths seasonality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856115"/>
              </p:ext>
            </p:extLst>
          </p:nvPr>
        </p:nvGraphicFramePr>
        <p:xfrm>
          <a:off x="298869" y="3149604"/>
          <a:ext cx="14215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93"/>
                <a:gridCol w="6179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45091" y="1709741"/>
            <a:ext cx="2457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Add all values and divide by population </a:t>
            </a:r>
            <a:r>
              <a:rPr lang="en-US" sz="1600" b="1" i="1" dirty="0" smtClean="0"/>
              <a:t>in the window</a:t>
            </a:r>
            <a:endParaRPr lang="en-US" sz="1600" b="1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302241" y="2438404"/>
            <a:ext cx="2343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Records in the window have the same weight.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2118421" y="321469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= 3</a:t>
            </a:r>
            <a:endParaRPr lang="en-US" dirty="0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1339673" y="3941925"/>
            <a:ext cx="109728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962129" y="3757615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10+20+30</a:t>
            </a:r>
            <a:endParaRPr lang="en-US" sz="1400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2280324" y="39385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962129" y="4652967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30+40+50</a:t>
            </a:r>
            <a:endParaRPr lang="en-US" sz="1400" u="sng" dirty="0"/>
          </a:p>
        </p:txBody>
      </p:sp>
      <p:sp>
        <p:nvSpPr>
          <p:cNvPr id="32" name="TextBox 31"/>
          <p:cNvSpPr txBox="1"/>
          <p:nvPr/>
        </p:nvSpPr>
        <p:spPr>
          <a:xfrm>
            <a:off x="2280324" y="497681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22429" y="4300540"/>
            <a:ext cx="3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2711859" y="467218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=40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711859" y="378160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=15</a:t>
            </a:r>
            <a:endParaRPr lang="en-US" dirty="0"/>
          </a:p>
        </p:txBody>
      </p:sp>
      <p:sp>
        <p:nvSpPr>
          <p:cNvPr id="38" name="Isosceles Triangle 37"/>
          <p:cNvSpPr/>
          <p:nvPr/>
        </p:nvSpPr>
        <p:spPr>
          <a:xfrm rot="5400000">
            <a:off x="1334911" y="4365787"/>
            <a:ext cx="1097280" cy="2286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 rot="5400000">
            <a:off x="1334910" y="4694400"/>
            <a:ext cx="109728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52425" y="5912627"/>
            <a:ext cx="865822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Descriptive because it uses values from the future so not good for forecasting.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637904" y="1628776"/>
            <a:ext cx="2844048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/>
              <a:t>ma(riders, order =12)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0416" y="1643051"/>
            <a:ext cx="0" cy="41290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520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 averages…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1116794"/>
            <a:ext cx="865822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Trailing Moving Average – smooths seasonality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98869" y="3149604"/>
          <a:ext cx="14215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93"/>
                <a:gridCol w="6179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45091" y="1709741"/>
            <a:ext cx="2457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Add all values and divide by population </a:t>
            </a:r>
            <a:r>
              <a:rPr lang="en-US" sz="1600" b="1" i="1" dirty="0" smtClean="0"/>
              <a:t>in the window</a:t>
            </a:r>
            <a:endParaRPr lang="en-US" sz="1600" b="1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302241" y="2438404"/>
            <a:ext cx="2343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Records in the window have the same weight.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2118421" y="321469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= 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62129" y="4314841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10+20+30</a:t>
            </a:r>
            <a:endParaRPr lang="en-US" sz="1400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2280324" y="44958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962129" y="4752983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20+30+40</a:t>
            </a:r>
            <a:endParaRPr lang="en-US" sz="1400" u="sng" dirty="0"/>
          </a:p>
        </p:txBody>
      </p:sp>
      <p:sp>
        <p:nvSpPr>
          <p:cNvPr id="32" name="TextBox 31"/>
          <p:cNvSpPr txBox="1"/>
          <p:nvPr/>
        </p:nvSpPr>
        <p:spPr>
          <a:xfrm>
            <a:off x="2280324" y="497681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11859" y="477220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=30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711859" y="433883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52425" y="5912627"/>
            <a:ext cx="865822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Uses preceding window values so ok for forecasts but lags for trend and seasonal.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26277" y="1628776"/>
            <a:ext cx="5250155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 err="1"/>
              <a:t>rollmean</a:t>
            </a:r>
            <a:r>
              <a:rPr lang="en-US" dirty="0"/>
              <a:t>(riders, k = 12, align = 'right'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706" y="2019451"/>
            <a:ext cx="5025297" cy="3795562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5400000">
            <a:off x="1426349" y="3957639"/>
            <a:ext cx="928690" cy="242888"/>
          </a:xfrm>
          <a:custGeom>
            <a:avLst/>
            <a:gdLst>
              <a:gd name="connsiteX0" fmla="*/ 0 w 526252"/>
              <a:gd name="connsiteY0" fmla="*/ 219272 h 219272"/>
              <a:gd name="connsiteX1" fmla="*/ 526252 w 526252"/>
              <a:gd name="connsiteY1" fmla="*/ 0 h 219272"/>
              <a:gd name="connsiteX2" fmla="*/ 526252 w 526252"/>
              <a:gd name="connsiteY2" fmla="*/ 219272 h 219272"/>
              <a:gd name="connsiteX3" fmla="*/ 0 w 526252"/>
              <a:gd name="connsiteY3" fmla="*/ 219272 h 21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252" h="219272">
                <a:moveTo>
                  <a:pt x="0" y="219272"/>
                </a:moveTo>
                <a:lnTo>
                  <a:pt x="526252" y="0"/>
                </a:lnTo>
                <a:lnTo>
                  <a:pt x="526252" y="219272"/>
                </a:lnTo>
                <a:lnTo>
                  <a:pt x="0" y="21927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 rot="5400000">
            <a:off x="1330246" y="4327582"/>
            <a:ext cx="1097280" cy="219272"/>
          </a:xfrm>
          <a:custGeom>
            <a:avLst/>
            <a:gdLst>
              <a:gd name="connsiteX0" fmla="*/ 0 w 526252"/>
              <a:gd name="connsiteY0" fmla="*/ 219272 h 219272"/>
              <a:gd name="connsiteX1" fmla="*/ 526252 w 526252"/>
              <a:gd name="connsiteY1" fmla="*/ 0 h 219272"/>
              <a:gd name="connsiteX2" fmla="*/ 526252 w 526252"/>
              <a:gd name="connsiteY2" fmla="*/ 219272 h 219272"/>
              <a:gd name="connsiteX3" fmla="*/ 0 w 526252"/>
              <a:gd name="connsiteY3" fmla="*/ 219272 h 21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252" h="219272">
                <a:moveTo>
                  <a:pt x="0" y="219272"/>
                </a:moveTo>
                <a:lnTo>
                  <a:pt x="526252" y="0"/>
                </a:lnTo>
                <a:lnTo>
                  <a:pt x="526252" y="219272"/>
                </a:lnTo>
                <a:lnTo>
                  <a:pt x="0" y="219272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3300416" y="1643051"/>
            <a:ext cx="0" cy="41290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77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E42EE3-9848-4091-AB32-9CD15445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7/23/2018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5CF0D48-1409-4FA8-BC35-CEE75BFEF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57" y="365126"/>
            <a:ext cx="8618899" cy="591477"/>
          </a:xfrm>
        </p:spPr>
        <p:txBody>
          <a:bodyPr/>
          <a:lstStyle/>
          <a:p>
            <a:r>
              <a:rPr lang="en-US" sz="2600" dirty="0"/>
              <a:t>Difference between ML Data Setup &amp; Time Series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236DEF1-B7DD-43A0-BF17-9242EB83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8728560-6A4E-47D2-9335-23EFE2B93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AAD1D07-F801-42E5-819D-E8E714D70829}"/>
              </a:ext>
            </a:extLst>
          </p:cNvPr>
          <p:cNvSpPr/>
          <p:nvPr/>
        </p:nvSpPr>
        <p:spPr>
          <a:xfrm>
            <a:off x="280657" y="1520982"/>
            <a:ext cx="8549018" cy="353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Series Data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2385DCF-E141-4D39-B06E-9C9C5AF21B3D}"/>
              </a:ext>
            </a:extLst>
          </p:cNvPr>
          <p:cNvSpPr txBox="1"/>
          <p:nvPr/>
        </p:nvSpPr>
        <p:spPr>
          <a:xfrm>
            <a:off x="2914650" y="2522530"/>
            <a:ext cx="5829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is </a:t>
            </a:r>
            <a:r>
              <a:rPr lang="en-US" dirty="0" smtClean="0"/>
              <a:t>typically (not always) </a:t>
            </a:r>
            <a:r>
              <a:rPr lang="en-US" dirty="0"/>
              <a:t>in a single vector with each value being in sequence to the next.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Attributes may not be present because temporal information is held “within” the vector due to the relatedness of each record.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2912" y="2147888"/>
            <a:ext cx="0" cy="14573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-365100" y="2738051"/>
            <a:ext cx="1007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/>
                </a:solidFill>
              </a:rPr>
              <a:t>Observations</a:t>
            </a:r>
            <a:endParaRPr lang="en-US" sz="1200" dirty="0">
              <a:solidFill>
                <a:schemeClr val="accent6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2085975"/>
            <a:ext cx="1381125" cy="30861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1995491" y="2147888"/>
            <a:ext cx="0" cy="14573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1761002" y="2738051"/>
            <a:ext cx="745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/>
                </a:solidFill>
              </a:rPr>
              <a:t>Attribute</a:t>
            </a:r>
            <a:endParaRPr lang="en-US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930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 averages…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1116794"/>
            <a:ext cx="865822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Exponential Smoothing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2888" y="1752603"/>
            <a:ext cx="862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/>
              <a:t>Older records in the window have the </a:t>
            </a:r>
            <a:r>
              <a:rPr lang="en-US" sz="2800" b="1" u="sng" dirty="0" smtClean="0"/>
              <a:t>diminishing</a:t>
            </a:r>
            <a:r>
              <a:rPr lang="en-US" sz="2800" u="sng" dirty="0" smtClean="0"/>
              <a:t>  weight</a:t>
            </a:r>
            <a:endParaRPr lang="en-US" sz="2800" u="sng" dirty="0"/>
          </a:p>
        </p:txBody>
      </p:sp>
      <p:sp>
        <p:nvSpPr>
          <p:cNvPr id="41" name="TextBox 40"/>
          <p:cNvSpPr txBox="1"/>
          <p:nvPr/>
        </p:nvSpPr>
        <p:spPr>
          <a:xfrm>
            <a:off x="352425" y="5912627"/>
            <a:ext cx="865822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Values are weighted so their impact diminishes in the average the farther back.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84267" y="2944296"/>
            <a:ext cx="547380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400" b="1" dirty="0" smtClean="0"/>
              <a:t>α</a:t>
            </a:r>
            <a:r>
              <a:rPr lang="en-US" sz="2400" b="1" dirty="0" smtClean="0"/>
              <a:t> is a parameter between 0 and 1.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0 = </a:t>
            </a:r>
            <a:r>
              <a:rPr lang="en-US" dirty="0"/>
              <a:t>more weight is given to observations from the more distant </a:t>
            </a:r>
            <a:r>
              <a:rPr lang="en-US" dirty="0" smtClean="0"/>
              <a:t>past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Approaching 1= more weight given to recent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1 = all weight given to the most recent (same as a true Naïve forecast)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286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 averages…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1116794"/>
            <a:ext cx="865822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Exponential Smoothing – smooths seasonality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179416"/>
              </p:ext>
            </p:extLst>
          </p:nvPr>
        </p:nvGraphicFramePr>
        <p:xfrm>
          <a:off x="298869" y="2049467"/>
          <a:ext cx="14215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93"/>
                <a:gridCol w="6179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42875" y="4826772"/>
            <a:ext cx="885348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As a forecasting method, ONLY use if no trend or seasonality…you can use it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on the de-seasoned data.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Freeform 35"/>
          <p:cNvSpPr/>
          <p:nvPr/>
        </p:nvSpPr>
        <p:spPr>
          <a:xfrm rot="5400000">
            <a:off x="913198" y="3113476"/>
            <a:ext cx="2014541" cy="302437"/>
          </a:xfrm>
          <a:custGeom>
            <a:avLst/>
            <a:gdLst>
              <a:gd name="connsiteX0" fmla="*/ 0 w 526252"/>
              <a:gd name="connsiteY0" fmla="*/ 219272 h 219272"/>
              <a:gd name="connsiteX1" fmla="*/ 526252 w 526252"/>
              <a:gd name="connsiteY1" fmla="*/ 0 h 219272"/>
              <a:gd name="connsiteX2" fmla="*/ 526252 w 526252"/>
              <a:gd name="connsiteY2" fmla="*/ 219272 h 219272"/>
              <a:gd name="connsiteX3" fmla="*/ 0 w 526252"/>
              <a:gd name="connsiteY3" fmla="*/ 219272 h 21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252" h="219272">
                <a:moveTo>
                  <a:pt x="0" y="219272"/>
                </a:moveTo>
                <a:lnTo>
                  <a:pt x="526252" y="0"/>
                </a:lnTo>
                <a:lnTo>
                  <a:pt x="526252" y="219272"/>
                </a:lnTo>
                <a:lnTo>
                  <a:pt x="0" y="219272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5" y="2466975"/>
            <a:ext cx="5924550" cy="17526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941538" y="4201597"/>
            <a:ext cx="2202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https://www.otexts.org/fpp/7/1</a:t>
            </a:r>
          </a:p>
        </p:txBody>
      </p:sp>
    </p:spTree>
    <p:extLst>
      <p:ext uri="{BB962C8B-B14F-4D97-AF65-F5344CB8AC3E}">
        <p14:creationId xmlns:p14="http://schemas.microsoft.com/office/powerpoint/2010/main" val="25639064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 averages…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1116794"/>
            <a:ext cx="865822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Exponential Smoothing – smooths seasonality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98869" y="2049467"/>
          <a:ext cx="14215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93"/>
                <a:gridCol w="6179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42875" y="4826772"/>
            <a:ext cx="885348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As a forecasting method, ONLY use if no trend or seasonality…you can use it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on the de-seasoned data.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Freeform 35"/>
          <p:cNvSpPr/>
          <p:nvPr/>
        </p:nvSpPr>
        <p:spPr>
          <a:xfrm rot="5400000">
            <a:off x="913198" y="3113476"/>
            <a:ext cx="2014541" cy="302437"/>
          </a:xfrm>
          <a:custGeom>
            <a:avLst/>
            <a:gdLst>
              <a:gd name="connsiteX0" fmla="*/ 0 w 526252"/>
              <a:gd name="connsiteY0" fmla="*/ 219272 h 219272"/>
              <a:gd name="connsiteX1" fmla="*/ 526252 w 526252"/>
              <a:gd name="connsiteY1" fmla="*/ 0 h 219272"/>
              <a:gd name="connsiteX2" fmla="*/ 526252 w 526252"/>
              <a:gd name="connsiteY2" fmla="*/ 219272 h 219272"/>
              <a:gd name="connsiteX3" fmla="*/ 0 w 526252"/>
              <a:gd name="connsiteY3" fmla="*/ 219272 h 21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252" h="219272">
                <a:moveTo>
                  <a:pt x="0" y="219272"/>
                </a:moveTo>
                <a:lnTo>
                  <a:pt x="526252" y="0"/>
                </a:lnTo>
                <a:lnTo>
                  <a:pt x="526252" y="219272"/>
                </a:lnTo>
                <a:lnTo>
                  <a:pt x="0" y="219272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287513"/>
              </p:ext>
            </p:extLst>
          </p:nvPr>
        </p:nvGraphicFramePr>
        <p:xfrm>
          <a:off x="2205037" y="3111500"/>
          <a:ext cx="4224338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1963"/>
                <a:gridCol w="1586606"/>
                <a:gridCol w="1685769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alpha 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Result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.2*(1-.2)^4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                 0.8192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.2*(1-.2)^3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                 2.0480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.2*(1-.2)^2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                 3.8400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.2*(1-.2)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                 6.4000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                  10.0000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2469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Holt Winters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1116794"/>
            <a:ext cx="8658225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HW applies exponential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moothing to level, trend and seasonality individually then combines them.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1286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Two  </a:t>
            </a:r>
            <a:r>
              <a:rPr lang="en-US" dirty="0"/>
              <a:t>Popular Forecast KPIs</a:t>
            </a:r>
          </a:p>
        </p:txBody>
      </p:sp>
      <p:sp>
        <p:nvSpPr>
          <p:cNvPr id="4" name="TextBox 3"/>
          <p:cNvSpPr txBox="1"/>
          <p:nvPr/>
        </p:nvSpPr>
        <p:spPr>
          <a:xfrm rot="16200000">
            <a:off x="-734409" y="1998410"/>
            <a:ext cx="20432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RMSE</a:t>
            </a:r>
          </a:p>
          <a:p>
            <a:pPr algn="ctr"/>
            <a:r>
              <a:rPr lang="en-US" sz="1400" dirty="0" smtClean="0"/>
              <a:t>Root </a:t>
            </a:r>
            <a:r>
              <a:rPr lang="en-US" sz="1400" dirty="0"/>
              <a:t>Mean Squared Error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-816057" y="4482285"/>
            <a:ext cx="22168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MAPE</a:t>
            </a:r>
            <a:r>
              <a:rPr lang="en-US" dirty="0" smtClean="0"/>
              <a:t> </a:t>
            </a:r>
          </a:p>
          <a:p>
            <a:pPr algn="ctr"/>
            <a:r>
              <a:rPr lang="en-US" sz="1200" dirty="0" smtClean="0"/>
              <a:t>Mean </a:t>
            </a:r>
            <a:r>
              <a:rPr lang="en-US" sz="1200" dirty="0"/>
              <a:t>Absolute Percentage Error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8600" y="5931682"/>
            <a:ext cx="865822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These are the same evaluation metrics used in continuous supervised learning.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14350" y="3371844"/>
            <a:ext cx="81581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185937"/>
              </p:ext>
            </p:extLst>
          </p:nvPr>
        </p:nvGraphicFramePr>
        <p:xfrm>
          <a:off x="542720" y="1239807"/>
          <a:ext cx="4725498" cy="198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387"/>
                <a:gridCol w="1738313"/>
                <a:gridCol w="1115899"/>
                <a:gridCol w="11158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Predicted/Forecasted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Errors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Squared Errors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Isosceles Triangle 9"/>
          <p:cNvSpPr/>
          <p:nvPr/>
        </p:nvSpPr>
        <p:spPr>
          <a:xfrm rot="5400000">
            <a:off x="4589866" y="2018080"/>
            <a:ext cx="1864517" cy="371475"/>
          </a:xfrm>
          <a:prstGeom prst="triangle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928572" y="1297750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76900" y="2002600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36+16+9+4</a:t>
            </a:r>
            <a:endParaRPr lang="en-US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6142572" y="22621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6185310" y="2013312"/>
            <a:ext cx="1864517" cy="3714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538296" y="1312037"/>
            <a:ext cx="133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Square Root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800975" y="1900207"/>
                <a:ext cx="45719" cy="40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16.25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975" y="1900207"/>
                <a:ext cx="45719" cy="407547"/>
              </a:xfrm>
              <a:prstGeom prst="rect">
                <a:avLst/>
              </a:prstGeom>
              <a:blipFill rotWithShape="0">
                <a:blip r:embed="rId6"/>
                <a:stretch>
                  <a:fillRect r="-18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7843838" y="2414557"/>
            <a:ext cx="708848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=4.03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229494"/>
              </p:ext>
            </p:extLst>
          </p:nvPr>
        </p:nvGraphicFramePr>
        <p:xfrm>
          <a:off x="599873" y="3668724"/>
          <a:ext cx="5809635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848"/>
                <a:gridCol w="1619979"/>
                <a:gridCol w="1039936"/>
                <a:gridCol w="1039936"/>
                <a:gridCol w="10399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Actual Values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Predicted/Forecasted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Errors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Absolute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As % of Forecast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=6/16 or </a:t>
                      </a:r>
                      <a:r>
                        <a:rPr lang="en-US" sz="1200" b="1" dirty="0" smtClean="0"/>
                        <a:t>37%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=4/8 or </a:t>
                      </a:r>
                    </a:p>
                    <a:p>
                      <a:pPr algn="ctr"/>
                      <a:r>
                        <a:rPr lang="en-US" sz="1200" b="1" dirty="0" smtClean="0"/>
                        <a:t>50%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=3/17 or </a:t>
                      </a:r>
                      <a:r>
                        <a:rPr lang="en-US" sz="1200" b="1" dirty="0" smtClean="0"/>
                        <a:t>17%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=2/34 or </a:t>
                      </a:r>
                    </a:p>
                    <a:p>
                      <a:pPr algn="ctr"/>
                      <a:r>
                        <a:rPr lang="en-US" sz="1200" b="1" dirty="0" smtClean="0"/>
                        <a:t>5%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Isosceles Triangle 21"/>
          <p:cNvSpPr/>
          <p:nvPr/>
        </p:nvSpPr>
        <p:spPr>
          <a:xfrm rot="5400000">
            <a:off x="6065059" y="4186243"/>
            <a:ext cx="1257282" cy="371475"/>
          </a:xfrm>
          <a:prstGeom prst="triangle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6980074" y="3755243"/>
            <a:ext cx="1941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Mean of Percentages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7005644" y="4474380"/>
            <a:ext cx="18117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37%+50%+17%+5%</a:t>
            </a:r>
            <a:endParaRPr lang="en-US" sz="1600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7899941" y="474822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7672388" y="5286387"/>
            <a:ext cx="798617" cy="338554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=27.7%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7784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4_HoltWintersWMT.R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657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14363" y="1111250"/>
          <a:ext cx="7915275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Homework Review – Roman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Forecasting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Naïve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Time Series Decomposition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Holt Winters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Regression based forecasting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ARIMA (time permitting)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073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Based Forecasting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71463" y="1495424"/>
            <a:ext cx="77724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b="1" dirty="0" smtClean="0"/>
              <a:t>Ridership Y is a function of time (t) and noise (error = e)</a:t>
            </a:r>
          </a:p>
          <a:p>
            <a:pPr>
              <a:buFont typeface="Wingdings 2" pitchFamily="18" charset="2"/>
              <a:buNone/>
            </a:pPr>
            <a:endParaRPr lang="en-US" b="1" dirty="0" smtClean="0"/>
          </a:p>
          <a:p>
            <a:pPr>
              <a:buFont typeface="Wingdings 2" pitchFamily="18" charset="2"/>
              <a:buNone/>
            </a:pPr>
            <a:r>
              <a:rPr lang="en-US" i="1" dirty="0" smtClean="0"/>
              <a:t>Y</a:t>
            </a:r>
            <a:r>
              <a:rPr lang="en-US" i="1" baseline="-25000" dirty="0" smtClean="0"/>
              <a:t>i</a:t>
            </a:r>
            <a:r>
              <a:rPr lang="en-US" i="1" dirty="0" smtClean="0"/>
              <a:t> = B</a:t>
            </a:r>
            <a:r>
              <a:rPr lang="en-US" i="1" baseline="-25000" dirty="0" smtClean="0"/>
              <a:t>0</a:t>
            </a:r>
            <a:r>
              <a:rPr lang="en-US" i="1" dirty="0" smtClean="0"/>
              <a:t> + B</a:t>
            </a:r>
            <a:r>
              <a:rPr lang="en-US" i="1" baseline="-25000" dirty="0" smtClean="0"/>
              <a:t>1</a:t>
            </a:r>
            <a:r>
              <a:rPr lang="en-US" i="1" dirty="0" smtClean="0"/>
              <a:t>*t + e</a:t>
            </a:r>
          </a:p>
          <a:p>
            <a:pPr>
              <a:buFont typeface="Wingdings 2" pitchFamily="18" charset="2"/>
              <a:buNone/>
            </a:pPr>
            <a:endParaRPr lang="en-US" b="1" i="1" dirty="0" smtClean="0"/>
          </a:p>
          <a:p>
            <a:pPr>
              <a:buFont typeface="Wingdings 2" pitchFamily="18" charset="2"/>
              <a:buNone/>
            </a:pPr>
            <a:r>
              <a:rPr lang="en-US" b="1" dirty="0" smtClean="0"/>
              <a:t>Thus we model 3 of the 4 components:</a:t>
            </a:r>
          </a:p>
          <a:p>
            <a:pPr lvl="1"/>
            <a:r>
              <a:rPr lang="en-US" dirty="0" smtClean="0"/>
              <a:t>Level (</a:t>
            </a:r>
            <a:r>
              <a:rPr lang="en-US" i="1" dirty="0" smtClean="0"/>
              <a:t>B</a:t>
            </a:r>
            <a:r>
              <a:rPr lang="en-US" i="1" baseline="-25000" dirty="0" smtClean="0"/>
              <a:t>0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Trend* (</a:t>
            </a:r>
            <a:r>
              <a:rPr lang="en-US" i="1" dirty="0" smtClean="0"/>
              <a:t>B</a:t>
            </a:r>
            <a:r>
              <a:rPr lang="en-US" i="1" baseline="-25000" dirty="0" smtClean="0"/>
              <a:t>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Noise (</a:t>
            </a:r>
            <a:r>
              <a:rPr lang="en-US" i="1" dirty="0" smtClean="0"/>
              <a:t>e</a:t>
            </a:r>
            <a:r>
              <a:rPr lang="en-US" dirty="0" smtClean="0"/>
              <a:t>)</a:t>
            </a:r>
          </a:p>
        </p:txBody>
      </p:sp>
      <p:pic>
        <p:nvPicPr>
          <p:cNvPr id="22530" name="Picture 2" descr="Image result for amtrak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911" y="2573602"/>
            <a:ext cx="3772477" cy="315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4210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Linear Trend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385474"/>
            <a:ext cx="5938837" cy="49867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85912" y="1100048"/>
            <a:ext cx="5929313" cy="64633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 produce linear trend model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ridership.lm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tslm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ridership.ts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~ trend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3363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300" y="1304925"/>
            <a:ext cx="815340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train.lm.pred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&lt;- forecast(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train.lm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h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nValid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level = 0)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52613"/>
            <a:ext cx="6858000" cy="2963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Linear Trend Predictions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785938" y="4810112"/>
            <a:ext cx="4914900" cy="595313"/>
            <a:chOff x="935770" y="5053005"/>
            <a:chExt cx="7370030" cy="595313"/>
          </a:xfrm>
        </p:grpSpPr>
        <p:sp>
          <p:nvSpPr>
            <p:cNvPr id="10" name="Right Arrow 9"/>
            <p:cNvSpPr/>
            <p:nvPr/>
          </p:nvSpPr>
          <p:spPr>
            <a:xfrm>
              <a:off x="935770" y="5053005"/>
              <a:ext cx="7355743" cy="585788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Training Data</a:t>
              </a:r>
              <a:endParaRPr lang="en-US" dirty="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6720387" y="5062530"/>
              <a:ext cx="1585413" cy="585788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Validation</a:t>
              </a:r>
              <a:endParaRPr lang="en-US" sz="1400" dirty="0"/>
            </a:p>
          </p:txBody>
        </p:sp>
      </p:grpSp>
      <p:sp>
        <p:nvSpPr>
          <p:cNvPr id="9" name="Right Arrow 8"/>
          <p:cNvSpPr/>
          <p:nvPr/>
        </p:nvSpPr>
        <p:spPr>
          <a:xfrm>
            <a:off x="6696076" y="4800596"/>
            <a:ext cx="1057275" cy="58578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True Unknown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52151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ight Arrow 13"/>
          <p:cNvSpPr/>
          <p:nvPr/>
        </p:nvSpPr>
        <p:spPr>
          <a:xfrm>
            <a:off x="2126588" y="5955268"/>
            <a:ext cx="4890826" cy="30777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26587" y="5955268"/>
            <a:ext cx="4890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Times Series Data &gt; Forecast Methodology&gt; Future Values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forecasting?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3807" y="2074745"/>
            <a:ext cx="2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Time Series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501152" y="2283424"/>
            <a:ext cx="1527537" cy="3618174"/>
            <a:chOff x="3501152" y="3007086"/>
            <a:chExt cx="1527537" cy="1470197"/>
          </a:xfrm>
        </p:grpSpPr>
        <p:sp>
          <p:nvSpPr>
            <p:cNvPr id="16" name="Chevron 15"/>
            <p:cNvSpPr/>
            <p:nvPr/>
          </p:nvSpPr>
          <p:spPr>
            <a:xfrm>
              <a:off x="3501152" y="3007086"/>
              <a:ext cx="770096" cy="1470197"/>
            </a:xfrm>
            <a:prstGeom prst="chevron">
              <a:avLst>
                <a:gd name="adj" fmla="val 62310"/>
              </a:avLst>
            </a:prstGeom>
            <a:solidFill>
              <a:schemeClr val="accent1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Chevron 16"/>
            <p:cNvSpPr/>
            <p:nvPr/>
          </p:nvSpPr>
          <p:spPr>
            <a:xfrm>
              <a:off x="4258593" y="3007086"/>
              <a:ext cx="770096" cy="1470197"/>
            </a:xfrm>
            <a:prstGeom prst="chevron">
              <a:avLst>
                <a:gd name="adj" fmla="val 62310"/>
              </a:avLst>
            </a:prstGeom>
            <a:solidFill>
              <a:schemeClr val="accent1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Chevron 17"/>
            <p:cNvSpPr/>
            <p:nvPr/>
          </p:nvSpPr>
          <p:spPr>
            <a:xfrm>
              <a:off x="3879872" y="3007086"/>
              <a:ext cx="770096" cy="1470197"/>
            </a:xfrm>
            <a:prstGeom prst="chevron">
              <a:avLst>
                <a:gd name="adj" fmla="val 62310"/>
              </a:avLst>
            </a:prstGeom>
            <a:solidFill>
              <a:schemeClr val="accent1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20" name="Picture 2" descr="C:\Users\n0232877\AppData\Local\Microsoft\Windows\Temporary Internet Files\Content.IE5\FRTMVNL1\R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175" y="3394973"/>
            <a:ext cx="1363200" cy="103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451407" y="2134688"/>
            <a:ext cx="282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 Forecasted Values</a:t>
            </a:r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73"/>
          <a:stretch/>
        </p:blipFill>
        <p:spPr bwMode="auto">
          <a:xfrm>
            <a:off x="5983885" y="2428875"/>
            <a:ext cx="1757159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4" y="2402720"/>
            <a:ext cx="18669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40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130" y="4298156"/>
            <a:ext cx="2740668" cy="164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41" name="Picture 1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0" y="4309348"/>
            <a:ext cx="2740668" cy="164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1463" y="1243004"/>
            <a:ext cx="8415337" cy="7143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Forecasting is the process of applying mathematical tools on time series </a:t>
            </a:r>
            <a:r>
              <a:rPr lang="en-US" dirty="0" smtClean="0"/>
              <a:t>data </a:t>
            </a:r>
            <a:r>
              <a:rPr lang="en-US" dirty="0"/>
              <a:t>to create future time series </a:t>
            </a:r>
            <a:r>
              <a:rPr lang="en-US" dirty="0" smtClean="0"/>
              <a:t>values, doesn’t have to explain the reason for observed changes.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6012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7/23/2018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Open 5_Ch17.R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2144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Trend – like amazon’s revenue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600075" y="1181100"/>
            <a:ext cx="7772400" cy="42672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b="1" dirty="0" smtClean="0"/>
              <a:t>Appropriate model when increase/decrease in series over time is multiplicative </a:t>
            </a:r>
          </a:p>
          <a:p>
            <a:pPr>
              <a:buFont typeface="Wingdings 2" pitchFamily="18" charset="2"/>
              <a:buNone/>
            </a:pPr>
            <a:endParaRPr lang="en-US" dirty="0" smtClean="0"/>
          </a:p>
          <a:p>
            <a:pPr>
              <a:buFont typeface="Wingdings 2" pitchFamily="18" charset="2"/>
              <a:buNone/>
            </a:pPr>
            <a:r>
              <a:rPr lang="en-US" b="1" dirty="0" smtClean="0"/>
              <a:t>Replace Y with log(Y) then fit linear regression</a:t>
            </a:r>
          </a:p>
          <a:p>
            <a:pPr>
              <a:buFont typeface="Wingdings 2" pitchFamily="18" charset="2"/>
              <a:buNone/>
            </a:pPr>
            <a:endParaRPr lang="en-US" dirty="0" smtClean="0"/>
          </a:p>
          <a:p>
            <a:pPr lvl="1">
              <a:buFont typeface="Wingdings 2" pitchFamily="18" charset="2"/>
              <a:buNone/>
            </a:pPr>
            <a:r>
              <a:rPr lang="en-US" i="1" dirty="0" smtClean="0"/>
              <a:t>log(Y</a:t>
            </a:r>
            <a:r>
              <a:rPr lang="en-US" i="1" baseline="-25000" dirty="0" smtClean="0"/>
              <a:t>i</a:t>
            </a:r>
            <a:r>
              <a:rPr lang="en-US" i="1" dirty="0" smtClean="0"/>
              <a:t>) = B</a:t>
            </a:r>
            <a:r>
              <a:rPr lang="en-US" i="1" baseline="-25000" dirty="0" smtClean="0"/>
              <a:t>0</a:t>
            </a:r>
            <a:r>
              <a:rPr lang="en-US" i="1" dirty="0" smtClean="0"/>
              <a:t> + B</a:t>
            </a:r>
            <a:r>
              <a:rPr lang="en-US" i="1" baseline="-25000" dirty="0" smtClean="0"/>
              <a:t>1</a:t>
            </a:r>
            <a:r>
              <a:rPr lang="en-US" i="1" dirty="0" smtClean="0"/>
              <a:t>t + e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 lvl="1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800475" y="6286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363" y="2752724"/>
            <a:ext cx="38671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748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795837" y="4138607"/>
            <a:ext cx="4033837" cy="8143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86312" y="2714613"/>
            <a:ext cx="4129087" cy="8143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614363" y="2728913"/>
            <a:ext cx="4386262" cy="800100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Logs – not to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612" y="1882866"/>
            <a:ext cx="2714625" cy="388841"/>
          </a:xfrm>
        </p:spPr>
        <p:txBody>
          <a:bodyPr/>
          <a:lstStyle/>
          <a:p>
            <a:r>
              <a:rPr lang="en-US" dirty="0" smtClean="0"/>
              <a:t>Where  “e” = ~2.718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2132" y="1243003"/>
            <a:ext cx="8639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“e” raised what power equals the time series value</a:t>
            </a:r>
            <a:endParaRPr lang="en-US" sz="3200" u="sng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81038" y="2754870"/>
            <a:ext cx="2417328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log(2)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0.6931472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Pentagon 14"/>
          <p:cNvSpPr/>
          <p:nvPr/>
        </p:nvSpPr>
        <p:spPr>
          <a:xfrm>
            <a:off x="581025" y="4124332"/>
            <a:ext cx="4386262" cy="800100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661988" y="4178865"/>
            <a:ext cx="2231380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log(13)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2.564949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86451" y="2700325"/>
            <a:ext cx="1963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e^0.693 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2.719</a:t>
            </a:r>
            <a:r>
              <a:rPr lang="en-US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(0.6931472)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1.99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53114" y="4081450"/>
            <a:ext cx="2210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e^2.56949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2.719(2.56949)  </a:t>
            </a:r>
          </a:p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13.05568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4363" y="5486400"/>
            <a:ext cx="8229600" cy="457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Don’t worry, R handles with the log() 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905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trend - forecast errors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305800" cy="41148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b="1" dirty="0" smtClean="0"/>
              <a:t>Note that performance measures in standard linear regression software are not in original units </a:t>
            </a:r>
          </a:p>
          <a:p>
            <a:pPr>
              <a:buFont typeface="Wingdings 2" pitchFamily="18" charset="2"/>
              <a:buNone/>
            </a:pPr>
            <a:endParaRPr lang="en-US" b="1" dirty="0" smtClean="0"/>
          </a:p>
          <a:p>
            <a:pPr>
              <a:buFont typeface="Wingdings 2" pitchFamily="18" charset="2"/>
              <a:buNone/>
            </a:pPr>
            <a:r>
              <a:rPr lang="en-US" b="1" dirty="0" smtClean="0"/>
              <a:t>Model forecasts will be in the form log(</a:t>
            </a:r>
            <a:r>
              <a:rPr lang="en-US" b="1" i="1" dirty="0" smtClean="0"/>
              <a:t>Y</a:t>
            </a:r>
            <a:r>
              <a:rPr lang="en-US" b="1" dirty="0" smtClean="0"/>
              <a:t>)</a:t>
            </a:r>
          </a:p>
          <a:p>
            <a:pPr>
              <a:buFont typeface="Wingdings 2" pitchFamily="18" charset="2"/>
              <a:buNone/>
            </a:pPr>
            <a:endParaRPr lang="en-US" b="1" dirty="0" smtClean="0"/>
          </a:p>
          <a:p>
            <a:pPr>
              <a:buFont typeface="Wingdings 2" pitchFamily="18" charset="2"/>
              <a:buNone/>
            </a:pPr>
            <a:r>
              <a:rPr lang="en-US" b="1" dirty="0" smtClean="0"/>
              <a:t>Return to original units by taking exponent of model forecasts using the function </a:t>
            </a:r>
            <a:r>
              <a:rPr lang="en-US" b="1" dirty="0" err="1" smtClean="0"/>
              <a:t>exp</a:t>
            </a:r>
            <a:r>
              <a:rPr lang="en-US" b="1" dirty="0" smtClean="0"/>
              <a:t>()</a:t>
            </a:r>
          </a:p>
          <a:p>
            <a:pPr>
              <a:buFont typeface="Wingdings 2" pitchFamily="18" charset="2"/>
              <a:buNone/>
            </a:pPr>
            <a:endParaRPr lang="en-US" b="1" dirty="0" smtClean="0"/>
          </a:p>
          <a:p>
            <a:pPr>
              <a:buFont typeface="Wingdings 2" pitchFamily="18" charset="2"/>
              <a:buNone/>
            </a:pPr>
            <a:r>
              <a:rPr lang="en-US" b="1" dirty="0" smtClean="0"/>
              <a:t>Calculate standard deviation of these forecast errors to get RMSE</a:t>
            </a:r>
          </a:p>
        </p:txBody>
      </p:sp>
    </p:spTree>
    <p:extLst>
      <p:ext uri="{BB962C8B-B14F-4D97-AF65-F5344CB8AC3E}">
        <p14:creationId xmlns:p14="http://schemas.microsoft.com/office/powerpoint/2010/main" val="14926101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7/23/2018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Open 5_Ch17.R (AGAIN)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3159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Trends Polynomial Trend	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905000"/>
            <a:ext cx="7772400" cy="41148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b="1" smtClean="0"/>
              <a:t>Add additional predictors as appropriate</a:t>
            </a:r>
          </a:p>
          <a:p>
            <a:pPr>
              <a:buFont typeface="Wingdings 2" pitchFamily="18" charset="2"/>
              <a:buNone/>
            </a:pPr>
            <a:endParaRPr lang="en-US" b="1" smtClean="0"/>
          </a:p>
          <a:p>
            <a:pPr>
              <a:buFont typeface="Wingdings 2" pitchFamily="18" charset="2"/>
              <a:buNone/>
            </a:pPr>
            <a:r>
              <a:rPr lang="en-US" b="1" smtClean="0"/>
              <a:t>For example, for quadratic relationship add a t</a:t>
            </a:r>
            <a:r>
              <a:rPr lang="en-US" b="1" baseline="30000" smtClean="0"/>
              <a:t>2</a:t>
            </a:r>
            <a:r>
              <a:rPr lang="en-US" b="1" smtClean="0"/>
              <a:t> predictor</a:t>
            </a:r>
          </a:p>
          <a:p>
            <a:pPr>
              <a:buFont typeface="Wingdings 2" pitchFamily="18" charset="2"/>
              <a:buNone/>
            </a:pPr>
            <a:endParaRPr lang="en-US" b="1" smtClean="0"/>
          </a:p>
          <a:p>
            <a:pPr>
              <a:buFont typeface="Wingdings 2" pitchFamily="18" charset="2"/>
              <a:buNone/>
            </a:pPr>
            <a:r>
              <a:rPr lang="en-US" b="1" smtClean="0"/>
              <a:t>Fit linear regression using both t and t</a:t>
            </a:r>
            <a:r>
              <a:rPr lang="en-US" b="1" baseline="30000" smtClean="0"/>
              <a:t>2</a:t>
            </a:r>
            <a:endParaRPr lang="en-US" b="1" smtClean="0"/>
          </a:p>
        </p:txBody>
      </p:sp>
    </p:spTree>
    <p:extLst>
      <p:ext uri="{BB962C8B-B14F-4D97-AF65-F5344CB8AC3E}">
        <p14:creationId xmlns:p14="http://schemas.microsoft.com/office/powerpoint/2010/main" val="2838133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" y="2833689"/>
            <a:ext cx="7162800" cy="2745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28612" y="1009650"/>
            <a:ext cx="8153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fit quadratic trend using function I(), which treats an # object "as is".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train.lm.poly.trend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tslm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train.ts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~ trend + I(trend^2))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summary(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train.lm.poly.trend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train.lm.poly.trend.pred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&lt;- forecast(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train.lm.poly.trend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h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nValid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level = 0)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Quadratic Trend</a:t>
            </a:r>
          </a:p>
        </p:txBody>
      </p:sp>
      <p:sp>
        <p:nvSpPr>
          <p:cNvPr id="2" name="Rectangle 1"/>
          <p:cNvSpPr/>
          <p:nvPr/>
        </p:nvSpPr>
        <p:spPr>
          <a:xfrm>
            <a:off x="557213" y="5743581"/>
            <a:ext cx="80581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Due to time constraints, please review </a:t>
            </a:r>
            <a:r>
              <a:rPr lang="en-US" dirty="0" err="1" smtClean="0"/>
              <a:t>pg</a:t>
            </a:r>
            <a:r>
              <a:rPr lang="en-US" dirty="0" smtClean="0"/>
              <a:t> 408.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00348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7/23/2018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Seasonality in 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4369" y="1214438"/>
            <a:ext cx="7815263" cy="47148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Just make dummy variables for seasons…but beware of multi-collinearity!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729816"/>
              </p:ext>
            </p:extLst>
          </p:nvPr>
        </p:nvGraphicFramePr>
        <p:xfrm>
          <a:off x="652462" y="1754183"/>
          <a:ext cx="251345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255"/>
                <a:gridCol w="891985"/>
                <a:gridCol w="7242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Ridership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Jan 1991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Feb 1991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 1991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450480"/>
              </p:ext>
            </p:extLst>
          </p:nvPr>
        </p:nvGraphicFramePr>
        <p:xfrm>
          <a:off x="609602" y="3382953"/>
          <a:ext cx="753427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784"/>
                <a:gridCol w="941784"/>
                <a:gridCol w="941784"/>
                <a:gridCol w="941784"/>
                <a:gridCol w="941784"/>
                <a:gridCol w="941784"/>
                <a:gridCol w="941784"/>
                <a:gridCol w="9417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Ridership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Jan 1991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Feb 1991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 1991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Nov 1991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 1991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Elbow Connector 10"/>
          <p:cNvCxnSpPr/>
          <p:nvPr/>
        </p:nvCxnSpPr>
        <p:spPr>
          <a:xfrm rot="16200000" flipH="1">
            <a:off x="2836067" y="2464592"/>
            <a:ext cx="1014420" cy="628652"/>
          </a:xfrm>
          <a:prstGeom prst="bentConnector3">
            <a:avLst>
              <a:gd name="adj1" fmla="val 7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>
            <a:off x="3043238" y="2686046"/>
            <a:ext cx="1628775" cy="600079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3043238" y="3057521"/>
            <a:ext cx="2557462" cy="257179"/>
          </a:xfrm>
          <a:prstGeom prst="bentConnector3">
            <a:avLst>
              <a:gd name="adj1" fmla="val 1002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42938" y="6029330"/>
            <a:ext cx="7958137" cy="2857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avoid multi-collinearity, there is no Dec.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352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model, Amtrak data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30480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b="1" dirty="0" smtClean="0"/>
              <a:t>Incorporates trend and seasonality</a:t>
            </a:r>
          </a:p>
          <a:p>
            <a:pPr>
              <a:buFont typeface="Wingdings 2" pitchFamily="18" charset="2"/>
              <a:buNone/>
            </a:pPr>
            <a:endParaRPr lang="en-US" dirty="0" smtClean="0"/>
          </a:p>
          <a:p>
            <a:pPr>
              <a:buFont typeface="Wingdings 2" pitchFamily="18" charset="2"/>
              <a:buNone/>
            </a:pPr>
            <a:r>
              <a:rPr lang="en-US" b="1" dirty="0" smtClean="0"/>
              <a:t>13 predictors 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11 monthly dummies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 = trends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</a:t>
            </a:r>
            <a:r>
              <a:rPr lang="en-US" baseline="30000" dirty="0" smtClean="0"/>
              <a:t>2</a:t>
            </a:r>
            <a:r>
              <a:rPr lang="en-US" dirty="0" smtClean="0"/>
              <a:t>  = quadratic trend ( to get the positive and negative trend slopes)</a:t>
            </a:r>
          </a:p>
        </p:txBody>
      </p:sp>
      <p:sp>
        <p:nvSpPr>
          <p:cNvPr id="4" name="Rectangle 3"/>
          <p:cNvSpPr/>
          <p:nvPr/>
        </p:nvSpPr>
        <p:spPr>
          <a:xfrm>
            <a:off x="142875" y="5334000"/>
            <a:ext cx="8686799" cy="6463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train.lm.trend.season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tslm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train.ts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~ trend +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I(trend^2) + season)</a:t>
            </a:r>
          </a:p>
        </p:txBody>
      </p:sp>
    </p:spTree>
    <p:extLst>
      <p:ext uri="{BB962C8B-B14F-4D97-AF65-F5344CB8AC3E}">
        <p14:creationId xmlns:p14="http://schemas.microsoft.com/office/powerpoint/2010/main" val="1418929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7/23/2018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1450" y="365126"/>
            <a:ext cx="8343900" cy="591477"/>
          </a:xfrm>
        </p:spPr>
        <p:txBody>
          <a:bodyPr/>
          <a:lstStyle/>
          <a:p>
            <a:r>
              <a:rPr lang="en-US" dirty="0" smtClean="0"/>
              <a:t>Regression Based Forecasting is great for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443383"/>
              </p:ext>
            </p:extLst>
          </p:nvPr>
        </p:nvGraphicFramePr>
        <p:xfrm>
          <a:off x="338137" y="1625591"/>
          <a:ext cx="8338790" cy="272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7153"/>
                <a:gridCol w="1327153"/>
                <a:gridCol w="1020562"/>
                <a:gridCol w="640257"/>
                <a:gridCol w="475615"/>
                <a:gridCol w="514668"/>
                <a:gridCol w="483660"/>
                <a:gridCol w="506222"/>
                <a:gridCol w="1038961"/>
                <a:gridCol w="100453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Ridership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Summer Promo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Holiday Promo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Jan 1991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Feb 1991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 1991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Nov 1991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 1991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513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1BF93EB-721E-440E-B1E4-0F3176DD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7/23/2018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EABDFEA-2E8D-4355-A525-5076AD5F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Vs. Predict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E70CA59-1C1D-4B4E-8CB0-3562A01B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AFC84E1-D2CB-4F12-96DE-2B79FDACA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BED4843-F5A4-48C6-A2BC-D37A038D93CD}"/>
              </a:ext>
            </a:extLst>
          </p:cNvPr>
          <p:cNvSpPr txBox="1">
            <a:spLocks/>
          </p:cNvSpPr>
          <p:nvPr/>
        </p:nvSpPr>
        <p:spPr>
          <a:xfrm>
            <a:off x="685800" y="1347780"/>
            <a:ext cx="7772400" cy="4572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b="1" dirty="0"/>
              <a:t>Explanation</a:t>
            </a:r>
            <a:r>
              <a:rPr lang="en-US" dirty="0"/>
              <a:t> is the goal of “time series </a:t>
            </a:r>
            <a:r>
              <a:rPr lang="en-US" b="1" dirty="0"/>
              <a:t>analysis</a:t>
            </a:r>
            <a:r>
              <a:rPr lang="en-US" dirty="0"/>
              <a:t>”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Models are based on causal argument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Models are not “black-box</a:t>
            </a:r>
            <a:r>
              <a:rPr lang="en-US" dirty="0" smtClean="0"/>
              <a:t>”</a:t>
            </a:r>
          </a:p>
          <a:p>
            <a:pPr lvl="1">
              <a:buFont typeface="Wingdings 2" pitchFamily="18" charset="2"/>
              <a:buNone/>
            </a:pPr>
            <a:endParaRPr lang="en-US" dirty="0"/>
          </a:p>
          <a:p>
            <a:pPr lvl="1">
              <a:buFont typeface="Wingdings 2" pitchFamily="18" charset="2"/>
              <a:buNone/>
            </a:pPr>
            <a:r>
              <a:rPr lang="en-US" dirty="0" smtClean="0"/>
              <a:t>Example Explanations:</a:t>
            </a:r>
          </a:p>
          <a:p>
            <a:pPr lvl="1">
              <a:buFont typeface="Wingdings 2" pitchFamily="18" charset="2"/>
              <a:buNone/>
            </a:pPr>
            <a:r>
              <a:rPr lang="en-US" dirty="0" smtClean="0"/>
              <a:t> “The housing crisis reduced the expected bank revenue over a 2yr period”</a:t>
            </a:r>
          </a:p>
          <a:p>
            <a:pPr lvl="1">
              <a:buFont typeface="Wingdings 2" pitchFamily="18" charset="2"/>
              <a:buNone/>
            </a:pPr>
            <a:r>
              <a:rPr lang="en-US" dirty="0" smtClean="0"/>
              <a:t>“Inclement weather negatively affected holiday shopping at Target.”</a:t>
            </a:r>
          </a:p>
          <a:p>
            <a:pPr lvl="1">
              <a:buFont typeface="Wingdings 2" pitchFamily="18" charset="2"/>
              <a:buNone/>
            </a:pPr>
            <a:endParaRPr lang="en-US" dirty="0"/>
          </a:p>
          <a:p>
            <a:pPr>
              <a:buFont typeface="Wingdings 2" pitchFamily="18" charset="2"/>
              <a:buNone/>
            </a:pPr>
            <a:endParaRPr lang="en-US" dirty="0"/>
          </a:p>
          <a:p>
            <a:pPr>
              <a:buFont typeface="Wingdings 2" pitchFamily="18" charset="2"/>
              <a:buNone/>
            </a:pPr>
            <a:r>
              <a:rPr lang="en-US" b="1" dirty="0"/>
              <a:t>Forecasting</a:t>
            </a:r>
            <a:r>
              <a:rPr lang="en-US" dirty="0"/>
              <a:t> (our focus) seeks to </a:t>
            </a:r>
            <a:r>
              <a:rPr lang="en-US" b="1" dirty="0"/>
              <a:t>predict</a:t>
            </a:r>
            <a:r>
              <a:rPr lang="en-US" dirty="0"/>
              <a:t> future </a:t>
            </a:r>
            <a:r>
              <a:rPr lang="en-US" dirty="0" smtClean="0"/>
              <a:t>values</a:t>
            </a:r>
          </a:p>
          <a:p>
            <a:pPr>
              <a:buFont typeface="Wingdings 2" pitchFamily="18" charset="2"/>
              <a:buNone/>
            </a:pPr>
            <a:endParaRPr lang="en-US" dirty="0"/>
          </a:p>
          <a:p>
            <a:pPr lvl="1">
              <a:buFont typeface="Wingdings 2" pitchFamily="18" charset="2"/>
              <a:buNone/>
            </a:pPr>
            <a:r>
              <a:rPr lang="en-US" dirty="0"/>
              <a:t>Example </a:t>
            </a:r>
            <a:r>
              <a:rPr lang="en-US" dirty="0" smtClean="0"/>
              <a:t>outcomes:</a:t>
            </a:r>
            <a:endParaRPr lang="en-US" dirty="0"/>
          </a:p>
          <a:p>
            <a:pPr lvl="1">
              <a:buFont typeface="Wingdings 2" pitchFamily="18" charset="2"/>
              <a:buNone/>
            </a:pPr>
            <a:r>
              <a:rPr lang="en-US" dirty="0"/>
              <a:t> </a:t>
            </a:r>
            <a:r>
              <a:rPr lang="en-US" dirty="0" smtClean="0"/>
              <a:t>“Next quarter bank revenue is forecasted to rise to $</a:t>
            </a:r>
            <a:r>
              <a:rPr lang="en-US" b="1" u="sng" dirty="0" smtClean="0">
                <a:solidFill>
                  <a:schemeClr val="accent6"/>
                </a:solidFill>
              </a:rPr>
              <a:t>XYZ</a:t>
            </a:r>
            <a:r>
              <a:rPr lang="en-US" dirty="0" smtClean="0"/>
              <a:t>”</a:t>
            </a:r>
            <a:endParaRPr lang="en-US" dirty="0"/>
          </a:p>
          <a:p>
            <a:pPr lvl="1">
              <a:buFont typeface="Wingdings 2" pitchFamily="18" charset="2"/>
              <a:buNone/>
            </a:pPr>
            <a:r>
              <a:rPr lang="en-US" dirty="0" smtClean="0"/>
              <a:t>“Wal-Mart’s 3</a:t>
            </a:r>
            <a:r>
              <a:rPr lang="en-US" baseline="30000" dirty="0" smtClean="0"/>
              <a:t>rd</a:t>
            </a:r>
            <a:r>
              <a:rPr lang="en-US" dirty="0" smtClean="0"/>
              <a:t> quarter revenue will be $</a:t>
            </a:r>
            <a:r>
              <a:rPr lang="en-US" b="1" u="sng" dirty="0" smtClean="0">
                <a:solidFill>
                  <a:schemeClr val="accent6"/>
                </a:solidFill>
              </a:rPr>
              <a:t>130B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7600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868362"/>
          </a:xfrm>
        </p:spPr>
        <p:txBody>
          <a:bodyPr/>
          <a:lstStyle/>
          <a:p>
            <a:r>
              <a:rPr lang="en-US" sz="3200" smtClean="0"/>
              <a:t>Summary – Regression Based Forecasting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267200"/>
          </a:xfrm>
        </p:spPr>
        <p:txBody>
          <a:bodyPr/>
          <a:lstStyle/>
          <a:p>
            <a:r>
              <a:rPr lang="en-US" dirty="0" smtClean="0"/>
              <a:t>Can use linear regression for exponential models (use logs) and polynomials (exponentiation)</a:t>
            </a:r>
          </a:p>
          <a:p>
            <a:r>
              <a:rPr lang="en-US" dirty="0" smtClean="0"/>
              <a:t>For seasonality, use categorical variable (make dummies)</a:t>
            </a:r>
          </a:p>
          <a:p>
            <a:r>
              <a:rPr lang="en-US" dirty="0" smtClean="0"/>
              <a:t>For Events, use more dummy variables</a:t>
            </a:r>
          </a:p>
        </p:txBody>
      </p:sp>
    </p:spTree>
    <p:extLst>
      <p:ext uri="{BB962C8B-B14F-4D97-AF65-F5344CB8AC3E}">
        <p14:creationId xmlns:p14="http://schemas.microsoft.com/office/powerpoint/2010/main" val="5273178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7/23/2018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6_TK_RegressionModel.R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0564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14363" y="1111250"/>
          <a:ext cx="7915275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Homework Review – Roman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Forecasting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Naïve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Time Series Decomposition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Holt Winters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Regression based forecasting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ARIMA (time permitting)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802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ARIMA - Stationary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4338" y="1257211"/>
            <a:ext cx="8286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04B5A"/>
                </a:solidFill>
                <a:latin typeface="Avenir_Next_LT_Pro_Regular"/>
              </a:rPr>
              <a:t>Fitting an ARIMA model requires the series to be </a:t>
            </a:r>
            <a:r>
              <a:rPr lang="en-US" b="1" dirty="0">
                <a:solidFill>
                  <a:srgbClr val="404B5A"/>
                </a:solidFill>
                <a:latin typeface="Avenir_Next_LT_Pro_Regular"/>
              </a:rPr>
              <a:t>stationary</a:t>
            </a:r>
            <a:r>
              <a:rPr lang="en-US" dirty="0">
                <a:solidFill>
                  <a:srgbClr val="404B5A"/>
                </a:solidFill>
                <a:latin typeface="Avenir_Next_LT_Pro_Regular"/>
              </a:rPr>
              <a:t>. A series is said to be stationary when its mean, variance, and </a:t>
            </a:r>
            <a:r>
              <a:rPr lang="en-US" dirty="0" err="1">
                <a:solidFill>
                  <a:srgbClr val="404B5A"/>
                </a:solidFill>
                <a:latin typeface="Avenir_Next_LT_Pro_Regular"/>
              </a:rPr>
              <a:t>autocovariance</a:t>
            </a:r>
            <a:r>
              <a:rPr lang="en-US" dirty="0">
                <a:solidFill>
                  <a:srgbClr val="404B5A"/>
                </a:solidFill>
                <a:latin typeface="Avenir_Next_LT_Pro_Regular"/>
              </a:rPr>
              <a:t> are time invariant.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2043112"/>
            <a:ext cx="7134225" cy="35718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14400" y="5472113"/>
            <a:ext cx="7472363" cy="514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More simply non-stationary means the </a:t>
            </a:r>
            <a:r>
              <a:rPr lang="en-US" sz="2000" dirty="0"/>
              <a:t>average </a:t>
            </a:r>
            <a:r>
              <a:rPr lang="en-US" sz="2000" dirty="0" smtClean="0"/>
              <a:t>values change </a:t>
            </a:r>
            <a:r>
              <a:rPr lang="en-US" sz="2000" dirty="0"/>
              <a:t>through time, levels change, etc.</a:t>
            </a:r>
          </a:p>
        </p:txBody>
      </p:sp>
    </p:spTree>
    <p:extLst>
      <p:ext uri="{BB962C8B-B14F-4D97-AF65-F5344CB8AC3E}">
        <p14:creationId xmlns:p14="http://schemas.microsoft.com/office/powerpoint/2010/main" val="342770285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56603"/>
          </a:xfrm>
        </p:spPr>
        <p:txBody>
          <a:bodyPr/>
          <a:lstStyle/>
          <a:p>
            <a:r>
              <a:rPr lang="en-US" dirty="0" smtClean="0"/>
              <a:t>Auto Regressive Integrated Moving Averages</a:t>
            </a:r>
            <a:br>
              <a:rPr lang="en-US" dirty="0" smtClean="0"/>
            </a:br>
            <a:r>
              <a:rPr lang="en-US" dirty="0" smtClean="0"/>
              <a:t>ARIMA </a:t>
            </a:r>
            <a:r>
              <a:rPr lang="en-US" dirty="0"/>
              <a:t>Analogy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3875" y="1104900"/>
            <a:ext cx="554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Arima</a:t>
            </a:r>
            <a:r>
              <a:rPr lang="en-US" dirty="0"/>
              <a:t> forecasts using a combination of p, d, q inputs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5617" y="3148755"/>
            <a:ext cx="32576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 tire rolls across a bumpy road, one can adjust the tread, air pressure, and diameter to get the smoothest ride.  ARIMA adjust these inputs to get a close fit to the bumpy road.  Think of these inputs as similar to the PDQ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736306" y="2053631"/>
            <a:ext cx="4067175" cy="3917157"/>
            <a:chOff x="3952875" y="2663231"/>
            <a:chExt cx="4067175" cy="3917157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875" y="2663231"/>
              <a:ext cx="4067175" cy="3917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8" name="Group 7"/>
            <p:cNvGrpSpPr/>
            <p:nvPr/>
          </p:nvGrpSpPr>
          <p:grpSpPr>
            <a:xfrm>
              <a:off x="4217193" y="5298280"/>
              <a:ext cx="519113" cy="519113"/>
              <a:chOff x="1000125" y="3476625"/>
              <a:chExt cx="1038225" cy="103822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000125" y="3476625"/>
                <a:ext cx="1038225" cy="10382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328737" y="3805237"/>
                <a:ext cx="381000" cy="381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822155" y="4226524"/>
              <a:ext cx="790572" cy="790572"/>
              <a:chOff x="1000125" y="3476625"/>
              <a:chExt cx="1038225" cy="103822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1000125" y="3476625"/>
                <a:ext cx="1038225" cy="10382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328737" y="3805237"/>
                <a:ext cx="381000" cy="381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232797" y="5474491"/>
              <a:ext cx="259556" cy="259556"/>
              <a:chOff x="1000125" y="3476625"/>
              <a:chExt cx="1038225" cy="1038225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1000125" y="3476625"/>
                <a:ext cx="1038225" cy="10382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328737" y="3805237"/>
                <a:ext cx="381000" cy="381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" name="Straight Arrow Connector 23"/>
            <p:cNvCxnSpPr>
              <a:stCxn id="6" idx="7"/>
              <a:endCxn id="21" idx="2"/>
            </p:cNvCxnSpPr>
            <p:nvPr/>
          </p:nvCxnSpPr>
          <p:spPr>
            <a:xfrm>
              <a:off x="4660284" y="5374302"/>
              <a:ext cx="572513" cy="2299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1" idx="6"/>
            </p:cNvCxnSpPr>
            <p:nvPr/>
          </p:nvCxnSpPr>
          <p:spPr>
            <a:xfrm flipV="1">
              <a:off x="5492353" y="4766870"/>
              <a:ext cx="329802" cy="8373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523875" y="1474232"/>
            <a:ext cx="320992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is the number of autoregressive terms,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is the number of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nonseasonal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differences,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q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is the number of lagged forecast errors in the prediction equation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23875" y="2423220"/>
            <a:ext cx="3495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Good Reference: </a:t>
            </a:r>
            <a:endParaRPr lang="en-US" sz="1400" dirty="0">
              <a:hlinkClick r:id="rId3"/>
            </a:endParaRPr>
          </a:p>
          <a:p>
            <a:r>
              <a:rPr lang="en-US" sz="1400" dirty="0">
                <a:hlinkClick r:id="rId3"/>
              </a:rPr>
              <a:t>http://people.duke.edu/~rnau/411arim.htm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671512" y="5500687"/>
            <a:ext cx="3186113" cy="6429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Auto.arima</a:t>
            </a:r>
            <a:r>
              <a:rPr lang="en-US" sz="1400" dirty="0" smtClean="0"/>
              <a:t>() will adjust lags and p/d/q to extract more of the auto correlation (information shared between rows)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9201070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7/23/2018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Practice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4395" y="1593914"/>
            <a:ext cx="3067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7_autoArima_AMZN.R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24949339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42875" y="365126"/>
            <a:ext cx="8772525" cy="591477"/>
          </a:xfrm>
        </p:spPr>
        <p:txBody>
          <a:bodyPr/>
          <a:lstStyle/>
          <a:p>
            <a:r>
              <a:rPr lang="en-US" dirty="0" smtClean="0"/>
              <a:t>Before you Embark on Forecasting - Random walks	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200025" y="1111347"/>
            <a:ext cx="8715375" cy="73174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dirty="0" smtClean="0"/>
              <a:t>Before forecasting, consider “is the time series predictable or is it a random walk?</a:t>
            </a:r>
          </a:p>
        </p:txBody>
      </p:sp>
      <p:pic>
        <p:nvPicPr>
          <p:cNvPr id="26626" name="Picture 2" descr="Image result for random walk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79" y="2214562"/>
            <a:ext cx="3441584" cy="407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2557462"/>
            <a:ext cx="53435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When </a:t>
            </a:r>
            <a:r>
              <a:rPr lang="en-US" sz="2400" dirty="0"/>
              <a:t>we do any forecasting first try to do an AR(1) </a:t>
            </a:r>
            <a:r>
              <a:rPr lang="en-US" sz="2400" dirty="0" smtClean="0"/>
              <a:t>model.</a:t>
            </a:r>
          </a:p>
          <a:p>
            <a:endParaRPr lang="en-US" dirty="0"/>
          </a:p>
          <a:p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 </a:t>
            </a:r>
            <a:r>
              <a:rPr lang="en-US" dirty="0"/>
              <a:t>that slope = 1 in an AR(1) model (i.e. that the forecast for a period is the most recently-observed value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If the beta coefficient has a small p-value then the values are predictable and you should do a forecast (not a random walk)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28625" y="1900238"/>
            <a:ext cx="82867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51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F2C3887-5370-461B-9723-FA8FB02B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7/23/2018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9452733-36AC-40C0-A10C-890FD418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inside the time series data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04AF1B6-DEDE-4ECF-96D8-2BA98C5E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E3C4817-070D-4782-935E-C73E380E1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4523FFBD-8391-4A87-80CE-BABAEAA54264}"/>
              </a:ext>
            </a:extLst>
          </p:cNvPr>
          <p:cNvSpPr txBox="1">
            <a:spLocks/>
          </p:cNvSpPr>
          <p:nvPr/>
        </p:nvSpPr>
        <p:spPr>
          <a:xfrm>
            <a:off x="628650" y="1526263"/>
            <a:ext cx="8129588" cy="4572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b="1" dirty="0" smtClean="0"/>
              <a:t>Level </a:t>
            </a:r>
            <a:r>
              <a:rPr lang="en-US" dirty="0" smtClean="0"/>
              <a:t>– an average of the observations “steady state”</a:t>
            </a:r>
            <a:endParaRPr lang="en-US" dirty="0"/>
          </a:p>
          <a:p>
            <a:pPr>
              <a:buFont typeface="Wingdings 2" pitchFamily="18" charset="2"/>
              <a:buNone/>
            </a:pPr>
            <a:endParaRPr lang="en-US" b="1" dirty="0"/>
          </a:p>
          <a:p>
            <a:pPr>
              <a:buFont typeface="Wingdings 2" pitchFamily="18" charset="2"/>
              <a:buNone/>
            </a:pPr>
            <a:r>
              <a:rPr lang="en-US" b="1" dirty="0" smtClean="0"/>
              <a:t>Trend </a:t>
            </a:r>
            <a:r>
              <a:rPr lang="en-US" dirty="0" smtClean="0"/>
              <a:t>– are values increasing, decreasing or stationary</a:t>
            </a:r>
            <a:endParaRPr lang="en-US" dirty="0"/>
          </a:p>
          <a:p>
            <a:pPr>
              <a:buFont typeface="Wingdings 2" pitchFamily="18" charset="2"/>
              <a:buNone/>
            </a:pPr>
            <a:endParaRPr lang="en-US" b="1" dirty="0"/>
          </a:p>
          <a:p>
            <a:pPr>
              <a:buFont typeface="Wingdings 2" pitchFamily="18" charset="2"/>
              <a:buNone/>
            </a:pPr>
            <a:r>
              <a:rPr lang="en-US" b="1" dirty="0" smtClean="0"/>
              <a:t>Seasonality </a:t>
            </a:r>
            <a:r>
              <a:rPr lang="en-US" dirty="0" smtClean="0"/>
              <a:t>– is there a repeating pattern in the periodicity</a:t>
            </a:r>
            <a:endParaRPr lang="en-US" dirty="0"/>
          </a:p>
          <a:p>
            <a:pPr>
              <a:buFont typeface="Wingdings 2" pitchFamily="18" charset="2"/>
              <a:buNone/>
            </a:pPr>
            <a:endParaRPr lang="en-US" b="1" dirty="0"/>
          </a:p>
          <a:p>
            <a:pPr>
              <a:buFont typeface="Wingdings 2" pitchFamily="18" charset="2"/>
              <a:buNone/>
            </a:pPr>
            <a:r>
              <a:rPr lang="en-US" b="1" dirty="0" smtClean="0"/>
              <a:t>Noise – </a:t>
            </a:r>
            <a:r>
              <a:rPr lang="en-US" dirty="0" smtClean="0"/>
              <a:t>unexplained values or “residuals” from adding “trend”, “seasonality” and “level” together.  Basically its what left, and unaccounted for.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79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446CF81-18DA-4882-8542-7FA528C6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7/23/2018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614E3173-1F1E-4CF3-A763-737C0F4A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Amtrak </a:t>
            </a:r>
            <a:r>
              <a:rPr lang="en-US" dirty="0" smtClean="0"/>
              <a:t>Actual Riders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84D43DA-DA54-4A2F-AFA1-93EE114D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E31643D-3082-4F21-9828-946838B0D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09878E9-7B9E-4E44-B365-5CC9BC94906B}"/>
              </a:ext>
            </a:extLst>
          </p:cNvPr>
          <p:cNvSpPr txBox="1"/>
          <p:nvPr/>
        </p:nvSpPr>
        <p:spPr>
          <a:xfrm>
            <a:off x="5472569" y="1828798"/>
            <a:ext cx="14702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Level</a:t>
            </a:r>
            <a:r>
              <a:rPr lang="en-US" dirty="0"/>
              <a:t>?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Trend?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Seasonality?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Noise?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D9F30B6-F781-4F9F-A682-E0BD1E45F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49" y="1396638"/>
            <a:ext cx="4955629" cy="4581619"/>
          </a:xfrm>
          <a:prstGeom prst="rect">
            <a:avLst/>
          </a:prstGeom>
        </p:spPr>
      </p:pic>
      <p:pic>
        <p:nvPicPr>
          <p:cNvPr id="14338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536" y="3090864"/>
            <a:ext cx="2848801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429251" y="1428751"/>
            <a:ext cx="3171825" cy="414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do we observe?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5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22612</TotalTime>
  <Words>3459</Words>
  <Application>Microsoft Office PowerPoint</Application>
  <PresentationFormat>On-screen Show (4:3)</PresentationFormat>
  <Paragraphs>946</Paragraphs>
  <Slides>76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7" baseType="lpstr">
      <vt:lpstr>Arial</vt:lpstr>
      <vt:lpstr>Avenir_Next_LT_Pro_Regular</vt:lpstr>
      <vt:lpstr>Calibri</vt:lpstr>
      <vt:lpstr>Calibri Light</vt:lpstr>
      <vt:lpstr>Cambria Math</vt:lpstr>
      <vt:lpstr>Consolas</vt:lpstr>
      <vt:lpstr>Courier New</vt:lpstr>
      <vt:lpstr>Lucida Console</vt:lpstr>
      <vt:lpstr>Wingdings 2</vt:lpstr>
      <vt:lpstr>Office Theme</vt:lpstr>
      <vt:lpstr>think-cell Slide</vt:lpstr>
      <vt:lpstr>Forecasting</vt:lpstr>
      <vt:lpstr>Agenda</vt:lpstr>
      <vt:lpstr>Main ideas</vt:lpstr>
      <vt:lpstr>Difference between ML Data Setup &amp; Time Series Data</vt:lpstr>
      <vt:lpstr>Difference between ML Data Setup &amp; Time Series Data</vt:lpstr>
      <vt:lpstr>What is forecasting?</vt:lpstr>
      <vt:lpstr>Explain Vs. Predict</vt:lpstr>
      <vt:lpstr>The data inside the time series data</vt:lpstr>
      <vt:lpstr>Amtrak Actual Riders</vt:lpstr>
      <vt:lpstr>Monthly Amtrak Ridership</vt:lpstr>
      <vt:lpstr>Amtrak Actuals</vt:lpstr>
      <vt:lpstr>Amtrak Actuals</vt:lpstr>
      <vt:lpstr>Amtrak Actuals</vt:lpstr>
      <vt:lpstr>Zoom to 3 years (1997-1999)</vt:lpstr>
      <vt:lpstr>PowerPoint Presentation</vt:lpstr>
      <vt:lpstr>Open 1_amtrak.R</vt:lpstr>
      <vt:lpstr>Machine Learning Partitioning </vt:lpstr>
      <vt:lpstr>Time Series Partitioning is not random</vt:lpstr>
      <vt:lpstr>Summary </vt:lpstr>
      <vt:lpstr>What types of business problems can be forecasted?</vt:lpstr>
      <vt:lpstr>What types of business problems can be forecasted?</vt:lpstr>
      <vt:lpstr>Open 1_getRevenueData.R</vt:lpstr>
      <vt:lpstr>Inspecting meta data.</vt:lpstr>
      <vt:lpstr>Inspecting meta data.</vt:lpstr>
      <vt:lpstr>Inspecting meta data.</vt:lpstr>
      <vt:lpstr>Agenda</vt:lpstr>
      <vt:lpstr>5 Common Methods</vt:lpstr>
      <vt:lpstr>4 Methods of Naïve Forecasting</vt:lpstr>
      <vt:lpstr>Naïve Forecast - Mean</vt:lpstr>
      <vt:lpstr>Naïve Forecast - Drift</vt:lpstr>
      <vt:lpstr>Naïve Forecast - Drift</vt:lpstr>
      <vt:lpstr>Naïve Forecast – Naïve (true)</vt:lpstr>
      <vt:lpstr>Naïve Forecast – Naïve Seasonal</vt:lpstr>
      <vt:lpstr>Shaded Forecast Area?</vt:lpstr>
      <vt:lpstr>Shaded Forecast Area?</vt:lpstr>
      <vt:lpstr>Shaded Forecast Area?</vt:lpstr>
      <vt:lpstr>Open 2_NaiveNike.R</vt:lpstr>
      <vt:lpstr>Agenda</vt:lpstr>
      <vt:lpstr>Time Series Decomposition</vt:lpstr>
      <vt:lpstr>Time Series Decomposition</vt:lpstr>
      <vt:lpstr>Time Series Decomposition</vt:lpstr>
      <vt:lpstr>Time Series Decomposition</vt:lpstr>
      <vt:lpstr>Seasonal Adjustment</vt:lpstr>
      <vt:lpstr>Summary – Time Series Decomposition</vt:lpstr>
      <vt:lpstr>Open 3_TimeSeriesDecompositionAMZN.R</vt:lpstr>
      <vt:lpstr>Agenda</vt:lpstr>
      <vt:lpstr>But first averages…</vt:lpstr>
      <vt:lpstr>But first averages…</vt:lpstr>
      <vt:lpstr>But first averages…</vt:lpstr>
      <vt:lpstr>But first averages…</vt:lpstr>
      <vt:lpstr>But first averages…</vt:lpstr>
      <vt:lpstr>But first averages…</vt:lpstr>
      <vt:lpstr>Holt Winters</vt:lpstr>
      <vt:lpstr>Review: Two  Popular Forecast KPIs</vt:lpstr>
      <vt:lpstr>Open 4_HoltWintersWMT.R</vt:lpstr>
      <vt:lpstr>Agenda</vt:lpstr>
      <vt:lpstr>Regression Based Forecasting</vt:lpstr>
      <vt:lpstr>Time Series Linear Trend</vt:lpstr>
      <vt:lpstr>PowerPoint Presentation</vt:lpstr>
      <vt:lpstr>PowerPoint Presentation</vt:lpstr>
      <vt:lpstr>Exponential Trend – like amazon’s revenue</vt:lpstr>
      <vt:lpstr>Natural Logs – not to hard</vt:lpstr>
      <vt:lpstr>Exponential trend - forecast errors</vt:lpstr>
      <vt:lpstr>PowerPoint Presentation</vt:lpstr>
      <vt:lpstr>Other Trends Polynomial Trend </vt:lpstr>
      <vt:lpstr>PowerPoint Presentation</vt:lpstr>
      <vt:lpstr>Handling Seasonality in Regression</vt:lpstr>
      <vt:lpstr>Final model, Amtrak data</vt:lpstr>
      <vt:lpstr>Regression Based Forecasting is great for events</vt:lpstr>
      <vt:lpstr>Summary – Regression Based Forecasting</vt:lpstr>
      <vt:lpstr>Open 6_TK_RegressionModel.R</vt:lpstr>
      <vt:lpstr>Agenda</vt:lpstr>
      <vt:lpstr>ARIMA - Stationary</vt:lpstr>
      <vt:lpstr>Auto Regressive Integrated Moving Averages ARIMA Analogy</vt:lpstr>
      <vt:lpstr>Let’s Practice</vt:lpstr>
      <vt:lpstr>Before you Embark on Forecasting - Random walks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Kwartler</dc:creator>
  <cp:lastModifiedBy>Edward Kwartler</cp:lastModifiedBy>
  <cp:revision>138</cp:revision>
  <dcterms:created xsi:type="dcterms:W3CDTF">2018-05-11T14:06:45Z</dcterms:created>
  <dcterms:modified xsi:type="dcterms:W3CDTF">2018-07-23T05:23:07Z</dcterms:modified>
</cp:coreProperties>
</file>