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8" r:id="rId2"/>
    <p:sldId id="260" r:id="rId3"/>
    <p:sldId id="271" r:id="rId4"/>
    <p:sldId id="261" r:id="rId5"/>
    <p:sldId id="273" r:id="rId6"/>
    <p:sldId id="268" r:id="rId7"/>
    <p:sldId id="263" r:id="rId8"/>
    <p:sldId id="264" r:id="rId9"/>
    <p:sldId id="265" r:id="rId10"/>
    <p:sldId id="266" r:id="rId11"/>
    <p:sldId id="267" r:id="rId12"/>
    <p:sldId id="262" r:id="rId13"/>
    <p:sldId id="27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14557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6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2109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>
                <a:solidFill>
                  <a:prstClr val="white">
                    <a:alpha val="99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99000"/>
                </a:prst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5B9A0F-CCD0-4348-8112-2A1A806F4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81000" y="8382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8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32D78A-10B3-4DCD-84B7-9E85168884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514600" y="533401"/>
            <a:ext cx="6155708" cy="769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3E7E">
                    <a:alpha val="99000"/>
                  </a:srgbClr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</a:lstStyle>
          <a:p>
            <a:pPr algn="l"/>
            <a:r>
              <a:rPr sz="4800">
                <a:solidFill>
                  <a:srgbClr val="043170">
                    <a:alpha val="99000"/>
                  </a:srgbClr>
                </a:solidFill>
              </a:rPr>
              <a:t>Agenda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905000"/>
            <a:ext cx="8343900" cy="3962400"/>
          </a:xfrm>
          <a:prstGeom prst="rect">
            <a:avLst/>
          </a:prstGeom>
        </p:spPr>
        <p:txBody>
          <a:bodyPr anchor="t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 sz="2800" baseline="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1550" indent="-514350">
              <a:buFont typeface="+mj-lt"/>
              <a:buAutoNum type="alphaLcParenR"/>
              <a:defRPr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545861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Sub item</a:t>
            </a:r>
          </a:p>
          <a:p>
            <a:pPr lvl="1"/>
            <a:r>
              <a:rPr lang="en-US" dirty="0"/>
              <a:t>Sub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dirty="0"/>
              <a:t>Click to add agenda item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365D0-5BFF-4591-B84D-8953AC9A16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81000" y="1447800"/>
            <a:ext cx="8343900" cy="0"/>
          </a:xfrm>
          <a:prstGeom prst="line">
            <a:avLst/>
          </a:prstGeom>
          <a:ln>
            <a:solidFill>
              <a:srgbClr val="EEB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M_Auto_Icon_re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9104"/>
            <a:ext cx="990600" cy="744488"/>
          </a:xfrm>
          <a:prstGeom prst="rect">
            <a:avLst/>
          </a:prstGeom>
        </p:spPr>
      </p:pic>
      <p:pic>
        <p:nvPicPr>
          <p:cNvPr id="13" name="Picture 12" descr="LM_Home_Icon_rev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4194"/>
            <a:ext cx="914400" cy="8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199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5169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381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034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259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825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7465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Ethics</a:t>
            </a:r>
            <a:br>
              <a:rPr lang="en-US" dirty="0" smtClean="0"/>
            </a:br>
            <a:r>
              <a:rPr lang="en-US" dirty="0" smtClean="0"/>
              <a:t>&amp; the use of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1, 2018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100" name="Picture 4" descr="Image result for ib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02" y="2833270"/>
            <a:ext cx="4203700" cy="15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business and data ethics question?  Who was impacted?</a:t>
            </a:r>
          </a:p>
          <a:p>
            <a:pPr algn="ctr"/>
            <a:r>
              <a:rPr lang="en-US" dirty="0" smtClean="0"/>
              <a:t>If so, what did the practitioners and leaders miss?</a:t>
            </a:r>
          </a:p>
          <a:p>
            <a:pPr algn="ctr"/>
            <a:r>
              <a:rPr lang="en-US" dirty="0" smtClean="0"/>
              <a:t>What could have been done to mitigate the impact?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3858" y="4972050"/>
            <a:ext cx="8086725" cy="140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Was it marketing ignorance, </a:t>
            </a:r>
            <a:r>
              <a:rPr lang="en-US" dirty="0" smtClean="0"/>
              <a:t>merely aspirational </a:t>
            </a:r>
            <a:r>
              <a:rPr lang="en-US" dirty="0" smtClean="0"/>
              <a:t>claims</a:t>
            </a:r>
            <a:r>
              <a:rPr lang="en-US" dirty="0" smtClean="0"/>
              <a:t>, or truly conscience </a:t>
            </a:r>
            <a:r>
              <a:rPr lang="en-US" dirty="0" smtClean="0"/>
              <a:t>misleading?  Does that </a:t>
            </a:r>
            <a:r>
              <a:rPr lang="en-US" dirty="0" smtClean="0"/>
              <a:t>matter to patients?  </a:t>
            </a:r>
            <a:r>
              <a:rPr lang="en-US" dirty="0" smtClean="0"/>
              <a:t>What duty do the technical folks have to inform of </a:t>
            </a:r>
            <a:r>
              <a:rPr lang="en-US" dirty="0" smtClean="0"/>
              <a:t>limitations to sales, business and customers?  </a:t>
            </a:r>
            <a:r>
              <a:rPr lang="en-US" dirty="0" smtClean="0"/>
              <a:t>What duty do business leaders have to </a:t>
            </a:r>
            <a:r>
              <a:rPr lang="en-US" dirty="0" smtClean="0"/>
              <a:t>question of the technical creators?  </a:t>
            </a:r>
            <a:r>
              <a:rPr lang="en-US" dirty="0" smtClean="0"/>
              <a:t>What duty do the customers have </a:t>
            </a:r>
            <a:r>
              <a:rPr lang="en-US" dirty="0" smtClean="0"/>
              <a:t>to thoroughly review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Image result for twitte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26" y="2111935"/>
            <a:ext cx="2926837" cy="29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business and data ethics question?  Who was impacted?</a:t>
            </a:r>
          </a:p>
          <a:p>
            <a:pPr algn="ctr"/>
            <a:r>
              <a:rPr lang="en-US" dirty="0" smtClean="0"/>
              <a:t>If so, what did the practitioners and leaders miss?</a:t>
            </a:r>
          </a:p>
          <a:p>
            <a:pPr algn="ctr"/>
            <a:r>
              <a:rPr lang="en-US" dirty="0" smtClean="0"/>
              <a:t>What could have been done to mitigate the impact?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58" y="4843462"/>
            <a:ext cx="8086725" cy="122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Harmless marketing stunt that turned ugly?  If we have to filter the training data and provide guardrails </a:t>
            </a:r>
            <a:r>
              <a:rPr lang="en-US" sz="1600" dirty="0" smtClean="0"/>
              <a:t>do </a:t>
            </a:r>
            <a:r>
              <a:rPr lang="en-US" sz="1600" dirty="0" smtClean="0"/>
              <a:t>we invite censorship </a:t>
            </a:r>
            <a:r>
              <a:rPr lang="en-US" sz="1600" dirty="0" smtClean="0"/>
              <a:t>&amp; </a:t>
            </a:r>
            <a:r>
              <a:rPr lang="en-US" sz="1600" dirty="0" smtClean="0"/>
              <a:t>bias</a:t>
            </a:r>
            <a:r>
              <a:rPr lang="en-US" sz="1600" dirty="0" smtClean="0"/>
              <a:t>?  </a:t>
            </a:r>
            <a:r>
              <a:rPr lang="en-US" sz="1600" dirty="0" smtClean="0"/>
              <a:t>What if </a:t>
            </a:r>
            <a:r>
              <a:rPr lang="en-US" sz="1600" dirty="0" err="1" smtClean="0"/>
              <a:t>Tay</a:t>
            </a:r>
            <a:r>
              <a:rPr lang="en-US" sz="1600" dirty="0" smtClean="0"/>
              <a:t> was supposed to make cancer </a:t>
            </a:r>
            <a:r>
              <a:rPr lang="en-US" sz="1600" dirty="0" smtClean="0"/>
              <a:t>recommendations,  </a:t>
            </a:r>
            <a:r>
              <a:rPr lang="en-US" sz="1600" dirty="0" smtClean="0"/>
              <a:t>pick stocks for your </a:t>
            </a:r>
            <a:r>
              <a:rPr lang="en-US" sz="1600" dirty="0" smtClean="0"/>
              <a:t>retirement, recommend purchases, </a:t>
            </a:r>
            <a:r>
              <a:rPr lang="en-US" sz="1600" dirty="0" smtClean="0"/>
              <a:t>or schedule </a:t>
            </a:r>
            <a:r>
              <a:rPr lang="en-US" sz="1600" dirty="0" smtClean="0"/>
              <a:t>an appointment?  Letting it loose with public info let it be corrupted almost immediately but </a:t>
            </a:r>
            <a:r>
              <a:rPr lang="en-US" sz="1600" dirty="0" smtClean="0"/>
              <a:t>once the scientist applies limitations to inputs, bias is introduced.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40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57873"/>
              </p:ext>
            </p:extLst>
          </p:nvPr>
        </p:nvGraphicFramePr>
        <p:xfrm>
          <a:off x="300036" y="1139817"/>
          <a:ext cx="848677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9"/>
                <a:gridCol w="1243013"/>
                <a:gridCol w="2714625"/>
                <a:gridCol w="33147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your action a</a:t>
                      </a:r>
                      <a:r>
                        <a:rPr lang="en-US" baseline="0" dirty="0" smtClean="0"/>
                        <a:t> universal law to see if it is ethical.  </a:t>
                      </a:r>
                      <a:r>
                        <a:rPr lang="en-US" dirty="0" smtClean="0"/>
                        <a:t>Taken to an extreme, if</a:t>
                      </a:r>
                      <a:r>
                        <a:rPr lang="en-US" baseline="0" dirty="0" smtClean="0"/>
                        <a:t> the action becomes illogical, then it is immoral.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stealing property…if everyone stole all property whenever they wanted then property itself loses all value making your act illogical.  Therefore stealing is unethical.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Golden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Plato/Socrates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Virtuous</a:t>
                      </a:r>
                      <a:r>
                        <a:rPr lang="en-US" baseline="0" dirty="0" smtClean="0"/>
                        <a:t> actions are between two extremes, deficiency and excess.  Thus one should sometimes be courageous and at other times cowardice.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Utilitarianism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Self –interest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Good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Ethical</a:t>
                      </a:r>
                      <a:r>
                        <a:rPr lang="en-US" baseline="0" dirty="0" smtClean="0"/>
                        <a:t> decisions are those that maximize happiness and minimize pain.</a:t>
                      </a:r>
                      <a:r>
                        <a:rPr lang="en-US" dirty="0" smtClean="0"/>
                        <a:t> “it’s ok to hurt a small group to maximize the gain for the larger group.”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Vaccines can cause significant problems so the government set up a fund to help victims of vaccine</a:t>
                      </a:r>
                      <a:r>
                        <a:rPr lang="en-US" baseline="0" dirty="0" smtClean="0"/>
                        <a:t> side affects.  Vaccines benefit society by eradicating disease.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Rights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Humans beings are an</a:t>
                      </a:r>
                      <a:r>
                        <a:rPr lang="en-US" baseline="0" dirty="0" smtClean="0"/>
                        <a:t> “end” not a “means”  and should be treated that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human being have the right to dignity and other debated rights.  Does this extend to animals?  Conscience robots?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….MANY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Ethical Paradigms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business ethics mem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9" y="2043114"/>
            <a:ext cx="4682825" cy="20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8626" y="5229225"/>
            <a:ext cx="8086725" cy="8286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you become a business </a:t>
            </a:r>
            <a:r>
              <a:rPr lang="en-US" dirty="0" smtClean="0"/>
              <a:t>leader or technician, having predefined values </a:t>
            </a:r>
            <a:r>
              <a:rPr lang="en-US" dirty="0" smtClean="0"/>
              <a:t>will help you in the moment.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evolving definition.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2" y="1328737"/>
            <a:ext cx="7386638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Despite being justified with data and logical methods (e.g. algorithms), a just data based business decision is one that additionally understands the moral implications and humanistic impact.    </a:t>
            </a:r>
            <a:endParaRPr lang="en-US" dirty="0"/>
          </a:p>
        </p:txBody>
      </p:sp>
      <p:pic>
        <p:nvPicPr>
          <p:cNvPr id="8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67" y="2394575"/>
            <a:ext cx="4662488" cy="274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0092" y="5343522"/>
            <a:ext cx="7386638" cy="91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For me, technology for technology sake isn’t appropriate.  It is a means not an end.</a:t>
            </a:r>
          </a:p>
          <a:p>
            <a:r>
              <a:rPr lang="en-US" smtClean="0"/>
              <a:t>Blindly </a:t>
            </a:r>
            <a:r>
              <a:rPr lang="en-US" dirty="0" smtClean="0"/>
              <a:t>stating these techniques represent progress is misleading.</a:t>
            </a:r>
          </a:p>
        </p:txBody>
      </p:sp>
    </p:spTree>
    <p:extLst>
      <p:ext uri="{BB962C8B-B14F-4D97-AF65-F5344CB8AC3E}">
        <p14:creationId xmlns:p14="http://schemas.microsoft.com/office/powerpoint/2010/main" val="330677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 smtClean="0"/>
              <a:t>Does anyone have a definition of business ethics?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Image result for business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497012"/>
            <a:ext cx="29622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626" y="5172075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1970, Milton Friedman famously argued that the only social responsibility of business was to maximize profits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“The only business of business is business” -</a:t>
            </a:r>
            <a:r>
              <a:rPr lang="en-US" dirty="0"/>
              <a:t>President </a:t>
            </a:r>
            <a:r>
              <a:rPr lang="en-US" b="1" dirty="0"/>
              <a:t>Calvin Coolidge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 smtClean="0"/>
              <a:t>Does anyone have a definition of business ethics?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926" y="2971800"/>
            <a:ext cx="8086725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behavioral standards informing and justifying your actions while transacting business, commerce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 smtClean="0"/>
              <a:t>What about in the context of data, machine learning &amp; AI?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 smtClean="0"/>
              <a:t>What about in the context of data, machine learning &amp; AI?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87" y="3000376"/>
            <a:ext cx="8429626" cy="842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using data and algorithms justify actions?  The use of data and mining approaches can be </a:t>
            </a:r>
            <a:r>
              <a:rPr lang="en-US" dirty="0" smtClean="0"/>
              <a:t>audited and are logical, </a:t>
            </a:r>
            <a:r>
              <a:rPr lang="en-US" dirty="0" smtClean="0"/>
              <a:t>so </a:t>
            </a:r>
            <a:r>
              <a:rPr lang="en-US" dirty="0" smtClean="0"/>
              <a:t>are </a:t>
            </a:r>
            <a:r>
              <a:rPr lang="en-US" dirty="0" smtClean="0"/>
              <a:t>the outcomes of those efforts justified?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5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643938" cy="591477"/>
          </a:xfrm>
        </p:spPr>
        <p:txBody>
          <a:bodyPr/>
          <a:lstStyle/>
          <a:p>
            <a:r>
              <a:rPr lang="en-US" sz="2800" dirty="0" smtClean="0"/>
              <a:t>What about in the context of data, machine learning &amp; AI?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eth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290645"/>
            <a:ext cx="71342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business and data ethics question?  Who was impacted?</a:t>
            </a:r>
          </a:p>
          <a:p>
            <a:pPr algn="ctr"/>
            <a:r>
              <a:rPr lang="en-US" dirty="0" smtClean="0"/>
              <a:t>If so, what did the practitioners and leaders miss?</a:t>
            </a:r>
          </a:p>
          <a:p>
            <a:pPr algn="ctr"/>
            <a:r>
              <a:rPr lang="en-US" dirty="0" smtClean="0"/>
              <a:t>What could have been done to mitigate the impact? </a:t>
            </a:r>
            <a:endParaRPr lang="en-US" dirty="0"/>
          </a:p>
        </p:txBody>
      </p:sp>
      <p:pic>
        <p:nvPicPr>
          <p:cNvPr id="1026" name="Picture 2" descr="Image result for knight capit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635911"/>
            <a:ext cx="4257676" cy="16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3858" y="5200650"/>
            <a:ext cx="8086725" cy="871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HFT provide liquidity?  Does it negatively impact everyday investors?  Do they provide real economic value?  Short term the market is a negative sum transaction due to these market </a:t>
            </a:r>
            <a:r>
              <a:rPr lang="en-US" dirty="0" smtClean="0"/>
              <a:t>makers is that fair for the middle class saver or pension holder?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targe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2573360"/>
            <a:ext cx="1828800" cy="18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business and data ethics question?  Who was impacted?</a:t>
            </a:r>
          </a:p>
          <a:p>
            <a:pPr algn="ctr"/>
            <a:r>
              <a:rPr lang="en-US" dirty="0" smtClean="0"/>
              <a:t>If so, what did the practitioners and leaders miss?</a:t>
            </a:r>
          </a:p>
          <a:p>
            <a:pPr algn="ctr"/>
            <a:r>
              <a:rPr lang="en-US" dirty="0" smtClean="0"/>
              <a:t>What could have been done to mitigate the impact?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58" y="5200650"/>
            <a:ext cx="8086725" cy="871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predicting </a:t>
            </a:r>
            <a:r>
              <a:rPr lang="en-US" dirty="0" smtClean="0"/>
              <a:t>simply spying </a:t>
            </a:r>
            <a:r>
              <a:rPr lang="en-US" dirty="0" smtClean="0"/>
              <a:t>and a form of privacy invasion? Is Target being underhanded by masking their intent with </a:t>
            </a:r>
            <a:r>
              <a:rPr lang="en-US" dirty="0" smtClean="0"/>
              <a:t>non pregnancy coupons</a:t>
            </a:r>
            <a:r>
              <a:rPr lang="en-US" dirty="0" smtClean="0"/>
              <a:t>?  Are consumers manipulated by these tactics or is it a benefit?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5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tarbucks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706689"/>
            <a:ext cx="1828800" cy="18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0064" y="1171570"/>
            <a:ext cx="8086725" cy="885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there a business and data ethics question?  Who was impacted?</a:t>
            </a:r>
          </a:p>
          <a:p>
            <a:pPr algn="ctr"/>
            <a:r>
              <a:rPr lang="en-US" dirty="0" smtClean="0"/>
              <a:t>If so, what did the practitioners and leaders miss?</a:t>
            </a:r>
          </a:p>
          <a:p>
            <a:pPr algn="ctr"/>
            <a:r>
              <a:rPr lang="en-US" dirty="0" smtClean="0"/>
              <a:t>What could have been done to mitigate the impact?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58" y="4886326"/>
            <a:ext cx="8086725" cy="1185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optimizing a schedule the best for the company, its shareholders, its customers and even employees since that ensures success of the company and leads to job stability</a:t>
            </a:r>
            <a:r>
              <a:rPr lang="en-US" dirty="0" smtClean="0"/>
              <a:t>?  Or does SBUX have a duty to employees as human beings with varying social-economic situations?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921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944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2_Office Theme</vt:lpstr>
      <vt:lpstr>Business Ethics &amp; the use of data</vt:lpstr>
      <vt:lpstr>Does anyone have a definition of business ethics?</vt:lpstr>
      <vt:lpstr>Does anyone have a definition of business ethics?</vt:lpstr>
      <vt:lpstr>What about in the context of data, machine learning &amp; AI?</vt:lpstr>
      <vt:lpstr>What about in the context of data, machine learning &amp; AI?</vt:lpstr>
      <vt:lpstr>What about in the context of data, machine learning &amp; AI?</vt:lpstr>
      <vt:lpstr>Article 1</vt:lpstr>
      <vt:lpstr>Article 2</vt:lpstr>
      <vt:lpstr>Article 3</vt:lpstr>
      <vt:lpstr>Article 4</vt:lpstr>
      <vt:lpstr>Article 5</vt:lpstr>
      <vt:lpstr>Some Popular Ethical Paradigms</vt:lpstr>
      <vt:lpstr>Popular Ethical Paradigms</vt:lpstr>
      <vt:lpstr>This is my evolving definition.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 With a Strong Data Focus</dc:title>
  <dc:creator>Edward Kwartler</dc:creator>
  <cp:lastModifiedBy>Edward Kwartler</cp:lastModifiedBy>
  <cp:revision>18</cp:revision>
  <dcterms:created xsi:type="dcterms:W3CDTF">2018-06-21T02:33:00Z</dcterms:created>
  <dcterms:modified xsi:type="dcterms:W3CDTF">2018-06-23T14:23:38Z</dcterms:modified>
</cp:coreProperties>
</file>