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74" r:id="rId14"/>
    <p:sldId id="270" r:id="rId15"/>
    <p:sldId id="271" r:id="rId16"/>
    <p:sldId id="272" r:id="rId17"/>
    <p:sldId id="275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79980" autoAdjust="0"/>
  </p:normalViewPr>
  <p:slideViewPr>
    <p:cSldViewPr snapToGrid="0" snapToObjects="1"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C02C18-1C35-B744-804C-83B8B9D674F2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847C94-FEF9-3B4E-BD18-215B1328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• Title should be in Garamond or Times New Roman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Subtitle should be in Trade Gothic or Helvetica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Change the size and case of the type as appropriate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Change alignment of the text as you like (i.e. center it, right align, et cetera)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Insert the ribbon appropriate to your library, department, or unit. Size it appropriately according to its length. It should only be on this first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8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BF7F94-4404-F949-9E4E-389CC9D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background_p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NONTITLE_p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ade Gothic Bold"/>
              </a:defRPr>
            </a:lvl1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Trade Gothic Bold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dobe Garamond Pro"/>
          <a:ea typeface="+mj-ea"/>
          <a:cs typeface="Adobe Garamon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stata/" TargetMode="External"/><Relationship Id="rId7" Type="http://schemas.openxmlformats.org/officeDocument/2006/relationships/hyperlink" Target="http://www.ssc.wisc.edu/sscc/pubs/stat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a.com/netcourse/" TargetMode="External"/><Relationship Id="rId5" Type="http://schemas.openxmlformats.org/officeDocument/2006/relationships/hyperlink" Target="http://www.statalist.org/" TargetMode="External"/><Relationship Id="rId4" Type="http://schemas.openxmlformats.org/officeDocument/2006/relationships/hyperlink" Target="http://data.princeton.edu/stat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tatlab@virginia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library.virginia.edu/newsletters/" TargetMode="External"/><Relationship Id="rId4" Type="http://schemas.openxmlformats.org/officeDocument/2006/relationships/hyperlink" Target="http://data.library.virginia.edu/stat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why-use-stat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order/new/edu/gradpla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25496" y="402318"/>
            <a:ext cx="7772400" cy="8203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6000" dirty="0" smtClean="0">
                <a:latin typeface="Adobe Garamond Pro"/>
                <a:cs typeface="Adobe Garamond Pro"/>
              </a:rPr>
              <a:t>Intro to Stata</a:t>
            </a:r>
            <a:endParaRPr lang="en-US" sz="6000" dirty="0">
              <a:latin typeface="Adobe Garamond Pro"/>
              <a:cs typeface="Adobe Garamond Pro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5496" y="1404135"/>
            <a:ext cx="7637857" cy="5600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TradeGothic CondEighteen"/>
                <a:cs typeface="TradeGothic CondEighteen"/>
              </a:rPr>
              <a:t>Clay Ford, StatLab</a:t>
            </a:r>
            <a:endParaRPr lang="en-US" sz="3600" dirty="0">
              <a:latin typeface="TradeGothic CondEighteen"/>
              <a:cs typeface="TradeGothic CondEighteen"/>
            </a:endParaRPr>
          </a:p>
        </p:txBody>
      </p:sp>
      <p:pic>
        <p:nvPicPr>
          <p:cNvPr id="4" name="Picture 3" descr="Library_ribbon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86" y="291886"/>
            <a:ext cx="563730" cy="3500644"/>
          </a:xfrm>
          <a:prstGeom prst="rect">
            <a:avLst/>
          </a:prstGeom>
        </p:spPr>
      </p:pic>
      <p:pic>
        <p:nvPicPr>
          <p:cNvPr id="1028" name="Picture 4" descr="http://www.timberlake.co.uk/common/images/stata/stata-release-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83" y="3476807"/>
            <a:ext cx="4855263" cy="11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846" y="2322497"/>
            <a:ext cx="31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 10,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Let’s go to the do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 have written a do file for today’s workshop. This allows you to reproduce what I have already done in Stata.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To follow along, simply highlight commands as we get to them and hit Ctrl + D (or click the submit button)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Feel free to add comments to the do file by preceding the text with an * or //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Let’s go to Stata!</a:t>
            </a: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9129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Help/Going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Web sites</a:t>
            </a: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Resources </a:t>
            </a:r>
            <a:r>
              <a:rPr lang="en-US" dirty="0">
                <a:latin typeface="Adobe Garamond Pro"/>
                <a:cs typeface="Adobe Garamond Pro"/>
              </a:rPr>
              <a:t>to help you learn and use Stata (IDRE UCLA)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3"/>
              </a:rPr>
              <a:t>http://www.ats.ucla.edu/stat/stata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Germán</a:t>
            </a:r>
            <a:r>
              <a:rPr lang="en-US" dirty="0" smtClean="0">
                <a:latin typeface="Adobe Garamond Pro"/>
                <a:cs typeface="Adobe Garamond Pro"/>
              </a:rPr>
              <a:t> Rodríguez’s Stata </a:t>
            </a:r>
            <a:r>
              <a:rPr lang="en-US" dirty="0">
                <a:latin typeface="Adobe Garamond Pro"/>
                <a:cs typeface="Adobe Garamond Pro"/>
              </a:rPr>
              <a:t>Tutorial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4"/>
              </a:rPr>
              <a:t>http://data.princeton.edu/stata</a:t>
            </a:r>
            <a:r>
              <a:rPr lang="en-US" dirty="0" smtClean="0">
                <a:latin typeface="Adobe Garamond Pro"/>
                <a:cs typeface="Adobe Garamond Pro"/>
                <a:hlinkClick r:id="rId4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Statlist</a:t>
            </a:r>
            <a:r>
              <a:rPr lang="en-US" smtClean="0">
                <a:latin typeface="Adobe Garamond Pro"/>
                <a:cs typeface="Adobe Garamond Pro"/>
              </a:rPr>
              <a:t>: The </a:t>
            </a:r>
            <a:r>
              <a:rPr lang="en-US" dirty="0">
                <a:latin typeface="Adobe Garamond Pro"/>
                <a:cs typeface="Adobe Garamond Pro"/>
              </a:rPr>
              <a:t>Stata Forum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5"/>
              </a:rPr>
              <a:t>http://www.statalist.org</a:t>
            </a:r>
            <a:r>
              <a:rPr lang="en-US" dirty="0" smtClean="0">
                <a:latin typeface="Adobe Garamond Pro"/>
                <a:cs typeface="Adobe Garamond Pro"/>
                <a:hlinkClick r:id="rId5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Stata </a:t>
            </a:r>
            <a:r>
              <a:rPr lang="en-US" dirty="0" err="1">
                <a:latin typeface="Adobe Garamond Pro"/>
                <a:cs typeface="Adobe Garamond Pro"/>
              </a:rPr>
              <a:t>NetCourses</a:t>
            </a:r>
            <a:r>
              <a:rPr lang="en-US" dirty="0">
                <a:latin typeface="Adobe Garamond Pro"/>
                <a:cs typeface="Adobe Garamond Pro"/>
              </a:rPr>
              <a:t>: web-based courses for learning Stata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6"/>
              </a:rPr>
              <a:t>http://www.stata.com/netcourse</a:t>
            </a:r>
            <a:r>
              <a:rPr lang="en-US" dirty="0" smtClean="0">
                <a:latin typeface="Adobe Garamond Pro"/>
                <a:cs typeface="Adobe Garamond Pro"/>
                <a:hlinkClick r:id="rId6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SSCC Statistical Computing Articles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7"/>
              </a:rPr>
              <a:t>http://</a:t>
            </a:r>
            <a:r>
              <a:rPr lang="en-US" dirty="0" smtClean="0">
                <a:latin typeface="Adobe Garamond Pro"/>
                <a:cs typeface="Adobe Garamond Pro"/>
                <a:hlinkClick r:id="rId7"/>
              </a:rPr>
              <a:t>www.ssc.wisc.edu/sscc/pubs/stat.htm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351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Help/Going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latin typeface="Adobe Garamond Pro"/>
                <a:cs typeface="Adobe Garamond Pro"/>
              </a:rPr>
              <a:t>Books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Hamilton, L. 2012. </a:t>
            </a:r>
            <a:r>
              <a:rPr lang="en-US" i="1" dirty="0">
                <a:latin typeface="Adobe Garamond Pro"/>
                <a:cs typeface="Adobe Garamond Pro"/>
              </a:rPr>
              <a:t>Statistics with STATA: Version </a:t>
            </a:r>
            <a:r>
              <a:rPr lang="en-US" i="1" dirty="0" smtClean="0">
                <a:latin typeface="Adobe Garamond Pro"/>
                <a:cs typeface="Adobe Garamond Pro"/>
              </a:rPr>
              <a:t>12</a:t>
            </a:r>
            <a:r>
              <a:rPr lang="en-US" dirty="0" smtClean="0">
                <a:latin typeface="Adobe Garamond Pro"/>
                <a:cs typeface="Adobe Garamond Pro"/>
              </a:rPr>
              <a:t>. </a:t>
            </a:r>
            <a:r>
              <a:rPr lang="en-US" dirty="0">
                <a:latin typeface="Adobe Garamond Pro"/>
                <a:cs typeface="Adobe Garamond Pro"/>
              </a:rPr>
              <a:t>Cengage </a:t>
            </a:r>
            <a:r>
              <a:rPr lang="en-US" dirty="0" smtClean="0">
                <a:latin typeface="Adobe Garamond Pro"/>
                <a:cs typeface="Adobe Garamond Pro"/>
              </a:rPr>
              <a:t>Learning</a:t>
            </a: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Mitchell, M. 2010. </a:t>
            </a:r>
            <a:r>
              <a:rPr lang="en-US" i="1" dirty="0">
                <a:latin typeface="Adobe Garamond Pro"/>
                <a:cs typeface="Adobe Garamond Pro"/>
              </a:rPr>
              <a:t>Data Management Using Stata: </a:t>
            </a:r>
            <a:r>
              <a:rPr lang="en-US" i="1" dirty="0" smtClean="0">
                <a:latin typeface="Adobe Garamond Pro"/>
                <a:cs typeface="Adobe Garamond Pro"/>
              </a:rPr>
              <a:t>A Practical </a:t>
            </a:r>
            <a:r>
              <a:rPr lang="en-US" i="1" dirty="0">
                <a:latin typeface="Adobe Garamond Pro"/>
                <a:cs typeface="Adobe Garamond Pro"/>
              </a:rPr>
              <a:t>Handbook</a:t>
            </a:r>
            <a:r>
              <a:rPr lang="en-US" dirty="0">
                <a:latin typeface="Adobe Garamond Pro"/>
                <a:cs typeface="Adobe Garamond Pro"/>
              </a:rPr>
              <a:t>. Stata Press.</a:t>
            </a: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Long</a:t>
            </a:r>
            <a:r>
              <a:rPr lang="en-US" dirty="0">
                <a:latin typeface="Adobe Garamond Pro"/>
                <a:cs typeface="Adobe Garamond Pro"/>
              </a:rPr>
              <a:t>, </a:t>
            </a:r>
            <a:r>
              <a:rPr lang="en-US" dirty="0" err="1">
                <a:latin typeface="Adobe Garamond Pro"/>
                <a:cs typeface="Adobe Garamond Pro"/>
              </a:rPr>
              <a:t>J.Scott</a:t>
            </a:r>
            <a:r>
              <a:rPr lang="en-US" dirty="0">
                <a:latin typeface="Adobe Garamond Pro"/>
                <a:cs typeface="Adobe Garamond Pro"/>
              </a:rPr>
              <a:t>. 2009. </a:t>
            </a:r>
            <a:r>
              <a:rPr lang="en-US" i="1" dirty="0">
                <a:latin typeface="Adobe Garamond Pro"/>
                <a:cs typeface="Adobe Garamond Pro"/>
              </a:rPr>
              <a:t>The Workflow of Data </a:t>
            </a:r>
            <a:r>
              <a:rPr lang="en-US" i="1" dirty="0" smtClean="0">
                <a:latin typeface="Adobe Garamond Pro"/>
                <a:cs typeface="Adobe Garamond Pro"/>
              </a:rPr>
              <a:t>Analysis Using </a:t>
            </a:r>
            <a:r>
              <a:rPr lang="en-US" i="1" dirty="0">
                <a:latin typeface="Adobe Garamond Pro"/>
                <a:cs typeface="Adobe Garamond Pro"/>
              </a:rPr>
              <a:t>Stata</a:t>
            </a:r>
            <a:r>
              <a:rPr lang="en-US" dirty="0">
                <a:latin typeface="Adobe Garamond Pro"/>
                <a:cs typeface="Adobe Garamond Pro"/>
              </a:rPr>
              <a:t>. Stata Press.</a:t>
            </a: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Acock</a:t>
            </a:r>
            <a:r>
              <a:rPr lang="en-US" dirty="0">
                <a:latin typeface="Adobe Garamond Pro"/>
                <a:cs typeface="Adobe Garamond Pro"/>
              </a:rPr>
              <a:t>, Alan C. 2012. </a:t>
            </a:r>
            <a:r>
              <a:rPr lang="en-US" i="1" dirty="0">
                <a:latin typeface="Adobe Garamond Pro"/>
                <a:cs typeface="Adobe Garamond Pro"/>
              </a:rPr>
              <a:t>A Gentle Introduction to </a:t>
            </a:r>
            <a:r>
              <a:rPr lang="en-US" i="1" dirty="0" smtClean="0">
                <a:latin typeface="Adobe Garamond Pro"/>
                <a:cs typeface="Adobe Garamond Pro"/>
              </a:rPr>
              <a:t>Stata</a:t>
            </a:r>
            <a:r>
              <a:rPr lang="en-US" dirty="0" smtClean="0">
                <a:latin typeface="Adobe Garamond Pro"/>
                <a:cs typeface="Adobe Garamond Pro"/>
              </a:rPr>
              <a:t>, Revised </a:t>
            </a:r>
            <a:r>
              <a:rPr lang="en-US" dirty="0">
                <a:latin typeface="Adobe Garamond Pro"/>
                <a:cs typeface="Adobe Garamond Pro"/>
              </a:rPr>
              <a:t>3rd ed. Stata Press</a:t>
            </a:r>
            <a:r>
              <a:rPr lang="en-US" dirty="0" smtClean="0">
                <a:latin typeface="Adobe Garamond Pro"/>
                <a:cs typeface="Adobe Garamond Pro"/>
              </a:rPr>
              <a:t>.</a:t>
            </a: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Mitchell, Michael N. 2012. </a:t>
            </a:r>
            <a:r>
              <a:rPr lang="en-US" i="1" dirty="0" smtClean="0">
                <a:latin typeface="Adobe Garamond Pro"/>
                <a:cs typeface="Adobe Garamond Pro"/>
              </a:rPr>
              <a:t>A Visual Guide to Stata Graphics</a:t>
            </a:r>
            <a:r>
              <a:rPr lang="en-US" dirty="0" smtClean="0">
                <a:latin typeface="Adobe Garamond Pro"/>
                <a:cs typeface="Adobe Garamond Pro"/>
              </a:rPr>
              <a:t>. Stata Press.</a:t>
            </a: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6228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65318"/>
            <a:ext cx="69760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General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elp </a:t>
            </a:r>
            <a:r>
              <a:rPr lang="en-US" sz="1400" dirty="0" smtClean="0">
                <a:cs typeface="Courier New" panose="02070309020205020404" pitchFamily="49" charset="0"/>
              </a:rPr>
              <a:t>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search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cs typeface="Courier New" panose="02070309020205020404" pitchFamily="49" charset="0"/>
              </a:rPr>
              <a:t>online help on a specific command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access routines from the SSC Archive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1400" dirty="0">
                <a:cs typeface="Courier New" panose="02070309020205020404" pitchFamily="49" charset="0"/>
              </a:rPr>
              <a:t>: log output to an external file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define the time indicator </a:t>
            </a:r>
            <a:r>
              <a:rPr lang="en-US" sz="1400">
                <a:cs typeface="Courier New" panose="02070309020205020404" pitchFamily="49" charset="0"/>
              </a:rPr>
              <a:t>for </a:t>
            </a:r>
            <a:r>
              <a:rPr lang="en-US" sz="1400" smtClean="0">
                <a:cs typeface="Courier New" panose="02070309020205020404" pitchFamily="49" charset="0"/>
              </a:rPr>
              <a:t>time series </a:t>
            </a:r>
            <a:r>
              <a:rPr lang="en-US" sz="1400" dirty="0">
                <a:cs typeface="Courier New" panose="02070309020205020404" pitchFamily="49" charset="0"/>
              </a:rPr>
              <a:t>or panel data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compress : </a:t>
            </a:r>
            <a:r>
              <a:rPr lang="en-US" sz="1400" dirty="0">
                <a:cs typeface="Courier New" panose="02070309020205020404" pitchFamily="49" charset="0"/>
              </a:rPr>
              <a:t>economize on space used by variables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: </a:t>
            </a:r>
            <a:r>
              <a:rPr lang="en-US" sz="1400" dirty="0">
                <a:cs typeface="Courier New" panose="02070309020205020404" pitchFamily="49" charset="0"/>
              </a:rPr>
              <a:t>change the working directory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clear : </a:t>
            </a:r>
            <a:r>
              <a:rPr lang="en-US" sz="1400" dirty="0">
                <a:cs typeface="Courier New" panose="02070309020205020404" pitchFamily="49" charset="0"/>
              </a:rPr>
              <a:t>clear memory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quietly : </a:t>
            </a:r>
            <a:r>
              <a:rPr lang="en-US" sz="1400" dirty="0">
                <a:cs typeface="Courier New" panose="02070309020205020404" pitchFamily="49" charset="0"/>
              </a:rPr>
              <a:t>do not show the results of a command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Data manipulation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: </a:t>
            </a:r>
            <a:r>
              <a:rPr lang="en-US" sz="1400" dirty="0">
                <a:cs typeface="Courier New" panose="02070309020205020404" pitchFamily="49" charset="0"/>
              </a:rPr>
              <a:t>create a new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: </a:t>
            </a:r>
            <a:r>
              <a:rPr lang="en-US" sz="1400" dirty="0">
                <a:cs typeface="Courier New" panose="02070309020205020404" pitchFamily="49" charset="0"/>
              </a:rPr>
              <a:t>modify an existing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rename : </a:t>
            </a:r>
            <a:r>
              <a:rPr lang="en-US" sz="1400" dirty="0">
                <a:cs typeface="Courier New" panose="02070309020205020404" pitchFamily="49" charset="0"/>
              </a:rPr>
              <a:t>rename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 : </a:t>
            </a:r>
            <a:r>
              <a:rPr lang="en-US" sz="1400" dirty="0">
                <a:cs typeface="Courier New" panose="02070309020205020404" pitchFamily="49" charset="0"/>
              </a:rPr>
              <a:t>change the sort order of the dataset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recode : </a:t>
            </a:r>
            <a:r>
              <a:rPr lang="en-US" sz="1400" dirty="0">
                <a:cs typeface="Courier New" panose="02070309020205020404" pitchFamily="49" charset="0"/>
              </a:rPr>
              <a:t>recode categorical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 : </a:t>
            </a:r>
            <a:r>
              <a:rPr lang="en-US" sz="1400" dirty="0">
                <a:cs typeface="Courier New" panose="02070309020205020404" pitchFamily="49" charset="0"/>
              </a:rPr>
              <a:t>drop certain variables and/or observations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keep : </a:t>
            </a:r>
            <a:r>
              <a:rPr lang="en-US" sz="1400" dirty="0">
                <a:cs typeface="Courier New" panose="02070309020205020404" pitchFamily="49" charset="0"/>
              </a:rPr>
              <a:t>keep only certain variables and/or observations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encode : </a:t>
            </a:r>
            <a:r>
              <a:rPr lang="en-US" sz="1400" dirty="0">
                <a:cs typeface="Courier New" panose="02070309020205020404" pitchFamily="49" charset="0"/>
              </a:rPr>
              <a:t>generate numeric variable from categorical variable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convert string variables to numeric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: </a:t>
            </a:r>
            <a:r>
              <a:rPr lang="en-US" sz="1400" dirty="0">
                <a:cs typeface="Courier New" panose="02070309020205020404" pitchFamily="49" charset="0"/>
              </a:rPr>
              <a:t>describe a data set or current contents of memory</a:t>
            </a:r>
          </a:p>
        </p:txBody>
      </p:sp>
    </p:spTree>
    <p:extLst>
      <p:ext uri="{BB962C8B-B14F-4D97-AF65-F5344CB8AC3E}">
        <p14:creationId xmlns:p14="http://schemas.microsoft.com/office/powerpoint/2010/main" val="41626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5318"/>
            <a:ext cx="6976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More data manipulation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: </a:t>
            </a:r>
            <a:r>
              <a:rPr lang="en-US" sz="1400" dirty="0">
                <a:cs typeface="Courier New" panose="02070309020205020404" pitchFamily="49" charset="0"/>
              </a:rPr>
              <a:t>load a Stata data set</a:t>
            </a:r>
          </a:p>
          <a:p>
            <a:pPr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delimited : </a:t>
            </a:r>
            <a:r>
              <a:rPr lang="en-US" sz="1400" dirty="0">
                <a:cs typeface="Courier New" panose="02070309020205020404" pitchFamily="49" charset="0"/>
              </a:rPr>
              <a:t>load a text file in tab- or comma-delimited format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save : </a:t>
            </a:r>
            <a:r>
              <a:rPr lang="en-US" sz="1400" dirty="0">
                <a:cs typeface="Courier New" panose="02070309020205020404" pitchFamily="49" charset="0"/>
              </a:rPr>
              <a:t>write the contents of memory to a Stata data set</a:t>
            </a:r>
          </a:p>
          <a:p>
            <a:pPr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delimited </a:t>
            </a:r>
            <a:r>
              <a:rPr lang="en-US" sz="1400" dirty="0">
                <a:cs typeface="Courier New" panose="02070309020205020404" pitchFamily="49" charset="0"/>
              </a:rPr>
              <a:t>: write a text file in tab- or comma-delimited format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append : </a:t>
            </a:r>
            <a:r>
              <a:rPr lang="en-US" sz="1400" dirty="0">
                <a:cs typeface="Courier New" panose="02070309020205020404" pitchFamily="49" charset="0"/>
              </a:rPr>
              <a:t>combine datasets by stacking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merge : </a:t>
            </a:r>
            <a:r>
              <a:rPr lang="en-US" sz="1400" dirty="0">
                <a:cs typeface="Courier New" panose="02070309020205020404" pitchFamily="49" charset="0"/>
              </a:rPr>
              <a:t>merge datasets (one-to-one or match merge)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: </a:t>
            </a:r>
            <a:r>
              <a:rPr lang="en-US" sz="1400" dirty="0">
                <a:cs typeface="Courier New" panose="02070309020205020404" pitchFamily="49" charset="0"/>
              </a:rPr>
              <a:t>make a dataset of frequencies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 : </a:t>
            </a:r>
            <a:r>
              <a:rPr lang="en-US" sz="1400" dirty="0">
                <a:cs typeface="Courier New" panose="02070309020205020404" pitchFamily="49" charset="0"/>
              </a:rPr>
              <a:t>make a dataset of summary statistics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Statistical commands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 : </a:t>
            </a:r>
            <a:r>
              <a:rPr lang="en-US" sz="1400" dirty="0">
                <a:cs typeface="Courier New" panose="02070309020205020404" pitchFamily="49" charset="0"/>
              </a:rPr>
              <a:t>abbreviation for tabulate: 1- and 2-way tables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: </a:t>
            </a:r>
            <a:r>
              <a:rPr lang="en-US" sz="1400" dirty="0">
                <a:cs typeface="Courier New" panose="02070309020205020404" pitchFamily="49" charset="0"/>
              </a:rPr>
              <a:t>tables of summary statistics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>
                <a:cs typeface="Courier New" panose="02070309020205020404" pitchFamily="49" charset="0"/>
              </a:rPr>
              <a:t>: descriptive statistics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correlate : </a:t>
            </a:r>
            <a:r>
              <a:rPr lang="en-US" sz="1400" dirty="0">
                <a:cs typeface="Courier New" panose="02070309020205020404" pitchFamily="49" charset="0"/>
              </a:rPr>
              <a:t>correlation matrices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perform 1-, 2-sample and paired t-tests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1-, 2-, n-way analysis of variance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regress : </a:t>
            </a:r>
            <a:r>
              <a:rPr lang="en-US" sz="1400" dirty="0">
                <a:cs typeface="Courier New" panose="02070309020205020404" pitchFamily="49" charset="0"/>
              </a:rPr>
              <a:t>least squares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logistic :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model, logistic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binomial </a:t>
            </a:r>
            <a:r>
              <a:rPr lang="en-US" sz="1400" dirty="0" err="1">
                <a:cs typeface="Courier New" panose="02070309020205020404" pitchFamily="49" charset="0"/>
              </a:rPr>
              <a:t>probit</a:t>
            </a:r>
            <a:r>
              <a:rPr lang="en-US" sz="1400" dirty="0">
                <a:cs typeface="Courier New" panose="02070309020205020404" pitchFamily="49" charset="0"/>
              </a:rPr>
              <a:t> model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: </a:t>
            </a:r>
            <a:r>
              <a:rPr lang="en-US" sz="1400" dirty="0">
                <a:cs typeface="Courier New" panose="02070309020205020404" pitchFamily="49" charset="0"/>
              </a:rPr>
              <a:t>generate fitted values, residuals, etc.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 : </a:t>
            </a:r>
            <a:r>
              <a:rPr lang="en-US" sz="1400" dirty="0">
                <a:cs typeface="Courier New" panose="02070309020205020404" pitchFamily="49" charset="0"/>
              </a:rPr>
              <a:t>test linear hypotheses on parameters</a:t>
            </a:r>
          </a:p>
        </p:txBody>
      </p:sp>
    </p:spTree>
    <p:extLst>
      <p:ext uri="{BB962C8B-B14F-4D97-AF65-F5344CB8AC3E}">
        <p14:creationId xmlns:p14="http://schemas.microsoft.com/office/powerpoint/2010/main" val="10133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565318"/>
            <a:ext cx="6976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More statistical commands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ivregress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instrumental variables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regression with AR(1) errors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oprobit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ordered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cs typeface="Courier New" panose="02070309020205020404" pitchFamily="49" charset="0"/>
              </a:rPr>
              <a:t>probit</a:t>
            </a:r>
            <a:r>
              <a:rPr lang="en-US" sz="1400" dirty="0">
                <a:cs typeface="Courier New" panose="02070309020205020404" pitchFamily="49" charset="0"/>
              </a:rPr>
              <a:t> models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multinomial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Poisson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heckman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selection model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cs typeface="Courier New" panose="02070309020205020404" pitchFamily="49" charset="0"/>
              </a:rPr>
              <a:t>BoxJenkins</a:t>
            </a:r>
            <a:r>
              <a:rPr lang="en-US" sz="1400" dirty="0">
                <a:cs typeface="Courier New" panose="02070309020205020404" pitchFamily="49" charset="0"/>
              </a:rPr>
              <a:t> models, regressions with ARMA errors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re) : </a:t>
            </a:r>
            <a:r>
              <a:rPr lang="en-US" sz="1400" dirty="0">
                <a:cs typeface="Courier New" panose="02070309020205020404" pitchFamily="49" charset="0"/>
              </a:rPr>
              <a:t>fixed or random effects estimator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panel-data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xtmixed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linear mixed (multi-level) models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Graphical commands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histogram x: </a:t>
            </a:r>
            <a:r>
              <a:rPr lang="en-US" sz="1400" dirty="0">
                <a:cs typeface="Courier New" panose="02070309020205020404" pitchFamily="49" charset="0"/>
              </a:rPr>
              <a:t>histogram of the x variable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scatter y x: </a:t>
            </a:r>
            <a:r>
              <a:rPr lang="en-US" sz="1400" dirty="0">
                <a:cs typeface="Courier New" panose="02070309020205020404" pitchFamily="49" charset="0"/>
              </a:rPr>
              <a:t>a Y vs X scatterplot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y x: </a:t>
            </a:r>
            <a:r>
              <a:rPr lang="en-US" sz="1400" dirty="0">
                <a:cs typeface="Courier New" panose="02070309020205020404" pitchFamily="49" charset="0"/>
              </a:rPr>
              <a:t>a Y vs X line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time: </a:t>
            </a:r>
            <a:r>
              <a:rPr lang="en-US" sz="1400" dirty="0">
                <a:cs typeface="Courier New" panose="02070309020205020404" pitchFamily="49" charset="0"/>
              </a:rPr>
              <a:t>a Y vs time time-series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area y x: </a:t>
            </a:r>
            <a:r>
              <a:rPr lang="en-US" sz="1400" dirty="0">
                <a:cs typeface="Courier New" panose="02070309020205020404" pitchFamily="49" charset="0"/>
              </a:rPr>
              <a:t>a Y vs X area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range plot (hi-lo) with lines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least-squares fit line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lfitci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least-squares fit line with confidence intervals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</a:t>
            </a:r>
            <a:r>
              <a:rPr lang="en-US" sz="1400" dirty="0" err="1">
                <a:cs typeface="Courier New" panose="02070309020205020404" pitchFamily="49" charset="0"/>
              </a:rPr>
              <a:t>lowess</a:t>
            </a:r>
            <a:r>
              <a:rPr lang="en-US" sz="1400" dirty="0">
                <a:cs typeface="Courier New" panose="02070309020205020404" pitchFamily="49" charset="0"/>
              </a:rPr>
              <a:t> (locally weighted smoothed) line</a:t>
            </a:r>
          </a:p>
        </p:txBody>
      </p:sp>
    </p:spTree>
    <p:extLst>
      <p:ext uri="{BB962C8B-B14F-4D97-AF65-F5344CB8AC3E}">
        <p14:creationId xmlns:p14="http://schemas.microsoft.com/office/powerpoint/2010/main" val="26279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StatLab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842716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Thanks for coming today!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For help and advice with your data analysis, contact the StatLab to set up an appointment:</a:t>
            </a: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  <a:hlinkClick r:id="rId3"/>
              </a:rPr>
              <a:t>statlab@virginia.edu</a:t>
            </a: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Sign up for more workshops or see past workshops:</a:t>
            </a:r>
          </a:p>
          <a:p>
            <a:pPr>
              <a:defRPr/>
            </a:pPr>
            <a:r>
              <a:rPr lang="en-US" dirty="0">
                <a:hlinkClick r:id="rId4"/>
              </a:rPr>
              <a:t>http://data.library.virginia.edu/statlab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Register for the Research Data Services newsletter to stay </a:t>
            </a:r>
            <a:r>
              <a:rPr lang="en-US" dirty="0">
                <a:latin typeface="Adobe Garamond Pro"/>
                <a:cs typeface="Adobe Garamond Pro"/>
              </a:rPr>
              <a:t>up-to-date on StatLab events and </a:t>
            </a:r>
            <a:r>
              <a:rPr lang="en-US" dirty="0" smtClean="0">
                <a:latin typeface="Adobe Garamond Pro"/>
                <a:cs typeface="Adobe Garamond Pro"/>
              </a:rPr>
              <a:t>resources:</a:t>
            </a:r>
          </a:p>
          <a:p>
            <a:pPr>
              <a:defRPr/>
            </a:pPr>
            <a:r>
              <a:rPr lang="en-US" dirty="0">
                <a:latin typeface="Adobe Garamond Pro"/>
                <a:cs typeface="Adobe Garamond Pro"/>
                <a:hlinkClick r:id="rId5"/>
              </a:rPr>
              <a:t>http://data.library.virginia.edu/newsletters</a:t>
            </a:r>
            <a:r>
              <a:rPr lang="en-US" dirty="0" smtClean="0">
                <a:latin typeface="Adobe Garamond Pro"/>
                <a:cs typeface="Adobe Garamond Pro"/>
                <a:hlinkClick r:id="rId5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348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About this workshop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Assumptions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No prior knowledge of Stata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Access to Stata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 smtClean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Teach you how to…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Load data into Stata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Do basic data manipulation and statistical analyses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Save Stata syntax for reproducibility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1063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About Stata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Complete, integrated statistical software package</a:t>
            </a:r>
            <a:r>
              <a:rPr lang="en-US" b="0" i="0" baseline="0" dirty="0" smtClean="0">
                <a:latin typeface="Adobe Garamond Pro"/>
                <a:cs typeface="Adobe Garamond Pro"/>
              </a:rPr>
              <a:t> 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Has both a point-and-click interface and command syntax (aka, its own programming language)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Comes with fantastic documentation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For Windows, Mac, and </a:t>
            </a:r>
            <a:r>
              <a:rPr lang="en-US" dirty="0" smtClean="0">
                <a:latin typeface="Adobe Garamond Pro"/>
                <a:cs typeface="Adobe Garamond Pro"/>
              </a:rPr>
              <a:t>Linu</a:t>
            </a:r>
            <a:r>
              <a:rPr lang="en-US" b="0" i="0" dirty="0" smtClean="0">
                <a:latin typeface="Adobe Garamond Pro"/>
                <a:cs typeface="Adobe Garamond Pro"/>
              </a:rPr>
              <a:t>x/Unix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Can purchase perpetual license or annual </a:t>
            </a:r>
            <a:r>
              <a:rPr lang="en-US" dirty="0" smtClean="0">
                <a:latin typeface="Adobe Garamond Pro"/>
                <a:cs typeface="Adobe Garamond Pro"/>
              </a:rPr>
              <a:t>license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Can purchase different flavors: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Stata/MP: The fastest version of Stata (for dual-core and multicore/multiprocessor computers)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Stata/SE: Stata for large datasets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Stata/IC: Stata for moderate-sized datasets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Small Stata: A version of Stata that handles small datasets (for students only)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See the full </a:t>
            </a:r>
            <a:r>
              <a:rPr lang="en-US" dirty="0">
                <a:latin typeface="Adobe Garamond Pro"/>
                <a:cs typeface="Adobe Garamond Pro"/>
              </a:rPr>
              <a:t>sales pitch: 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http://www.stata.com/why-use-stata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/</a:t>
            </a:r>
            <a:r>
              <a:rPr lang="en-US" dirty="0" smtClean="0">
                <a:latin typeface="Adobe Garamond Pro"/>
                <a:cs typeface="Adobe Garamond Pro"/>
              </a:rPr>
              <a:t> </a:t>
            </a: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581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Stata at </a:t>
            </a:r>
            <a:r>
              <a:rPr lang="en-US" dirty="0" err="1" smtClean="0"/>
              <a:t>UVa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Three ways: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Stata </a:t>
            </a:r>
            <a:r>
              <a:rPr lang="en-US" b="1" dirty="0" err="1" smtClean="0">
                <a:latin typeface="Adobe Garamond Pro"/>
                <a:cs typeface="Adobe Garamond Pro"/>
              </a:rPr>
              <a:t>GradPlan</a:t>
            </a:r>
            <a:r>
              <a:rPr lang="en-US" dirty="0">
                <a:latin typeface="Adobe Garamond Pro"/>
                <a:cs typeface="Adobe Garamond Pro"/>
              </a:rPr>
              <a:t>. </a:t>
            </a:r>
            <a:r>
              <a:rPr lang="en-US" dirty="0" smtClean="0">
                <a:latin typeface="Adobe Garamond Pro"/>
                <a:cs typeface="Adobe Garamond Pro"/>
              </a:rPr>
              <a:t>Under </a:t>
            </a:r>
            <a:r>
              <a:rPr lang="en-US" dirty="0">
                <a:latin typeface="Adobe Garamond Pro"/>
                <a:cs typeface="Adobe Garamond Pro"/>
              </a:rPr>
              <a:t>this program Stata software is purchased </a:t>
            </a:r>
            <a:r>
              <a:rPr lang="en-US" dirty="0" smtClean="0">
                <a:latin typeface="Adobe Garamond Pro"/>
                <a:cs typeface="Adobe Garamond Pro"/>
              </a:rPr>
              <a:t>(or rented) online </a:t>
            </a:r>
            <a:r>
              <a:rPr lang="en-US" dirty="0">
                <a:latin typeface="Adobe Garamond Pro"/>
                <a:cs typeface="Adobe Garamond Pro"/>
              </a:rPr>
              <a:t>and ships directly to you. </a:t>
            </a:r>
            <a:r>
              <a:rPr lang="en-US" dirty="0" smtClean="0">
                <a:latin typeface="Adobe Garamond Pro"/>
                <a:cs typeface="Adobe Garamond Pro"/>
              </a:rPr>
              <a:t>See 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http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://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www.stata.com/order/new/edu/gradplans/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The </a:t>
            </a:r>
            <a:r>
              <a:rPr lang="en-US" b="1" dirty="0">
                <a:latin typeface="Adobe Garamond Pro"/>
                <a:cs typeface="Adobe Garamond Pro"/>
              </a:rPr>
              <a:t>Hive</a:t>
            </a:r>
            <a:r>
              <a:rPr lang="en-US" dirty="0">
                <a:latin typeface="Adobe Garamond Pro"/>
                <a:cs typeface="Adobe Garamond Pro"/>
              </a:rPr>
              <a:t>. </a:t>
            </a:r>
            <a:r>
              <a:rPr lang="en-US" dirty="0" smtClean="0">
                <a:latin typeface="Adobe Garamond Pro"/>
                <a:cs typeface="Adobe Garamond Pro"/>
              </a:rPr>
              <a:t>Provides access to </a:t>
            </a:r>
            <a:r>
              <a:rPr lang="en-US" dirty="0" smtClean="0">
                <a:latin typeface="Adobe Garamond Pro"/>
                <a:cs typeface="Adobe Garamond Pro"/>
              </a:rPr>
              <a:t>Stata/IC, </a:t>
            </a:r>
            <a:r>
              <a:rPr lang="en-US" dirty="0">
                <a:latin typeface="Adobe Garamond Pro"/>
                <a:cs typeface="Adobe Garamond Pro"/>
              </a:rPr>
              <a:t>version </a:t>
            </a:r>
            <a:r>
              <a:rPr lang="en-US" dirty="0" smtClean="0">
                <a:latin typeface="Adobe Garamond Pro"/>
                <a:cs typeface="Adobe Garamond Pro"/>
              </a:rPr>
              <a:t>13.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Computer labs</a:t>
            </a:r>
            <a:r>
              <a:rPr lang="en-US" dirty="0" smtClean="0">
                <a:latin typeface="Adobe Garamond Pro"/>
                <a:cs typeface="Adobe Garamond Pro"/>
              </a:rPr>
              <a:t>: ITS </a:t>
            </a:r>
            <a:r>
              <a:rPr lang="en-US" dirty="0">
                <a:latin typeface="Adobe Garamond Pro"/>
                <a:cs typeface="Adobe Garamond Pro"/>
              </a:rPr>
              <a:t>computer lab in Clark Hall and </a:t>
            </a:r>
            <a:r>
              <a:rPr lang="en-US" dirty="0" smtClean="0">
                <a:latin typeface="Adobe Garamond Pro"/>
                <a:cs typeface="Adobe Garamond Pro"/>
              </a:rPr>
              <a:t>the </a:t>
            </a:r>
            <a:r>
              <a:rPr lang="en-US" dirty="0">
                <a:latin typeface="Adobe Garamond Pro"/>
                <a:cs typeface="Adobe Garamond Pro"/>
              </a:rPr>
              <a:t>Scholars’ Lab in Alderman Library.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Note: </a:t>
            </a:r>
            <a:r>
              <a:rPr lang="en-US" dirty="0">
                <a:latin typeface="Adobe Garamond Pro"/>
                <a:cs typeface="Adobe Garamond Pro"/>
              </a:rPr>
              <a:t>The University owns 45 concurrent </a:t>
            </a:r>
            <a:r>
              <a:rPr lang="en-US" dirty="0" smtClean="0">
                <a:latin typeface="Adobe Garamond Pro"/>
                <a:cs typeface="Adobe Garamond Pro"/>
              </a:rPr>
              <a:t>licenses. </a:t>
            </a:r>
            <a:r>
              <a:rPr lang="en-US" dirty="0">
                <a:latin typeface="Adobe Garamond Pro"/>
                <a:cs typeface="Adobe Garamond Pro"/>
              </a:rPr>
              <a:t>These apply to both computer labs </a:t>
            </a:r>
            <a:r>
              <a:rPr lang="en-US" dirty="0" smtClean="0">
                <a:latin typeface="Adobe Garamond Pro"/>
                <a:cs typeface="Adobe Garamond Pro"/>
              </a:rPr>
              <a:t>and the Hive. You may have to wait for licenses to open if all are in use. </a:t>
            </a: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9554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Navigating Stata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19" y="2106636"/>
            <a:ext cx="5464326" cy="33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6854" y="2034283"/>
            <a:ext cx="1423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Review:</a:t>
            </a:r>
          </a:p>
          <a:p>
            <a:r>
              <a:rPr lang="en-US" dirty="0" smtClean="0"/>
              <a:t>List of commands you have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853" y="4262063"/>
            <a:ext cx="142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r>
              <a:rPr lang="en-US" dirty="0" smtClean="0"/>
              <a:t>Where you type in Stata syntax/code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4945" y="1621605"/>
            <a:ext cx="154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r>
              <a:rPr lang="en-US" dirty="0" smtClean="0"/>
              <a:t>Output resulting from 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4945" y="2915305"/>
            <a:ext cx="142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</a:p>
          <a:p>
            <a:r>
              <a:rPr lang="en-US" dirty="0" smtClean="0"/>
              <a:t>List of variables in 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3988" y="4237652"/>
            <a:ext cx="1423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</a:p>
          <a:p>
            <a:r>
              <a:rPr lang="en-US" dirty="0" smtClean="0"/>
              <a:t>Information about your variables and dataset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34337" y="1808252"/>
            <a:ext cx="2110608" cy="821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13816" y="2772947"/>
            <a:ext cx="690172" cy="33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27732" y="4186754"/>
            <a:ext cx="690172" cy="33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23688" y="2211495"/>
            <a:ext cx="708385" cy="383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97285" y="4447190"/>
            <a:ext cx="1561672" cy="638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2659" y="5434992"/>
            <a:ext cx="142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cxnSp>
        <p:nvCxnSpPr>
          <p:cNvPr id="4" name="Straight Arrow Connector 3"/>
          <p:cNvCxnSpPr>
            <a:stCxn id="15" idx="1"/>
          </p:cNvCxnSpPr>
          <p:nvPr/>
        </p:nvCxnSpPr>
        <p:spPr>
          <a:xfrm flipH="1" flipV="1">
            <a:off x="2075380" y="5462392"/>
            <a:ext cx="1187279" cy="29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Using Stata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Stata provides point-and-click interface but highly recommended to use syntax. Why?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Syntax can be saved and reused, making it easier to reproduce results and collaborate with others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When you Google for Stata help, the results will almost always be syntax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The Stata help manuals present all examples using syntax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Syntax can be entered interactively or submitted in batch from a “do” file (</a:t>
            </a:r>
            <a:r>
              <a:rPr lang="en-US" dirty="0" err="1" smtClean="0">
                <a:latin typeface="Adobe Garamond Pro"/>
                <a:cs typeface="Adobe Garamond Pro"/>
              </a:rPr>
              <a:t>ie</a:t>
            </a:r>
            <a:r>
              <a:rPr lang="en-US" dirty="0" smtClean="0">
                <a:latin typeface="Adobe Garamond Pro"/>
                <a:cs typeface="Adobe Garamond Pro"/>
              </a:rPr>
              <a:t>, a text file of Stata commands)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Example of Stata syntax (set working directory and load CSV file):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"C:\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Users\jcf2d\IntroToStata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</a:p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"scores.csv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3610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Stata syntax 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Stata is case-sensitive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Commands are lower case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Most </a:t>
            </a:r>
            <a:r>
              <a:rPr lang="en-US" dirty="0">
                <a:latin typeface="Adobe Garamond Pro"/>
                <a:cs typeface="Adobe Garamond Pro"/>
              </a:rPr>
              <a:t>Stata commands </a:t>
            </a:r>
            <a:r>
              <a:rPr lang="en-US" dirty="0" smtClean="0">
                <a:latin typeface="Adobe Garamond Pro"/>
                <a:cs typeface="Adobe Garamond Pro"/>
              </a:rPr>
              <a:t>have the following structure: </a:t>
            </a:r>
            <a:br>
              <a:rPr lang="en-US" dirty="0" smtClean="0">
                <a:latin typeface="Adobe Garamond Pro"/>
                <a:cs typeface="Adobe Garamond Pro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dirty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Many commands can be abbreviated (example, “</a:t>
            </a:r>
            <a:r>
              <a:rPr lang="en-US" b="0" i="0" dirty="0" err="1" smtClean="0">
                <a:latin typeface="Adobe Garamond Pro"/>
                <a:cs typeface="Adobe Garamond Pro"/>
              </a:rPr>
              <a:t>reg</a:t>
            </a:r>
            <a:r>
              <a:rPr lang="en-US" b="0" i="0" dirty="0" smtClean="0">
                <a:latin typeface="Adobe Garamond Pro"/>
                <a:cs typeface="Adobe Garamond Pro"/>
              </a:rPr>
              <a:t>” </a:t>
            </a:r>
            <a:r>
              <a:rPr lang="en-US" b="0" i="0" dirty="0" smtClean="0">
                <a:latin typeface="Adobe Garamond Pro"/>
                <a:cs typeface="Adobe Garamond Pro"/>
              </a:rPr>
              <a:t>for “regress</a:t>
            </a:r>
            <a:r>
              <a:rPr lang="en-US" b="0" i="0" dirty="0" smtClean="0">
                <a:latin typeface="Adobe Garamond Pro"/>
                <a:cs typeface="Adobe Garamond Pro"/>
              </a:rPr>
              <a:t>”, “gen” </a:t>
            </a:r>
            <a:r>
              <a:rPr lang="en-US" b="0" i="0" dirty="0" smtClean="0">
                <a:latin typeface="Adobe Garamond Pro"/>
                <a:cs typeface="Adobe Garamond Pro"/>
              </a:rPr>
              <a:t>fo</a:t>
            </a:r>
            <a:r>
              <a:rPr lang="en-US" dirty="0" smtClean="0">
                <a:latin typeface="Adobe Garamond Pro"/>
                <a:cs typeface="Adobe Garamond Pro"/>
              </a:rPr>
              <a:t>r </a:t>
            </a:r>
            <a:r>
              <a:rPr lang="en-US" b="0" i="0" dirty="0" smtClean="0">
                <a:latin typeface="Adobe Garamond Pro"/>
                <a:cs typeface="Adobe Garamond Pro"/>
              </a:rPr>
              <a:t>“generate”, “sum” </a:t>
            </a:r>
            <a:r>
              <a:rPr lang="en-US" dirty="0" smtClean="0">
                <a:latin typeface="Adobe Garamond Pro"/>
                <a:cs typeface="Adobe Garamond Pro"/>
              </a:rPr>
              <a:t>for “summary”</a:t>
            </a:r>
            <a:r>
              <a:rPr lang="en-US" b="0" i="0" dirty="0" smtClean="0">
                <a:latin typeface="Adobe Garamond Pro"/>
                <a:cs typeface="Adobe Garamond Pro"/>
              </a:rPr>
              <a:t>)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In interactive mode, previous commands can be recalled with </a:t>
            </a:r>
            <a:r>
              <a:rPr lang="en-US" dirty="0" err="1" smtClean="0">
                <a:latin typeface="Adobe Garamond Pro"/>
                <a:cs typeface="Adobe Garamond Pro"/>
              </a:rPr>
              <a:t>PageUp</a:t>
            </a:r>
            <a:r>
              <a:rPr lang="en-US" dirty="0" smtClean="0">
                <a:latin typeface="Adobe Garamond Pro"/>
                <a:cs typeface="Adobe Garamond Pro"/>
              </a:rPr>
              <a:t> and </a:t>
            </a:r>
            <a:r>
              <a:rPr lang="en-US" dirty="0" err="1" smtClean="0">
                <a:latin typeface="Adobe Garamond Pro"/>
                <a:cs typeface="Adobe Garamond Pro"/>
              </a:rPr>
              <a:t>PageDown</a:t>
            </a:r>
            <a:r>
              <a:rPr lang="en-US" dirty="0" smtClean="0">
                <a:latin typeface="Adobe Garamond Pro"/>
                <a:cs typeface="Adobe Garamond Pro"/>
              </a:rPr>
              <a:t> buttons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Comments are preceded with an asterisk (*) or placed between /* */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Submit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 command </a:t>
            </a:r>
            <a:r>
              <a:rPr lang="en-US" dirty="0" smtClean="0">
                <a:latin typeface="Adobe Garamond Pro"/>
                <a:cs typeface="Adobe Garamond Pro"/>
              </a:rPr>
              <a:t>to get help on a command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Submit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topic</a:t>
            </a:r>
            <a:r>
              <a:rPr lang="en-US" dirty="0" smtClean="0">
                <a:latin typeface="Adobe Garamond Pro"/>
                <a:cs typeface="Adobe Garamond Pro"/>
              </a:rPr>
              <a:t> to find commands</a:t>
            </a:r>
          </a:p>
        </p:txBody>
      </p:sp>
    </p:spTree>
    <p:extLst>
      <p:ext uri="{BB962C8B-B14F-4D97-AF65-F5344CB8AC3E}">
        <p14:creationId xmlns:p14="http://schemas.microsoft.com/office/powerpoint/2010/main" val="1689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Do files and Log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 smtClean="0">
                <a:latin typeface="Adobe Garamond Pro"/>
                <a:cs typeface="Adobe Garamond Pro"/>
              </a:rPr>
              <a:t>Do</a:t>
            </a:r>
            <a:r>
              <a:rPr lang="en-US" b="0" i="0" dirty="0" smtClean="0">
                <a:latin typeface="Adobe Garamond Pro"/>
                <a:cs typeface="Adobe Garamond Pro"/>
              </a:rPr>
              <a:t> </a:t>
            </a:r>
            <a:r>
              <a:rPr lang="en-US" b="0" i="0" dirty="0" smtClean="0">
                <a:latin typeface="Adobe Garamond Pro"/>
                <a:cs typeface="Adobe Garamond Pro"/>
              </a:rPr>
              <a:t>file: a text file of </a:t>
            </a:r>
            <a:r>
              <a:rPr lang="en-US" b="0" i="0" dirty="0" smtClean="0">
                <a:latin typeface="Adobe Garamond Pro"/>
                <a:cs typeface="Adobe Garamond Pro"/>
              </a:rPr>
              <a:t>Stata commands; today we will work from a do file prepared in advance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In the do file, highlight line(s) and hit Ctrl + D to submit commands, or click the Execute Selection button</a:t>
            </a:r>
            <a:r>
              <a:rPr lang="en-US" dirty="0" smtClean="0">
                <a:latin typeface="Adobe Garamond Pro"/>
                <a:cs typeface="Adobe Garamond Pro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Use * or // to add comments</a:t>
            </a:r>
            <a:endParaRPr lang="en-US" dirty="0">
              <a:latin typeface="Adobe Garamond Pro"/>
              <a:cs typeface="Adobe Garamond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Use /// to break commands across lines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Log</a:t>
            </a:r>
            <a:r>
              <a:rPr lang="en-US" dirty="0" smtClean="0">
                <a:latin typeface="Adobe Garamond Pro"/>
                <a:cs typeface="Adobe Garamond Pro"/>
              </a:rPr>
              <a:t> </a:t>
            </a:r>
            <a:r>
              <a:rPr lang="en-US" dirty="0" smtClean="0">
                <a:latin typeface="Adobe Garamond Pro"/>
                <a:cs typeface="Adobe Garamond Pro"/>
              </a:rPr>
              <a:t>file: record </a:t>
            </a:r>
            <a:r>
              <a:rPr lang="en-US" dirty="0" smtClean="0">
                <a:latin typeface="Adobe Garamond Pro"/>
                <a:cs typeface="Adobe Garamond Pro"/>
              </a:rPr>
              <a:t>of results; </a:t>
            </a:r>
            <a:r>
              <a:rPr lang="en-US" dirty="0" smtClean="0">
                <a:latin typeface="Adobe Garamond Pro"/>
                <a:cs typeface="Adobe Garamond Pro"/>
              </a:rPr>
              <a:t>captures </a:t>
            </a:r>
            <a:r>
              <a:rPr lang="en-US" dirty="0" smtClean="0">
                <a:latin typeface="Adobe Garamond Pro"/>
                <a:cs typeface="Adobe Garamond Pro"/>
              </a:rPr>
              <a:t>text printed in the Results window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When doing sustained work in Stata, it is recommended to record commands in a do file and save output to a log file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05" y="273383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When starting analysis in Stata: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Start a do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click New Do-file Editor button)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dobe Garamond Pro"/>
                <a:cs typeface="Adobe Garamond Pro"/>
              </a:rPr>
              <a:t>Set working directory: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“&lt;path&gt;” (“C:/Users/jcf2d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File…Change Working Directory)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Start a log: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 using “filename”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File…Log…Begin)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Proceed to type, submit and save commands from do file.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You can also type commands in the Command window if you’re not concerned about saving commands for future use.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1228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2944</Words>
  <Application>Microsoft Office PowerPoint</Application>
  <PresentationFormat>On-screen Show (4:3)</PresentationFormat>
  <Paragraphs>332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Intro to Stata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jph9e</dc:creator>
  <cp:lastModifiedBy>Clay Ford</cp:lastModifiedBy>
  <cp:revision>113</cp:revision>
  <cp:lastPrinted>2014-08-19T16:57:23Z</cp:lastPrinted>
  <dcterms:created xsi:type="dcterms:W3CDTF">2012-07-10T18:00:49Z</dcterms:created>
  <dcterms:modified xsi:type="dcterms:W3CDTF">2014-09-05T19:03:00Z</dcterms:modified>
</cp:coreProperties>
</file>