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65" r:id="rId2"/>
    <p:sldId id="271" r:id="rId3"/>
    <p:sldId id="299" r:id="rId4"/>
    <p:sldId id="278" r:id="rId5"/>
    <p:sldId id="366" r:id="rId6"/>
    <p:sldId id="279" r:id="rId7"/>
    <p:sldId id="280" r:id="rId8"/>
    <p:sldId id="268" r:id="rId9"/>
    <p:sldId id="277" r:id="rId10"/>
    <p:sldId id="273" r:id="rId11"/>
    <p:sldId id="281" r:id="rId12"/>
    <p:sldId id="282" r:id="rId13"/>
    <p:sldId id="283" r:id="rId14"/>
    <p:sldId id="289" r:id="rId15"/>
    <p:sldId id="292" r:id="rId16"/>
    <p:sldId id="290" r:id="rId17"/>
    <p:sldId id="291" r:id="rId18"/>
    <p:sldId id="302" r:id="rId19"/>
    <p:sldId id="295" r:id="rId20"/>
    <p:sldId id="296" r:id="rId21"/>
    <p:sldId id="297" r:id="rId22"/>
    <p:sldId id="300" r:id="rId23"/>
    <p:sldId id="305" r:id="rId24"/>
    <p:sldId id="304" r:id="rId25"/>
    <p:sldId id="306" r:id="rId26"/>
    <p:sldId id="301" r:id="rId27"/>
    <p:sldId id="307" r:id="rId28"/>
    <p:sldId id="308" r:id="rId29"/>
    <p:sldId id="309" r:id="rId30"/>
    <p:sldId id="310" r:id="rId31"/>
    <p:sldId id="293" r:id="rId32"/>
    <p:sldId id="314" r:id="rId33"/>
    <p:sldId id="313" r:id="rId34"/>
    <p:sldId id="312" r:id="rId35"/>
    <p:sldId id="315" r:id="rId36"/>
    <p:sldId id="316" r:id="rId37"/>
    <p:sldId id="318" r:id="rId38"/>
    <p:sldId id="351" r:id="rId39"/>
    <p:sldId id="319" r:id="rId40"/>
    <p:sldId id="311" r:id="rId41"/>
    <p:sldId id="321" r:id="rId42"/>
    <p:sldId id="320" r:id="rId43"/>
    <p:sldId id="327" r:id="rId44"/>
    <p:sldId id="332" r:id="rId45"/>
    <p:sldId id="329" r:id="rId46"/>
    <p:sldId id="331" r:id="rId47"/>
    <p:sldId id="330" r:id="rId48"/>
    <p:sldId id="322" r:id="rId49"/>
    <p:sldId id="323" r:id="rId50"/>
    <p:sldId id="333" r:id="rId51"/>
    <p:sldId id="334" r:id="rId52"/>
    <p:sldId id="324" r:id="rId53"/>
    <p:sldId id="335" r:id="rId54"/>
    <p:sldId id="325" r:id="rId55"/>
    <p:sldId id="336" r:id="rId56"/>
    <p:sldId id="337" r:id="rId57"/>
    <p:sldId id="338" r:id="rId58"/>
    <p:sldId id="339" r:id="rId59"/>
    <p:sldId id="326" r:id="rId60"/>
    <p:sldId id="341" r:id="rId61"/>
    <p:sldId id="345" r:id="rId62"/>
    <p:sldId id="346" r:id="rId63"/>
    <p:sldId id="347" r:id="rId64"/>
    <p:sldId id="348" r:id="rId65"/>
    <p:sldId id="359" r:id="rId66"/>
    <p:sldId id="340" r:id="rId67"/>
    <p:sldId id="352" r:id="rId68"/>
    <p:sldId id="350" r:id="rId69"/>
    <p:sldId id="367" r:id="rId70"/>
    <p:sldId id="349" r:id="rId71"/>
    <p:sldId id="354" r:id="rId72"/>
    <p:sldId id="355" r:id="rId73"/>
    <p:sldId id="361" r:id="rId74"/>
    <p:sldId id="362" r:id="rId75"/>
    <p:sldId id="353" r:id="rId76"/>
    <p:sldId id="356" r:id="rId77"/>
    <p:sldId id="357" r:id="rId78"/>
    <p:sldId id="358" r:id="rId79"/>
    <p:sldId id="342" r:id="rId80"/>
    <p:sldId id="344" r:id="rId81"/>
    <p:sldId id="371" r:id="rId82"/>
    <p:sldId id="368" r:id="rId83"/>
    <p:sldId id="365" r:id="rId84"/>
    <p:sldId id="276" r:id="rId85"/>
    <p:sldId id="263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1"/>
    <p:restoredTop sz="86031"/>
  </p:normalViewPr>
  <p:slideViewPr>
    <p:cSldViewPr>
      <p:cViewPr varScale="1">
        <p:scale>
          <a:sx n="97" d="100"/>
          <a:sy n="97" d="100"/>
        </p:scale>
        <p:origin x="140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25ED8-91DC-4AB5-BCE5-7A6DEC6A6088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5B8A2-9D33-4AAA-8122-9F11E09E8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59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nceprog.com/simple-explanation-of-naive-bayes-classifier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MASS/MASS.pdf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MASS/MASS.pdf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MASS/MASS.pdf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n_(software)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n_(software)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rnold.github.io/bayesian_notes/introduction-to-stan-and-linear-regression.html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lect.com/fundamentals-of-statistics/Markov-Chain-Monte-Carlo-diagnostics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jakevdp.github.io/blog/2014/06/12/frequentism-and-bayesianism-3-confidence-credibility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koundry/bayesian-logistic-regression-with-pystan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Pictured retrieved from: </a:t>
            </a:r>
            <a:r>
              <a:rPr lang="en-US" dirty="0">
                <a:hlinkClick r:id="rId3"/>
              </a:rPr>
              <a:t>https://scienceprog.com/simple-explanation-of-naive-bayes-classifier/</a:t>
            </a:r>
            <a:r>
              <a:rPr lang="en-US" dirty="0"/>
              <a:t> on May 2,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8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Beta0 is basically the average of Y, because you’re not using any other predictors.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3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be on GitHub page as well</a:t>
            </a:r>
          </a:p>
          <a:p>
            <a:r>
              <a:rPr lang="en-US" dirty="0"/>
              <a:t>Information on MASS package: </a:t>
            </a:r>
            <a:r>
              <a:rPr lang="en-US" dirty="0">
                <a:hlinkClick r:id="rId3"/>
              </a:rPr>
              <a:t>https://cran.r-project.org/web/packages/MASS/MASS.pdf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09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be on GitHub page as well</a:t>
            </a:r>
          </a:p>
          <a:p>
            <a:r>
              <a:rPr lang="en-US" dirty="0"/>
              <a:t>Information on MASS package: </a:t>
            </a:r>
            <a:r>
              <a:rPr lang="en-US" dirty="0">
                <a:hlinkClick r:id="rId3"/>
              </a:rPr>
              <a:t>https://cran.r-project.org/web/packages/MASS/MASS.pdf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70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be on GitHub page as well</a:t>
            </a:r>
          </a:p>
          <a:p>
            <a:r>
              <a:rPr lang="en-US" dirty="0"/>
              <a:t>Information on MASS package: </a:t>
            </a:r>
            <a:r>
              <a:rPr lang="en-US" dirty="0">
                <a:hlinkClick r:id="rId3"/>
              </a:rPr>
              <a:t>https://cran.r-project.org/web/packages/MASS/MASS.pdf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43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5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73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***Let’s go to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3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Significance – compared to Y = beta0 + </a:t>
            </a:r>
            <a:r>
              <a:rPr lang="en-US" dirty="0" err="1"/>
              <a:t>error_i</a:t>
            </a:r>
            <a:r>
              <a:rPr lang="en-US" dirty="0"/>
              <a:t> model</a:t>
            </a:r>
          </a:p>
          <a:p>
            <a:r>
              <a:rPr lang="en-US" dirty="0"/>
              <a:t>Seems like it is much better than just using the values of Y</a:t>
            </a:r>
          </a:p>
          <a:p>
            <a:r>
              <a:rPr lang="en-US" dirty="0"/>
              <a:t>Probability – smaller the better!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AIC/BIC – best ‘parsimonious’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20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P-value of both predictors small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26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59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58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68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 mathematical notations are much more complicated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83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 mathematical notations are much more complicated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972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 mathematical notations are much more complicated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43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most cases it will converge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232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https://en.wikipedia.org/wiki/Stan_(software)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536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https://en.wikipedia.org/wiki/Stan_(software)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62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adapted from: </a:t>
            </a:r>
            <a:r>
              <a:rPr lang="en-US" dirty="0">
                <a:hlinkClick r:id="rId3"/>
              </a:rPr>
              <a:t>https://jrnold.github.io/bayesian_notes/introduction-to-stan-and-linear-regression.html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281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C++ style coding (end line with ;, comment with //)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75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006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Thinning is to reduce autocorrelation (adjacent samples might be too strongly correlated)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69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Thinning is to reduce autocorrelation (adjacent samples might be too strongly correlated)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008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looks fine!</a:t>
            </a:r>
          </a:p>
          <a:p>
            <a:r>
              <a:rPr lang="en-US" dirty="0"/>
              <a:t>Because of the chaining, you can just draw the </a:t>
            </a:r>
            <a:r>
              <a:rPr lang="en-US" dirty="0" err="1"/>
              <a:t>traceplot</a:t>
            </a:r>
            <a:r>
              <a:rPr lang="en-US" dirty="0"/>
              <a:t> using just one chain (300 samples)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62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Plots retrieved from (on May 6, 2019):</a:t>
            </a:r>
          </a:p>
          <a:p>
            <a:r>
              <a:rPr lang="en-US" dirty="0">
                <a:hlinkClick r:id="rId3"/>
              </a:rPr>
              <a:t>https://www.statlect.com/fundamentals-of-statistics/Markov-Chain-Monte-Carlo-diagnostics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issue 1: need time to converge</a:t>
            </a:r>
          </a:p>
          <a:p>
            <a:pPr marL="228600" indent="-228600">
              <a:buAutoNum type="arabicPeriod"/>
            </a:pPr>
            <a:r>
              <a:rPr lang="en-US" dirty="0"/>
              <a:t>Cycle too slow because each observation is serially correlated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494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Se_mean</a:t>
            </a:r>
            <a:r>
              <a:rPr lang="en-US" dirty="0"/>
              <a:t> – Monte Carlo standard error of mean -&gt; small so good!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727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“Given our observed data, there is a 95% probability that the true value of </a:t>
            </a:r>
            <a:r>
              <a:rPr lang="el-G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μ</a:t>
            </a:r>
            <a:r>
              <a:rPr 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falls within CI”</a:t>
            </a:r>
          </a:p>
          <a:p>
            <a:r>
              <a:rPr lang="en-US" dirty="0">
                <a:hlinkClick r:id="rId3"/>
              </a:rPr>
              <a:t>http://jakevdp.github.io/blog/2014/06/12/frequentism-and-bayesianism-3-confidence-credibility/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683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consider it as a ratio!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N_eff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effective sample size where (variance(mu)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/n*)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53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actually age mean 0, </a:t>
            </a:r>
            <a:r>
              <a:rPr lang="en-US" dirty="0" err="1"/>
              <a:t>lstat</a:t>
            </a:r>
            <a:r>
              <a:rPr lang="en-US" dirty="0"/>
              <a:t> mean 0 don’t make sense, because anyone is at least 0 years old, and </a:t>
            </a:r>
            <a:r>
              <a:rPr lang="en-US" dirty="0" err="1"/>
              <a:t>lstat</a:t>
            </a:r>
            <a:r>
              <a:rPr lang="en-US" dirty="0"/>
              <a:t> ranges from 0 - 100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203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031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Jeffrey’s priors: (</a:t>
            </a:r>
            <a:r>
              <a:rPr lang="en-US" dirty="0">
                <a:sym typeface="Symbol" pitchFamily="2" charset="2"/>
              </a:rPr>
              <a:t>()  1, (, )  1/ </a:t>
            </a:r>
            <a:r>
              <a:rPr lang="en-US" baseline="30000" dirty="0">
                <a:sym typeface="Symbol" pitchFamily="2" charset="2"/>
              </a:rPr>
              <a:t>2</a:t>
            </a:r>
            <a:r>
              <a:rPr lang="en-US" dirty="0">
                <a:sym typeface="Symbol" pitchFamily="2" charset="2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Symbol" pitchFamily="2" charset="2"/>
              </a:rPr>
              <a:t>Bayesian Lasso: pi(beta) )  </a:t>
            </a:r>
            <a:r>
              <a:rPr lang="en-US" dirty="0" err="1">
                <a:sym typeface="Symbol" pitchFamily="2" charset="2"/>
              </a:rPr>
              <a:t>exp</a:t>
            </a:r>
            <a:r>
              <a:rPr lang="en-US" dirty="0">
                <a:sym typeface="Symbol" pitchFamily="2" charset="2"/>
              </a:rPr>
              <a:t>(-|beta|/(gamma^2))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Symbol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15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“Income” dataset, from the Introduction to Statistical Learning – with Applications in R, page 17, page 18</a:t>
            </a:r>
          </a:p>
          <a:p>
            <a:r>
              <a:rPr lang="en-US" dirty="0"/>
              <a:t>- So explanatory variables try to ‘explain’ response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193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Jeffrey’s priors: (</a:t>
            </a:r>
            <a:r>
              <a:rPr lang="en-US" dirty="0">
                <a:sym typeface="Symbol" pitchFamily="2" charset="2"/>
              </a:rPr>
              <a:t>()  1, (, )  1/ </a:t>
            </a:r>
            <a:r>
              <a:rPr lang="en-US" baseline="30000" dirty="0">
                <a:sym typeface="Symbol" pitchFamily="2" charset="2"/>
              </a:rPr>
              <a:t>2</a:t>
            </a:r>
            <a:r>
              <a:rPr lang="en-US" dirty="0">
                <a:sym typeface="Symbol" pitchFamily="2" charset="2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Symbol" pitchFamily="2" charset="2"/>
              </a:rPr>
              <a:t>Bayesian Lasso: pi(beta) )  </a:t>
            </a:r>
            <a:r>
              <a:rPr lang="en-US" dirty="0" err="1">
                <a:sym typeface="Symbol" pitchFamily="2" charset="2"/>
              </a:rPr>
              <a:t>exp</a:t>
            </a:r>
            <a:r>
              <a:rPr lang="en-US" dirty="0">
                <a:sym typeface="Symbol" pitchFamily="2" charset="2"/>
              </a:rPr>
              <a:t>(-|beta|/(gamma^2))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Symbol" pitchFamily="2" charset="2"/>
              </a:rPr>
              <a:t>Spike and Slab - Weighted mixture prior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Symbol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699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from here:</a:t>
            </a:r>
          </a:p>
          <a:p>
            <a:r>
              <a:rPr lang="en-US" dirty="0">
                <a:hlinkClick r:id="rId3"/>
              </a:rPr>
              <a:t>https://www.kaggle.com/gkoundry/bayesian-logistic-regression-with-pystan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56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9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kinds of estimation – point vs. interval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56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36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5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Beta1 is basically the effect of X1 (for </a:t>
            </a:r>
            <a:r>
              <a:rPr lang="en-US" dirty="0" err="1"/>
              <a:t>ith</a:t>
            </a:r>
            <a:r>
              <a:rPr lang="en-US" dirty="0"/>
              <a:t> observation – meaning given the other variables’ values)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8A2-9D33-4AAA-8122-9F11E09E8C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8BF9-9739-4721-BC61-6788250684E3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6AFC-0A93-48A2-AD1B-661C7AD1E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9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8BF9-9739-4721-BC61-6788250684E3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6AFC-0A93-48A2-AD1B-661C7AD1E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9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8BF9-9739-4721-BC61-6788250684E3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6AFC-0A93-48A2-AD1B-661C7AD1E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2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8BF9-9739-4721-BC61-6788250684E3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6AFC-0A93-48A2-AD1B-661C7AD1E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3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8BF9-9739-4721-BC61-6788250684E3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6AFC-0A93-48A2-AD1B-661C7AD1E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8BF9-9739-4721-BC61-6788250684E3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6AFC-0A93-48A2-AD1B-661C7AD1E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0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8BF9-9739-4721-BC61-6788250684E3}" type="datetimeFigureOut">
              <a:rPr lang="en-US" smtClean="0"/>
              <a:t>5/6/19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6AFC-0A93-48A2-AD1B-661C7AD1E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0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8BF9-9739-4721-BC61-6788250684E3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6AFC-0A93-48A2-AD1B-661C7AD1E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8BF9-9739-4721-BC61-6788250684E3}" type="datetimeFigureOut">
              <a:rPr lang="en-US" smtClean="0"/>
              <a:t>5/6/19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6AFC-0A93-48A2-AD1B-661C7AD1E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6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8BF9-9739-4721-BC61-6788250684E3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6AFC-0A93-48A2-AD1B-661C7AD1E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3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8BF9-9739-4721-BC61-6788250684E3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6AFC-0A93-48A2-AD1B-661C7AD1E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1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C8BF9-9739-4721-BC61-6788250684E3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A6AFC-0A93-48A2-AD1B-661C7AD1E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4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3A83-0266-8D45-9419-07EB119A6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54175"/>
            <a:ext cx="7772400" cy="1470025"/>
          </a:xfrm>
        </p:spPr>
        <p:txBody>
          <a:bodyPr/>
          <a:lstStyle/>
          <a:p>
            <a:r>
              <a:rPr lang="en-US" dirty="0"/>
              <a:t>A Practical Introduction to Bayesian Regression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F9AD4-8BA4-964C-8B97-8AE1EBA22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Woosub Shin</a:t>
            </a:r>
          </a:p>
          <a:p>
            <a:r>
              <a:rPr lang="en-US" dirty="0"/>
              <a:t>Research Scientist</a:t>
            </a:r>
          </a:p>
          <a:p>
            <a:r>
              <a:rPr lang="en-US" dirty="0"/>
              <a:t>eScience Institute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B51AC-28D4-2C44-9565-AC5A9CF3E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79879"/>
            <a:ext cx="4634724" cy="111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7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 Framework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Model setup</a:t>
            </a:r>
          </a:p>
        </p:txBody>
      </p:sp>
    </p:spTree>
    <p:extLst>
      <p:ext uri="{BB962C8B-B14F-4D97-AF65-F5344CB8AC3E}">
        <p14:creationId xmlns:p14="http://schemas.microsoft.com/office/powerpoint/2010/main" val="427867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 Framework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Model setup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Parameter estimation (fitting)</a:t>
            </a:r>
          </a:p>
        </p:txBody>
      </p:sp>
    </p:spTree>
    <p:extLst>
      <p:ext uri="{BB962C8B-B14F-4D97-AF65-F5344CB8AC3E}">
        <p14:creationId xmlns:p14="http://schemas.microsoft.com/office/powerpoint/2010/main" val="38108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 Framework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Model setup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Parameter estimation (fitting)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Diagnostics (assumption checking)</a:t>
            </a:r>
          </a:p>
        </p:txBody>
      </p:sp>
    </p:spTree>
    <p:extLst>
      <p:ext uri="{BB962C8B-B14F-4D97-AF65-F5344CB8AC3E}">
        <p14:creationId xmlns:p14="http://schemas.microsoft.com/office/powerpoint/2010/main" val="2412207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 Framework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Model setup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Parameter estimation (fitting)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Diagnostics (assumption checking)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Interpretation / Prediction</a:t>
            </a:r>
          </a:p>
        </p:txBody>
      </p:sp>
    </p:spTree>
    <p:extLst>
      <p:ext uri="{BB962C8B-B14F-4D97-AF65-F5344CB8AC3E}">
        <p14:creationId xmlns:p14="http://schemas.microsoft.com/office/powerpoint/2010/main" val="322660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67BC71-D9D0-9A45-A9A4-96CBFBA20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6348"/>
            <a:ext cx="9144000" cy="8278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F79F38-3F53-5742-9D3F-DF19B6D86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4191000"/>
            <a:ext cx="3911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26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67BC71-D9D0-9A45-A9A4-96CBFBA20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6348"/>
            <a:ext cx="9144000" cy="8278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F79F38-3F53-5742-9D3F-DF19B6D86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4191000"/>
            <a:ext cx="3911600" cy="25146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8136A1C-2046-A849-85D0-69255C1F2027}"/>
              </a:ext>
            </a:extLst>
          </p:cNvPr>
          <p:cNvSpPr/>
          <p:nvPr/>
        </p:nvSpPr>
        <p:spPr>
          <a:xfrm>
            <a:off x="76200" y="2296348"/>
            <a:ext cx="609600" cy="75165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9538FB-60E7-8148-BDAD-CBDA8B2C22B0}"/>
              </a:ext>
            </a:extLst>
          </p:cNvPr>
          <p:cNvCxnSpPr/>
          <p:nvPr/>
        </p:nvCxnSpPr>
        <p:spPr>
          <a:xfrm flipH="1">
            <a:off x="533400" y="1905000"/>
            <a:ext cx="6858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C2A33D-E1AB-0F4F-93BB-E6E2DA5191CF}"/>
              </a:ext>
            </a:extLst>
          </p:cNvPr>
          <p:cNvSpPr txBox="1"/>
          <p:nvPr/>
        </p:nvSpPr>
        <p:spPr>
          <a:xfrm>
            <a:off x="1219200" y="1595735"/>
            <a:ext cx="1828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i</a:t>
            </a:r>
            <a:r>
              <a:rPr lang="en-US" sz="2400" i="1" baseline="30000" dirty="0" err="1"/>
              <a:t>th</a:t>
            </a:r>
            <a:r>
              <a:rPr lang="en-US" sz="2400" dirty="0"/>
              <a:t> response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4458C5-744B-4640-9511-740E14532B32}"/>
              </a:ext>
            </a:extLst>
          </p:cNvPr>
          <p:cNvSpPr/>
          <p:nvPr/>
        </p:nvSpPr>
        <p:spPr>
          <a:xfrm>
            <a:off x="4463103" y="2250350"/>
            <a:ext cx="737616" cy="90949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8B597B-03E1-054B-8B18-E6167DDB2734}"/>
              </a:ext>
            </a:extLst>
          </p:cNvPr>
          <p:cNvCxnSpPr>
            <a:cxnSpLocks/>
          </p:cNvCxnSpPr>
          <p:nvPr/>
        </p:nvCxnSpPr>
        <p:spPr>
          <a:xfrm flipH="1">
            <a:off x="4876800" y="1671935"/>
            <a:ext cx="381000" cy="53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D40168-777B-444D-96B9-26F9D560F8D2}"/>
              </a:ext>
            </a:extLst>
          </p:cNvPr>
          <p:cNvSpPr txBox="1"/>
          <p:nvPr/>
        </p:nvSpPr>
        <p:spPr>
          <a:xfrm>
            <a:off x="5334000" y="1295400"/>
            <a:ext cx="335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Explanatory variable #2, </a:t>
            </a:r>
            <a:r>
              <a:rPr lang="en-US" sz="2400" i="1" dirty="0" err="1"/>
              <a:t>i</a:t>
            </a:r>
            <a:r>
              <a:rPr lang="en-US" sz="2400" i="1" baseline="30000" dirty="0" err="1"/>
              <a:t>th</a:t>
            </a:r>
            <a:r>
              <a:rPr lang="en-US" sz="2400" i="1" dirty="0"/>
              <a:t> observation value</a:t>
            </a:r>
            <a:endParaRPr lang="en-US" sz="2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89B0AD-34DF-FB4C-A3F1-A01E1D1B23E2}"/>
              </a:ext>
            </a:extLst>
          </p:cNvPr>
          <p:cNvSpPr/>
          <p:nvPr/>
        </p:nvSpPr>
        <p:spPr>
          <a:xfrm>
            <a:off x="8534400" y="2424545"/>
            <a:ext cx="457200" cy="62345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12C677-1780-3B41-80D4-0AD29018C604}"/>
              </a:ext>
            </a:extLst>
          </p:cNvPr>
          <p:cNvCxnSpPr>
            <a:cxnSpLocks/>
          </p:cNvCxnSpPr>
          <p:nvPr/>
        </p:nvCxnSpPr>
        <p:spPr>
          <a:xfrm flipV="1">
            <a:off x="8427027" y="3124200"/>
            <a:ext cx="259773" cy="736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C37A8C-8695-C045-9FD6-F824D3508A3F}"/>
              </a:ext>
            </a:extLst>
          </p:cNvPr>
          <p:cNvSpPr txBox="1"/>
          <p:nvPr/>
        </p:nvSpPr>
        <p:spPr>
          <a:xfrm>
            <a:off x="6553200" y="3881735"/>
            <a:ext cx="251460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i</a:t>
            </a:r>
            <a:r>
              <a:rPr lang="en-US" sz="2400" i="1" baseline="30000" dirty="0" err="1"/>
              <a:t>th</a:t>
            </a:r>
            <a:r>
              <a:rPr lang="en-US" sz="2400" dirty="0"/>
              <a:t> residual</a:t>
            </a:r>
            <a:endParaRPr lang="en-US" sz="2400" i="1" dirty="0"/>
          </a:p>
          <a:p>
            <a:r>
              <a:rPr lang="en-US" sz="2400" i="1" dirty="0"/>
              <a:t>(Random Variable)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0774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67BC71-D9D0-9A45-A9A4-96CBFBA20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6348"/>
            <a:ext cx="9144000" cy="8278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F79F38-3F53-5742-9D3F-DF19B6D86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4191000"/>
            <a:ext cx="3911600" cy="25146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8136A1C-2046-A849-85D0-69255C1F2027}"/>
              </a:ext>
            </a:extLst>
          </p:cNvPr>
          <p:cNvSpPr/>
          <p:nvPr/>
        </p:nvSpPr>
        <p:spPr>
          <a:xfrm>
            <a:off x="76200" y="2296348"/>
            <a:ext cx="609600" cy="75165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9538FB-60E7-8148-BDAD-CBDA8B2C22B0}"/>
              </a:ext>
            </a:extLst>
          </p:cNvPr>
          <p:cNvCxnSpPr/>
          <p:nvPr/>
        </p:nvCxnSpPr>
        <p:spPr>
          <a:xfrm flipH="1">
            <a:off x="533400" y="1905000"/>
            <a:ext cx="6858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C2A33D-E1AB-0F4F-93BB-E6E2DA5191CF}"/>
              </a:ext>
            </a:extLst>
          </p:cNvPr>
          <p:cNvSpPr txBox="1"/>
          <p:nvPr/>
        </p:nvSpPr>
        <p:spPr>
          <a:xfrm>
            <a:off x="1219200" y="1595735"/>
            <a:ext cx="1828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i</a:t>
            </a:r>
            <a:r>
              <a:rPr lang="en-US" sz="2400" i="1" baseline="30000" dirty="0" err="1"/>
              <a:t>th</a:t>
            </a:r>
            <a:r>
              <a:rPr lang="en-US" sz="2400" dirty="0"/>
              <a:t> response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4458C5-744B-4640-9511-740E14532B32}"/>
              </a:ext>
            </a:extLst>
          </p:cNvPr>
          <p:cNvSpPr/>
          <p:nvPr/>
        </p:nvSpPr>
        <p:spPr>
          <a:xfrm>
            <a:off x="4463103" y="2250350"/>
            <a:ext cx="737616" cy="90949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8B597B-03E1-054B-8B18-E6167DDB2734}"/>
              </a:ext>
            </a:extLst>
          </p:cNvPr>
          <p:cNvCxnSpPr>
            <a:cxnSpLocks/>
          </p:cNvCxnSpPr>
          <p:nvPr/>
        </p:nvCxnSpPr>
        <p:spPr>
          <a:xfrm flipH="1">
            <a:off x="4876800" y="1671935"/>
            <a:ext cx="381000" cy="53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D40168-777B-444D-96B9-26F9D560F8D2}"/>
              </a:ext>
            </a:extLst>
          </p:cNvPr>
          <p:cNvSpPr txBox="1"/>
          <p:nvPr/>
        </p:nvSpPr>
        <p:spPr>
          <a:xfrm>
            <a:off x="5334000" y="1295400"/>
            <a:ext cx="335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Explanatory variable #2, </a:t>
            </a:r>
            <a:r>
              <a:rPr lang="en-US" sz="2400" i="1" dirty="0" err="1"/>
              <a:t>i</a:t>
            </a:r>
            <a:r>
              <a:rPr lang="en-US" sz="2400" i="1" baseline="30000" dirty="0" err="1"/>
              <a:t>th</a:t>
            </a:r>
            <a:r>
              <a:rPr lang="en-US" sz="2400" i="1" dirty="0"/>
              <a:t> observation value</a:t>
            </a:r>
            <a:endParaRPr lang="en-US" sz="2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89B0AD-34DF-FB4C-A3F1-A01E1D1B23E2}"/>
              </a:ext>
            </a:extLst>
          </p:cNvPr>
          <p:cNvSpPr/>
          <p:nvPr/>
        </p:nvSpPr>
        <p:spPr>
          <a:xfrm>
            <a:off x="8534400" y="2424545"/>
            <a:ext cx="457200" cy="62345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12C677-1780-3B41-80D4-0AD29018C604}"/>
              </a:ext>
            </a:extLst>
          </p:cNvPr>
          <p:cNvCxnSpPr>
            <a:cxnSpLocks/>
          </p:cNvCxnSpPr>
          <p:nvPr/>
        </p:nvCxnSpPr>
        <p:spPr>
          <a:xfrm flipV="1">
            <a:off x="8427027" y="3124200"/>
            <a:ext cx="259773" cy="736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2EDDA8-9796-4844-805F-71BF62C90B0F}"/>
              </a:ext>
            </a:extLst>
          </p:cNvPr>
          <p:cNvCxnSpPr>
            <a:cxnSpLocks/>
          </p:cNvCxnSpPr>
          <p:nvPr/>
        </p:nvCxnSpPr>
        <p:spPr>
          <a:xfrm flipV="1">
            <a:off x="1869786" y="4724400"/>
            <a:ext cx="721014" cy="723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67E049-0B94-DD40-9F32-EE9282CE69E5}"/>
              </a:ext>
            </a:extLst>
          </p:cNvPr>
          <p:cNvCxnSpPr>
            <a:cxnSpLocks/>
          </p:cNvCxnSpPr>
          <p:nvPr/>
        </p:nvCxnSpPr>
        <p:spPr>
          <a:xfrm>
            <a:off x="1850736" y="5486400"/>
            <a:ext cx="816264" cy="602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2EFB69-F9EB-EC48-A8A4-6FA42D92A2AB}"/>
              </a:ext>
            </a:extLst>
          </p:cNvPr>
          <p:cNvSpPr txBox="1"/>
          <p:nvPr/>
        </p:nvSpPr>
        <p:spPr>
          <a:xfrm>
            <a:off x="83127" y="5236518"/>
            <a:ext cx="1828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i="1" dirty="0"/>
              <a:t>Assumptions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FBEFC2-3AFD-4744-8894-09E922B68FC3}"/>
              </a:ext>
            </a:extLst>
          </p:cNvPr>
          <p:cNvSpPr txBox="1"/>
          <p:nvPr/>
        </p:nvSpPr>
        <p:spPr>
          <a:xfrm>
            <a:off x="6553200" y="3881735"/>
            <a:ext cx="251460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i</a:t>
            </a:r>
            <a:r>
              <a:rPr lang="en-US" sz="2400" i="1" baseline="30000" dirty="0" err="1"/>
              <a:t>th</a:t>
            </a:r>
            <a:r>
              <a:rPr lang="en-US" sz="2400" dirty="0"/>
              <a:t> residual</a:t>
            </a:r>
            <a:endParaRPr lang="en-US" sz="2400" i="1" dirty="0"/>
          </a:p>
          <a:p>
            <a:r>
              <a:rPr lang="en-US" sz="2400" i="1" dirty="0"/>
              <a:t>(Random Variable)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3809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67BC71-D9D0-9A45-A9A4-96CBFBA20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6348"/>
            <a:ext cx="9144000" cy="8278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Frequentist Linear Regression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F79F38-3F53-5742-9D3F-DF19B6D86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4191000"/>
            <a:ext cx="3911600" cy="25146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8136A1C-2046-A849-85D0-69255C1F2027}"/>
              </a:ext>
            </a:extLst>
          </p:cNvPr>
          <p:cNvSpPr/>
          <p:nvPr/>
        </p:nvSpPr>
        <p:spPr>
          <a:xfrm>
            <a:off x="76200" y="2296348"/>
            <a:ext cx="609600" cy="75165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9538FB-60E7-8148-BDAD-CBDA8B2C22B0}"/>
              </a:ext>
            </a:extLst>
          </p:cNvPr>
          <p:cNvCxnSpPr/>
          <p:nvPr/>
        </p:nvCxnSpPr>
        <p:spPr>
          <a:xfrm flipH="1">
            <a:off x="533400" y="1905000"/>
            <a:ext cx="6858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C2A33D-E1AB-0F4F-93BB-E6E2DA5191CF}"/>
              </a:ext>
            </a:extLst>
          </p:cNvPr>
          <p:cNvSpPr txBox="1"/>
          <p:nvPr/>
        </p:nvSpPr>
        <p:spPr>
          <a:xfrm>
            <a:off x="1219200" y="1595735"/>
            <a:ext cx="1828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i</a:t>
            </a:r>
            <a:r>
              <a:rPr lang="en-US" sz="2400" i="1" baseline="30000" dirty="0" err="1"/>
              <a:t>th</a:t>
            </a:r>
            <a:r>
              <a:rPr lang="en-US" sz="2400" dirty="0"/>
              <a:t> response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4458C5-744B-4640-9511-740E14532B32}"/>
              </a:ext>
            </a:extLst>
          </p:cNvPr>
          <p:cNvSpPr/>
          <p:nvPr/>
        </p:nvSpPr>
        <p:spPr>
          <a:xfrm>
            <a:off x="4463103" y="2250350"/>
            <a:ext cx="737616" cy="90949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8B597B-03E1-054B-8B18-E6167DDB2734}"/>
              </a:ext>
            </a:extLst>
          </p:cNvPr>
          <p:cNvCxnSpPr>
            <a:cxnSpLocks/>
          </p:cNvCxnSpPr>
          <p:nvPr/>
        </p:nvCxnSpPr>
        <p:spPr>
          <a:xfrm flipH="1">
            <a:off x="4876800" y="1671935"/>
            <a:ext cx="381000" cy="53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D40168-777B-444D-96B9-26F9D560F8D2}"/>
              </a:ext>
            </a:extLst>
          </p:cNvPr>
          <p:cNvSpPr txBox="1"/>
          <p:nvPr/>
        </p:nvSpPr>
        <p:spPr>
          <a:xfrm>
            <a:off x="5334000" y="1295400"/>
            <a:ext cx="335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Explanatory variable #2, </a:t>
            </a:r>
            <a:r>
              <a:rPr lang="en-US" sz="2400" i="1" dirty="0" err="1"/>
              <a:t>i</a:t>
            </a:r>
            <a:r>
              <a:rPr lang="en-US" sz="2400" i="1" baseline="30000" dirty="0" err="1"/>
              <a:t>th</a:t>
            </a:r>
            <a:r>
              <a:rPr lang="en-US" sz="2400" i="1" dirty="0"/>
              <a:t> observation value</a:t>
            </a:r>
            <a:endParaRPr lang="en-US" sz="2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89B0AD-34DF-FB4C-A3F1-A01E1D1B23E2}"/>
              </a:ext>
            </a:extLst>
          </p:cNvPr>
          <p:cNvSpPr/>
          <p:nvPr/>
        </p:nvSpPr>
        <p:spPr>
          <a:xfrm>
            <a:off x="8534400" y="2424545"/>
            <a:ext cx="457200" cy="62345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12C677-1780-3B41-80D4-0AD29018C604}"/>
              </a:ext>
            </a:extLst>
          </p:cNvPr>
          <p:cNvCxnSpPr>
            <a:cxnSpLocks/>
          </p:cNvCxnSpPr>
          <p:nvPr/>
        </p:nvCxnSpPr>
        <p:spPr>
          <a:xfrm flipV="1">
            <a:off x="8427027" y="3124200"/>
            <a:ext cx="259773" cy="736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2EDDA8-9796-4844-805F-71BF62C90B0F}"/>
              </a:ext>
            </a:extLst>
          </p:cNvPr>
          <p:cNvCxnSpPr>
            <a:cxnSpLocks/>
          </p:cNvCxnSpPr>
          <p:nvPr/>
        </p:nvCxnSpPr>
        <p:spPr>
          <a:xfrm flipV="1">
            <a:off x="1869786" y="4724400"/>
            <a:ext cx="721014" cy="723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67E049-0B94-DD40-9F32-EE9282CE69E5}"/>
              </a:ext>
            </a:extLst>
          </p:cNvPr>
          <p:cNvCxnSpPr>
            <a:cxnSpLocks/>
          </p:cNvCxnSpPr>
          <p:nvPr/>
        </p:nvCxnSpPr>
        <p:spPr>
          <a:xfrm>
            <a:off x="1850736" y="5486400"/>
            <a:ext cx="816264" cy="602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2EFB69-F9EB-EC48-A8A4-6FA42D92A2AB}"/>
              </a:ext>
            </a:extLst>
          </p:cNvPr>
          <p:cNvSpPr txBox="1"/>
          <p:nvPr/>
        </p:nvSpPr>
        <p:spPr>
          <a:xfrm>
            <a:off x="83127" y="5236518"/>
            <a:ext cx="1828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i="1" dirty="0"/>
              <a:t>Assumptions</a:t>
            </a:r>
            <a:endParaRPr lang="en-US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0145D9-4F9C-7E42-8E02-AED83496C028}"/>
              </a:ext>
            </a:extLst>
          </p:cNvPr>
          <p:cNvSpPr/>
          <p:nvPr/>
        </p:nvSpPr>
        <p:spPr>
          <a:xfrm>
            <a:off x="2133600" y="2286000"/>
            <a:ext cx="6096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9B37B0-F63D-9A4F-B743-B9D06B8B4460}"/>
              </a:ext>
            </a:extLst>
          </p:cNvPr>
          <p:cNvSpPr txBox="1"/>
          <p:nvPr/>
        </p:nvSpPr>
        <p:spPr>
          <a:xfrm>
            <a:off x="457200" y="3195935"/>
            <a:ext cx="434340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‘</a:t>
            </a:r>
            <a:r>
              <a:rPr lang="en-US" sz="2400" b="1" dirty="0"/>
              <a:t>Fixed</a:t>
            </a:r>
            <a:r>
              <a:rPr lang="en-US" sz="2400" dirty="0"/>
              <a:t>’ coefficient for variable #1,</a:t>
            </a:r>
          </a:p>
          <a:p>
            <a:r>
              <a:rPr lang="en-US" sz="2400" dirty="0"/>
              <a:t>Independent of </a:t>
            </a:r>
            <a:r>
              <a:rPr lang="en-US" sz="2400" i="1" dirty="0" err="1"/>
              <a:t>i</a:t>
            </a:r>
            <a:r>
              <a:rPr lang="en-US" sz="2400" dirty="0"/>
              <a:t>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E6CB99-BCED-FD47-8610-577CAC05DFCC}"/>
              </a:ext>
            </a:extLst>
          </p:cNvPr>
          <p:cNvSpPr txBox="1"/>
          <p:nvPr/>
        </p:nvSpPr>
        <p:spPr>
          <a:xfrm>
            <a:off x="6553200" y="3881735"/>
            <a:ext cx="251460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i</a:t>
            </a:r>
            <a:r>
              <a:rPr lang="en-US" sz="2400" i="1" baseline="30000" dirty="0" err="1"/>
              <a:t>th</a:t>
            </a:r>
            <a:r>
              <a:rPr lang="en-US" sz="2400" dirty="0"/>
              <a:t> residual</a:t>
            </a:r>
            <a:endParaRPr lang="en-US" sz="2400" i="1" dirty="0"/>
          </a:p>
          <a:p>
            <a:r>
              <a:rPr lang="en-US" sz="2400" i="1" dirty="0"/>
              <a:t>(Random Variable)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7441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67BC71-D9D0-9A45-A9A4-96CBFBA20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6348"/>
            <a:ext cx="9144000" cy="8278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Frequentist Linear Regression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F79F38-3F53-5742-9D3F-DF19B6D86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4191000"/>
            <a:ext cx="3911600" cy="25146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8136A1C-2046-A849-85D0-69255C1F2027}"/>
              </a:ext>
            </a:extLst>
          </p:cNvPr>
          <p:cNvSpPr/>
          <p:nvPr/>
        </p:nvSpPr>
        <p:spPr>
          <a:xfrm>
            <a:off x="76200" y="2296348"/>
            <a:ext cx="609600" cy="75165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9538FB-60E7-8148-BDAD-CBDA8B2C22B0}"/>
              </a:ext>
            </a:extLst>
          </p:cNvPr>
          <p:cNvCxnSpPr/>
          <p:nvPr/>
        </p:nvCxnSpPr>
        <p:spPr>
          <a:xfrm flipH="1">
            <a:off x="533400" y="1905000"/>
            <a:ext cx="6858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C2A33D-E1AB-0F4F-93BB-E6E2DA5191CF}"/>
              </a:ext>
            </a:extLst>
          </p:cNvPr>
          <p:cNvSpPr txBox="1"/>
          <p:nvPr/>
        </p:nvSpPr>
        <p:spPr>
          <a:xfrm>
            <a:off x="1219200" y="1595735"/>
            <a:ext cx="1828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i</a:t>
            </a:r>
            <a:r>
              <a:rPr lang="en-US" sz="2400" i="1" baseline="30000" dirty="0" err="1"/>
              <a:t>th</a:t>
            </a:r>
            <a:r>
              <a:rPr lang="en-US" sz="2400" dirty="0"/>
              <a:t> response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4458C5-744B-4640-9511-740E14532B32}"/>
              </a:ext>
            </a:extLst>
          </p:cNvPr>
          <p:cNvSpPr/>
          <p:nvPr/>
        </p:nvSpPr>
        <p:spPr>
          <a:xfrm>
            <a:off x="4463103" y="2250350"/>
            <a:ext cx="737616" cy="90949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8B597B-03E1-054B-8B18-E6167DDB2734}"/>
              </a:ext>
            </a:extLst>
          </p:cNvPr>
          <p:cNvCxnSpPr>
            <a:cxnSpLocks/>
          </p:cNvCxnSpPr>
          <p:nvPr/>
        </p:nvCxnSpPr>
        <p:spPr>
          <a:xfrm flipH="1">
            <a:off x="4876800" y="1671935"/>
            <a:ext cx="381000" cy="53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D40168-777B-444D-96B9-26F9D560F8D2}"/>
              </a:ext>
            </a:extLst>
          </p:cNvPr>
          <p:cNvSpPr txBox="1"/>
          <p:nvPr/>
        </p:nvSpPr>
        <p:spPr>
          <a:xfrm>
            <a:off x="5334000" y="1295400"/>
            <a:ext cx="335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Explanatory variable #2, </a:t>
            </a:r>
            <a:r>
              <a:rPr lang="en-US" sz="2400" i="1" dirty="0" err="1"/>
              <a:t>i</a:t>
            </a:r>
            <a:r>
              <a:rPr lang="en-US" sz="2400" i="1" baseline="30000" dirty="0" err="1"/>
              <a:t>th</a:t>
            </a:r>
            <a:r>
              <a:rPr lang="en-US" sz="2400" i="1" dirty="0"/>
              <a:t> observation value</a:t>
            </a:r>
            <a:endParaRPr lang="en-US" sz="2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89B0AD-34DF-FB4C-A3F1-A01E1D1B23E2}"/>
              </a:ext>
            </a:extLst>
          </p:cNvPr>
          <p:cNvSpPr/>
          <p:nvPr/>
        </p:nvSpPr>
        <p:spPr>
          <a:xfrm>
            <a:off x="8534400" y="2424545"/>
            <a:ext cx="457200" cy="62345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12C677-1780-3B41-80D4-0AD29018C604}"/>
              </a:ext>
            </a:extLst>
          </p:cNvPr>
          <p:cNvCxnSpPr>
            <a:cxnSpLocks/>
          </p:cNvCxnSpPr>
          <p:nvPr/>
        </p:nvCxnSpPr>
        <p:spPr>
          <a:xfrm flipV="1">
            <a:off x="8427027" y="3124200"/>
            <a:ext cx="259773" cy="736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A1C44C-B708-504B-883C-534D867DC449}"/>
              </a:ext>
            </a:extLst>
          </p:cNvPr>
          <p:cNvSpPr txBox="1"/>
          <p:nvPr/>
        </p:nvSpPr>
        <p:spPr>
          <a:xfrm>
            <a:off x="6553200" y="3881735"/>
            <a:ext cx="251460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i</a:t>
            </a:r>
            <a:r>
              <a:rPr lang="en-US" sz="2400" i="1" baseline="30000" dirty="0" err="1"/>
              <a:t>th</a:t>
            </a:r>
            <a:r>
              <a:rPr lang="en-US" sz="2400" dirty="0"/>
              <a:t> residual</a:t>
            </a:r>
            <a:endParaRPr lang="en-US" sz="2400" i="1" dirty="0"/>
          </a:p>
          <a:p>
            <a:r>
              <a:rPr lang="en-US" sz="2400" i="1" dirty="0"/>
              <a:t>(Random Variable)</a:t>
            </a:r>
            <a:endParaRPr lang="en-US" sz="2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2EDDA8-9796-4844-805F-71BF62C90B0F}"/>
              </a:ext>
            </a:extLst>
          </p:cNvPr>
          <p:cNvCxnSpPr>
            <a:cxnSpLocks/>
          </p:cNvCxnSpPr>
          <p:nvPr/>
        </p:nvCxnSpPr>
        <p:spPr>
          <a:xfrm flipV="1">
            <a:off x="1869786" y="4724400"/>
            <a:ext cx="721014" cy="723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67E049-0B94-DD40-9F32-EE9282CE69E5}"/>
              </a:ext>
            </a:extLst>
          </p:cNvPr>
          <p:cNvCxnSpPr>
            <a:cxnSpLocks/>
          </p:cNvCxnSpPr>
          <p:nvPr/>
        </p:nvCxnSpPr>
        <p:spPr>
          <a:xfrm>
            <a:off x="1850736" y="5486400"/>
            <a:ext cx="816264" cy="602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2EFB69-F9EB-EC48-A8A4-6FA42D92A2AB}"/>
              </a:ext>
            </a:extLst>
          </p:cNvPr>
          <p:cNvSpPr txBox="1"/>
          <p:nvPr/>
        </p:nvSpPr>
        <p:spPr>
          <a:xfrm>
            <a:off x="83127" y="5236518"/>
            <a:ext cx="1828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i="1" dirty="0"/>
              <a:t>Assumptions</a:t>
            </a:r>
            <a:endParaRPr lang="en-US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0145D9-4F9C-7E42-8E02-AED83496C028}"/>
              </a:ext>
            </a:extLst>
          </p:cNvPr>
          <p:cNvSpPr/>
          <p:nvPr/>
        </p:nvSpPr>
        <p:spPr>
          <a:xfrm>
            <a:off x="1143000" y="2286000"/>
            <a:ext cx="6096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9B37B0-F63D-9A4F-B743-B9D06B8B4460}"/>
              </a:ext>
            </a:extLst>
          </p:cNvPr>
          <p:cNvSpPr txBox="1"/>
          <p:nvPr/>
        </p:nvSpPr>
        <p:spPr>
          <a:xfrm>
            <a:off x="457200" y="3195935"/>
            <a:ext cx="388620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Expected value of Y (</a:t>
            </a:r>
            <a:r>
              <a:rPr lang="en-US" sz="2400" b="1" dirty="0"/>
              <a:t>fixed</a:t>
            </a:r>
            <a:r>
              <a:rPr lang="en-US" sz="2400" dirty="0"/>
              <a:t>), when all 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dirty="0"/>
              <a:t>’s are zero</a:t>
            </a:r>
          </a:p>
        </p:txBody>
      </p:sp>
    </p:spTree>
    <p:extLst>
      <p:ext uri="{BB962C8B-B14F-4D97-AF65-F5344CB8AC3E}">
        <p14:creationId xmlns:p14="http://schemas.microsoft.com/office/powerpoint/2010/main" val="1267027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Using Boston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Housing data of Boston, MA (U.S. Census)</a:t>
            </a:r>
          </a:p>
          <a:p>
            <a:pPr lvl="1"/>
            <a:r>
              <a:rPr lang="en-US" dirty="0"/>
              <a:t>Included in R package ‘MASS’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A87DB-1C4A-014A-A0F5-3DA7201D3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3400"/>
            <a:ext cx="905123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1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 Theorem, so what?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37925-F0E3-4444-87B4-C8E2090E5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581400"/>
            <a:ext cx="580477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68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Using Boston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Housing data of Boston, MA (U.S. Census)</a:t>
            </a:r>
          </a:p>
          <a:p>
            <a:pPr lvl="1"/>
            <a:r>
              <a:rPr lang="en-US" dirty="0"/>
              <a:t>Included in R package ‘MASS’</a:t>
            </a:r>
          </a:p>
          <a:p>
            <a:r>
              <a:rPr lang="en-US" dirty="0"/>
              <a:t>Response: Median value of house (per $1,000)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A87DB-1C4A-014A-A0F5-3DA7201D3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3400"/>
            <a:ext cx="9051235" cy="2133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84EA0C-6EC2-274D-9884-F55EF49421E5}"/>
              </a:ext>
            </a:extLst>
          </p:cNvPr>
          <p:cNvSpPr/>
          <p:nvPr/>
        </p:nvSpPr>
        <p:spPr>
          <a:xfrm>
            <a:off x="8458200" y="4267200"/>
            <a:ext cx="593035" cy="2362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71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Using Boston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Housing data of Boston, MA (U.S. Census)</a:t>
            </a:r>
          </a:p>
          <a:p>
            <a:pPr lvl="1"/>
            <a:r>
              <a:rPr lang="en-US" dirty="0"/>
              <a:t>Included in R package ‘MASS’</a:t>
            </a:r>
          </a:p>
          <a:p>
            <a:r>
              <a:rPr lang="en-US" dirty="0"/>
              <a:t>Response: Median value of house (per $1,000)</a:t>
            </a:r>
          </a:p>
          <a:p>
            <a:r>
              <a:rPr lang="en-US" dirty="0"/>
              <a:t>Explain by: age, % of lower status pop.(</a:t>
            </a:r>
            <a:r>
              <a:rPr lang="en-US" dirty="0" err="1"/>
              <a:t>lstat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A87DB-1C4A-014A-A0F5-3DA7201D3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3400"/>
            <a:ext cx="9051235" cy="2133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954B65-61F7-2244-A79B-C3566547D063}"/>
              </a:ext>
            </a:extLst>
          </p:cNvPr>
          <p:cNvSpPr/>
          <p:nvPr/>
        </p:nvSpPr>
        <p:spPr>
          <a:xfrm>
            <a:off x="8458200" y="4267200"/>
            <a:ext cx="593035" cy="2362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08F995-B9C7-8945-BD59-49D64DA0AE7B}"/>
              </a:ext>
            </a:extLst>
          </p:cNvPr>
          <p:cNvSpPr/>
          <p:nvPr/>
        </p:nvSpPr>
        <p:spPr>
          <a:xfrm>
            <a:off x="3962400" y="4267200"/>
            <a:ext cx="593035" cy="2362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4BCD22-DBE0-FA47-884F-8C850AA09198}"/>
              </a:ext>
            </a:extLst>
          </p:cNvPr>
          <p:cNvSpPr/>
          <p:nvPr/>
        </p:nvSpPr>
        <p:spPr>
          <a:xfrm>
            <a:off x="7788965" y="4267200"/>
            <a:ext cx="593035" cy="2362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1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is our model. Need to estimate parameters (</a:t>
            </a:r>
            <a:r>
              <a:rPr lang="en-US" dirty="0">
                <a:sym typeface="Symbol" pitchFamily="2" charset="2"/>
              </a:rPr>
              <a:t></a:t>
            </a:r>
            <a:r>
              <a:rPr lang="en-US" baseline="-25000" dirty="0">
                <a:sym typeface="Symbol" pitchFamily="2" charset="2"/>
              </a:rPr>
              <a:t>0</a:t>
            </a:r>
            <a:r>
              <a:rPr lang="en-US" dirty="0">
                <a:sym typeface="Symbol" pitchFamily="2" charset="2"/>
              </a:rPr>
              <a:t>, </a:t>
            </a:r>
            <a:r>
              <a:rPr lang="en-US" baseline="-25000" dirty="0">
                <a:sym typeface="Symbol" pitchFamily="2" charset="2"/>
              </a:rPr>
              <a:t>age</a:t>
            </a:r>
            <a:r>
              <a:rPr lang="en-US" dirty="0">
                <a:sym typeface="Symbol" pitchFamily="2" charset="2"/>
              </a:rPr>
              <a:t>, </a:t>
            </a:r>
            <a:r>
              <a:rPr lang="en-US" baseline="-25000" dirty="0" err="1">
                <a:sym typeface="Symbol" pitchFamily="2" charset="2"/>
              </a:rPr>
              <a:t>lstat</a:t>
            </a:r>
            <a:r>
              <a:rPr lang="en-US" dirty="0">
                <a:sym typeface="Symbol" pitchFamily="2" charset="2"/>
              </a:rPr>
              <a:t>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9FC8C-1600-884E-B498-A41401A533E7}"/>
              </a:ext>
            </a:extLst>
          </p:cNvPr>
          <p:cNvSpPr txBox="1"/>
          <p:nvPr/>
        </p:nvSpPr>
        <p:spPr>
          <a:xfrm>
            <a:off x="381000" y="4800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</a:t>
            </a:r>
            <a:r>
              <a:rPr lang="en-US" sz="4000" baseline="-25000" dirty="0"/>
              <a:t>i, </a:t>
            </a:r>
            <a:r>
              <a:rPr lang="en-US" sz="4000" baseline="-25000" dirty="0" err="1"/>
              <a:t>medv</a:t>
            </a:r>
            <a:r>
              <a:rPr lang="en-US" sz="4000" dirty="0"/>
              <a:t> = </a:t>
            </a:r>
            <a:r>
              <a:rPr lang="en-US" sz="4000" dirty="0">
                <a:sym typeface="Symbol" pitchFamily="2" charset="2"/>
              </a:rPr>
              <a:t></a:t>
            </a:r>
            <a:r>
              <a:rPr lang="en-US" sz="4000" baseline="-25000" dirty="0">
                <a:sym typeface="Symbol" pitchFamily="2" charset="2"/>
              </a:rPr>
              <a:t>0</a:t>
            </a:r>
            <a:r>
              <a:rPr lang="en-US" sz="4000" dirty="0">
                <a:sym typeface="Symbol" pitchFamily="2" charset="2"/>
              </a:rPr>
              <a:t> + </a:t>
            </a:r>
            <a:r>
              <a:rPr lang="en-US" sz="4000" baseline="-25000" dirty="0">
                <a:sym typeface="Symbol" pitchFamily="2" charset="2"/>
              </a:rPr>
              <a:t>age </a:t>
            </a:r>
            <a:r>
              <a:rPr lang="en-US" sz="4000" b="1" dirty="0">
                <a:sym typeface="Symbol" pitchFamily="2" charset="2"/>
              </a:rPr>
              <a:t> </a:t>
            </a:r>
            <a:r>
              <a:rPr lang="en-US" sz="4000" dirty="0">
                <a:sym typeface="Symbol" pitchFamily="2" charset="2"/>
              </a:rPr>
              <a:t>X</a:t>
            </a:r>
            <a:r>
              <a:rPr lang="en-US" sz="4000" baseline="-25000" dirty="0">
                <a:sym typeface="Symbol" pitchFamily="2" charset="2"/>
              </a:rPr>
              <a:t>i, age</a:t>
            </a:r>
            <a:r>
              <a:rPr lang="en-US" sz="4000" dirty="0">
                <a:sym typeface="Symbol" pitchFamily="2" charset="2"/>
              </a:rPr>
              <a:t> + </a:t>
            </a:r>
            <a:r>
              <a:rPr lang="en-US" sz="4000" baseline="-25000" dirty="0" err="1">
                <a:sym typeface="Symbol" pitchFamily="2" charset="2"/>
              </a:rPr>
              <a:t>lstat</a:t>
            </a:r>
            <a:r>
              <a:rPr lang="en-US" sz="4000" baseline="-25000" dirty="0">
                <a:sym typeface="Symbol" pitchFamily="2" charset="2"/>
              </a:rPr>
              <a:t> </a:t>
            </a:r>
            <a:r>
              <a:rPr lang="en-US" sz="4000" b="1" dirty="0">
                <a:sym typeface="Symbol" pitchFamily="2" charset="2"/>
              </a:rPr>
              <a:t></a:t>
            </a:r>
            <a:r>
              <a:rPr lang="en-US" sz="4000" dirty="0"/>
              <a:t> </a:t>
            </a:r>
            <a:r>
              <a:rPr lang="en-US" sz="4000" dirty="0">
                <a:sym typeface="Symbol" pitchFamily="2" charset="2"/>
              </a:rPr>
              <a:t>X</a:t>
            </a:r>
            <a:r>
              <a:rPr lang="en-US" sz="4000" baseline="-25000" dirty="0">
                <a:sym typeface="Symbol" pitchFamily="2" charset="2"/>
              </a:rPr>
              <a:t>i, </a:t>
            </a:r>
            <a:r>
              <a:rPr lang="en-US" sz="4000" baseline="-25000" dirty="0" err="1">
                <a:sym typeface="Symbol" pitchFamily="2" charset="2"/>
              </a:rPr>
              <a:t>lstat</a:t>
            </a:r>
            <a:r>
              <a:rPr lang="en-US" sz="4000" dirty="0">
                <a:sym typeface="Symbol" pitchFamily="2" charset="2"/>
              </a:rPr>
              <a:t> +</a:t>
            </a:r>
            <a:r>
              <a:rPr lang="en-US" sz="4000" b="1" dirty="0">
                <a:sym typeface="Symbol" pitchFamily="2" charset="2"/>
              </a:rPr>
              <a:t> </a:t>
            </a:r>
            <a:r>
              <a:rPr lang="en-US" sz="4000" baseline="-25000" dirty="0" err="1">
                <a:sym typeface="Symbol" pitchFamily="2" charset="2"/>
              </a:rPr>
              <a:t>i</a:t>
            </a:r>
            <a:endParaRPr lang="en-US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33625-4F49-DB4A-A5B2-65D88BC361EB}"/>
              </a:ext>
            </a:extLst>
          </p:cNvPr>
          <p:cNvSpPr/>
          <p:nvPr/>
        </p:nvSpPr>
        <p:spPr>
          <a:xfrm>
            <a:off x="2133600" y="4800600"/>
            <a:ext cx="6096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D8FF67-C270-4C43-9B06-A4C170566298}"/>
              </a:ext>
            </a:extLst>
          </p:cNvPr>
          <p:cNvSpPr/>
          <p:nvPr/>
        </p:nvSpPr>
        <p:spPr>
          <a:xfrm>
            <a:off x="3048000" y="4800600"/>
            <a:ext cx="8382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31B387-5976-9C41-9B17-83B6B26EE478}"/>
              </a:ext>
            </a:extLst>
          </p:cNvPr>
          <p:cNvSpPr/>
          <p:nvPr/>
        </p:nvSpPr>
        <p:spPr>
          <a:xfrm>
            <a:off x="5638800" y="4800600"/>
            <a:ext cx="9144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80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Model (Frequentist)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is our model. Need to estimate parameters (</a:t>
            </a:r>
            <a:r>
              <a:rPr lang="en-US" dirty="0">
                <a:sym typeface="Symbol" pitchFamily="2" charset="2"/>
              </a:rPr>
              <a:t></a:t>
            </a:r>
            <a:r>
              <a:rPr lang="en-US" baseline="-25000" dirty="0">
                <a:sym typeface="Symbol" pitchFamily="2" charset="2"/>
              </a:rPr>
              <a:t>0</a:t>
            </a:r>
            <a:r>
              <a:rPr lang="en-US" dirty="0">
                <a:sym typeface="Symbol" pitchFamily="2" charset="2"/>
              </a:rPr>
              <a:t>, </a:t>
            </a:r>
            <a:r>
              <a:rPr lang="en-US" baseline="-25000" dirty="0">
                <a:sym typeface="Symbol" pitchFamily="2" charset="2"/>
              </a:rPr>
              <a:t>age</a:t>
            </a:r>
            <a:r>
              <a:rPr lang="en-US" dirty="0">
                <a:sym typeface="Symbol" pitchFamily="2" charset="2"/>
              </a:rPr>
              <a:t>, </a:t>
            </a:r>
            <a:r>
              <a:rPr lang="en-US" baseline="-25000" dirty="0" err="1">
                <a:sym typeface="Symbol" pitchFamily="2" charset="2"/>
              </a:rPr>
              <a:t>lstat</a:t>
            </a:r>
            <a:r>
              <a:rPr lang="en-US" dirty="0">
                <a:sym typeface="Symbol" pitchFamily="2" charset="2"/>
              </a:rPr>
              <a:t>)</a:t>
            </a:r>
            <a:endParaRPr lang="en-US" dirty="0"/>
          </a:p>
          <a:p>
            <a:r>
              <a:rPr lang="en-US" dirty="0"/>
              <a:t>We need a Design matrix</a:t>
            </a:r>
          </a:p>
          <a:p>
            <a:pPr lvl="1"/>
            <a:r>
              <a:rPr lang="en-US" dirty="0"/>
              <a:t>Predictors &amp; one column of 1’s (for intercept </a:t>
            </a:r>
            <a:r>
              <a:rPr lang="en-US" dirty="0">
                <a:sym typeface="Symbol" pitchFamily="2" charset="2"/>
              </a:rPr>
              <a:t></a:t>
            </a:r>
            <a:r>
              <a:rPr lang="en-US" baseline="-25000" dirty="0">
                <a:sym typeface="Symbol" pitchFamily="2" charset="2"/>
              </a:rPr>
              <a:t>0</a:t>
            </a:r>
            <a:r>
              <a:rPr lang="en-US" dirty="0">
                <a:sym typeface="Symbol" pitchFamily="2" charset="2"/>
              </a:rPr>
              <a:t>)</a:t>
            </a:r>
            <a:endParaRPr lang="en-US" baseline="-25000" dirty="0">
              <a:sym typeface="Symbol" pitchFamily="2" charset="2"/>
            </a:endParaRPr>
          </a:p>
          <a:p>
            <a:pPr lvl="1"/>
            <a:r>
              <a:rPr lang="en-US" dirty="0"/>
              <a:t>Added by default except in </a:t>
            </a:r>
            <a:r>
              <a:rPr lang="en-US" i="1" dirty="0" err="1"/>
              <a:t>statsmodels</a:t>
            </a:r>
            <a:r>
              <a:rPr lang="en-US" i="1" dirty="0"/>
              <a:t> </a:t>
            </a:r>
            <a:r>
              <a:rPr lang="en-US" dirty="0"/>
              <a:t>package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9FC8C-1600-884E-B498-A41401A533E7}"/>
              </a:ext>
            </a:extLst>
          </p:cNvPr>
          <p:cNvSpPr txBox="1"/>
          <p:nvPr/>
        </p:nvSpPr>
        <p:spPr>
          <a:xfrm>
            <a:off x="381000" y="4800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</a:t>
            </a:r>
            <a:r>
              <a:rPr lang="en-US" sz="4000" baseline="-25000" dirty="0"/>
              <a:t>i, </a:t>
            </a:r>
            <a:r>
              <a:rPr lang="en-US" sz="4000" baseline="-25000" dirty="0" err="1"/>
              <a:t>medv</a:t>
            </a:r>
            <a:r>
              <a:rPr lang="en-US" sz="4000" dirty="0"/>
              <a:t> = </a:t>
            </a:r>
            <a:r>
              <a:rPr lang="en-US" sz="4000" dirty="0">
                <a:sym typeface="Symbol" pitchFamily="2" charset="2"/>
              </a:rPr>
              <a:t></a:t>
            </a:r>
            <a:r>
              <a:rPr lang="en-US" sz="4000" baseline="-25000" dirty="0">
                <a:sym typeface="Symbol" pitchFamily="2" charset="2"/>
              </a:rPr>
              <a:t>0</a:t>
            </a:r>
            <a:r>
              <a:rPr lang="en-US" sz="4000" dirty="0">
                <a:sym typeface="Symbol" pitchFamily="2" charset="2"/>
              </a:rPr>
              <a:t> + </a:t>
            </a:r>
            <a:r>
              <a:rPr lang="en-US" sz="4000" baseline="-25000" dirty="0">
                <a:sym typeface="Symbol" pitchFamily="2" charset="2"/>
              </a:rPr>
              <a:t>age </a:t>
            </a:r>
            <a:r>
              <a:rPr lang="en-US" sz="4000" b="1" dirty="0">
                <a:sym typeface="Symbol" pitchFamily="2" charset="2"/>
              </a:rPr>
              <a:t> </a:t>
            </a:r>
            <a:r>
              <a:rPr lang="en-US" sz="4000" dirty="0">
                <a:sym typeface="Symbol" pitchFamily="2" charset="2"/>
              </a:rPr>
              <a:t>X</a:t>
            </a:r>
            <a:r>
              <a:rPr lang="en-US" sz="4000" baseline="-25000" dirty="0">
                <a:sym typeface="Symbol" pitchFamily="2" charset="2"/>
              </a:rPr>
              <a:t>i, age</a:t>
            </a:r>
            <a:r>
              <a:rPr lang="en-US" sz="4000" dirty="0">
                <a:sym typeface="Symbol" pitchFamily="2" charset="2"/>
              </a:rPr>
              <a:t> + </a:t>
            </a:r>
            <a:r>
              <a:rPr lang="en-US" sz="4000" baseline="-25000" dirty="0" err="1">
                <a:sym typeface="Symbol" pitchFamily="2" charset="2"/>
              </a:rPr>
              <a:t>lstat</a:t>
            </a:r>
            <a:r>
              <a:rPr lang="en-US" sz="4000" baseline="-25000" dirty="0">
                <a:sym typeface="Symbol" pitchFamily="2" charset="2"/>
              </a:rPr>
              <a:t> </a:t>
            </a:r>
            <a:r>
              <a:rPr lang="en-US" sz="4000" b="1" dirty="0">
                <a:sym typeface="Symbol" pitchFamily="2" charset="2"/>
              </a:rPr>
              <a:t></a:t>
            </a:r>
            <a:r>
              <a:rPr lang="en-US" sz="4000" dirty="0"/>
              <a:t> </a:t>
            </a:r>
            <a:r>
              <a:rPr lang="en-US" sz="4000" dirty="0">
                <a:sym typeface="Symbol" pitchFamily="2" charset="2"/>
              </a:rPr>
              <a:t>X</a:t>
            </a:r>
            <a:r>
              <a:rPr lang="en-US" sz="4000" baseline="-25000" dirty="0">
                <a:sym typeface="Symbol" pitchFamily="2" charset="2"/>
              </a:rPr>
              <a:t>i, </a:t>
            </a:r>
            <a:r>
              <a:rPr lang="en-US" sz="4000" baseline="-25000" dirty="0" err="1">
                <a:sym typeface="Symbol" pitchFamily="2" charset="2"/>
              </a:rPr>
              <a:t>lstat</a:t>
            </a:r>
            <a:r>
              <a:rPr lang="en-US" sz="4000" dirty="0">
                <a:sym typeface="Symbol" pitchFamily="2" charset="2"/>
              </a:rPr>
              <a:t> +</a:t>
            </a:r>
            <a:r>
              <a:rPr lang="en-US" sz="4000" b="1" dirty="0">
                <a:sym typeface="Symbol" pitchFamily="2" charset="2"/>
              </a:rPr>
              <a:t> </a:t>
            </a:r>
            <a:r>
              <a:rPr lang="en-US" sz="4000" baseline="-25000" dirty="0" err="1">
                <a:sym typeface="Symbol" pitchFamily="2" charset="2"/>
              </a:rPr>
              <a:t>i</a:t>
            </a:r>
            <a:endParaRPr lang="en-US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33625-4F49-DB4A-A5B2-65D88BC361EB}"/>
              </a:ext>
            </a:extLst>
          </p:cNvPr>
          <p:cNvSpPr/>
          <p:nvPr/>
        </p:nvSpPr>
        <p:spPr>
          <a:xfrm>
            <a:off x="2133600" y="4800600"/>
            <a:ext cx="6096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D8FF67-C270-4C43-9B06-A4C170566298}"/>
              </a:ext>
            </a:extLst>
          </p:cNvPr>
          <p:cNvSpPr/>
          <p:nvPr/>
        </p:nvSpPr>
        <p:spPr>
          <a:xfrm>
            <a:off x="3048000" y="4800600"/>
            <a:ext cx="8382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31B387-5976-9C41-9B17-83B6B26EE478}"/>
              </a:ext>
            </a:extLst>
          </p:cNvPr>
          <p:cNvSpPr/>
          <p:nvPr/>
        </p:nvSpPr>
        <p:spPr>
          <a:xfrm>
            <a:off x="5638800" y="4800600"/>
            <a:ext cx="9144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24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Matrix – Input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8AD30-91CB-1641-9D1A-357F5AEB281D}"/>
              </a:ext>
            </a:extLst>
          </p:cNvPr>
          <p:cNvSpPr txBox="1"/>
          <p:nvPr/>
        </p:nvSpPr>
        <p:spPr>
          <a:xfrm>
            <a:off x="381000" y="1676400"/>
            <a:ext cx="8610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Y</a:t>
            </a:r>
            <a:r>
              <a:rPr lang="en-US" sz="3800" baseline="-25000" dirty="0"/>
              <a:t>i, </a:t>
            </a:r>
            <a:r>
              <a:rPr lang="en-US" sz="3800" baseline="-25000" dirty="0" err="1"/>
              <a:t>medv</a:t>
            </a:r>
            <a:r>
              <a:rPr lang="en-US" sz="3800" dirty="0"/>
              <a:t> = </a:t>
            </a:r>
            <a:r>
              <a:rPr lang="en-US" sz="3800" dirty="0">
                <a:sym typeface="Symbol" pitchFamily="2" charset="2"/>
              </a:rPr>
              <a:t></a:t>
            </a:r>
            <a:r>
              <a:rPr lang="en-US" sz="3800" baseline="-25000" dirty="0">
                <a:sym typeface="Symbol" pitchFamily="2" charset="2"/>
              </a:rPr>
              <a:t>0</a:t>
            </a:r>
            <a:r>
              <a:rPr lang="en-US" sz="3600" b="1" dirty="0">
                <a:sym typeface="Symbol" pitchFamily="2" charset="2"/>
              </a:rPr>
              <a:t>  1</a:t>
            </a:r>
            <a:r>
              <a:rPr lang="en-US" sz="3800" dirty="0">
                <a:sym typeface="Symbol" pitchFamily="2" charset="2"/>
              </a:rPr>
              <a:t> + </a:t>
            </a:r>
            <a:r>
              <a:rPr lang="en-US" sz="3800" baseline="-25000" dirty="0">
                <a:sym typeface="Symbol" pitchFamily="2" charset="2"/>
              </a:rPr>
              <a:t>age</a:t>
            </a:r>
            <a:r>
              <a:rPr lang="en-US" sz="3800" b="1" dirty="0">
                <a:sym typeface="Symbol" pitchFamily="2" charset="2"/>
              </a:rPr>
              <a:t> </a:t>
            </a:r>
            <a:r>
              <a:rPr lang="en-US" sz="3800" dirty="0">
                <a:sym typeface="Symbol" pitchFamily="2" charset="2"/>
              </a:rPr>
              <a:t>X</a:t>
            </a:r>
            <a:r>
              <a:rPr lang="en-US" sz="3800" baseline="-25000" dirty="0">
                <a:sym typeface="Symbol" pitchFamily="2" charset="2"/>
              </a:rPr>
              <a:t>i, age</a:t>
            </a:r>
            <a:r>
              <a:rPr lang="en-US" sz="3800" dirty="0">
                <a:sym typeface="Symbol" pitchFamily="2" charset="2"/>
              </a:rPr>
              <a:t> + </a:t>
            </a:r>
            <a:r>
              <a:rPr lang="en-US" sz="3800" baseline="-25000" dirty="0" err="1">
                <a:sym typeface="Symbol" pitchFamily="2" charset="2"/>
              </a:rPr>
              <a:t>lstat</a:t>
            </a:r>
            <a:r>
              <a:rPr lang="en-US" sz="3800" b="1" dirty="0">
                <a:sym typeface="Symbol" pitchFamily="2" charset="2"/>
              </a:rPr>
              <a:t></a:t>
            </a:r>
            <a:r>
              <a:rPr lang="en-US" sz="3800" dirty="0"/>
              <a:t> </a:t>
            </a:r>
            <a:r>
              <a:rPr lang="en-US" sz="3800" dirty="0">
                <a:sym typeface="Symbol" pitchFamily="2" charset="2"/>
              </a:rPr>
              <a:t>X</a:t>
            </a:r>
            <a:r>
              <a:rPr lang="en-US" sz="3800" baseline="-25000" dirty="0">
                <a:sym typeface="Symbol" pitchFamily="2" charset="2"/>
              </a:rPr>
              <a:t>i, </a:t>
            </a:r>
            <a:r>
              <a:rPr lang="en-US" sz="3800" baseline="-25000" dirty="0" err="1">
                <a:sym typeface="Symbol" pitchFamily="2" charset="2"/>
              </a:rPr>
              <a:t>lstat</a:t>
            </a:r>
            <a:r>
              <a:rPr lang="en-US" sz="3800" dirty="0">
                <a:sym typeface="Symbol" pitchFamily="2" charset="2"/>
              </a:rPr>
              <a:t> +</a:t>
            </a:r>
            <a:r>
              <a:rPr lang="en-US" sz="3800" b="1" dirty="0">
                <a:sym typeface="Symbol" pitchFamily="2" charset="2"/>
              </a:rPr>
              <a:t> </a:t>
            </a:r>
            <a:r>
              <a:rPr lang="en-US" sz="3800" baseline="-25000" dirty="0" err="1">
                <a:sym typeface="Symbol" pitchFamily="2" charset="2"/>
              </a:rPr>
              <a:t>i</a:t>
            </a:r>
            <a:endParaRPr lang="en-US" sz="3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093331-06B4-BC49-A32B-3663550CD96B}"/>
              </a:ext>
            </a:extLst>
          </p:cNvPr>
          <p:cNvSpPr/>
          <p:nvPr/>
        </p:nvSpPr>
        <p:spPr>
          <a:xfrm>
            <a:off x="2743200" y="1676400"/>
            <a:ext cx="436418" cy="6771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BDE89-3F97-4240-9693-D1641F597E49}"/>
              </a:ext>
            </a:extLst>
          </p:cNvPr>
          <p:cNvSpPr/>
          <p:nvPr/>
        </p:nvSpPr>
        <p:spPr>
          <a:xfrm>
            <a:off x="4419600" y="1676400"/>
            <a:ext cx="1143000" cy="68926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F751FC-41CD-0E42-AB08-D639E384ED0C}"/>
              </a:ext>
            </a:extLst>
          </p:cNvPr>
          <p:cNvSpPr/>
          <p:nvPr/>
        </p:nvSpPr>
        <p:spPr>
          <a:xfrm>
            <a:off x="6934200" y="1658048"/>
            <a:ext cx="1108364" cy="72217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14AF97-407A-AA4E-8F9F-5687ACF1813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961409" y="2353508"/>
            <a:ext cx="391391" cy="12709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ED100A-57AA-F54F-929A-C94B534EACB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991100" y="2365662"/>
            <a:ext cx="460664" cy="12588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AB0892-E1F1-EE4B-84CF-58A1489286E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619010" y="2380226"/>
            <a:ext cx="869372" cy="124424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90A08B1D-2FC3-2649-8479-8109E9AF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04" y="3624470"/>
            <a:ext cx="5028096" cy="303273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9448411-0F10-7A4C-893D-5CAE1818DFBB}"/>
              </a:ext>
            </a:extLst>
          </p:cNvPr>
          <p:cNvSpPr txBox="1"/>
          <p:nvPr/>
        </p:nvSpPr>
        <p:spPr>
          <a:xfrm>
            <a:off x="381000" y="4953000"/>
            <a:ext cx="152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/>
              <a:t>X = </a:t>
            </a:r>
          </a:p>
        </p:txBody>
      </p:sp>
    </p:spTree>
    <p:extLst>
      <p:ext uri="{BB962C8B-B14F-4D97-AF65-F5344CB8AC3E}">
        <p14:creationId xmlns:p14="http://schemas.microsoft.com/office/powerpoint/2010/main" val="259603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Fit the Model (Frequentist)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data are ready, fitting itself is quite easy</a:t>
            </a:r>
          </a:p>
          <a:p>
            <a:pPr lvl="1"/>
            <a:r>
              <a:rPr lang="en-US" dirty="0"/>
              <a:t>response variable vector (Y) &amp; design matrix </a:t>
            </a:r>
          </a:p>
          <a:p>
            <a:pPr lvl="1"/>
            <a:r>
              <a:rPr lang="en-US" dirty="0"/>
              <a:t>We’re using </a:t>
            </a:r>
            <a:r>
              <a:rPr lang="en-US" i="1" dirty="0" err="1"/>
              <a:t>statsmodels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65B20-4858-BA46-A5E5-BE0BB087E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3505199"/>
            <a:ext cx="7597719" cy="280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777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EFCF85-5ADB-1D47-9A0E-88B2DF28B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17638"/>
            <a:ext cx="5689600" cy="50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Interpreting Results (Frequentist)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F4065D-A4A3-2C42-A7BE-6D02FEE282FC}"/>
              </a:ext>
            </a:extLst>
          </p:cNvPr>
          <p:cNvSpPr/>
          <p:nvPr/>
        </p:nvSpPr>
        <p:spPr>
          <a:xfrm>
            <a:off x="2438400" y="2438400"/>
            <a:ext cx="243840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87C24B-0488-5C40-A383-0C1F29228D54}"/>
              </a:ext>
            </a:extLst>
          </p:cNvPr>
          <p:cNvSpPr txBox="1"/>
          <p:nvPr/>
        </p:nvSpPr>
        <p:spPr>
          <a:xfrm>
            <a:off x="228600" y="281047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Default estimation method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995A2E-A349-3746-B1CA-DF4878BB8B4E}"/>
              </a:ext>
            </a:extLst>
          </p:cNvPr>
          <p:cNvSpPr/>
          <p:nvPr/>
        </p:nvSpPr>
        <p:spPr>
          <a:xfrm>
            <a:off x="1752600" y="4572000"/>
            <a:ext cx="312420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32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EFCF85-5ADB-1D47-9A0E-88B2DF28B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17638"/>
            <a:ext cx="5689600" cy="50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Interpreting Results (Frequentist)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F4065D-A4A3-2C42-A7BE-6D02FEE282FC}"/>
              </a:ext>
            </a:extLst>
          </p:cNvPr>
          <p:cNvSpPr/>
          <p:nvPr/>
        </p:nvSpPr>
        <p:spPr>
          <a:xfrm>
            <a:off x="5026991" y="1676400"/>
            <a:ext cx="2438400" cy="685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87C24B-0488-5C40-A383-0C1F29228D54}"/>
              </a:ext>
            </a:extLst>
          </p:cNvPr>
          <p:cNvSpPr txBox="1"/>
          <p:nvPr/>
        </p:nvSpPr>
        <p:spPr>
          <a:xfrm>
            <a:off x="7543800" y="16396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'Variability’</a:t>
            </a:r>
          </a:p>
          <a:p>
            <a:r>
              <a:rPr lang="en-US" b="1" dirty="0"/>
              <a:t>explained</a:t>
            </a:r>
          </a:p>
        </p:txBody>
      </p:sp>
    </p:spTree>
    <p:extLst>
      <p:ext uri="{BB962C8B-B14F-4D97-AF65-F5344CB8AC3E}">
        <p14:creationId xmlns:p14="http://schemas.microsoft.com/office/powerpoint/2010/main" val="1805828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EFCF85-5ADB-1D47-9A0E-88B2DF28B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17638"/>
            <a:ext cx="5689600" cy="50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Interpreting Results (Frequentist)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F4065D-A4A3-2C42-A7BE-6D02FEE282FC}"/>
              </a:ext>
            </a:extLst>
          </p:cNvPr>
          <p:cNvSpPr/>
          <p:nvPr/>
        </p:nvSpPr>
        <p:spPr>
          <a:xfrm>
            <a:off x="4876800" y="2362200"/>
            <a:ext cx="2588591" cy="685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87C24B-0488-5C40-A383-0C1F29228D54}"/>
              </a:ext>
            </a:extLst>
          </p:cNvPr>
          <p:cNvSpPr txBox="1"/>
          <p:nvPr/>
        </p:nvSpPr>
        <p:spPr>
          <a:xfrm>
            <a:off x="7465390" y="2362200"/>
            <a:ext cx="1602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‘Significance’ of your model</a:t>
            </a:r>
          </a:p>
        </p:txBody>
      </p:sp>
    </p:spTree>
    <p:extLst>
      <p:ext uri="{BB962C8B-B14F-4D97-AF65-F5344CB8AC3E}">
        <p14:creationId xmlns:p14="http://schemas.microsoft.com/office/powerpoint/2010/main" val="2532863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EFCF85-5ADB-1D47-9A0E-88B2DF28B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17638"/>
            <a:ext cx="5689600" cy="50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Interpreting Results (Frequentist)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F4065D-A4A3-2C42-A7BE-6D02FEE282FC}"/>
              </a:ext>
            </a:extLst>
          </p:cNvPr>
          <p:cNvSpPr/>
          <p:nvPr/>
        </p:nvSpPr>
        <p:spPr>
          <a:xfrm>
            <a:off x="6019800" y="3465731"/>
            <a:ext cx="1445590" cy="3442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87C24B-0488-5C40-A383-0C1F29228D54}"/>
              </a:ext>
            </a:extLst>
          </p:cNvPr>
          <p:cNvSpPr txBox="1"/>
          <p:nvPr/>
        </p:nvSpPr>
        <p:spPr>
          <a:xfrm>
            <a:off x="7465390" y="3124200"/>
            <a:ext cx="1602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want to compare with other predictor 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9B6FA-AFC2-0942-8342-E95003B9A84A}"/>
              </a:ext>
            </a:extLst>
          </p:cNvPr>
          <p:cNvSpPr txBox="1"/>
          <p:nvPr/>
        </p:nvSpPr>
        <p:spPr>
          <a:xfrm>
            <a:off x="6019800" y="4191000"/>
            <a:ext cx="1602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Smaller </a:t>
            </a:r>
          </a:p>
          <a:p>
            <a:r>
              <a:rPr lang="en-US" b="1" dirty="0">
                <a:solidFill>
                  <a:srgbClr val="FF0000"/>
                </a:solidFill>
              </a:rPr>
              <a:t>the merrier!!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EF9213-4FCF-864A-91BE-679A197042AB}"/>
              </a:ext>
            </a:extLst>
          </p:cNvPr>
          <p:cNvSpPr/>
          <p:nvPr/>
        </p:nvSpPr>
        <p:spPr>
          <a:xfrm>
            <a:off x="6019800" y="3810000"/>
            <a:ext cx="1445591" cy="3442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7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 Theorem, so what?</a:t>
            </a:r>
          </a:p>
          <a:p>
            <a:pPr lvl="1"/>
            <a:r>
              <a:rPr lang="en-US" dirty="0"/>
              <a:t>Where can we go from Bayes Theorem?</a:t>
            </a:r>
          </a:p>
          <a:p>
            <a:pPr lvl="1"/>
            <a:r>
              <a:rPr lang="en-US" dirty="0"/>
              <a:t>Can we understand and use Bayesian regressions?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37925-F0E3-4444-87B4-C8E2090E5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581400"/>
            <a:ext cx="580477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09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EFCF85-5ADB-1D47-9A0E-88B2DF28B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17638"/>
            <a:ext cx="5689600" cy="50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Interpreting Results (Frequentist)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F4065D-A4A3-2C42-A7BE-6D02FEE282FC}"/>
              </a:ext>
            </a:extLst>
          </p:cNvPr>
          <p:cNvSpPr/>
          <p:nvPr/>
        </p:nvSpPr>
        <p:spPr>
          <a:xfrm>
            <a:off x="5638800" y="5065931"/>
            <a:ext cx="1447800" cy="10300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87C24B-0488-5C40-A383-0C1F29228D54}"/>
              </a:ext>
            </a:extLst>
          </p:cNvPr>
          <p:cNvSpPr txBox="1"/>
          <p:nvPr/>
        </p:nvSpPr>
        <p:spPr>
          <a:xfrm>
            <a:off x="457200" y="4724400"/>
            <a:ext cx="1144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Estimated ‘effect’ of predictors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EF9213-4FCF-864A-91BE-679A197042AB}"/>
              </a:ext>
            </a:extLst>
          </p:cNvPr>
          <p:cNvSpPr/>
          <p:nvPr/>
        </p:nvSpPr>
        <p:spPr>
          <a:xfrm>
            <a:off x="2743200" y="5105400"/>
            <a:ext cx="759791" cy="990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43721A-2CDF-2B43-8C33-E5A195182F35}"/>
              </a:ext>
            </a:extLst>
          </p:cNvPr>
          <p:cNvSpPr txBox="1"/>
          <p:nvPr/>
        </p:nvSpPr>
        <p:spPr>
          <a:xfrm>
            <a:off x="7162800" y="5096470"/>
            <a:ext cx="1753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95% confidence (frequency) interval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09F174-15F2-B940-9D61-59BF269F410B}"/>
              </a:ext>
            </a:extLst>
          </p:cNvPr>
          <p:cNvCxnSpPr>
            <a:stCxn id="9" idx="3"/>
          </p:cNvCxnSpPr>
          <p:nvPr/>
        </p:nvCxnSpPr>
        <p:spPr>
          <a:xfrm>
            <a:off x="1601304" y="5186065"/>
            <a:ext cx="1141896" cy="7173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E711534-47A6-0047-9677-8CE6DF894C5C}"/>
              </a:ext>
            </a:extLst>
          </p:cNvPr>
          <p:cNvSpPr/>
          <p:nvPr/>
        </p:nvSpPr>
        <p:spPr>
          <a:xfrm>
            <a:off x="1752600" y="6176665"/>
            <a:ext cx="1750391" cy="300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628E18-F1EE-0340-AD50-A6517929900C}"/>
              </a:ext>
            </a:extLst>
          </p:cNvPr>
          <p:cNvSpPr txBox="1"/>
          <p:nvPr/>
        </p:nvSpPr>
        <p:spPr>
          <a:xfrm>
            <a:off x="152400" y="5782270"/>
            <a:ext cx="1448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 estimate when </a:t>
            </a:r>
          </a:p>
          <a:p>
            <a:r>
              <a:rPr lang="en-US" b="1" dirty="0"/>
              <a:t>age=</a:t>
            </a:r>
            <a:r>
              <a:rPr lang="en-US" b="1" dirty="0" err="1"/>
              <a:t>lstat</a:t>
            </a:r>
            <a:r>
              <a:rPr lang="en-US" b="1" dirty="0"/>
              <a:t>=0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189CE8-4F13-B04C-A5E7-A0256151D17D}"/>
              </a:ext>
            </a:extLst>
          </p:cNvPr>
          <p:cNvCxnSpPr>
            <a:cxnSpLocks/>
          </p:cNvCxnSpPr>
          <p:nvPr/>
        </p:nvCxnSpPr>
        <p:spPr>
          <a:xfrm>
            <a:off x="1219200" y="6324601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60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D032EE-7004-404C-B724-577377F5C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2438400"/>
            <a:ext cx="7662041" cy="2057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is Quite 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plug in the estimates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681B8B-C776-8C4D-B91E-BA44415A1EC2}"/>
              </a:ext>
            </a:extLst>
          </p:cNvPr>
          <p:cNvSpPr txBox="1"/>
          <p:nvPr/>
        </p:nvSpPr>
        <p:spPr>
          <a:xfrm>
            <a:off x="381000" y="51054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</a:t>
            </a:r>
            <a:r>
              <a:rPr lang="en-US" sz="4000" baseline="-25000" dirty="0"/>
              <a:t>i, </a:t>
            </a:r>
            <a:r>
              <a:rPr lang="en-US" sz="4000" baseline="-25000" dirty="0" err="1"/>
              <a:t>medv</a:t>
            </a:r>
            <a:r>
              <a:rPr lang="en-US" sz="4000" dirty="0"/>
              <a:t> = </a:t>
            </a:r>
            <a:r>
              <a:rPr lang="en-US" sz="4000" dirty="0">
                <a:sym typeface="Symbol" pitchFamily="2" charset="2"/>
              </a:rPr>
              <a:t></a:t>
            </a:r>
            <a:r>
              <a:rPr lang="en-US" sz="4000" baseline="-25000" dirty="0">
                <a:sym typeface="Symbol" pitchFamily="2" charset="2"/>
              </a:rPr>
              <a:t>0</a:t>
            </a:r>
            <a:r>
              <a:rPr lang="en-US" sz="4000" dirty="0">
                <a:sym typeface="Symbol" pitchFamily="2" charset="2"/>
              </a:rPr>
              <a:t> + </a:t>
            </a:r>
            <a:r>
              <a:rPr lang="en-US" sz="4000" baseline="-25000" dirty="0">
                <a:sym typeface="Symbol" pitchFamily="2" charset="2"/>
              </a:rPr>
              <a:t>age </a:t>
            </a:r>
            <a:r>
              <a:rPr lang="en-US" sz="4000" b="1" dirty="0">
                <a:sym typeface="Symbol" pitchFamily="2" charset="2"/>
              </a:rPr>
              <a:t> </a:t>
            </a:r>
            <a:r>
              <a:rPr lang="en-US" sz="4000" dirty="0">
                <a:sym typeface="Symbol" pitchFamily="2" charset="2"/>
              </a:rPr>
              <a:t>X</a:t>
            </a:r>
            <a:r>
              <a:rPr lang="en-US" sz="4000" baseline="-25000" dirty="0">
                <a:sym typeface="Symbol" pitchFamily="2" charset="2"/>
              </a:rPr>
              <a:t>i, age</a:t>
            </a:r>
            <a:r>
              <a:rPr lang="en-US" sz="4000" dirty="0">
                <a:sym typeface="Symbol" pitchFamily="2" charset="2"/>
              </a:rPr>
              <a:t> + </a:t>
            </a:r>
            <a:r>
              <a:rPr lang="en-US" sz="4000" baseline="-25000" dirty="0" err="1">
                <a:sym typeface="Symbol" pitchFamily="2" charset="2"/>
              </a:rPr>
              <a:t>lstat</a:t>
            </a:r>
            <a:r>
              <a:rPr lang="en-US" sz="4000" baseline="-25000" dirty="0">
                <a:sym typeface="Symbol" pitchFamily="2" charset="2"/>
              </a:rPr>
              <a:t> </a:t>
            </a:r>
            <a:r>
              <a:rPr lang="en-US" sz="4000" b="1" dirty="0">
                <a:sym typeface="Symbol" pitchFamily="2" charset="2"/>
              </a:rPr>
              <a:t></a:t>
            </a:r>
            <a:r>
              <a:rPr lang="en-US" sz="4000" dirty="0"/>
              <a:t> </a:t>
            </a:r>
            <a:r>
              <a:rPr lang="en-US" sz="4000" dirty="0">
                <a:sym typeface="Symbol" pitchFamily="2" charset="2"/>
              </a:rPr>
              <a:t>X</a:t>
            </a:r>
            <a:r>
              <a:rPr lang="en-US" sz="4000" baseline="-25000" dirty="0">
                <a:sym typeface="Symbol" pitchFamily="2" charset="2"/>
              </a:rPr>
              <a:t>i, </a:t>
            </a:r>
            <a:r>
              <a:rPr lang="en-US" sz="4000" baseline="-25000" dirty="0" err="1">
                <a:sym typeface="Symbol" pitchFamily="2" charset="2"/>
              </a:rPr>
              <a:t>lstat</a:t>
            </a:r>
            <a:r>
              <a:rPr lang="en-US" sz="4000" dirty="0">
                <a:sym typeface="Symbol" pitchFamily="2" charset="2"/>
              </a:rPr>
              <a:t> +</a:t>
            </a:r>
            <a:r>
              <a:rPr lang="en-US" sz="4000" b="1" dirty="0">
                <a:sym typeface="Symbol" pitchFamily="2" charset="2"/>
              </a:rPr>
              <a:t> </a:t>
            </a:r>
            <a:r>
              <a:rPr lang="en-US" sz="4000" baseline="-25000" dirty="0" err="1">
                <a:sym typeface="Symbol" pitchFamily="2" charset="2"/>
              </a:rPr>
              <a:t>i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C5C25E-50D0-A645-8E1F-287BDB048E8B}"/>
              </a:ext>
            </a:extLst>
          </p:cNvPr>
          <p:cNvSpPr/>
          <p:nvPr/>
        </p:nvSpPr>
        <p:spPr>
          <a:xfrm>
            <a:off x="2133600" y="5105400"/>
            <a:ext cx="6096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0C700F-2954-D54E-B329-ECA6C8CCB179}"/>
              </a:ext>
            </a:extLst>
          </p:cNvPr>
          <p:cNvSpPr/>
          <p:nvPr/>
        </p:nvSpPr>
        <p:spPr>
          <a:xfrm>
            <a:off x="3048000" y="5105400"/>
            <a:ext cx="8382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B7C854-8765-D246-909E-AA3601476A8B}"/>
              </a:ext>
            </a:extLst>
          </p:cNvPr>
          <p:cNvSpPr/>
          <p:nvPr/>
        </p:nvSpPr>
        <p:spPr>
          <a:xfrm>
            <a:off x="5638800" y="5105400"/>
            <a:ext cx="9144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341AF3-FC96-7840-9902-D9271820B60B}"/>
              </a:ext>
            </a:extLst>
          </p:cNvPr>
          <p:cNvSpPr/>
          <p:nvPr/>
        </p:nvSpPr>
        <p:spPr>
          <a:xfrm>
            <a:off x="1981200" y="4038600"/>
            <a:ext cx="1066799" cy="3442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F742ED-B7D8-4A4F-86B2-2C4E4CC820F0}"/>
              </a:ext>
            </a:extLst>
          </p:cNvPr>
          <p:cNvSpPr/>
          <p:nvPr/>
        </p:nvSpPr>
        <p:spPr>
          <a:xfrm>
            <a:off x="1981200" y="3541931"/>
            <a:ext cx="1066799" cy="3442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CFA332-8B76-B643-A2CC-7CDCCE609740}"/>
              </a:ext>
            </a:extLst>
          </p:cNvPr>
          <p:cNvSpPr/>
          <p:nvPr/>
        </p:nvSpPr>
        <p:spPr>
          <a:xfrm>
            <a:off x="1981200" y="3048000"/>
            <a:ext cx="1066799" cy="3442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7F346C-47AD-EB46-8D3F-56C5B6C3E5E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325204" y="4419312"/>
            <a:ext cx="113196" cy="68608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414045-13E5-744B-9E80-9CD49440BE3D}"/>
              </a:ext>
            </a:extLst>
          </p:cNvPr>
          <p:cNvCxnSpPr>
            <a:cxnSpLocks/>
          </p:cNvCxnSpPr>
          <p:nvPr/>
        </p:nvCxnSpPr>
        <p:spPr>
          <a:xfrm>
            <a:off x="3047999" y="3245198"/>
            <a:ext cx="609601" cy="186020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671EC0-3E28-FC48-BC5C-B76CB5FC502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049104" y="3733800"/>
            <a:ext cx="3046896" cy="13716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275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D032EE-7004-404C-B724-577377F5C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2438400"/>
            <a:ext cx="7662041" cy="2057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is Quite 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get 95% limits using confidence intervals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681B8B-C776-8C4D-B91E-BA44415A1EC2}"/>
              </a:ext>
            </a:extLst>
          </p:cNvPr>
          <p:cNvSpPr txBox="1"/>
          <p:nvPr/>
        </p:nvSpPr>
        <p:spPr>
          <a:xfrm>
            <a:off x="381000" y="51054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</a:t>
            </a:r>
            <a:r>
              <a:rPr lang="en-US" sz="4000" baseline="-25000" dirty="0"/>
              <a:t>i, </a:t>
            </a:r>
            <a:r>
              <a:rPr lang="en-US" sz="4000" baseline="-25000" dirty="0" err="1"/>
              <a:t>medv</a:t>
            </a:r>
            <a:r>
              <a:rPr lang="en-US" sz="4000" dirty="0"/>
              <a:t> = </a:t>
            </a:r>
            <a:r>
              <a:rPr lang="en-US" sz="4000" dirty="0">
                <a:sym typeface="Symbol" pitchFamily="2" charset="2"/>
              </a:rPr>
              <a:t></a:t>
            </a:r>
            <a:r>
              <a:rPr lang="en-US" sz="4000" baseline="-25000" dirty="0">
                <a:sym typeface="Symbol" pitchFamily="2" charset="2"/>
              </a:rPr>
              <a:t>0</a:t>
            </a:r>
            <a:r>
              <a:rPr lang="en-US" sz="4000" dirty="0">
                <a:sym typeface="Symbol" pitchFamily="2" charset="2"/>
              </a:rPr>
              <a:t> + </a:t>
            </a:r>
            <a:r>
              <a:rPr lang="en-US" sz="4000" baseline="-25000" dirty="0">
                <a:sym typeface="Symbol" pitchFamily="2" charset="2"/>
              </a:rPr>
              <a:t>age </a:t>
            </a:r>
            <a:r>
              <a:rPr lang="en-US" sz="4000" b="1" dirty="0">
                <a:sym typeface="Symbol" pitchFamily="2" charset="2"/>
              </a:rPr>
              <a:t> </a:t>
            </a:r>
            <a:r>
              <a:rPr lang="en-US" sz="4000" dirty="0">
                <a:sym typeface="Symbol" pitchFamily="2" charset="2"/>
              </a:rPr>
              <a:t>X</a:t>
            </a:r>
            <a:r>
              <a:rPr lang="en-US" sz="4000" baseline="-25000" dirty="0">
                <a:sym typeface="Symbol" pitchFamily="2" charset="2"/>
              </a:rPr>
              <a:t>i, age</a:t>
            </a:r>
            <a:r>
              <a:rPr lang="en-US" sz="4000" dirty="0">
                <a:sym typeface="Symbol" pitchFamily="2" charset="2"/>
              </a:rPr>
              <a:t> + </a:t>
            </a:r>
            <a:r>
              <a:rPr lang="en-US" sz="4000" baseline="-25000" dirty="0" err="1">
                <a:sym typeface="Symbol" pitchFamily="2" charset="2"/>
              </a:rPr>
              <a:t>lstat</a:t>
            </a:r>
            <a:r>
              <a:rPr lang="en-US" sz="4000" baseline="-25000" dirty="0">
                <a:sym typeface="Symbol" pitchFamily="2" charset="2"/>
              </a:rPr>
              <a:t> </a:t>
            </a:r>
            <a:r>
              <a:rPr lang="en-US" sz="4000" b="1" dirty="0">
                <a:sym typeface="Symbol" pitchFamily="2" charset="2"/>
              </a:rPr>
              <a:t></a:t>
            </a:r>
            <a:r>
              <a:rPr lang="en-US" sz="4000" dirty="0"/>
              <a:t> </a:t>
            </a:r>
            <a:r>
              <a:rPr lang="en-US" sz="4000" dirty="0">
                <a:sym typeface="Symbol" pitchFamily="2" charset="2"/>
              </a:rPr>
              <a:t>X</a:t>
            </a:r>
            <a:r>
              <a:rPr lang="en-US" sz="4000" baseline="-25000" dirty="0">
                <a:sym typeface="Symbol" pitchFamily="2" charset="2"/>
              </a:rPr>
              <a:t>i, </a:t>
            </a:r>
            <a:r>
              <a:rPr lang="en-US" sz="4000" baseline="-25000" dirty="0" err="1">
                <a:sym typeface="Symbol" pitchFamily="2" charset="2"/>
              </a:rPr>
              <a:t>lstat</a:t>
            </a:r>
            <a:r>
              <a:rPr lang="en-US" sz="4000" dirty="0">
                <a:sym typeface="Symbol" pitchFamily="2" charset="2"/>
              </a:rPr>
              <a:t> +</a:t>
            </a:r>
            <a:r>
              <a:rPr lang="en-US" sz="4000" b="1" dirty="0">
                <a:sym typeface="Symbol" pitchFamily="2" charset="2"/>
              </a:rPr>
              <a:t> </a:t>
            </a:r>
            <a:r>
              <a:rPr lang="en-US" sz="4000" baseline="-25000" dirty="0" err="1">
                <a:sym typeface="Symbol" pitchFamily="2" charset="2"/>
              </a:rPr>
              <a:t>i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C5C25E-50D0-A645-8E1F-287BDB048E8B}"/>
              </a:ext>
            </a:extLst>
          </p:cNvPr>
          <p:cNvSpPr/>
          <p:nvPr/>
        </p:nvSpPr>
        <p:spPr>
          <a:xfrm>
            <a:off x="2133600" y="5105400"/>
            <a:ext cx="6096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0C700F-2954-D54E-B329-ECA6C8CCB179}"/>
              </a:ext>
            </a:extLst>
          </p:cNvPr>
          <p:cNvSpPr/>
          <p:nvPr/>
        </p:nvSpPr>
        <p:spPr>
          <a:xfrm>
            <a:off x="3048000" y="5105400"/>
            <a:ext cx="8382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B7C854-8765-D246-909E-AA3601476A8B}"/>
              </a:ext>
            </a:extLst>
          </p:cNvPr>
          <p:cNvSpPr/>
          <p:nvPr/>
        </p:nvSpPr>
        <p:spPr>
          <a:xfrm>
            <a:off x="5638800" y="5105400"/>
            <a:ext cx="9144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CFA332-8B76-B643-A2CC-7CDCCE609740}"/>
              </a:ext>
            </a:extLst>
          </p:cNvPr>
          <p:cNvSpPr/>
          <p:nvPr/>
        </p:nvSpPr>
        <p:spPr>
          <a:xfrm>
            <a:off x="6172200" y="3048000"/>
            <a:ext cx="1828799" cy="3442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7F346C-47AD-EB46-8D3F-56C5B6C3E5E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438400" y="4191000"/>
            <a:ext cx="3733800" cy="9144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414045-13E5-744B-9E80-9CD49440BE3D}"/>
              </a:ext>
            </a:extLst>
          </p:cNvPr>
          <p:cNvCxnSpPr>
            <a:cxnSpLocks/>
          </p:cNvCxnSpPr>
          <p:nvPr/>
        </p:nvCxnSpPr>
        <p:spPr>
          <a:xfrm flipH="1">
            <a:off x="3657600" y="3200400"/>
            <a:ext cx="2514600" cy="19050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671EC0-3E28-FC48-BC5C-B76CB5FC5024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096000" y="3886200"/>
            <a:ext cx="457200" cy="12192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7A90C41-A5F0-8F4E-86C1-4F89F0C7E595}"/>
              </a:ext>
            </a:extLst>
          </p:cNvPr>
          <p:cNvSpPr/>
          <p:nvPr/>
        </p:nvSpPr>
        <p:spPr>
          <a:xfrm>
            <a:off x="6172200" y="3541931"/>
            <a:ext cx="1828799" cy="3442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0BABE3-86D0-2F49-9FFB-BC2A8B576BBE}"/>
              </a:ext>
            </a:extLst>
          </p:cNvPr>
          <p:cNvSpPr/>
          <p:nvPr/>
        </p:nvSpPr>
        <p:spPr>
          <a:xfrm>
            <a:off x="6172200" y="3999131"/>
            <a:ext cx="1828799" cy="3442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46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assumptions to actual results</a:t>
            </a:r>
          </a:p>
          <a:p>
            <a:pPr lvl="1"/>
            <a:r>
              <a:rPr lang="en-US" dirty="0"/>
              <a:t>For example, does Y really follow Gaussian?</a:t>
            </a:r>
          </a:p>
        </p:txBody>
      </p:sp>
    </p:spTree>
    <p:extLst>
      <p:ext uri="{BB962C8B-B14F-4D97-AF65-F5344CB8AC3E}">
        <p14:creationId xmlns:p14="http://schemas.microsoft.com/office/powerpoint/2010/main" val="3387531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assumptions to actual results</a:t>
            </a:r>
          </a:p>
          <a:p>
            <a:pPr lvl="1"/>
            <a:r>
              <a:rPr lang="en-US" dirty="0"/>
              <a:t>For example, does Y really follow Gaussian?</a:t>
            </a:r>
          </a:p>
          <a:p>
            <a:r>
              <a:rPr lang="en-US" dirty="0"/>
              <a:t>There are so many to check… </a:t>
            </a:r>
          </a:p>
          <a:p>
            <a:pPr lvl="1"/>
            <a:r>
              <a:rPr lang="en-US" dirty="0"/>
              <a:t>Linearity</a:t>
            </a:r>
          </a:p>
          <a:p>
            <a:pPr lvl="1"/>
            <a:r>
              <a:rPr lang="en-US" dirty="0"/>
              <a:t>Normality of error and Y</a:t>
            </a:r>
          </a:p>
          <a:p>
            <a:pPr lvl="1"/>
            <a:r>
              <a:rPr lang="en-US" dirty="0"/>
              <a:t>Multicollinearity (excessive correlation b/w </a:t>
            </a:r>
            <a:r>
              <a:rPr lang="en-US" dirty="0" err="1"/>
              <a:t>preds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Autocorrelation (independence b/w each </a:t>
            </a:r>
            <a:r>
              <a:rPr lang="en-US" dirty="0">
                <a:sym typeface="Symbol" pitchFamily="2" charset="2"/>
              </a:rPr>
              <a:t></a:t>
            </a:r>
            <a:r>
              <a:rPr lang="en-US" baseline="-25000" dirty="0" err="1">
                <a:sym typeface="Symbol" pitchFamily="2" charset="2"/>
              </a:rPr>
              <a:t>i</a:t>
            </a:r>
            <a:r>
              <a:rPr lang="en-US" baseline="-25000" dirty="0">
                <a:sym typeface="Symbol" pitchFamily="2" charset="2"/>
              </a:rPr>
              <a:t> </a:t>
            </a:r>
            <a:r>
              <a:rPr lang="en-US" dirty="0">
                <a:sym typeface="Symbol" pitchFamily="2" charset="2"/>
              </a:rPr>
              <a:t>/</a:t>
            </a:r>
            <a:r>
              <a:rPr lang="en-US" dirty="0"/>
              <a:t>Y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77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form of predictors</a:t>
            </a:r>
          </a:p>
          <a:p>
            <a:pPr lvl="1"/>
            <a:r>
              <a:rPr lang="en-US" dirty="0">
                <a:sym typeface="Symbol" pitchFamily="2" charset="2"/>
              </a:rPr>
              <a:t>Is it okay to just use age, </a:t>
            </a:r>
            <a:r>
              <a:rPr lang="en-US" dirty="0" err="1">
                <a:sym typeface="Symbol" pitchFamily="2" charset="2"/>
              </a:rPr>
              <a:t>lstat</a:t>
            </a:r>
            <a:r>
              <a:rPr lang="en-US" dirty="0">
                <a:sym typeface="Symbol" pitchFamily="2" charset="2"/>
              </a:rPr>
              <a:t>? </a:t>
            </a:r>
          </a:p>
          <a:p>
            <a:pPr lvl="1"/>
            <a:r>
              <a:rPr lang="en-US" dirty="0">
                <a:sym typeface="Symbol" pitchFamily="2" charset="2"/>
              </a:rPr>
              <a:t>How about age</a:t>
            </a:r>
            <a:r>
              <a:rPr lang="en-US" baseline="30000" dirty="0">
                <a:sym typeface="Symbol" pitchFamily="2" charset="2"/>
              </a:rPr>
              <a:t>2</a:t>
            </a:r>
            <a:r>
              <a:rPr lang="en-US" dirty="0">
                <a:sym typeface="Symbol" pitchFamily="2" charset="2"/>
              </a:rPr>
              <a:t>, lstat</a:t>
            </a:r>
            <a:r>
              <a:rPr lang="en-US" baseline="30000" dirty="0">
                <a:sym typeface="Symbol" pitchFamily="2" charset="2"/>
              </a:rPr>
              <a:t>2</a:t>
            </a:r>
            <a:r>
              <a:rPr lang="en-US" dirty="0">
                <a:sym typeface="Symbol" pitchFamily="2" charset="2"/>
              </a:rPr>
              <a:t>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3C453-C033-9D43-B0B1-63D10C402BA7}"/>
              </a:ext>
            </a:extLst>
          </p:cNvPr>
          <p:cNvSpPr txBox="1"/>
          <p:nvPr/>
        </p:nvSpPr>
        <p:spPr>
          <a:xfrm>
            <a:off x="381000" y="51054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</a:t>
            </a:r>
            <a:r>
              <a:rPr lang="en-US" sz="4000" baseline="-25000" dirty="0"/>
              <a:t>i, </a:t>
            </a:r>
            <a:r>
              <a:rPr lang="en-US" sz="4000" baseline="-25000" dirty="0" err="1"/>
              <a:t>medv</a:t>
            </a:r>
            <a:r>
              <a:rPr lang="en-US" sz="4000" dirty="0"/>
              <a:t> = </a:t>
            </a:r>
            <a:r>
              <a:rPr lang="en-US" sz="4000" dirty="0">
                <a:sym typeface="Symbol" pitchFamily="2" charset="2"/>
              </a:rPr>
              <a:t></a:t>
            </a:r>
            <a:r>
              <a:rPr lang="en-US" sz="4000" baseline="-25000" dirty="0">
                <a:sym typeface="Symbol" pitchFamily="2" charset="2"/>
              </a:rPr>
              <a:t>0</a:t>
            </a:r>
            <a:r>
              <a:rPr lang="en-US" sz="4000" dirty="0">
                <a:sym typeface="Symbol" pitchFamily="2" charset="2"/>
              </a:rPr>
              <a:t> + </a:t>
            </a:r>
            <a:r>
              <a:rPr lang="en-US" sz="4000" baseline="-25000" dirty="0">
                <a:sym typeface="Symbol" pitchFamily="2" charset="2"/>
              </a:rPr>
              <a:t>age </a:t>
            </a:r>
            <a:r>
              <a:rPr lang="en-US" sz="4000" b="1" dirty="0">
                <a:sym typeface="Symbol" pitchFamily="2" charset="2"/>
              </a:rPr>
              <a:t> </a:t>
            </a:r>
            <a:r>
              <a:rPr lang="en-US" sz="4000" dirty="0">
                <a:sym typeface="Symbol" pitchFamily="2" charset="2"/>
              </a:rPr>
              <a:t>X</a:t>
            </a:r>
            <a:r>
              <a:rPr lang="en-US" sz="4000" baseline="-25000" dirty="0">
                <a:sym typeface="Symbol" pitchFamily="2" charset="2"/>
              </a:rPr>
              <a:t>i, age</a:t>
            </a:r>
            <a:r>
              <a:rPr lang="en-US" sz="4000" dirty="0">
                <a:sym typeface="Symbol" pitchFamily="2" charset="2"/>
              </a:rPr>
              <a:t> + </a:t>
            </a:r>
            <a:r>
              <a:rPr lang="en-US" sz="4000" baseline="-25000" dirty="0" err="1">
                <a:sym typeface="Symbol" pitchFamily="2" charset="2"/>
              </a:rPr>
              <a:t>lstat</a:t>
            </a:r>
            <a:r>
              <a:rPr lang="en-US" sz="4000" baseline="-25000" dirty="0">
                <a:sym typeface="Symbol" pitchFamily="2" charset="2"/>
              </a:rPr>
              <a:t> </a:t>
            </a:r>
            <a:r>
              <a:rPr lang="en-US" sz="4000" b="1" dirty="0">
                <a:sym typeface="Symbol" pitchFamily="2" charset="2"/>
              </a:rPr>
              <a:t></a:t>
            </a:r>
            <a:r>
              <a:rPr lang="en-US" sz="4000" dirty="0"/>
              <a:t> </a:t>
            </a:r>
            <a:r>
              <a:rPr lang="en-US" sz="4000" dirty="0">
                <a:sym typeface="Symbol" pitchFamily="2" charset="2"/>
              </a:rPr>
              <a:t>X</a:t>
            </a:r>
            <a:r>
              <a:rPr lang="en-US" sz="4000" baseline="-25000" dirty="0">
                <a:sym typeface="Symbol" pitchFamily="2" charset="2"/>
              </a:rPr>
              <a:t>i, </a:t>
            </a:r>
            <a:r>
              <a:rPr lang="en-US" sz="4000" baseline="-25000" dirty="0" err="1">
                <a:sym typeface="Symbol" pitchFamily="2" charset="2"/>
              </a:rPr>
              <a:t>lstat</a:t>
            </a:r>
            <a:r>
              <a:rPr lang="en-US" sz="4000" dirty="0">
                <a:sym typeface="Symbol" pitchFamily="2" charset="2"/>
              </a:rPr>
              <a:t> +</a:t>
            </a:r>
            <a:r>
              <a:rPr lang="en-US" sz="4000" b="1" dirty="0">
                <a:sym typeface="Symbol" pitchFamily="2" charset="2"/>
              </a:rPr>
              <a:t> </a:t>
            </a:r>
            <a:r>
              <a:rPr lang="en-US" sz="4000" baseline="-25000" dirty="0" err="1">
                <a:sym typeface="Symbol" pitchFamily="2" charset="2"/>
              </a:rPr>
              <a:t>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25794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form of predictors</a:t>
            </a:r>
          </a:p>
          <a:p>
            <a:pPr lvl="1"/>
            <a:r>
              <a:rPr lang="en-US" dirty="0">
                <a:sym typeface="Symbol" pitchFamily="2" charset="2"/>
              </a:rPr>
              <a:t>Is it okay to just use age, </a:t>
            </a:r>
            <a:r>
              <a:rPr lang="en-US" dirty="0" err="1">
                <a:sym typeface="Symbol" pitchFamily="2" charset="2"/>
              </a:rPr>
              <a:t>lstat</a:t>
            </a:r>
            <a:r>
              <a:rPr lang="en-US" dirty="0">
                <a:sym typeface="Symbol" pitchFamily="2" charset="2"/>
              </a:rPr>
              <a:t>? </a:t>
            </a:r>
          </a:p>
          <a:p>
            <a:pPr lvl="1"/>
            <a:r>
              <a:rPr lang="en-US" dirty="0">
                <a:sym typeface="Symbol" pitchFamily="2" charset="2"/>
              </a:rPr>
              <a:t>How about age</a:t>
            </a:r>
            <a:r>
              <a:rPr lang="en-US" baseline="30000" dirty="0">
                <a:sym typeface="Symbol" pitchFamily="2" charset="2"/>
              </a:rPr>
              <a:t>2</a:t>
            </a:r>
            <a:r>
              <a:rPr lang="en-US" dirty="0">
                <a:sym typeface="Symbol" pitchFamily="2" charset="2"/>
              </a:rPr>
              <a:t>, lstat</a:t>
            </a:r>
            <a:r>
              <a:rPr lang="en-US" baseline="30000" dirty="0">
                <a:sym typeface="Symbol" pitchFamily="2" charset="2"/>
              </a:rPr>
              <a:t>2</a:t>
            </a:r>
            <a:r>
              <a:rPr lang="en-US" dirty="0">
                <a:sym typeface="Symbol" pitchFamily="2" charset="2"/>
              </a:rPr>
              <a:t>? </a:t>
            </a:r>
          </a:p>
          <a:p>
            <a:r>
              <a:rPr lang="en-US" dirty="0">
                <a:sym typeface="Symbol" pitchFamily="2" charset="2"/>
              </a:rPr>
              <a:t>We can draw predictor vs. residuals plot</a:t>
            </a:r>
          </a:p>
          <a:p>
            <a:pPr lvl="1"/>
            <a:r>
              <a:rPr lang="en-US" dirty="0">
                <a:sym typeface="Symbol" pitchFamily="2" charset="2"/>
              </a:rPr>
              <a:t>Dots should be randomly scattered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3C453-C033-9D43-B0B1-63D10C402BA7}"/>
              </a:ext>
            </a:extLst>
          </p:cNvPr>
          <p:cNvSpPr txBox="1"/>
          <p:nvPr/>
        </p:nvSpPr>
        <p:spPr>
          <a:xfrm>
            <a:off x="381000" y="51054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</a:t>
            </a:r>
            <a:r>
              <a:rPr lang="en-US" sz="4000" baseline="-25000" dirty="0"/>
              <a:t>i, </a:t>
            </a:r>
            <a:r>
              <a:rPr lang="en-US" sz="4000" baseline="-25000" dirty="0" err="1"/>
              <a:t>medv</a:t>
            </a:r>
            <a:r>
              <a:rPr lang="en-US" sz="4000" dirty="0"/>
              <a:t> = </a:t>
            </a:r>
            <a:r>
              <a:rPr lang="en-US" sz="4000" dirty="0">
                <a:sym typeface="Symbol" pitchFamily="2" charset="2"/>
              </a:rPr>
              <a:t></a:t>
            </a:r>
            <a:r>
              <a:rPr lang="en-US" sz="4000" baseline="-25000" dirty="0">
                <a:sym typeface="Symbol" pitchFamily="2" charset="2"/>
              </a:rPr>
              <a:t>0</a:t>
            </a:r>
            <a:r>
              <a:rPr lang="en-US" sz="4000" dirty="0">
                <a:sym typeface="Symbol" pitchFamily="2" charset="2"/>
              </a:rPr>
              <a:t> + </a:t>
            </a:r>
            <a:r>
              <a:rPr lang="en-US" sz="4000" baseline="-25000" dirty="0">
                <a:sym typeface="Symbol" pitchFamily="2" charset="2"/>
              </a:rPr>
              <a:t>age </a:t>
            </a:r>
            <a:r>
              <a:rPr lang="en-US" sz="4000" b="1" dirty="0">
                <a:sym typeface="Symbol" pitchFamily="2" charset="2"/>
              </a:rPr>
              <a:t> </a:t>
            </a:r>
            <a:r>
              <a:rPr lang="en-US" sz="4000" dirty="0">
                <a:sym typeface="Symbol" pitchFamily="2" charset="2"/>
              </a:rPr>
              <a:t>X</a:t>
            </a:r>
            <a:r>
              <a:rPr lang="en-US" sz="4000" baseline="-25000" dirty="0">
                <a:sym typeface="Symbol" pitchFamily="2" charset="2"/>
              </a:rPr>
              <a:t>i, age</a:t>
            </a:r>
            <a:r>
              <a:rPr lang="en-US" sz="4000" dirty="0">
                <a:sym typeface="Symbol" pitchFamily="2" charset="2"/>
              </a:rPr>
              <a:t> + </a:t>
            </a:r>
            <a:r>
              <a:rPr lang="en-US" sz="4000" baseline="-25000" dirty="0" err="1">
                <a:sym typeface="Symbol" pitchFamily="2" charset="2"/>
              </a:rPr>
              <a:t>lstat</a:t>
            </a:r>
            <a:r>
              <a:rPr lang="en-US" sz="4000" baseline="-25000" dirty="0">
                <a:sym typeface="Symbol" pitchFamily="2" charset="2"/>
              </a:rPr>
              <a:t> </a:t>
            </a:r>
            <a:r>
              <a:rPr lang="en-US" sz="4000" b="1" dirty="0">
                <a:sym typeface="Symbol" pitchFamily="2" charset="2"/>
              </a:rPr>
              <a:t></a:t>
            </a:r>
            <a:r>
              <a:rPr lang="en-US" sz="4000" dirty="0"/>
              <a:t> </a:t>
            </a:r>
            <a:r>
              <a:rPr lang="en-US" sz="4000" dirty="0">
                <a:sym typeface="Symbol" pitchFamily="2" charset="2"/>
              </a:rPr>
              <a:t>X</a:t>
            </a:r>
            <a:r>
              <a:rPr lang="en-US" sz="4000" baseline="-25000" dirty="0">
                <a:sym typeface="Symbol" pitchFamily="2" charset="2"/>
              </a:rPr>
              <a:t>i, </a:t>
            </a:r>
            <a:r>
              <a:rPr lang="en-US" sz="4000" baseline="-25000" dirty="0" err="1">
                <a:sym typeface="Symbol" pitchFamily="2" charset="2"/>
              </a:rPr>
              <a:t>lstat</a:t>
            </a:r>
            <a:r>
              <a:rPr lang="en-US" sz="4000" dirty="0">
                <a:sym typeface="Symbol" pitchFamily="2" charset="2"/>
              </a:rPr>
              <a:t> +</a:t>
            </a:r>
            <a:r>
              <a:rPr lang="en-US" sz="4000" b="1" dirty="0">
                <a:sym typeface="Symbol" pitchFamily="2" charset="2"/>
              </a:rPr>
              <a:t> </a:t>
            </a:r>
            <a:r>
              <a:rPr lang="en-US" sz="4000" baseline="-25000" dirty="0" err="1">
                <a:sym typeface="Symbol" pitchFamily="2" charset="2"/>
              </a:rPr>
              <a:t>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7859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 vs. Residuals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09794-E685-E348-96F1-47EDE3008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065"/>
            <a:ext cx="9144000" cy="42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04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 vs. Residuals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CEE0A-AE6B-2144-B538-A00FDF0230D2}"/>
              </a:ext>
            </a:extLst>
          </p:cNvPr>
          <p:cNvSpPr txBox="1"/>
          <p:nvPr/>
        </p:nvSpPr>
        <p:spPr>
          <a:xfrm>
            <a:off x="4419600" y="5772472"/>
            <a:ext cx="4518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fix </a:t>
            </a:r>
            <a:r>
              <a:rPr lang="en-US" sz="3200" dirty="0" err="1"/>
              <a:t>lstat</a:t>
            </a:r>
            <a:r>
              <a:rPr lang="en-US" sz="3200" dirty="0"/>
              <a:t> plot: add lstat</a:t>
            </a:r>
            <a:r>
              <a:rPr lang="en-US" sz="3200" baseline="30000" dirty="0"/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09794-E685-E348-96F1-47EDE3008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065"/>
            <a:ext cx="9144000" cy="42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23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CDC9DF-5B48-E84F-882A-DFC9AC91E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438"/>
            <a:ext cx="9144000" cy="43071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pitchFamily="2" charset="2"/>
              </a:rPr>
              <a:t>Added X</a:t>
            </a:r>
            <a:r>
              <a:rPr lang="en-US" baseline="-25000" dirty="0">
                <a:sym typeface="Symbol" pitchFamily="2" charset="2"/>
              </a:rPr>
              <a:t>i, lstat</a:t>
            </a:r>
            <a:r>
              <a:rPr lang="en-US" baseline="30000" dirty="0">
                <a:sym typeface="Symbol" pitchFamily="2" charset="2"/>
              </a:rPr>
              <a:t>2</a:t>
            </a:r>
            <a:r>
              <a:rPr lang="en-US" dirty="0">
                <a:sym typeface="Symbol" pitchFamily="2" charset="2"/>
              </a:rPr>
              <a:t> to the Model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610CE-CBE7-9640-BF47-5A6B3103CFB6}"/>
              </a:ext>
            </a:extLst>
          </p:cNvPr>
          <p:cNvSpPr txBox="1"/>
          <p:nvPr/>
        </p:nvSpPr>
        <p:spPr>
          <a:xfrm>
            <a:off x="3581400" y="5772472"/>
            <a:ext cx="5357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 we can ‘improve’ the model</a:t>
            </a:r>
            <a:endParaRPr lang="en-US" sz="3200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5A865-E39E-2D40-A985-1738A447C89E}"/>
              </a:ext>
            </a:extLst>
          </p:cNvPr>
          <p:cNvSpPr txBox="1"/>
          <p:nvPr/>
        </p:nvSpPr>
        <p:spPr>
          <a:xfrm>
            <a:off x="2743200" y="39624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  <a:r>
              <a:rPr lang="en-US" b="1" baseline="30000" dirty="0"/>
              <a:t>2</a:t>
            </a:r>
            <a:r>
              <a:rPr lang="en-US" b="1" dirty="0"/>
              <a:t> = 0.551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D1667-C14B-0B47-A7D8-C0CBCA122AA3}"/>
              </a:ext>
            </a:extLst>
          </p:cNvPr>
          <p:cNvSpPr txBox="1"/>
          <p:nvPr/>
        </p:nvSpPr>
        <p:spPr>
          <a:xfrm>
            <a:off x="7543800" y="39624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  <a:r>
              <a:rPr lang="en-US" b="1" baseline="30000" dirty="0"/>
              <a:t>2</a:t>
            </a:r>
            <a:r>
              <a:rPr lang="en-US" b="1" dirty="0"/>
              <a:t> = 0.668</a:t>
            </a:r>
          </a:p>
        </p:txBody>
      </p:sp>
    </p:spTree>
    <p:extLst>
      <p:ext uri="{BB962C8B-B14F-4D97-AF65-F5344CB8AC3E}">
        <p14:creationId xmlns:p14="http://schemas.microsoft.com/office/powerpoint/2010/main" val="247702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This Seminar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Run a Bayesian regression</a:t>
            </a:r>
          </a:p>
          <a:p>
            <a:pPr marL="857250" lvl="1" indent="-457200">
              <a:buFontTx/>
              <a:buChar char="-"/>
            </a:pPr>
            <a:r>
              <a:rPr lang="en-US" dirty="0"/>
              <a:t>From Bayes Theorem to regression</a:t>
            </a:r>
          </a:p>
          <a:p>
            <a:pPr marL="857250" lvl="1" indent="-457200">
              <a:buFontTx/>
              <a:buChar char="-"/>
            </a:pPr>
            <a:r>
              <a:rPr lang="en-US" dirty="0"/>
              <a:t>Linear (&amp; Logistic) regression(s)</a:t>
            </a:r>
          </a:p>
          <a:p>
            <a:pPr marL="857250" lvl="1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06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 This Point, I (We?) Tend to Forget…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That Y is a random variable following Normal Distribution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3718C-BD60-5C4A-9554-120411EFC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50" y="4106088"/>
            <a:ext cx="43307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26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 This Point, I (We?) Tend to Forget…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That Y is a random variable following Normal Distribution</a:t>
            </a:r>
          </a:p>
          <a:p>
            <a:r>
              <a:rPr lang="en-US" dirty="0"/>
              <a:t>We estimated ‘fixed’ </a:t>
            </a:r>
            <a:r>
              <a:rPr lang="en-US" b="1" dirty="0">
                <a:sym typeface="Symbol" pitchFamily="2" charset="2"/>
              </a:rPr>
              <a:t></a:t>
            </a:r>
            <a:r>
              <a:rPr lang="en-US" dirty="0"/>
              <a:t> and </a:t>
            </a:r>
            <a:r>
              <a:rPr lang="en-US" b="1" dirty="0">
                <a:sym typeface="Symbol" pitchFamily="2" charset="2"/>
              </a:rPr>
              <a:t> </a:t>
            </a:r>
            <a:r>
              <a:rPr lang="en-US" dirty="0">
                <a:sym typeface="Symbol" pitchFamily="2" charset="2"/>
              </a:rPr>
              <a:t>so that we can figure out the distribution of </a:t>
            </a:r>
            <a:r>
              <a:rPr lang="en-US" b="1" dirty="0">
                <a:sym typeface="Symbol" pitchFamily="2" charset="2"/>
              </a:rPr>
              <a:t>Y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3718C-BD60-5C4A-9554-120411EFC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50" y="4106088"/>
            <a:ext cx="4330700" cy="723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D6FD4C-8DBD-1B4A-A8CA-DD36E50CA35C}"/>
              </a:ext>
            </a:extLst>
          </p:cNvPr>
          <p:cNvSpPr/>
          <p:nvPr/>
        </p:nvSpPr>
        <p:spPr>
          <a:xfrm>
            <a:off x="4800600" y="4121169"/>
            <a:ext cx="457199" cy="7554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32DFA4-36BD-204A-9B8F-0B909FA964FD}"/>
              </a:ext>
            </a:extLst>
          </p:cNvPr>
          <p:cNvSpPr/>
          <p:nvPr/>
        </p:nvSpPr>
        <p:spPr>
          <a:xfrm>
            <a:off x="5334001" y="4121169"/>
            <a:ext cx="533400" cy="7554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00B7FB-71D7-844F-AEFE-F0C338E177AF}"/>
              </a:ext>
            </a:extLst>
          </p:cNvPr>
          <p:cNvSpPr txBox="1"/>
          <p:nvPr/>
        </p:nvSpPr>
        <p:spPr>
          <a:xfrm>
            <a:off x="2743200" y="5052536"/>
            <a:ext cx="133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Coefficients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E552A6-0E7A-6E4E-931D-43DEED3D9F9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79460" y="4891682"/>
            <a:ext cx="721140" cy="34552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B1CAAE-BAE2-9140-8169-D9AE3DA9A9C3}"/>
              </a:ext>
            </a:extLst>
          </p:cNvPr>
          <p:cNvSpPr txBox="1"/>
          <p:nvPr/>
        </p:nvSpPr>
        <p:spPr>
          <a:xfrm>
            <a:off x="6579704" y="5421868"/>
            <a:ext cx="25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Estimated along the way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E5F29A-119B-8D49-A3AD-33E61ECD8076}"/>
              </a:ext>
            </a:extLst>
          </p:cNvPr>
          <p:cNvCxnSpPr>
            <a:cxnSpLocks/>
          </p:cNvCxnSpPr>
          <p:nvPr/>
        </p:nvCxnSpPr>
        <p:spPr>
          <a:xfrm flipH="1" flipV="1">
            <a:off x="5867401" y="4891682"/>
            <a:ext cx="685799" cy="51932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737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to Bayesian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coefficients are random variables? </a:t>
            </a:r>
          </a:p>
          <a:p>
            <a:pPr lvl="1"/>
            <a:r>
              <a:rPr lang="en-US" dirty="0"/>
              <a:t>This means we have different assumptions</a:t>
            </a:r>
          </a:p>
          <a:p>
            <a:pPr lvl="1"/>
            <a:r>
              <a:rPr lang="en-US" dirty="0"/>
              <a:t>It will be much harder to estimate parameters analytically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C7301-DACF-D742-9C11-86CCA996A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948"/>
            <a:ext cx="9144000" cy="8278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F655A9-8B9A-1B49-8E88-CFE65B3AB928}"/>
              </a:ext>
            </a:extLst>
          </p:cNvPr>
          <p:cNvSpPr/>
          <p:nvPr/>
        </p:nvSpPr>
        <p:spPr>
          <a:xfrm>
            <a:off x="1139687" y="4419600"/>
            <a:ext cx="6096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F07D3-840F-394B-94E0-2FD207D9BF77}"/>
              </a:ext>
            </a:extLst>
          </p:cNvPr>
          <p:cNvSpPr/>
          <p:nvPr/>
        </p:nvSpPr>
        <p:spPr>
          <a:xfrm>
            <a:off x="2133600" y="4419600"/>
            <a:ext cx="6096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C4FAD-CAA4-FA49-9F9B-4D6F84228C8D}"/>
              </a:ext>
            </a:extLst>
          </p:cNvPr>
          <p:cNvSpPr/>
          <p:nvPr/>
        </p:nvSpPr>
        <p:spPr>
          <a:xfrm>
            <a:off x="3886200" y="4419600"/>
            <a:ext cx="6096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9366BE-9668-2440-A72B-1CD86C0D4AA0}"/>
              </a:ext>
            </a:extLst>
          </p:cNvPr>
          <p:cNvSpPr/>
          <p:nvPr/>
        </p:nvSpPr>
        <p:spPr>
          <a:xfrm>
            <a:off x="6781800" y="4419600"/>
            <a:ext cx="6096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994BBE-6B94-6C43-BA99-B754EF3E89F3}"/>
              </a:ext>
            </a:extLst>
          </p:cNvPr>
          <p:cNvSpPr/>
          <p:nvPr/>
        </p:nvSpPr>
        <p:spPr>
          <a:xfrm>
            <a:off x="8458200" y="4419600"/>
            <a:ext cx="6096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2FAF09-B728-0846-849D-BA12EA1E8E6F}"/>
              </a:ext>
            </a:extLst>
          </p:cNvPr>
          <p:cNvSpPr txBox="1"/>
          <p:nvPr/>
        </p:nvSpPr>
        <p:spPr>
          <a:xfrm>
            <a:off x="838200" y="3853242"/>
            <a:ext cx="78486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 random variables, and we don’t know their distributions! </a:t>
            </a:r>
          </a:p>
        </p:txBody>
      </p:sp>
    </p:spTree>
    <p:extLst>
      <p:ext uri="{BB962C8B-B14F-4D97-AF65-F5344CB8AC3E}">
        <p14:creationId xmlns:p14="http://schemas.microsoft.com/office/powerpoint/2010/main" val="1683555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to Bayesian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coefficients are random variables? </a:t>
            </a:r>
          </a:p>
          <a:p>
            <a:pPr lvl="1"/>
            <a:r>
              <a:rPr lang="en-US" dirty="0"/>
              <a:t>This means we have different assumptions</a:t>
            </a:r>
          </a:p>
          <a:p>
            <a:pPr lvl="1"/>
            <a:r>
              <a:rPr lang="en-US" dirty="0"/>
              <a:t>It will be much harder to estimate parameters analytically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C7301-DACF-D742-9C11-86CCA996A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948"/>
            <a:ext cx="9144000" cy="8278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F655A9-8B9A-1B49-8E88-CFE65B3AB928}"/>
              </a:ext>
            </a:extLst>
          </p:cNvPr>
          <p:cNvSpPr/>
          <p:nvPr/>
        </p:nvSpPr>
        <p:spPr>
          <a:xfrm>
            <a:off x="1139687" y="4419600"/>
            <a:ext cx="6096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3B588-5F09-1940-8CA6-BD8F97A38B7E}"/>
              </a:ext>
            </a:extLst>
          </p:cNvPr>
          <p:cNvSpPr txBox="1"/>
          <p:nvPr/>
        </p:nvSpPr>
        <p:spPr>
          <a:xfrm>
            <a:off x="838200" y="3853242"/>
            <a:ext cx="78486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 random variables, and we don’t know their distributions!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F07D3-840F-394B-94E0-2FD207D9BF77}"/>
              </a:ext>
            </a:extLst>
          </p:cNvPr>
          <p:cNvSpPr/>
          <p:nvPr/>
        </p:nvSpPr>
        <p:spPr>
          <a:xfrm>
            <a:off x="2133600" y="4419600"/>
            <a:ext cx="6096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C4FAD-CAA4-FA49-9F9B-4D6F84228C8D}"/>
              </a:ext>
            </a:extLst>
          </p:cNvPr>
          <p:cNvSpPr/>
          <p:nvPr/>
        </p:nvSpPr>
        <p:spPr>
          <a:xfrm>
            <a:off x="3886200" y="4419600"/>
            <a:ext cx="6096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9366BE-9668-2440-A72B-1CD86C0D4AA0}"/>
              </a:ext>
            </a:extLst>
          </p:cNvPr>
          <p:cNvSpPr/>
          <p:nvPr/>
        </p:nvSpPr>
        <p:spPr>
          <a:xfrm>
            <a:off x="6781800" y="4419600"/>
            <a:ext cx="6096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4CA442-6D76-0149-9309-A09206687898}"/>
              </a:ext>
            </a:extLst>
          </p:cNvPr>
          <p:cNvSpPr/>
          <p:nvPr/>
        </p:nvSpPr>
        <p:spPr>
          <a:xfrm>
            <a:off x="8458200" y="4429949"/>
            <a:ext cx="609600" cy="8278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1FB3F-35CB-664D-8EC8-70CAAA4F8DE9}"/>
              </a:ext>
            </a:extLst>
          </p:cNvPr>
          <p:cNvSpPr txBox="1"/>
          <p:nvPr/>
        </p:nvSpPr>
        <p:spPr>
          <a:xfrm>
            <a:off x="3068705" y="5890363"/>
            <a:ext cx="58466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Especially from </a:t>
            </a:r>
            <a:r>
              <a:rPr lang="en-US" b="1" dirty="0">
                <a:sym typeface="Symbol" pitchFamily="2" charset="2"/>
              </a:rPr>
              <a:t></a:t>
            </a:r>
            <a:r>
              <a:rPr lang="en-US" b="1" baseline="-25000" dirty="0" err="1">
                <a:sym typeface="Symbol" pitchFamily="2" charset="2"/>
              </a:rPr>
              <a:t>i</a:t>
            </a:r>
            <a:r>
              <a:rPr lang="en-US" b="1" dirty="0">
                <a:sym typeface="Symbol" pitchFamily="2" charset="2"/>
              </a:rPr>
              <a:t> ~ N(0, </a:t>
            </a:r>
            <a:r>
              <a:rPr lang="en-US" b="1" baseline="30000" dirty="0">
                <a:sym typeface="Symbol" pitchFamily="2" charset="2"/>
              </a:rPr>
              <a:t>2</a:t>
            </a:r>
            <a:r>
              <a:rPr lang="en-US" b="1" dirty="0">
                <a:sym typeface="Symbol" pitchFamily="2" charset="2"/>
              </a:rPr>
              <a:t>), </a:t>
            </a:r>
            <a:r>
              <a:rPr lang="en-US" b="1" baseline="30000" dirty="0">
                <a:sym typeface="Symbol" pitchFamily="2" charset="2"/>
              </a:rPr>
              <a:t> 2</a:t>
            </a:r>
            <a:r>
              <a:rPr lang="en-US" b="1" dirty="0">
                <a:sym typeface="Symbol" pitchFamily="2" charset="2"/>
              </a:rPr>
              <a:t> becomes a random variable </a:t>
            </a:r>
            <a:r>
              <a:rPr lang="en-US" b="1" dirty="0"/>
              <a:t>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1DEE5D-2D28-2140-AAE5-90C491B3B996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781800" y="5257801"/>
            <a:ext cx="1981200" cy="63256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180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Bayesian Model – Updating Belief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EBB54E-09C1-374F-835B-4344EFA8DBCD}"/>
              </a:ext>
            </a:extLst>
          </p:cNvPr>
          <p:cNvSpPr txBox="1"/>
          <p:nvPr/>
        </p:nvSpPr>
        <p:spPr>
          <a:xfrm>
            <a:off x="381000" y="2158425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ym typeface="Symbol" pitchFamily="2" charset="2"/>
              </a:rPr>
              <a:t></a:t>
            </a:r>
            <a:r>
              <a:rPr lang="en-US" sz="3200" b="1" baseline="-25000" dirty="0">
                <a:sym typeface="Symbol" pitchFamily="2" charset="2"/>
              </a:rPr>
              <a:t>0</a:t>
            </a:r>
            <a:r>
              <a:rPr lang="en-US" sz="3200" b="1" dirty="0">
                <a:sym typeface="Symbol" pitchFamily="2" charset="2"/>
              </a:rPr>
              <a:t> ~ </a:t>
            </a:r>
            <a:r>
              <a:rPr lang="en-US" sz="3200" dirty="0"/>
              <a:t> </a:t>
            </a:r>
            <a:r>
              <a:rPr lang="en-US" sz="3200" b="1" dirty="0">
                <a:sym typeface="Symbol" pitchFamily="2" charset="2"/>
              </a:rPr>
              <a:t>(</a:t>
            </a:r>
            <a:r>
              <a:rPr lang="en-US" sz="3200" b="1" baseline="-25000" dirty="0">
                <a:sym typeface="Symbol" pitchFamily="2" charset="2"/>
              </a:rPr>
              <a:t>0</a:t>
            </a:r>
            <a:r>
              <a:rPr lang="en-US" sz="3200" b="1" dirty="0">
                <a:sym typeface="Symbol" pitchFamily="2" charset="2"/>
              </a:rPr>
              <a:t>,</a:t>
            </a:r>
            <a:r>
              <a:rPr lang="en-US" sz="3200" b="1" dirty="0"/>
              <a:t> </a:t>
            </a:r>
            <a:r>
              <a:rPr lang="en-US" sz="3200" b="1" dirty="0">
                <a:sym typeface="Symbol" pitchFamily="2" charset="2"/>
              </a:rPr>
              <a:t></a:t>
            </a:r>
            <a:r>
              <a:rPr lang="en-US" sz="3200" b="1" baseline="-25000" dirty="0">
                <a:sym typeface="Symbol" pitchFamily="2" charset="2"/>
              </a:rPr>
              <a:t>0</a:t>
            </a:r>
            <a:r>
              <a:rPr lang="en-US" sz="3200" b="1" dirty="0">
                <a:sym typeface="Symbol" pitchFamily="2" charset="2"/>
              </a:rPr>
              <a:t>)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A82B2-6AD8-9442-A217-E2EB73746B52}"/>
              </a:ext>
            </a:extLst>
          </p:cNvPr>
          <p:cNvSpPr txBox="1"/>
          <p:nvPr/>
        </p:nvSpPr>
        <p:spPr>
          <a:xfrm>
            <a:off x="381000" y="279285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ym typeface="Symbol" pitchFamily="2" charset="2"/>
              </a:rPr>
              <a:t></a:t>
            </a:r>
            <a:r>
              <a:rPr lang="en-US" sz="3200" b="1" baseline="-25000" dirty="0">
                <a:sym typeface="Symbol" pitchFamily="2" charset="2"/>
              </a:rPr>
              <a:t>1</a:t>
            </a:r>
            <a:r>
              <a:rPr lang="en-US" sz="3200" b="1" dirty="0">
                <a:sym typeface="Symbol" pitchFamily="2" charset="2"/>
              </a:rPr>
              <a:t> ~ </a:t>
            </a:r>
            <a:r>
              <a:rPr lang="en-US" sz="3200" dirty="0"/>
              <a:t> </a:t>
            </a:r>
            <a:r>
              <a:rPr lang="en-US" sz="3200" b="1" dirty="0">
                <a:sym typeface="Symbol" pitchFamily="2" charset="2"/>
              </a:rPr>
              <a:t>(</a:t>
            </a:r>
            <a:r>
              <a:rPr lang="en-US" sz="3200" b="1" baseline="-25000" dirty="0">
                <a:sym typeface="Symbol" pitchFamily="2" charset="2"/>
              </a:rPr>
              <a:t>1</a:t>
            </a:r>
            <a:r>
              <a:rPr lang="en-US" sz="3200" b="1" dirty="0">
                <a:sym typeface="Symbol" pitchFamily="2" charset="2"/>
              </a:rPr>
              <a:t>,</a:t>
            </a:r>
            <a:r>
              <a:rPr lang="en-US" sz="3200" b="1" dirty="0"/>
              <a:t> </a:t>
            </a:r>
            <a:r>
              <a:rPr lang="en-US" sz="3200" b="1" dirty="0">
                <a:sym typeface="Symbol" pitchFamily="2" charset="2"/>
              </a:rPr>
              <a:t></a:t>
            </a:r>
            <a:r>
              <a:rPr lang="en-US" sz="3200" b="1" baseline="-25000" dirty="0">
                <a:sym typeface="Symbol" pitchFamily="2" charset="2"/>
              </a:rPr>
              <a:t>1</a:t>
            </a:r>
            <a:r>
              <a:rPr lang="en-US" sz="3200" b="1" dirty="0">
                <a:sym typeface="Symbol" pitchFamily="2" charset="2"/>
              </a:rPr>
              <a:t>)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66CD4-6ABB-364B-902F-8C9EC6E3A9F9}"/>
              </a:ext>
            </a:extLst>
          </p:cNvPr>
          <p:cNvSpPr txBox="1"/>
          <p:nvPr/>
        </p:nvSpPr>
        <p:spPr>
          <a:xfrm>
            <a:off x="381000" y="3453825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ym typeface="Symbol" pitchFamily="2" charset="2"/>
              </a:rPr>
              <a:t></a:t>
            </a:r>
            <a:r>
              <a:rPr lang="en-US" sz="3200" b="1" baseline="-25000" dirty="0">
                <a:sym typeface="Symbol" pitchFamily="2" charset="2"/>
              </a:rPr>
              <a:t>2</a:t>
            </a:r>
            <a:r>
              <a:rPr lang="en-US" sz="3200" b="1" dirty="0">
                <a:sym typeface="Symbol" pitchFamily="2" charset="2"/>
              </a:rPr>
              <a:t> ~ </a:t>
            </a:r>
            <a:r>
              <a:rPr lang="en-US" sz="3200" dirty="0"/>
              <a:t> </a:t>
            </a:r>
            <a:r>
              <a:rPr lang="en-US" sz="3200" b="1" dirty="0">
                <a:sym typeface="Symbol" pitchFamily="2" charset="2"/>
              </a:rPr>
              <a:t>(</a:t>
            </a:r>
            <a:r>
              <a:rPr lang="en-US" sz="3200" b="1" baseline="-25000" dirty="0">
                <a:sym typeface="Symbol" pitchFamily="2" charset="2"/>
              </a:rPr>
              <a:t>2</a:t>
            </a:r>
            <a:r>
              <a:rPr lang="en-US" sz="3200" b="1" dirty="0">
                <a:sym typeface="Symbol" pitchFamily="2" charset="2"/>
              </a:rPr>
              <a:t>,</a:t>
            </a:r>
            <a:r>
              <a:rPr lang="en-US" sz="3200" b="1" dirty="0"/>
              <a:t> </a:t>
            </a:r>
            <a:r>
              <a:rPr lang="en-US" sz="3200" b="1" dirty="0">
                <a:sym typeface="Symbol" pitchFamily="2" charset="2"/>
              </a:rPr>
              <a:t></a:t>
            </a:r>
            <a:r>
              <a:rPr lang="en-US" sz="3200" b="1" baseline="-25000" dirty="0">
                <a:sym typeface="Symbol" pitchFamily="2" charset="2"/>
              </a:rPr>
              <a:t>2</a:t>
            </a:r>
            <a:r>
              <a:rPr lang="en-US" sz="3200" b="1" dirty="0">
                <a:sym typeface="Symbol" pitchFamily="2" charset="2"/>
              </a:rPr>
              <a:t>)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F776D-054A-574F-8E46-48322BC7E443}"/>
              </a:ext>
            </a:extLst>
          </p:cNvPr>
          <p:cNvSpPr txBox="1"/>
          <p:nvPr/>
        </p:nvSpPr>
        <p:spPr>
          <a:xfrm>
            <a:off x="381000" y="41148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ym typeface="Symbol" pitchFamily="2" charset="2"/>
              </a:rPr>
              <a:t>etc</a:t>
            </a:r>
            <a:r>
              <a:rPr lang="en-US" sz="3200" b="1" dirty="0">
                <a:sym typeface="Symbol" pitchFamily="2" charset="2"/>
              </a:rPr>
              <a:t>…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CE0FD-BD4D-CF42-A5D3-E54AD4DB90FA}"/>
              </a:ext>
            </a:extLst>
          </p:cNvPr>
          <p:cNvSpPr txBox="1"/>
          <p:nvPr/>
        </p:nvSpPr>
        <p:spPr>
          <a:xfrm>
            <a:off x="381000" y="16002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ym typeface="Symbol" pitchFamily="2" charset="2"/>
              </a:rPr>
              <a:t> ~ </a:t>
            </a:r>
            <a:r>
              <a:rPr lang="en-US" sz="3200" dirty="0"/>
              <a:t> </a:t>
            </a:r>
            <a:r>
              <a:rPr lang="en-US" sz="3200" b="1" dirty="0">
                <a:sym typeface="Symbol" pitchFamily="2" charset="2"/>
              </a:rPr>
              <a:t>(</a:t>
            </a:r>
            <a:r>
              <a:rPr lang="en-US" sz="3200" b="1" baseline="-25000" dirty="0">
                <a:sym typeface="Symbol" pitchFamily="2" charset="2"/>
              </a:rPr>
              <a:t></a:t>
            </a:r>
            <a:r>
              <a:rPr lang="en-US" sz="3200" b="1" dirty="0">
                <a:sym typeface="Symbol" pitchFamily="2" charset="2"/>
              </a:rPr>
              <a:t>,</a:t>
            </a:r>
            <a:r>
              <a:rPr lang="en-US" sz="3200" b="1" dirty="0"/>
              <a:t> </a:t>
            </a:r>
            <a:r>
              <a:rPr lang="en-US" sz="3200" b="1" dirty="0">
                <a:sym typeface="Symbol" pitchFamily="2" charset="2"/>
              </a:rPr>
              <a:t></a:t>
            </a:r>
            <a:r>
              <a:rPr lang="en-US" sz="3200" b="1" baseline="-25000" dirty="0">
                <a:sym typeface="Symbol" pitchFamily="2" charset="2"/>
              </a:rPr>
              <a:t></a:t>
            </a:r>
            <a:r>
              <a:rPr lang="en-US" sz="3200" b="1" dirty="0">
                <a:sym typeface="Symbol" pitchFamily="2" charset="2"/>
              </a:rPr>
              <a:t>)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47469C-98DD-A84D-BB89-3D75B22E4ED1}"/>
              </a:ext>
            </a:extLst>
          </p:cNvPr>
          <p:cNvSpPr txBox="1"/>
          <p:nvPr/>
        </p:nvSpPr>
        <p:spPr>
          <a:xfrm>
            <a:off x="3124200" y="2527012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 Data   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3524F3-6F8A-6047-BAE3-2BB3BA774F62}"/>
              </a:ext>
            </a:extLst>
          </p:cNvPr>
          <p:cNvSpPr txBox="1"/>
          <p:nvPr/>
        </p:nvSpPr>
        <p:spPr>
          <a:xfrm>
            <a:off x="381000" y="46482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ym typeface="Symbol" pitchFamily="2" charset="2"/>
              </a:rPr>
              <a:t>Y ~ </a:t>
            </a:r>
            <a:r>
              <a:rPr lang="en-US" sz="3200" dirty="0"/>
              <a:t> </a:t>
            </a:r>
            <a:r>
              <a:rPr lang="en-US" sz="3200" b="1" dirty="0">
                <a:sym typeface="Symbol" pitchFamily="2" charset="2"/>
              </a:rPr>
              <a:t>(s,</a:t>
            </a:r>
            <a:r>
              <a:rPr lang="en-US" sz="3200" b="1" dirty="0"/>
              <a:t> </a:t>
            </a:r>
            <a:r>
              <a:rPr lang="en-US" sz="3200" b="1" dirty="0">
                <a:sym typeface="Symbol" pitchFamily="2" charset="2"/>
              </a:rPr>
              <a:t>)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CC5182-8B52-AD4B-B78D-9FAEDE3E7E70}"/>
              </a:ext>
            </a:extLst>
          </p:cNvPr>
          <p:cNvSpPr txBox="1"/>
          <p:nvPr/>
        </p:nvSpPr>
        <p:spPr>
          <a:xfrm>
            <a:off x="387626" y="5562600"/>
            <a:ext cx="1981200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‘Prior’ distribution</a:t>
            </a:r>
          </a:p>
        </p:txBody>
      </p:sp>
    </p:spTree>
    <p:extLst>
      <p:ext uri="{BB962C8B-B14F-4D97-AF65-F5344CB8AC3E}">
        <p14:creationId xmlns:p14="http://schemas.microsoft.com/office/powerpoint/2010/main" val="11927555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Bayesian Model – Updating Belief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EBB54E-09C1-374F-835B-4344EFA8DBCD}"/>
              </a:ext>
            </a:extLst>
          </p:cNvPr>
          <p:cNvSpPr txBox="1"/>
          <p:nvPr/>
        </p:nvSpPr>
        <p:spPr>
          <a:xfrm>
            <a:off x="381000" y="2158425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ym typeface="Symbol" pitchFamily="2" charset="2"/>
              </a:rPr>
              <a:t></a:t>
            </a:r>
            <a:r>
              <a:rPr lang="en-US" sz="3200" b="1" baseline="-25000" dirty="0">
                <a:sym typeface="Symbol" pitchFamily="2" charset="2"/>
              </a:rPr>
              <a:t>0</a:t>
            </a:r>
            <a:r>
              <a:rPr lang="en-US" sz="3200" b="1" dirty="0">
                <a:sym typeface="Symbol" pitchFamily="2" charset="2"/>
              </a:rPr>
              <a:t> ~ </a:t>
            </a:r>
            <a:r>
              <a:rPr lang="en-US" sz="3200" dirty="0"/>
              <a:t> </a:t>
            </a:r>
            <a:r>
              <a:rPr lang="en-US" sz="3200" b="1" dirty="0">
                <a:sym typeface="Symbol" pitchFamily="2" charset="2"/>
              </a:rPr>
              <a:t>(</a:t>
            </a:r>
            <a:r>
              <a:rPr lang="en-US" sz="3200" b="1" baseline="-25000" dirty="0">
                <a:sym typeface="Symbol" pitchFamily="2" charset="2"/>
              </a:rPr>
              <a:t>0</a:t>
            </a:r>
            <a:r>
              <a:rPr lang="en-US" sz="3200" b="1" dirty="0">
                <a:sym typeface="Symbol" pitchFamily="2" charset="2"/>
              </a:rPr>
              <a:t>,</a:t>
            </a:r>
            <a:r>
              <a:rPr lang="en-US" sz="3200" b="1" dirty="0"/>
              <a:t> </a:t>
            </a:r>
            <a:r>
              <a:rPr lang="en-US" sz="3200" b="1" dirty="0">
                <a:sym typeface="Symbol" pitchFamily="2" charset="2"/>
              </a:rPr>
              <a:t></a:t>
            </a:r>
            <a:r>
              <a:rPr lang="en-US" sz="3200" b="1" baseline="-25000" dirty="0">
                <a:sym typeface="Symbol" pitchFamily="2" charset="2"/>
              </a:rPr>
              <a:t>0</a:t>
            </a:r>
            <a:r>
              <a:rPr lang="en-US" sz="3200" b="1" dirty="0">
                <a:sym typeface="Symbol" pitchFamily="2" charset="2"/>
              </a:rPr>
              <a:t>)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A82B2-6AD8-9442-A217-E2EB73746B52}"/>
              </a:ext>
            </a:extLst>
          </p:cNvPr>
          <p:cNvSpPr txBox="1"/>
          <p:nvPr/>
        </p:nvSpPr>
        <p:spPr>
          <a:xfrm>
            <a:off x="381000" y="279285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ym typeface="Symbol" pitchFamily="2" charset="2"/>
              </a:rPr>
              <a:t></a:t>
            </a:r>
            <a:r>
              <a:rPr lang="en-US" sz="3200" b="1" baseline="-25000" dirty="0">
                <a:sym typeface="Symbol" pitchFamily="2" charset="2"/>
              </a:rPr>
              <a:t>1</a:t>
            </a:r>
            <a:r>
              <a:rPr lang="en-US" sz="3200" b="1" dirty="0">
                <a:sym typeface="Symbol" pitchFamily="2" charset="2"/>
              </a:rPr>
              <a:t> ~ </a:t>
            </a:r>
            <a:r>
              <a:rPr lang="en-US" sz="3200" dirty="0"/>
              <a:t> </a:t>
            </a:r>
            <a:r>
              <a:rPr lang="en-US" sz="3200" b="1" dirty="0">
                <a:sym typeface="Symbol" pitchFamily="2" charset="2"/>
              </a:rPr>
              <a:t>(</a:t>
            </a:r>
            <a:r>
              <a:rPr lang="en-US" sz="3200" b="1" baseline="-25000" dirty="0">
                <a:sym typeface="Symbol" pitchFamily="2" charset="2"/>
              </a:rPr>
              <a:t>1</a:t>
            </a:r>
            <a:r>
              <a:rPr lang="en-US" sz="3200" b="1" dirty="0">
                <a:sym typeface="Symbol" pitchFamily="2" charset="2"/>
              </a:rPr>
              <a:t>,</a:t>
            </a:r>
            <a:r>
              <a:rPr lang="en-US" sz="3200" b="1" dirty="0"/>
              <a:t> </a:t>
            </a:r>
            <a:r>
              <a:rPr lang="en-US" sz="3200" b="1" dirty="0">
                <a:sym typeface="Symbol" pitchFamily="2" charset="2"/>
              </a:rPr>
              <a:t></a:t>
            </a:r>
            <a:r>
              <a:rPr lang="en-US" sz="3200" b="1" baseline="-25000" dirty="0">
                <a:sym typeface="Symbol" pitchFamily="2" charset="2"/>
              </a:rPr>
              <a:t>1</a:t>
            </a:r>
            <a:r>
              <a:rPr lang="en-US" sz="3200" b="1" dirty="0">
                <a:sym typeface="Symbol" pitchFamily="2" charset="2"/>
              </a:rPr>
              <a:t>)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66CD4-6ABB-364B-902F-8C9EC6E3A9F9}"/>
              </a:ext>
            </a:extLst>
          </p:cNvPr>
          <p:cNvSpPr txBox="1"/>
          <p:nvPr/>
        </p:nvSpPr>
        <p:spPr>
          <a:xfrm>
            <a:off x="381000" y="3453825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ym typeface="Symbol" pitchFamily="2" charset="2"/>
              </a:rPr>
              <a:t></a:t>
            </a:r>
            <a:r>
              <a:rPr lang="en-US" sz="3200" b="1" baseline="-25000" dirty="0">
                <a:sym typeface="Symbol" pitchFamily="2" charset="2"/>
              </a:rPr>
              <a:t>2</a:t>
            </a:r>
            <a:r>
              <a:rPr lang="en-US" sz="3200" b="1" dirty="0">
                <a:sym typeface="Symbol" pitchFamily="2" charset="2"/>
              </a:rPr>
              <a:t> ~ </a:t>
            </a:r>
            <a:r>
              <a:rPr lang="en-US" sz="3200" dirty="0"/>
              <a:t> </a:t>
            </a:r>
            <a:r>
              <a:rPr lang="en-US" sz="3200" b="1" dirty="0">
                <a:sym typeface="Symbol" pitchFamily="2" charset="2"/>
              </a:rPr>
              <a:t>(</a:t>
            </a:r>
            <a:r>
              <a:rPr lang="en-US" sz="3200" b="1" baseline="-25000" dirty="0">
                <a:sym typeface="Symbol" pitchFamily="2" charset="2"/>
              </a:rPr>
              <a:t>2</a:t>
            </a:r>
            <a:r>
              <a:rPr lang="en-US" sz="3200" b="1" dirty="0">
                <a:sym typeface="Symbol" pitchFamily="2" charset="2"/>
              </a:rPr>
              <a:t>,</a:t>
            </a:r>
            <a:r>
              <a:rPr lang="en-US" sz="3200" b="1" dirty="0"/>
              <a:t> </a:t>
            </a:r>
            <a:r>
              <a:rPr lang="en-US" sz="3200" b="1" dirty="0">
                <a:sym typeface="Symbol" pitchFamily="2" charset="2"/>
              </a:rPr>
              <a:t></a:t>
            </a:r>
            <a:r>
              <a:rPr lang="en-US" sz="3200" b="1" baseline="-25000" dirty="0">
                <a:sym typeface="Symbol" pitchFamily="2" charset="2"/>
              </a:rPr>
              <a:t>2</a:t>
            </a:r>
            <a:r>
              <a:rPr lang="en-US" sz="3200" b="1" dirty="0">
                <a:sym typeface="Symbol" pitchFamily="2" charset="2"/>
              </a:rPr>
              <a:t>)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F776D-054A-574F-8E46-48322BC7E443}"/>
              </a:ext>
            </a:extLst>
          </p:cNvPr>
          <p:cNvSpPr txBox="1"/>
          <p:nvPr/>
        </p:nvSpPr>
        <p:spPr>
          <a:xfrm>
            <a:off x="381000" y="41148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ym typeface="Symbol" pitchFamily="2" charset="2"/>
              </a:rPr>
              <a:t>etc</a:t>
            </a:r>
            <a:r>
              <a:rPr lang="en-US" sz="3200" b="1" dirty="0">
                <a:sym typeface="Symbol" pitchFamily="2" charset="2"/>
              </a:rPr>
              <a:t>…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CE0FD-BD4D-CF42-A5D3-E54AD4DB90FA}"/>
              </a:ext>
            </a:extLst>
          </p:cNvPr>
          <p:cNvSpPr txBox="1"/>
          <p:nvPr/>
        </p:nvSpPr>
        <p:spPr>
          <a:xfrm>
            <a:off x="381000" y="16002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ym typeface="Symbol" pitchFamily="2" charset="2"/>
              </a:rPr>
              <a:t> ~ </a:t>
            </a:r>
            <a:r>
              <a:rPr lang="en-US" sz="3200" dirty="0"/>
              <a:t> </a:t>
            </a:r>
            <a:r>
              <a:rPr lang="en-US" sz="3200" b="1" dirty="0">
                <a:sym typeface="Symbol" pitchFamily="2" charset="2"/>
              </a:rPr>
              <a:t>(</a:t>
            </a:r>
            <a:r>
              <a:rPr lang="en-US" sz="3200" b="1" baseline="-25000" dirty="0">
                <a:sym typeface="Symbol" pitchFamily="2" charset="2"/>
              </a:rPr>
              <a:t></a:t>
            </a:r>
            <a:r>
              <a:rPr lang="en-US" sz="3200" b="1" dirty="0">
                <a:sym typeface="Symbol" pitchFamily="2" charset="2"/>
              </a:rPr>
              <a:t>,</a:t>
            </a:r>
            <a:r>
              <a:rPr lang="en-US" sz="3200" b="1" dirty="0"/>
              <a:t> </a:t>
            </a:r>
            <a:r>
              <a:rPr lang="en-US" sz="3200" b="1" dirty="0">
                <a:sym typeface="Symbol" pitchFamily="2" charset="2"/>
              </a:rPr>
              <a:t></a:t>
            </a:r>
            <a:r>
              <a:rPr lang="en-US" sz="3200" b="1" baseline="-25000" dirty="0">
                <a:sym typeface="Symbol" pitchFamily="2" charset="2"/>
              </a:rPr>
              <a:t></a:t>
            </a:r>
            <a:r>
              <a:rPr lang="en-US" sz="3200" b="1" dirty="0">
                <a:sym typeface="Symbol" pitchFamily="2" charset="2"/>
              </a:rPr>
              <a:t>)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47469C-98DD-A84D-BB89-3D75B22E4ED1}"/>
              </a:ext>
            </a:extLst>
          </p:cNvPr>
          <p:cNvSpPr txBox="1"/>
          <p:nvPr/>
        </p:nvSpPr>
        <p:spPr>
          <a:xfrm>
            <a:off x="3124200" y="2527012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 Data   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18659A-C761-7942-8AA4-BECAA5FABE1A}"/>
              </a:ext>
            </a:extLst>
          </p:cNvPr>
          <p:cNvSpPr txBox="1"/>
          <p:nvPr/>
        </p:nvSpPr>
        <p:spPr>
          <a:xfrm>
            <a:off x="5562600" y="2158425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ym typeface="Symbol" pitchFamily="2" charset="2"/>
              </a:rPr>
              <a:t>`</a:t>
            </a:r>
            <a:r>
              <a:rPr lang="en-US" sz="3200" b="1" baseline="-25000" dirty="0">
                <a:sym typeface="Symbol" pitchFamily="2" charset="2"/>
              </a:rPr>
              <a:t>0</a:t>
            </a:r>
            <a:r>
              <a:rPr lang="en-US" sz="3200" b="1" dirty="0">
                <a:sym typeface="Symbol" pitchFamily="2" charset="2"/>
              </a:rPr>
              <a:t> ~ </a:t>
            </a:r>
            <a:r>
              <a:rPr lang="en-US" sz="3200" dirty="0"/>
              <a:t> </a:t>
            </a:r>
            <a:r>
              <a:rPr lang="en-US" sz="3200" b="1" dirty="0">
                <a:sym typeface="Symbol" pitchFamily="2" charset="2"/>
              </a:rPr>
              <a:t>(</a:t>
            </a:r>
            <a:r>
              <a:rPr lang="en-US" sz="3200" b="1" baseline="-25000" dirty="0">
                <a:sym typeface="Symbol" pitchFamily="2" charset="2"/>
              </a:rPr>
              <a:t>0</a:t>
            </a:r>
            <a:r>
              <a:rPr lang="en-US" sz="3200" b="1" dirty="0">
                <a:sym typeface="Symbol" pitchFamily="2" charset="2"/>
              </a:rPr>
              <a:t>,</a:t>
            </a:r>
            <a:r>
              <a:rPr lang="en-US" sz="3200" b="1" dirty="0"/>
              <a:t> </a:t>
            </a:r>
            <a:r>
              <a:rPr lang="en-US" sz="3200" b="1" dirty="0">
                <a:sym typeface="Symbol" pitchFamily="2" charset="2"/>
              </a:rPr>
              <a:t></a:t>
            </a:r>
            <a:r>
              <a:rPr lang="en-US" sz="3200" b="1" baseline="-25000" dirty="0">
                <a:sym typeface="Symbol" pitchFamily="2" charset="2"/>
              </a:rPr>
              <a:t>0</a:t>
            </a:r>
            <a:r>
              <a:rPr lang="en-US" sz="3200" b="1" dirty="0">
                <a:sym typeface="Symbol" pitchFamily="2" charset="2"/>
              </a:rPr>
              <a:t>,Data)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9C86F6-7BE0-9F43-B7C1-787146AB0DE2}"/>
              </a:ext>
            </a:extLst>
          </p:cNvPr>
          <p:cNvSpPr txBox="1"/>
          <p:nvPr/>
        </p:nvSpPr>
        <p:spPr>
          <a:xfrm>
            <a:off x="5562600" y="279285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ym typeface="Symbol" pitchFamily="2" charset="2"/>
              </a:rPr>
              <a:t>`</a:t>
            </a:r>
            <a:r>
              <a:rPr lang="en-US" sz="3200" b="1" baseline="-25000" dirty="0">
                <a:sym typeface="Symbol" pitchFamily="2" charset="2"/>
              </a:rPr>
              <a:t>1</a:t>
            </a:r>
            <a:r>
              <a:rPr lang="en-US" sz="3200" b="1" dirty="0">
                <a:sym typeface="Symbol" pitchFamily="2" charset="2"/>
              </a:rPr>
              <a:t> ~ </a:t>
            </a:r>
            <a:r>
              <a:rPr lang="en-US" sz="3200" dirty="0"/>
              <a:t> </a:t>
            </a:r>
            <a:r>
              <a:rPr lang="en-US" sz="3200" b="1" dirty="0">
                <a:sym typeface="Symbol" pitchFamily="2" charset="2"/>
              </a:rPr>
              <a:t>(</a:t>
            </a:r>
            <a:r>
              <a:rPr lang="en-US" sz="3200" b="1" baseline="-25000" dirty="0">
                <a:sym typeface="Symbol" pitchFamily="2" charset="2"/>
              </a:rPr>
              <a:t>1</a:t>
            </a:r>
            <a:r>
              <a:rPr lang="en-US" sz="3200" b="1" dirty="0">
                <a:sym typeface="Symbol" pitchFamily="2" charset="2"/>
              </a:rPr>
              <a:t>,</a:t>
            </a:r>
            <a:r>
              <a:rPr lang="en-US" sz="3200" b="1" dirty="0"/>
              <a:t> </a:t>
            </a:r>
            <a:r>
              <a:rPr lang="en-US" sz="3200" b="1" dirty="0">
                <a:sym typeface="Symbol" pitchFamily="2" charset="2"/>
              </a:rPr>
              <a:t></a:t>
            </a:r>
            <a:r>
              <a:rPr lang="en-US" sz="3200" b="1" baseline="-25000" dirty="0">
                <a:sym typeface="Symbol" pitchFamily="2" charset="2"/>
              </a:rPr>
              <a:t>1</a:t>
            </a:r>
            <a:r>
              <a:rPr lang="en-US" sz="3200" b="1" dirty="0">
                <a:sym typeface="Symbol" pitchFamily="2" charset="2"/>
              </a:rPr>
              <a:t>,Data)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36D4A3-9356-BB4A-BB7A-A2738C311E1A}"/>
              </a:ext>
            </a:extLst>
          </p:cNvPr>
          <p:cNvSpPr txBox="1"/>
          <p:nvPr/>
        </p:nvSpPr>
        <p:spPr>
          <a:xfrm>
            <a:off x="5562600" y="3453825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ym typeface="Symbol" pitchFamily="2" charset="2"/>
              </a:rPr>
              <a:t>`</a:t>
            </a:r>
            <a:r>
              <a:rPr lang="en-US" sz="3200" b="1" baseline="-25000" dirty="0">
                <a:sym typeface="Symbol" pitchFamily="2" charset="2"/>
              </a:rPr>
              <a:t>2</a:t>
            </a:r>
            <a:r>
              <a:rPr lang="en-US" sz="3200" b="1" dirty="0">
                <a:sym typeface="Symbol" pitchFamily="2" charset="2"/>
              </a:rPr>
              <a:t> ~ </a:t>
            </a:r>
            <a:r>
              <a:rPr lang="en-US" sz="3200" dirty="0"/>
              <a:t> </a:t>
            </a:r>
            <a:r>
              <a:rPr lang="en-US" sz="3200" b="1" dirty="0">
                <a:sym typeface="Symbol" pitchFamily="2" charset="2"/>
              </a:rPr>
              <a:t>(</a:t>
            </a:r>
            <a:r>
              <a:rPr lang="en-US" sz="3200" b="1" baseline="-25000" dirty="0">
                <a:sym typeface="Symbol" pitchFamily="2" charset="2"/>
              </a:rPr>
              <a:t>2</a:t>
            </a:r>
            <a:r>
              <a:rPr lang="en-US" sz="3200" b="1" dirty="0">
                <a:sym typeface="Symbol" pitchFamily="2" charset="2"/>
              </a:rPr>
              <a:t>,</a:t>
            </a:r>
            <a:r>
              <a:rPr lang="en-US" sz="3200" b="1" dirty="0"/>
              <a:t> </a:t>
            </a:r>
            <a:r>
              <a:rPr lang="en-US" sz="3200" b="1" dirty="0">
                <a:sym typeface="Symbol" pitchFamily="2" charset="2"/>
              </a:rPr>
              <a:t></a:t>
            </a:r>
            <a:r>
              <a:rPr lang="en-US" sz="3200" b="1" baseline="-25000" dirty="0">
                <a:sym typeface="Symbol" pitchFamily="2" charset="2"/>
              </a:rPr>
              <a:t>2</a:t>
            </a:r>
            <a:r>
              <a:rPr lang="en-US" sz="3200" b="1" dirty="0">
                <a:sym typeface="Symbol" pitchFamily="2" charset="2"/>
              </a:rPr>
              <a:t>,Data)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1FB7D2-BFD8-064B-9E9B-09F0708D179D}"/>
              </a:ext>
            </a:extLst>
          </p:cNvPr>
          <p:cNvSpPr txBox="1"/>
          <p:nvPr/>
        </p:nvSpPr>
        <p:spPr>
          <a:xfrm>
            <a:off x="5562600" y="41148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ym typeface="Symbol" pitchFamily="2" charset="2"/>
              </a:rPr>
              <a:t>etc</a:t>
            </a:r>
            <a:r>
              <a:rPr lang="en-US" sz="3200" b="1" dirty="0">
                <a:sym typeface="Symbol" pitchFamily="2" charset="2"/>
              </a:rPr>
              <a:t>…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24389-7247-E047-87C1-919F51A6BB0B}"/>
              </a:ext>
            </a:extLst>
          </p:cNvPr>
          <p:cNvSpPr txBox="1"/>
          <p:nvPr/>
        </p:nvSpPr>
        <p:spPr>
          <a:xfrm>
            <a:off x="5562600" y="16002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ym typeface="Symbol" pitchFamily="2" charset="2"/>
              </a:rPr>
              <a:t>` ~ </a:t>
            </a:r>
            <a:r>
              <a:rPr lang="en-US" sz="3200" dirty="0"/>
              <a:t> </a:t>
            </a:r>
            <a:r>
              <a:rPr lang="en-US" sz="3200" b="1" dirty="0">
                <a:sym typeface="Symbol" pitchFamily="2" charset="2"/>
              </a:rPr>
              <a:t>(</a:t>
            </a:r>
            <a:r>
              <a:rPr lang="en-US" sz="3200" b="1" baseline="-25000" dirty="0">
                <a:sym typeface="Symbol" pitchFamily="2" charset="2"/>
              </a:rPr>
              <a:t></a:t>
            </a:r>
            <a:r>
              <a:rPr lang="en-US" sz="3200" b="1" dirty="0">
                <a:sym typeface="Symbol" pitchFamily="2" charset="2"/>
              </a:rPr>
              <a:t>,</a:t>
            </a:r>
            <a:r>
              <a:rPr lang="en-US" sz="3200" b="1" dirty="0"/>
              <a:t> </a:t>
            </a:r>
            <a:r>
              <a:rPr lang="en-US" sz="3200" b="1" dirty="0">
                <a:sym typeface="Symbol" pitchFamily="2" charset="2"/>
              </a:rPr>
              <a:t></a:t>
            </a:r>
            <a:r>
              <a:rPr lang="en-US" sz="3200" b="1" baseline="-25000" dirty="0">
                <a:sym typeface="Symbol" pitchFamily="2" charset="2"/>
              </a:rPr>
              <a:t></a:t>
            </a:r>
            <a:r>
              <a:rPr lang="en-US" sz="3200" b="1" dirty="0">
                <a:sym typeface="Symbol" pitchFamily="2" charset="2"/>
              </a:rPr>
              <a:t>,Data)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3524F3-6F8A-6047-BAE3-2BB3BA774F62}"/>
              </a:ext>
            </a:extLst>
          </p:cNvPr>
          <p:cNvSpPr txBox="1"/>
          <p:nvPr/>
        </p:nvSpPr>
        <p:spPr>
          <a:xfrm>
            <a:off x="381000" y="46482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ym typeface="Symbol" pitchFamily="2" charset="2"/>
              </a:rPr>
              <a:t>Y ~ </a:t>
            </a:r>
            <a:r>
              <a:rPr lang="en-US" sz="3200" dirty="0"/>
              <a:t> </a:t>
            </a:r>
            <a:r>
              <a:rPr lang="en-US" sz="3200" b="1" dirty="0">
                <a:sym typeface="Symbol" pitchFamily="2" charset="2"/>
              </a:rPr>
              <a:t>(s,</a:t>
            </a:r>
            <a:r>
              <a:rPr lang="en-US" sz="3200" b="1" dirty="0"/>
              <a:t> </a:t>
            </a:r>
            <a:r>
              <a:rPr lang="en-US" sz="3200" b="1" dirty="0">
                <a:sym typeface="Symbol" pitchFamily="2" charset="2"/>
              </a:rPr>
              <a:t>)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F5032C-9C9F-3844-AAA2-B392DA882960}"/>
              </a:ext>
            </a:extLst>
          </p:cNvPr>
          <p:cNvSpPr txBox="1"/>
          <p:nvPr/>
        </p:nvSpPr>
        <p:spPr>
          <a:xfrm>
            <a:off x="5562600" y="46482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ym typeface="Symbol" pitchFamily="2" charset="2"/>
              </a:rPr>
              <a:t>Y ~ </a:t>
            </a:r>
            <a:r>
              <a:rPr lang="en-US" sz="3200" dirty="0"/>
              <a:t> </a:t>
            </a:r>
            <a:r>
              <a:rPr lang="en-US" sz="3200" b="1" dirty="0">
                <a:sym typeface="Symbol" pitchFamily="2" charset="2"/>
              </a:rPr>
              <a:t>(`s,</a:t>
            </a:r>
            <a:r>
              <a:rPr lang="en-US" sz="3200" b="1" dirty="0"/>
              <a:t> </a:t>
            </a:r>
            <a:r>
              <a:rPr lang="en-US" sz="3200" b="1" dirty="0">
                <a:sym typeface="Symbol" pitchFamily="2" charset="2"/>
              </a:rPr>
              <a:t>`, Data)</a:t>
            </a:r>
            <a:endParaRPr lang="en-US" sz="3200" dirty="0"/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A150CF8C-7BBD-AA49-AEED-1447F5B82646}"/>
              </a:ext>
            </a:extLst>
          </p:cNvPr>
          <p:cNvSpPr/>
          <p:nvPr/>
        </p:nvSpPr>
        <p:spPr>
          <a:xfrm>
            <a:off x="4267200" y="3453824"/>
            <a:ext cx="838200" cy="73717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790AEF-82A2-EB4D-876F-9EAB4E90102D}"/>
              </a:ext>
            </a:extLst>
          </p:cNvPr>
          <p:cNvSpPr txBox="1"/>
          <p:nvPr/>
        </p:nvSpPr>
        <p:spPr>
          <a:xfrm>
            <a:off x="2667000" y="4250730"/>
            <a:ext cx="255270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Bayes Theorem used here to </a:t>
            </a:r>
          </a:p>
          <a:p>
            <a:r>
              <a:rPr lang="en-US" sz="2800" b="1" dirty="0"/>
              <a:t>‘update’ priors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D2A3C0-05B8-CD4F-85B2-B07E9DD08B91}"/>
              </a:ext>
            </a:extLst>
          </p:cNvPr>
          <p:cNvSpPr txBox="1"/>
          <p:nvPr/>
        </p:nvSpPr>
        <p:spPr>
          <a:xfrm>
            <a:off x="387626" y="5562600"/>
            <a:ext cx="1981200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‘Prior’ distribution</a:t>
            </a:r>
          </a:p>
        </p:txBody>
      </p:sp>
    </p:spTree>
    <p:extLst>
      <p:ext uri="{BB962C8B-B14F-4D97-AF65-F5344CB8AC3E}">
        <p14:creationId xmlns:p14="http://schemas.microsoft.com/office/powerpoint/2010/main" val="16971368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Bayesian Model – Updating Belief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EBB54E-09C1-374F-835B-4344EFA8DBCD}"/>
              </a:ext>
            </a:extLst>
          </p:cNvPr>
          <p:cNvSpPr txBox="1"/>
          <p:nvPr/>
        </p:nvSpPr>
        <p:spPr>
          <a:xfrm>
            <a:off x="381000" y="2158425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ym typeface="Symbol" pitchFamily="2" charset="2"/>
              </a:rPr>
              <a:t></a:t>
            </a:r>
            <a:r>
              <a:rPr lang="en-US" sz="3200" b="1" baseline="-25000" dirty="0">
                <a:sym typeface="Symbol" pitchFamily="2" charset="2"/>
              </a:rPr>
              <a:t>0</a:t>
            </a:r>
            <a:r>
              <a:rPr lang="en-US" sz="3200" b="1" dirty="0">
                <a:sym typeface="Symbol" pitchFamily="2" charset="2"/>
              </a:rPr>
              <a:t> ~ </a:t>
            </a:r>
            <a:r>
              <a:rPr lang="en-US" sz="3200" dirty="0"/>
              <a:t> </a:t>
            </a:r>
            <a:r>
              <a:rPr lang="en-US" sz="3200" b="1" dirty="0">
                <a:sym typeface="Symbol" pitchFamily="2" charset="2"/>
              </a:rPr>
              <a:t>(</a:t>
            </a:r>
            <a:r>
              <a:rPr lang="en-US" sz="3200" b="1" baseline="-25000" dirty="0">
                <a:sym typeface="Symbol" pitchFamily="2" charset="2"/>
              </a:rPr>
              <a:t>0</a:t>
            </a:r>
            <a:r>
              <a:rPr lang="en-US" sz="3200" b="1" dirty="0">
                <a:sym typeface="Symbol" pitchFamily="2" charset="2"/>
              </a:rPr>
              <a:t>,</a:t>
            </a:r>
            <a:r>
              <a:rPr lang="en-US" sz="3200" b="1" dirty="0"/>
              <a:t> </a:t>
            </a:r>
            <a:r>
              <a:rPr lang="en-US" sz="3200" b="1" dirty="0">
                <a:sym typeface="Symbol" pitchFamily="2" charset="2"/>
              </a:rPr>
              <a:t></a:t>
            </a:r>
            <a:r>
              <a:rPr lang="en-US" sz="3200" b="1" baseline="-25000" dirty="0">
                <a:sym typeface="Symbol" pitchFamily="2" charset="2"/>
              </a:rPr>
              <a:t>0</a:t>
            </a:r>
            <a:r>
              <a:rPr lang="en-US" sz="3200" b="1" dirty="0">
                <a:sym typeface="Symbol" pitchFamily="2" charset="2"/>
              </a:rPr>
              <a:t>)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A82B2-6AD8-9442-A217-E2EB73746B52}"/>
              </a:ext>
            </a:extLst>
          </p:cNvPr>
          <p:cNvSpPr txBox="1"/>
          <p:nvPr/>
        </p:nvSpPr>
        <p:spPr>
          <a:xfrm>
            <a:off x="381000" y="279285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ym typeface="Symbol" pitchFamily="2" charset="2"/>
              </a:rPr>
              <a:t></a:t>
            </a:r>
            <a:r>
              <a:rPr lang="en-US" sz="3200" b="1" baseline="-25000" dirty="0">
                <a:sym typeface="Symbol" pitchFamily="2" charset="2"/>
              </a:rPr>
              <a:t>1</a:t>
            </a:r>
            <a:r>
              <a:rPr lang="en-US" sz="3200" b="1" dirty="0">
                <a:sym typeface="Symbol" pitchFamily="2" charset="2"/>
              </a:rPr>
              <a:t> ~ </a:t>
            </a:r>
            <a:r>
              <a:rPr lang="en-US" sz="3200" dirty="0"/>
              <a:t> </a:t>
            </a:r>
            <a:r>
              <a:rPr lang="en-US" sz="3200" b="1" dirty="0">
                <a:sym typeface="Symbol" pitchFamily="2" charset="2"/>
              </a:rPr>
              <a:t>(</a:t>
            </a:r>
            <a:r>
              <a:rPr lang="en-US" sz="3200" b="1" baseline="-25000" dirty="0">
                <a:sym typeface="Symbol" pitchFamily="2" charset="2"/>
              </a:rPr>
              <a:t>1</a:t>
            </a:r>
            <a:r>
              <a:rPr lang="en-US" sz="3200" b="1" dirty="0">
                <a:sym typeface="Symbol" pitchFamily="2" charset="2"/>
              </a:rPr>
              <a:t>,</a:t>
            </a:r>
            <a:r>
              <a:rPr lang="en-US" sz="3200" b="1" dirty="0"/>
              <a:t> </a:t>
            </a:r>
            <a:r>
              <a:rPr lang="en-US" sz="3200" b="1" dirty="0">
                <a:sym typeface="Symbol" pitchFamily="2" charset="2"/>
              </a:rPr>
              <a:t></a:t>
            </a:r>
            <a:r>
              <a:rPr lang="en-US" sz="3200" b="1" baseline="-25000" dirty="0">
                <a:sym typeface="Symbol" pitchFamily="2" charset="2"/>
              </a:rPr>
              <a:t>1</a:t>
            </a:r>
            <a:r>
              <a:rPr lang="en-US" sz="3200" b="1" dirty="0">
                <a:sym typeface="Symbol" pitchFamily="2" charset="2"/>
              </a:rPr>
              <a:t>)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66CD4-6ABB-364B-902F-8C9EC6E3A9F9}"/>
              </a:ext>
            </a:extLst>
          </p:cNvPr>
          <p:cNvSpPr txBox="1"/>
          <p:nvPr/>
        </p:nvSpPr>
        <p:spPr>
          <a:xfrm>
            <a:off x="381000" y="3453825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ym typeface="Symbol" pitchFamily="2" charset="2"/>
              </a:rPr>
              <a:t></a:t>
            </a:r>
            <a:r>
              <a:rPr lang="en-US" sz="3200" b="1" baseline="-25000" dirty="0">
                <a:sym typeface="Symbol" pitchFamily="2" charset="2"/>
              </a:rPr>
              <a:t>2</a:t>
            </a:r>
            <a:r>
              <a:rPr lang="en-US" sz="3200" b="1" dirty="0">
                <a:sym typeface="Symbol" pitchFamily="2" charset="2"/>
              </a:rPr>
              <a:t> ~ </a:t>
            </a:r>
            <a:r>
              <a:rPr lang="en-US" sz="3200" dirty="0"/>
              <a:t> </a:t>
            </a:r>
            <a:r>
              <a:rPr lang="en-US" sz="3200" b="1" dirty="0">
                <a:sym typeface="Symbol" pitchFamily="2" charset="2"/>
              </a:rPr>
              <a:t>(</a:t>
            </a:r>
            <a:r>
              <a:rPr lang="en-US" sz="3200" b="1" baseline="-25000" dirty="0">
                <a:sym typeface="Symbol" pitchFamily="2" charset="2"/>
              </a:rPr>
              <a:t>2</a:t>
            </a:r>
            <a:r>
              <a:rPr lang="en-US" sz="3200" b="1" dirty="0">
                <a:sym typeface="Symbol" pitchFamily="2" charset="2"/>
              </a:rPr>
              <a:t>,</a:t>
            </a:r>
            <a:r>
              <a:rPr lang="en-US" sz="3200" b="1" dirty="0"/>
              <a:t> </a:t>
            </a:r>
            <a:r>
              <a:rPr lang="en-US" sz="3200" b="1" dirty="0">
                <a:sym typeface="Symbol" pitchFamily="2" charset="2"/>
              </a:rPr>
              <a:t></a:t>
            </a:r>
            <a:r>
              <a:rPr lang="en-US" sz="3200" b="1" baseline="-25000" dirty="0">
                <a:sym typeface="Symbol" pitchFamily="2" charset="2"/>
              </a:rPr>
              <a:t>2</a:t>
            </a:r>
            <a:r>
              <a:rPr lang="en-US" sz="3200" b="1" dirty="0">
                <a:sym typeface="Symbol" pitchFamily="2" charset="2"/>
              </a:rPr>
              <a:t>)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F776D-054A-574F-8E46-48322BC7E443}"/>
              </a:ext>
            </a:extLst>
          </p:cNvPr>
          <p:cNvSpPr txBox="1"/>
          <p:nvPr/>
        </p:nvSpPr>
        <p:spPr>
          <a:xfrm>
            <a:off x="381000" y="41148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ym typeface="Symbol" pitchFamily="2" charset="2"/>
              </a:rPr>
              <a:t>etc</a:t>
            </a:r>
            <a:r>
              <a:rPr lang="en-US" sz="3200" b="1" dirty="0">
                <a:sym typeface="Symbol" pitchFamily="2" charset="2"/>
              </a:rPr>
              <a:t>…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CE0FD-BD4D-CF42-A5D3-E54AD4DB90FA}"/>
              </a:ext>
            </a:extLst>
          </p:cNvPr>
          <p:cNvSpPr txBox="1"/>
          <p:nvPr/>
        </p:nvSpPr>
        <p:spPr>
          <a:xfrm>
            <a:off x="381000" y="16002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ym typeface="Symbol" pitchFamily="2" charset="2"/>
              </a:rPr>
              <a:t> ~ </a:t>
            </a:r>
            <a:r>
              <a:rPr lang="en-US" sz="3200" dirty="0"/>
              <a:t> </a:t>
            </a:r>
            <a:r>
              <a:rPr lang="en-US" sz="3200" b="1" dirty="0">
                <a:sym typeface="Symbol" pitchFamily="2" charset="2"/>
              </a:rPr>
              <a:t>(</a:t>
            </a:r>
            <a:r>
              <a:rPr lang="en-US" sz="3200" b="1" baseline="-25000" dirty="0">
                <a:sym typeface="Symbol" pitchFamily="2" charset="2"/>
              </a:rPr>
              <a:t></a:t>
            </a:r>
            <a:r>
              <a:rPr lang="en-US" sz="3200" b="1" dirty="0">
                <a:sym typeface="Symbol" pitchFamily="2" charset="2"/>
              </a:rPr>
              <a:t>,</a:t>
            </a:r>
            <a:r>
              <a:rPr lang="en-US" sz="3200" b="1" dirty="0"/>
              <a:t> </a:t>
            </a:r>
            <a:r>
              <a:rPr lang="en-US" sz="3200" b="1" dirty="0">
                <a:sym typeface="Symbol" pitchFamily="2" charset="2"/>
              </a:rPr>
              <a:t></a:t>
            </a:r>
            <a:r>
              <a:rPr lang="en-US" sz="3200" b="1" baseline="-25000" dirty="0">
                <a:sym typeface="Symbol" pitchFamily="2" charset="2"/>
              </a:rPr>
              <a:t></a:t>
            </a:r>
            <a:r>
              <a:rPr lang="en-US" sz="3200" b="1" dirty="0">
                <a:sym typeface="Symbol" pitchFamily="2" charset="2"/>
              </a:rPr>
              <a:t>)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47469C-98DD-A84D-BB89-3D75B22E4ED1}"/>
              </a:ext>
            </a:extLst>
          </p:cNvPr>
          <p:cNvSpPr txBox="1"/>
          <p:nvPr/>
        </p:nvSpPr>
        <p:spPr>
          <a:xfrm>
            <a:off x="3124200" y="2527012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 Data   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18659A-C761-7942-8AA4-BECAA5FABE1A}"/>
              </a:ext>
            </a:extLst>
          </p:cNvPr>
          <p:cNvSpPr txBox="1"/>
          <p:nvPr/>
        </p:nvSpPr>
        <p:spPr>
          <a:xfrm>
            <a:off x="5562600" y="2158425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ym typeface="Symbol" pitchFamily="2" charset="2"/>
              </a:rPr>
              <a:t>`</a:t>
            </a:r>
            <a:r>
              <a:rPr lang="en-US" sz="3200" b="1" baseline="-25000" dirty="0">
                <a:sym typeface="Symbol" pitchFamily="2" charset="2"/>
              </a:rPr>
              <a:t>0</a:t>
            </a:r>
            <a:r>
              <a:rPr lang="en-US" sz="3200" b="1" dirty="0">
                <a:sym typeface="Symbol" pitchFamily="2" charset="2"/>
              </a:rPr>
              <a:t> ~ </a:t>
            </a:r>
            <a:r>
              <a:rPr lang="en-US" sz="3200" dirty="0"/>
              <a:t> </a:t>
            </a:r>
            <a:r>
              <a:rPr lang="en-US" sz="3200" b="1" dirty="0">
                <a:sym typeface="Symbol" pitchFamily="2" charset="2"/>
              </a:rPr>
              <a:t>(</a:t>
            </a:r>
            <a:r>
              <a:rPr lang="en-US" sz="3200" b="1" baseline="-25000" dirty="0">
                <a:sym typeface="Symbol" pitchFamily="2" charset="2"/>
              </a:rPr>
              <a:t>0</a:t>
            </a:r>
            <a:r>
              <a:rPr lang="en-US" sz="3200" b="1" dirty="0">
                <a:sym typeface="Symbol" pitchFamily="2" charset="2"/>
              </a:rPr>
              <a:t>,</a:t>
            </a:r>
            <a:r>
              <a:rPr lang="en-US" sz="3200" b="1" dirty="0"/>
              <a:t> </a:t>
            </a:r>
            <a:r>
              <a:rPr lang="en-US" sz="3200" b="1" dirty="0">
                <a:sym typeface="Symbol" pitchFamily="2" charset="2"/>
              </a:rPr>
              <a:t></a:t>
            </a:r>
            <a:r>
              <a:rPr lang="en-US" sz="3200" b="1" baseline="-25000" dirty="0">
                <a:sym typeface="Symbol" pitchFamily="2" charset="2"/>
              </a:rPr>
              <a:t>0</a:t>
            </a:r>
            <a:r>
              <a:rPr lang="en-US" sz="3200" b="1" dirty="0">
                <a:sym typeface="Symbol" pitchFamily="2" charset="2"/>
              </a:rPr>
              <a:t>,Data)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9C86F6-7BE0-9F43-B7C1-787146AB0DE2}"/>
              </a:ext>
            </a:extLst>
          </p:cNvPr>
          <p:cNvSpPr txBox="1"/>
          <p:nvPr/>
        </p:nvSpPr>
        <p:spPr>
          <a:xfrm>
            <a:off x="5562600" y="279285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ym typeface="Symbol" pitchFamily="2" charset="2"/>
              </a:rPr>
              <a:t>`</a:t>
            </a:r>
            <a:r>
              <a:rPr lang="en-US" sz="3200" b="1" baseline="-25000" dirty="0">
                <a:sym typeface="Symbol" pitchFamily="2" charset="2"/>
              </a:rPr>
              <a:t>1</a:t>
            </a:r>
            <a:r>
              <a:rPr lang="en-US" sz="3200" b="1" dirty="0">
                <a:sym typeface="Symbol" pitchFamily="2" charset="2"/>
              </a:rPr>
              <a:t> ~ </a:t>
            </a:r>
            <a:r>
              <a:rPr lang="en-US" sz="3200" dirty="0"/>
              <a:t> </a:t>
            </a:r>
            <a:r>
              <a:rPr lang="en-US" sz="3200" b="1" dirty="0">
                <a:sym typeface="Symbol" pitchFamily="2" charset="2"/>
              </a:rPr>
              <a:t>(</a:t>
            </a:r>
            <a:r>
              <a:rPr lang="en-US" sz="3200" b="1" baseline="-25000" dirty="0">
                <a:sym typeface="Symbol" pitchFamily="2" charset="2"/>
              </a:rPr>
              <a:t>1</a:t>
            </a:r>
            <a:r>
              <a:rPr lang="en-US" sz="3200" b="1" dirty="0">
                <a:sym typeface="Symbol" pitchFamily="2" charset="2"/>
              </a:rPr>
              <a:t>,</a:t>
            </a:r>
            <a:r>
              <a:rPr lang="en-US" sz="3200" b="1" dirty="0"/>
              <a:t> </a:t>
            </a:r>
            <a:r>
              <a:rPr lang="en-US" sz="3200" b="1" dirty="0">
                <a:sym typeface="Symbol" pitchFamily="2" charset="2"/>
              </a:rPr>
              <a:t></a:t>
            </a:r>
            <a:r>
              <a:rPr lang="en-US" sz="3200" b="1" baseline="-25000" dirty="0">
                <a:sym typeface="Symbol" pitchFamily="2" charset="2"/>
              </a:rPr>
              <a:t>1</a:t>
            </a:r>
            <a:r>
              <a:rPr lang="en-US" sz="3200" b="1" dirty="0">
                <a:sym typeface="Symbol" pitchFamily="2" charset="2"/>
              </a:rPr>
              <a:t>,Data)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36D4A3-9356-BB4A-BB7A-A2738C311E1A}"/>
              </a:ext>
            </a:extLst>
          </p:cNvPr>
          <p:cNvSpPr txBox="1"/>
          <p:nvPr/>
        </p:nvSpPr>
        <p:spPr>
          <a:xfrm>
            <a:off x="5562600" y="3453825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ym typeface="Symbol" pitchFamily="2" charset="2"/>
              </a:rPr>
              <a:t>`</a:t>
            </a:r>
            <a:r>
              <a:rPr lang="en-US" sz="3200" b="1" baseline="-25000" dirty="0">
                <a:sym typeface="Symbol" pitchFamily="2" charset="2"/>
              </a:rPr>
              <a:t>2</a:t>
            </a:r>
            <a:r>
              <a:rPr lang="en-US" sz="3200" b="1" dirty="0">
                <a:sym typeface="Symbol" pitchFamily="2" charset="2"/>
              </a:rPr>
              <a:t> ~ </a:t>
            </a:r>
            <a:r>
              <a:rPr lang="en-US" sz="3200" dirty="0"/>
              <a:t> </a:t>
            </a:r>
            <a:r>
              <a:rPr lang="en-US" sz="3200" b="1" dirty="0">
                <a:sym typeface="Symbol" pitchFamily="2" charset="2"/>
              </a:rPr>
              <a:t>(</a:t>
            </a:r>
            <a:r>
              <a:rPr lang="en-US" sz="3200" b="1" baseline="-25000" dirty="0">
                <a:sym typeface="Symbol" pitchFamily="2" charset="2"/>
              </a:rPr>
              <a:t>2</a:t>
            </a:r>
            <a:r>
              <a:rPr lang="en-US" sz="3200" b="1" dirty="0">
                <a:sym typeface="Symbol" pitchFamily="2" charset="2"/>
              </a:rPr>
              <a:t>,</a:t>
            </a:r>
            <a:r>
              <a:rPr lang="en-US" sz="3200" b="1" dirty="0"/>
              <a:t> </a:t>
            </a:r>
            <a:r>
              <a:rPr lang="en-US" sz="3200" b="1" dirty="0">
                <a:sym typeface="Symbol" pitchFamily="2" charset="2"/>
              </a:rPr>
              <a:t></a:t>
            </a:r>
            <a:r>
              <a:rPr lang="en-US" sz="3200" b="1" baseline="-25000" dirty="0">
                <a:sym typeface="Symbol" pitchFamily="2" charset="2"/>
              </a:rPr>
              <a:t>2</a:t>
            </a:r>
            <a:r>
              <a:rPr lang="en-US" sz="3200" b="1" dirty="0">
                <a:sym typeface="Symbol" pitchFamily="2" charset="2"/>
              </a:rPr>
              <a:t>,Data)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1FB7D2-BFD8-064B-9E9B-09F0708D179D}"/>
              </a:ext>
            </a:extLst>
          </p:cNvPr>
          <p:cNvSpPr txBox="1"/>
          <p:nvPr/>
        </p:nvSpPr>
        <p:spPr>
          <a:xfrm>
            <a:off x="5562600" y="41148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ym typeface="Symbol" pitchFamily="2" charset="2"/>
              </a:rPr>
              <a:t>etc</a:t>
            </a:r>
            <a:r>
              <a:rPr lang="en-US" sz="3200" b="1" dirty="0">
                <a:sym typeface="Symbol" pitchFamily="2" charset="2"/>
              </a:rPr>
              <a:t>…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24389-7247-E047-87C1-919F51A6BB0B}"/>
              </a:ext>
            </a:extLst>
          </p:cNvPr>
          <p:cNvSpPr txBox="1"/>
          <p:nvPr/>
        </p:nvSpPr>
        <p:spPr>
          <a:xfrm>
            <a:off x="5562600" y="16002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ym typeface="Symbol" pitchFamily="2" charset="2"/>
              </a:rPr>
              <a:t>` ~ </a:t>
            </a:r>
            <a:r>
              <a:rPr lang="en-US" sz="3200" dirty="0"/>
              <a:t> </a:t>
            </a:r>
            <a:r>
              <a:rPr lang="en-US" sz="3200" b="1" dirty="0">
                <a:sym typeface="Symbol" pitchFamily="2" charset="2"/>
              </a:rPr>
              <a:t>(</a:t>
            </a:r>
            <a:r>
              <a:rPr lang="en-US" sz="3200" b="1" baseline="-25000" dirty="0">
                <a:sym typeface="Symbol" pitchFamily="2" charset="2"/>
              </a:rPr>
              <a:t></a:t>
            </a:r>
            <a:r>
              <a:rPr lang="en-US" sz="3200" b="1" dirty="0">
                <a:sym typeface="Symbol" pitchFamily="2" charset="2"/>
              </a:rPr>
              <a:t>,</a:t>
            </a:r>
            <a:r>
              <a:rPr lang="en-US" sz="3200" b="1" dirty="0"/>
              <a:t> </a:t>
            </a:r>
            <a:r>
              <a:rPr lang="en-US" sz="3200" b="1" dirty="0">
                <a:sym typeface="Symbol" pitchFamily="2" charset="2"/>
              </a:rPr>
              <a:t></a:t>
            </a:r>
            <a:r>
              <a:rPr lang="en-US" sz="3200" b="1" baseline="-25000" dirty="0">
                <a:sym typeface="Symbol" pitchFamily="2" charset="2"/>
              </a:rPr>
              <a:t></a:t>
            </a:r>
            <a:r>
              <a:rPr lang="en-US" sz="3200" b="1" dirty="0">
                <a:sym typeface="Symbol" pitchFamily="2" charset="2"/>
              </a:rPr>
              <a:t>,Data)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3524F3-6F8A-6047-BAE3-2BB3BA774F62}"/>
              </a:ext>
            </a:extLst>
          </p:cNvPr>
          <p:cNvSpPr txBox="1"/>
          <p:nvPr/>
        </p:nvSpPr>
        <p:spPr>
          <a:xfrm>
            <a:off x="381000" y="46482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ym typeface="Symbol" pitchFamily="2" charset="2"/>
              </a:rPr>
              <a:t>Y ~ </a:t>
            </a:r>
            <a:r>
              <a:rPr lang="en-US" sz="3200" dirty="0"/>
              <a:t> </a:t>
            </a:r>
            <a:r>
              <a:rPr lang="en-US" sz="3200" b="1" dirty="0">
                <a:sym typeface="Symbol" pitchFamily="2" charset="2"/>
              </a:rPr>
              <a:t>(s,</a:t>
            </a:r>
            <a:r>
              <a:rPr lang="en-US" sz="3200" b="1" dirty="0"/>
              <a:t> </a:t>
            </a:r>
            <a:r>
              <a:rPr lang="en-US" sz="3200" b="1" dirty="0">
                <a:sym typeface="Symbol" pitchFamily="2" charset="2"/>
              </a:rPr>
              <a:t>)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F5032C-9C9F-3844-AAA2-B392DA882960}"/>
              </a:ext>
            </a:extLst>
          </p:cNvPr>
          <p:cNvSpPr txBox="1"/>
          <p:nvPr/>
        </p:nvSpPr>
        <p:spPr>
          <a:xfrm>
            <a:off x="5562600" y="46482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ym typeface="Symbol" pitchFamily="2" charset="2"/>
              </a:rPr>
              <a:t>Y ~ </a:t>
            </a:r>
            <a:r>
              <a:rPr lang="en-US" sz="3200" dirty="0"/>
              <a:t> </a:t>
            </a:r>
            <a:r>
              <a:rPr lang="en-US" sz="3200" b="1" dirty="0">
                <a:sym typeface="Symbol" pitchFamily="2" charset="2"/>
              </a:rPr>
              <a:t>(`s,</a:t>
            </a:r>
            <a:r>
              <a:rPr lang="en-US" sz="3200" b="1" dirty="0"/>
              <a:t> </a:t>
            </a:r>
            <a:r>
              <a:rPr lang="en-US" sz="3200" b="1" dirty="0">
                <a:sym typeface="Symbol" pitchFamily="2" charset="2"/>
              </a:rPr>
              <a:t>`, Data)</a:t>
            </a:r>
            <a:endParaRPr 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EE6916-A504-E648-A514-0E35F468C210}"/>
              </a:ext>
            </a:extLst>
          </p:cNvPr>
          <p:cNvSpPr txBox="1"/>
          <p:nvPr/>
        </p:nvSpPr>
        <p:spPr>
          <a:xfrm>
            <a:off x="387626" y="5562600"/>
            <a:ext cx="1981200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‘Prior’ distribution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41CD54-3B0E-5347-B540-1A83F0C75943}"/>
              </a:ext>
            </a:extLst>
          </p:cNvPr>
          <p:cNvSpPr txBox="1"/>
          <p:nvPr/>
        </p:nvSpPr>
        <p:spPr>
          <a:xfrm>
            <a:off x="5638800" y="5562601"/>
            <a:ext cx="2209800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‘Posterior’ distribution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A150CF8C-7BBD-AA49-AEED-1447F5B82646}"/>
              </a:ext>
            </a:extLst>
          </p:cNvPr>
          <p:cNvSpPr/>
          <p:nvPr/>
        </p:nvSpPr>
        <p:spPr>
          <a:xfrm>
            <a:off x="4267200" y="3453824"/>
            <a:ext cx="838200" cy="73717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F21E44-3AC3-7E49-9295-867D54742496}"/>
              </a:ext>
            </a:extLst>
          </p:cNvPr>
          <p:cNvSpPr txBox="1"/>
          <p:nvPr/>
        </p:nvSpPr>
        <p:spPr>
          <a:xfrm>
            <a:off x="2667000" y="4250730"/>
            <a:ext cx="255270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Bayes Theorem used here to </a:t>
            </a:r>
          </a:p>
          <a:p>
            <a:r>
              <a:rPr lang="en-US" sz="2800" b="1" dirty="0"/>
              <a:t>‘update’ priors</a:t>
            </a:r>
          </a:p>
        </p:txBody>
      </p:sp>
    </p:spTree>
    <p:extLst>
      <p:ext uri="{BB962C8B-B14F-4D97-AF65-F5344CB8AC3E}">
        <p14:creationId xmlns:p14="http://schemas.microsoft.com/office/powerpoint/2010/main" val="36687654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as an Estimation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</a:t>
            </a:r>
            <a:r>
              <a:rPr lang="en-US" b="1" dirty="0"/>
              <a:t>Y</a:t>
            </a:r>
            <a:r>
              <a:rPr lang="en-US" dirty="0"/>
              <a:t> is a combination of random variables</a:t>
            </a:r>
          </a:p>
          <a:p>
            <a:pPr lvl="1"/>
            <a:r>
              <a:rPr lang="en-US" dirty="0"/>
              <a:t>Often extremely difficult to find mathematical closed-form solution</a:t>
            </a:r>
          </a:p>
        </p:txBody>
      </p:sp>
    </p:spTree>
    <p:extLst>
      <p:ext uri="{BB962C8B-B14F-4D97-AF65-F5344CB8AC3E}">
        <p14:creationId xmlns:p14="http://schemas.microsoft.com/office/powerpoint/2010/main" val="7186422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as an Estimation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</a:t>
            </a:r>
            <a:r>
              <a:rPr lang="en-US" b="1" dirty="0"/>
              <a:t>Y</a:t>
            </a:r>
            <a:r>
              <a:rPr lang="en-US" dirty="0"/>
              <a:t> is a combination of random variables</a:t>
            </a:r>
          </a:p>
          <a:p>
            <a:pPr lvl="1"/>
            <a:r>
              <a:rPr lang="en-US" dirty="0"/>
              <a:t>Often extremely difficult to find mathematical closed-form solution</a:t>
            </a:r>
          </a:p>
          <a:p>
            <a:r>
              <a:rPr lang="en-US" dirty="0"/>
              <a:t>But if we can ‘sample’ the data and summarize them without knowing closed-form…</a:t>
            </a:r>
          </a:p>
          <a:p>
            <a:pPr lvl="1"/>
            <a:r>
              <a:rPr lang="en-US" dirty="0"/>
              <a:t>It will be great!</a:t>
            </a:r>
          </a:p>
        </p:txBody>
      </p:sp>
    </p:spTree>
    <p:extLst>
      <p:ext uri="{BB962C8B-B14F-4D97-AF65-F5344CB8AC3E}">
        <p14:creationId xmlns:p14="http://schemas.microsoft.com/office/powerpoint/2010/main" val="939036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Markov Chain Monte Carlo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A sequential sampling scheme where the future only depends on the present step</a:t>
            </a:r>
          </a:p>
          <a:p>
            <a:pPr lvl="1"/>
            <a:r>
              <a:rPr lang="en-US" dirty="0"/>
              <a:t>Previous steps don’t matter</a:t>
            </a:r>
          </a:p>
        </p:txBody>
      </p:sp>
    </p:spTree>
    <p:extLst>
      <p:ext uri="{BB962C8B-B14F-4D97-AF65-F5344CB8AC3E}">
        <p14:creationId xmlns:p14="http://schemas.microsoft.com/office/powerpoint/2010/main" val="340854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This Seminar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Run a Bayesian regression</a:t>
            </a:r>
          </a:p>
          <a:p>
            <a:pPr marL="857250" lvl="1" indent="-457200">
              <a:buFontTx/>
              <a:buChar char="-"/>
            </a:pPr>
            <a:r>
              <a:rPr lang="en-US" dirty="0"/>
              <a:t>From Bayes Theorem to regression</a:t>
            </a:r>
          </a:p>
          <a:p>
            <a:pPr marL="857250" lvl="1" indent="-457200">
              <a:buFontTx/>
              <a:buChar char="-"/>
            </a:pPr>
            <a:r>
              <a:rPr lang="en-US" dirty="0"/>
              <a:t>Linear (&amp; Logistic) regression(s)</a:t>
            </a:r>
          </a:p>
          <a:p>
            <a:pPr marL="514350" indent="-514350">
              <a:buAutoNum type="arabicPeriod"/>
            </a:pPr>
            <a:r>
              <a:rPr lang="en-US" dirty="0"/>
              <a:t>Compare with Frequentist methods</a:t>
            </a:r>
          </a:p>
          <a:p>
            <a:pPr marL="857250" lvl="1" indent="-457200">
              <a:buFontTx/>
              <a:buChar char="-"/>
            </a:pPr>
            <a:r>
              <a:rPr lang="en-US" dirty="0"/>
              <a:t>Model setup, parameter estimation, interpretation, prediction</a:t>
            </a:r>
          </a:p>
          <a:p>
            <a:pPr marL="857250" lvl="1" indent="-457200">
              <a:buFontTx/>
              <a:buChar char="-"/>
            </a:pPr>
            <a:r>
              <a:rPr lang="en-US" dirty="0"/>
              <a:t>We’ll start from Frequentist regression </a:t>
            </a:r>
          </a:p>
          <a:p>
            <a:pPr marL="857250" lvl="1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655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Markov Chain Monte Carlo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A sequential sampling scheme where the future only depends on the present step</a:t>
            </a:r>
          </a:p>
          <a:p>
            <a:pPr lvl="1"/>
            <a:r>
              <a:rPr lang="en-US" dirty="0"/>
              <a:t>Previous steps don’t matter</a:t>
            </a:r>
          </a:p>
          <a:p>
            <a:r>
              <a:rPr lang="en-US" dirty="0"/>
              <a:t>Under certain conditions, the distributions will stabilize (Ergodic Theorem)</a:t>
            </a:r>
          </a:p>
          <a:p>
            <a:pPr lvl="1"/>
            <a:r>
              <a:rPr lang="en-US" dirty="0"/>
              <a:t>Can sample from the stable posterior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3552794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Markov Chain Monte Carlo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A sequential sampling scheme where the future only depends on the present step</a:t>
            </a:r>
          </a:p>
          <a:p>
            <a:pPr lvl="1"/>
            <a:r>
              <a:rPr lang="en-US" dirty="0"/>
              <a:t>Previous steps don’t matter</a:t>
            </a:r>
          </a:p>
          <a:p>
            <a:r>
              <a:rPr lang="en-US" dirty="0"/>
              <a:t>Under certain conditions, the distributions will stabilize (Ergodic Theorem)</a:t>
            </a:r>
          </a:p>
          <a:p>
            <a:pPr lvl="1"/>
            <a:r>
              <a:rPr lang="en-US" dirty="0"/>
              <a:t>Can sample from the stable posterior distributions</a:t>
            </a:r>
          </a:p>
          <a:p>
            <a:r>
              <a:rPr lang="en-US" dirty="0"/>
              <a:t>There are a few MCMC algorithms &amp; tools:</a:t>
            </a:r>
          </a:p>
          <a:p>
            <a:pPr lvl="1"/>
            <a:r>
              <a:rPr lang="en-US" dirty="0"/>
              <a:t>Gibbs, Metropolis-Hastings, Hamiltonian-MC</a:t>
            </a:r>
          </a:p>
          <a:p>
            <a:pPr lvl="1"/>
            <a:r>
              <a:rPr lang="en-US" dirty="0"/>
              <a:t>JAGS, Stan, etc.</a:t>
            </a:r>
          </a:p>
        </p:txBody>
      </p:sp>
    </p:spTree>
    <p:extLst>
      <p:ext uri="{BB962C8B-B14F-4D97-AF65-F5344CB8AC3E}">
        <p14:creationId xmlns:p14="http://schemas.microsoft.com/office/powerpoint/2010/main" val="23529283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Use Stan (</a:t>
            </a:r>
            <a:r>
              <a:rPr lang="en-US" dirty="0" err="1"/>
              <a:t>PyStan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No U-Turn Sampler (NUTS) algorithm</a:t>
            </a:r>
          </a:p>
          <a:p>
            <a:pPr lvl="1"/>
            <a:r>
              <a:rPr lang="en-US" dirty="0"/>
              <a:t>A variant of HMM (Hamiltonian Monte Carlo)</a:t>
            </a:r>
          </a:p>
          <a:p>
            <a:pPr lvl="1"/>
            <a:r>
              <a:rPr lang="en-US" dirty="0"/>
              <a:t>You’ll see it when you run </a:t>
            </a:r>
            <a:r>
              <a:rPr lang="en-US" dirty="0" err="1"/>
              <a:t>PyStan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38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Use Stan (</a:t>
            </a:r>
            <a:r>
              <a:rPr lang="en-US" dirty="0" err="1"/>
              <a:t>PyStan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No U-Turn Sampler (NUTS) algorithm</a:t>
            </a:r>
          </a:p>
          <a:p>
            <a:pPr lvl="1"/>
            <a:r>
              <a:rPr lang="en-US" dirty="0"/>
              <a:t>A variant of HMM (Hamiltonian Monte Carlo)</a:t>
            </a:r>
          </a:p>
          <a:p>
            <a:pPr lvl="1"/>
            <a:r>
              <a:rPr lang="en-US" dirty="0"/>
              <a:t>You’ll see it when you run </a:t>
            </a:r>
            <a:r>
              <a:rPr lang="en-US" dirty="0" err="1"/>
              <a:t>PyStan</a:t>
            </a:r>
            <a:endParaRPr lang="en-US" dirty="0"/>
          </a:p>
          <a:p>
            <a:r>
              <a:rPr lang="en-US" dirty="0"/>
              <a:t>Need a few steps to sample data</a:t>
            </a:r>
          </a:p>
          <a:p>
            <a:pPr lvl="1"/>
            <a:r>
              <a:rPr lang="en-US" dirty="0"/>
              <a:t>Code specification</a:t>
            </a:r>
          </a:p>
          <a:p>
            <a:pPr lvl="1"/>
            <a:r>
              <a:rPr lang="en-US" dirty="0"/>
              <a:t>Input data 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Sampling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37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 Code Specification (Boston Data)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E825E-1621-C648-8C71-9C7617E31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17638"/>
            <a:ext cx="6584950" cy="5192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332F15-F365-9549-A20F-50B23D192EDD}"/>
              </a:ext>
            </a:extLst>
          </p:cNvPr>
          <p:cNvSpPr txBox="1"/>
          <p:nvPr/>
        </p:nvSpPr>
        <p:spPr>
          <a:xfrm>
            <a:off x="4840357" y="3352800"/>
            <a:ext cx="4267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string with several </a:t>
            </a:r>
          </a:p>
          <a:p>
            <a:r>
              <a:rPr lang="en-US" sz="2800" dirty="0"/>
              <a:t>sub-components:</a:t>
            </a:r>
          </a:p>
          <a:p>
            <a:pPr marL="514350" indent="-514350">
              <a:buAutoNum type="arabicPeriod"/>
            </a:pPr>
            <a:r>
              <a:rPr lang="en-US" sz="2800" dirty="0"/>
              <a:t>Data</a:t>
            </a:r>
          </a:p>
          <a:p>
            <a:pPr marL="514350" indent="-514350">
              <a:buAutoNum type="arabicPeriod"/>
            </a:pPr>
            <a:r>
              <a:rPr lang="en-US" sz="2800" dirty="0"/>
              <a:t>Parameters</a:t>
            </a:r>
          </a:p>
          <a:p>
            <a:pPr marL="514350" indent="-514350">
              <a:buAutoNum type="arabicPeriod"/>
            </a:pPr>
            <a:r>
              <a:rPr lang="en-US" sz="2800" dirty="0"/>
              <a:t>Transformed parameters</a:t>
            </a:r>
          </a:p>
          <a:p>
            <a:pPr marL="514350" indent="-514350">
              <a:buAutoNum type="arabicPeriod"/>
            </a:pPr>
            <a:r>
              <a:rPr lang="en-US" sz="2800" dirty="0"/>
              <a:t>Model</a:t>
            </a:r>
          </a:p>
          <a:p>
            <a:pPr marL="514350" indent="-514350">
              <a:buAutoNum type="arabicPeriod"/>
            </a:pPr>
            <a:r>
              <a:rPr lang="en-US" sz="2800" dirty="0" err="1"/>
              <a:t>etc</a:t>
            </a:r>
            <a:r>
              <a:rPr lang="en-US" sz="2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666959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 Code Components -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E825E-1621-C648-8C71-9C7617E31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17638"/>
            <a:ext cx="6584950" cy="5192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332F15-F365-9549-A20F-50B23D192EDD}"/>
              </a:ext>
            </a:extLst>
          </p:cNvPr>
          <p:cNvSpPr txBox="1"/>
          <p:nvPr/>
        </p:nvSpPr>
        <p:spPr>
          <a:xfrm>
            <a:off x="4840357" y="3810000"/>
            <a:ext cx="426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Information on input data:</a:t>
            </a:r>
          </a:p>
          <a:p>
            <a:r>
              <a:rPr lang="en-US" sz="2800" dirty="0"/>
              <a:t>All of them should be given/specified before sampling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7D08BE-95A1-7445-BCDC-56409671A2DE}"/>
              </a:ext>
            </a:extLst>
          </p:cNvPr>
          <p:cNvSpPr/>
          <p:nvPr/>
        </p:nvSpPr>
        <p:spPr>
          <a:xfrm>
            <a:off x="457200" y="1600200"/>
            <a:ext cx="6813550" cy="1752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153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 Code Components – Parameters1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E825E-1621-C648-8C71-9C7617E31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17638"/>
            <a:ext cx="6584950" cy="5192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332F15-F365-9549-A20F-50B23D192EDD}"/>
              </a:ext>
            </a:extLst>
          </p:cNvPr>
          <p:cNvSpPr txBox="1"/>
          <p:nvPr/>
        </p:nvSpPr>
        <p:spPr>
          <a:xfrm>
            <a:off x="4605130" y="4645134"/>
            <a:ext cx="426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parameters will be sampled during MCMC, so distribution should be provided later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7D08BE-95A1-7445-BCDC-56409671A2DE}"/>
              </a:ext>
            </a:extLst>
          </p:cNvPr>
          <p:cNvSpPr/>
          <p:nvPr/>
        </p:nvSpPr>
        <p:spPr>
          <a:xfrm>
            <a:off x="457200" y="3276600"/>
            <a:ext cx="6813550" cy="1219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299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 Code Components – Parameters2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E825E-1621-C648-8C71-9C7617E31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17638"/>
            <a:ext cx="6584950" cy="5192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332F15-F365-9549-A20F-50B23D192EDD}"/>
              </a:ext>
            </a:extLst>
          </p:cNvPr>
          <p:cNvSpPr txBox="1"/>
          <p:nvPr/>
        </p:nvSpPr>
        <p:spPr>
          <a:xfrm>
            <a:off x="4800600" y="3389293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Simplifying formula for the model component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7D08BE-95A1-7445-BCDC-56409671A2DE}"/>
              </a:ext>
            </a:extLst>
          </p:cNvPr>
          <p:cNvSpPr/>
          <p:nvPr/>
        </p:nvSpPr>
        <p:spPr>
          <a:xfrm>
            <a:off x="457200" y="4419600"/>
            <a:ext cx="6813550" cy="838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3B48DC-A1C7-A44F-B620-B8046E4E761E}"/>
              </a:ext>
            </a:extLst>
          </p:cNvPr>
          <p:cNvSpPr txBox="1"/>
          <p:nvPr/>
        </p:nvSpPr>
        <p:spPr>
          <a:xfrm>
            <a:off x="4800600" y="5370493"/>
            <a:ext cx="388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X*betas: dot product between matrix &amp; vector</a:t>
            </a:r>
          </a:p>
        </p:txBody>
      </p:sp>
    </p:spTree>
    <p:extLst>
      <p:ext uri="{BB962C8B-B14F-4D97-AF65-F5344CB8AC3E}">
        <p14:creationId xmlns:p14="http://schemas.microsoft.com/office/powerpoint/2010/main" val="33952473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 Code Components –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E825E-1621-C648-8C71-9C7617E31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17638"/>
            <a:ext cx="6584950" cy="5192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332F15-F365-9549-A20F-50B23D192EDD}"/>
              </a:ext>
            </a:extLst>
          </p:cNvPr>
          <p:cNvSpPr txBox="1"/>
          <p:nvPr/>
        </p:nvSpPr>
        <p:spPr>
          <a:xfrm>
            <a:off x="4800600" y="3998893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Specification of distributions – </a:t>
            </a:r>
            <a:r>
              <a:rPr lang="en-US" sz="2800" b="1" dirty="0"/>
              <a:t>priors</a:t>
            </a:r>
            <a:r>
              <a:rPr lang="en-US" sz="2800" dirty="0"/>
              <a:t> and </a:t>
            </a:r>
            <a:r>
              <a:rPr lang="en-US" sz="2800" b="1" dirty="0"/>
              <a:t>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7D08BE-95A1-7445-BCDC-56409671A2DE}"/>
              </a:ext>
            </a:extLst>
          </p:cNvPr>
          <p:cNvSpPr/>
          <p:nvPr/>
        </p:nvSpPr>
        <p:spPr>
          <a:xfrm>
            <a:off x="457200" y="5181600"/>
            <a:ext cx="6813550" cy="14287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933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 Input Data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dictionary</a:t>
            </a:r>
            <a:r>
              <a:rPr lang="en-US" dirty="0"/>
              <a:t> with specified components</a:t>
            </a:r>
          </a:p>
          <a:p>
            <a:r>
              <a:rPr lang="en-US" dirty="0"/>
              <a:t>Items should be a value or list/</a:t>
            </a:r>
            <a:r>
              <a:rPr lang="en-US" dirty="0" err="1"/>
              <a:t>numpy.array</a:t>
            </a:r>
            <a:endParaRPr lang="en-US" dirty="0"/>
          </a:p>
          <a:p>
            <a:pPr lvl="1"/>
            <a:r>
              <a:rPr lang="en-US" dirty="0"/>
              <a:t>If you have </a:t>
            </a:r>
            <a:r>
              <a:rPr lang="en-US" dirty="0" err="1"/>
              <a:t>pandas.DataFrame</a:t>
            </a:r>
            <a:r>
              <a:rPr lang="en-US" dirty="0"/>
              <a:t>, </a:t>
            </a:r>
            <a:r>
              <a:rPr lang="en-US" b="1" i="1" dirty="0"/>
              <a:t>.values </a:t>
            </a:r>
            <a:r>
              <a:rPr lang="en-US" dirty="0"/>
              <a:t>method will retrieve them in proper data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054E7-893D-2C4F-AB4B-63B957937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203700"/>
            <a:ext cx="56261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4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Need to Think About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 DO matter</a:t>
            </a:r>
          </a:p>
          <a:p>
            <a:pPr lvl="1"/>
            <a:r>
              <a:rPr lang="en-US" dirty="0"/>
              <a:t>Main difference between Bayesian vs. Frequentist</a:t>
            </a:r>
          </a:p>
          <a:p>
            <a:pPr lvl="1"/>
            <a:r>
              <a:rPr lang="en-US" dirty="0"/>
              <a:t>Crucial to derive actual meaning of results</a:t>
            </a:r>
          </a:p>
        </p:txBody>
      </p:sp>
    </p:spTree>
    <p:extLst>
      <p:ext uri="{BB962C8B-B14F-4D97-AF65-F5344CB8AC3E}">
        <p14:creationId xmlns:p14="http://schemas.microsoft.com/office/powerpoint/2010/main" val="18305260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 Input Data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dictionary</a:t>
            </a:r>
            <a:r>
              <a:rPr lang="en-US" dirty="0"/>
              <a:t> with specified components</a:t>
            </a:r>
          </a:p>
          <a:p>
            <a:r>
              <a:rPr lang="en-US" dirty="0"/>
              <a:t>Items should be a value or list/</a:t>
            </a:r>
            <a:r>
              <a:rPr lang="en-US" dirty="0" err="1"/>
              <a:t>numpy.array</a:t>
            </a:r>
            <a:endParaRPr lang="en-US" dirty="0"/>
          </a:p>
          <a:p>
            <a:pPr lvl="1"/>
            <a:r>
              <a:rPr lang="en-US" dirty="0"/>
              <a:t>If you have </a:t>
            </a:r>
            <a:r>
              <a:rPr lang="en-US" dirty="0" err="1"/>
              <a:t>pandas.DataFrame</a:t>
            </a:r>
            <a:r>
              <a:rPr lang="en-US" dirty="0"/>
              <a:t>, </a:t>
            </a:r>
            <a:r>
              <a:rPr lang="en-US" b="1" i="1" dirty="0"/>
              <a:t>.values </a:t>
            </a:r>
            <a:r>
              <a:rPr lang="en-US" dirty="0"/>
              <a:t>attribute will retrieve them in proper data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054E7-893D-2C4F-AB4B-63B957937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203700"/>
            <a:ext cx="5626100" cy="1968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084215-B9CB-0C4F-B0EC-16C8F512C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604" y="3860800"/>
            <a:ext cx="1536700" cy="2311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D917DA-B568-9344-A352-9E5D80FA52BA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495800" y="5016500"/>
            <a:ext cx="26808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687305F-1A19-0B46-B81D-EF870F2760D9}"/>
              </a:ext>
            </a:extLst>
          </p:cNvPr>
          <p:cNvSpPr/>
          <p:nvPr/>
        </p:nvSpPr>
        <p:spPr>
          <a:xfrm>
            <a:off x="1447800" y="4800600"/>
            <a:ext cx="22860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854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 Model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Stan model class to the code specification</a:t>
            </a:r>
          </a:p>
          <a:p>
            <a:pPr lvl="1"/>
            <a:r>
              <a:rPr lang="en-US" dirty="0"/>
              <a:t>That’s it!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C4098-2E46-4445-A9EB-9018D3DFA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0" y="3505200"/>
            <a:ext cx="823214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057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combine everything and start sampling</a:t>
            </a:r>
          </a:p>
          <a:p>
            <a:pPr lvl="1"/>
            <a:r>
              <a:rPr lang="en-US" dirty="0"/>
              <a:t>Need to specify a few more things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6F6FAA-6878-1F4C-9E8A-717F455ED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3276600"/>
            <a:ext cx="809011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82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combine everything and start sampling</a:t>
            </a:r>
          </a:p>
          <a:p>
            <a:pPr lvl="1"/>
            <a:r>
              <a:rPr lang="en-US" dirty="0"/>
              <a:t>Need to specify a few more things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6F6FAA-6878-1F4C-9E8A-717F455ED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3276600"/>
            <a:ext cx="8090115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7C2DA5-DD2A-9742-850E-7958E88C512C}"/>
              </a:ext>
            </a:extLst>
          </p:cNvPr>
          <p:cNvSpPr/>
          <p:nvPr/>
        </p:nvSpPr>
        <p:spPr>
          <a:xfrm>
            <a:off x="3200400" y="3276600"/>
            <a:ext cx="1524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9889CA-84B4-ED4F-834A-015032386FCE}"/>
              </a:ext>
            </a:extLst>
          </p:cNvPr>
          <p:cNvSpPr/>
          <p:nvPr/>
        </p:nvSpPr>
        <p:spPr>
          <a:xfrm>
            <a:off x="6019800" y="3276600"/>
            <a:ext cx="2603714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85DD38-9263-0042-8BC9-BC11886D753E}"/>
              </a:ext>
            </a:extLst>
          </p:cNvPr>
          <p:cNvCxnSpPr>
            <a:cxnSpLocks/>
          </p:cNvCxnSpPr>
          <p:nvPr/>
        </p:nvCxnSpPr>
        <p:spPr>
          <a:xfrm flipV="1">
            <a:off x="7620000" y="3733800"/>
            <a:ext cx="381000" cy="17695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C4EE5C-0CB9-534C-9B7E-CB3307D5D1FE}"/>
              </a:ext>
            </a:extLst>
          </p:cNvPr>
          <p:cNvSpPr txBox="1"/>
          <p:nvPr/>
        </p:nvSpPr>
        <p:spPr>
          <a:xfrm>
            <a:off x="914400" y="4419600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 connected to code specification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C24634-5253-0041-9B95-6F13589D3429}"/>
              </a:ext>
            </a:extLst>
          </p:cNvPr>
          <p:cNvSpPr txBox="1"/>
          <p:nvPr/>
        </p:nvSpPr>
        <p:spPr>
          <a:xfrm>
            <a:off x="6477000" y="549658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7F29BB-A1E8-EA4A-8D60-ACAAF44EDA7D}"/>
              </a:ext>
            </a:extLst>
          </p:cNvPr>
          <p:cNvCxnSpPr>
            <a:cxnSpLocks/>
          </p:cNvCxnSpPr>
          <p:nvPr/>
        </p:nvCxnSpPr>
        <p:spPr>
          <a:xfrm flipV="1">
            <a:off x="3048000" y="3747052"/>
            <a:ext cx="800100" cy="6725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4084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Size of 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keep samples only from stable distribution, we throw away initial results (warmup)</a:t>
            </a:r>
          </a:p>
          <a:p>
            <a:pPr lvl="1"/>
            <a:r>
              <a:rPr lang="en-US" dirty="0"/>
              <a:t>Also called ‘burn-in’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6F6FAA-6878-1F4C-9E8A-717F455ED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4267200"/>
            <a:ext cx="8090115" cy="20574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C11EC7E-2F59-5B4E-92D1-E3861753BBCE}"/>
              </a:ext>
            </a:extLst>
          </p:cNvPr>
          <p:cNvSpPr/>
          <p:nvPr/>
        </p:nvSpPr>
        <p:spPr>
          <a:xfrm>
            <a:off x="5715000" y="5181600"/>
            <a:ext cx="22860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AC9504-0F98-AC45-8456-D97AB06C8871}"/>
              </a:ext>
            </a:extLst>
          </p:cNvPr>
          <p:cNvCxnSpPr/>
          <p:nvPr/>
        </p:nvCxnSpPr>
        <p:spPr>
          <a:xfrm flipV="1">
            <a:off x="4800600" y="5486400"/>
            <a:ext cx="9144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562A47-FBA2-A845-8CEF-72F33ADE55D6}"/>
              </a:ext>
            </a:extLst>
          </p:cNvPr>
          <p:cNvSpPr txBox="1"/>
          <p:nvPr/>
        </p:nvSpPr>
        <p:spPr>
          <a:xfrm>
            <a:off x="533400" y="548640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Throwing away first samples until distributions converge</a:t>
            </a:r>
          </a:p>
        </p:txBody>
      </p:sp>
    </p:spTree>
    <p:extLst>
      <p:ext uri="{BB962C8B-B14F-4D97-AF65-F5344CB8AC3E}">
        <p14:creationId xmlns:p14="http://schemas.microsoft.com/office/powerpoint/2010/main" val="33944509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Size of 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keep samples only from stable distribution, we throw away initial results (warmup)</a:t>
            </a:r>
          </a:p>
          <a:p>
            <a:pPr lvl="1"/>
            <a:r>
              <a:rPr lang="en-US" dirty="0"/>
              <a:t>Also called ‘burn-in’</a:t>
            </a:r>
          </a:p>
          <a:p>
            <a:r>
              <a:rPr lang="en-US" dirty="0"/>
              <a:t>Size of samples kept:</a:t>
            </a:r>
          </a:p>
          <a:p>
            <a:pPr lvl="1"/>
            <a:r>
              <a:rPr lang="en-US" dirty="0"/>
              <a:t>[(</a:t>
            </a:r>
            <a:r>
              <a:rPr lang="en-US" dirty="0" err="1"/>
              <a:t>iter</a:t>
            </a:r>
            <a:r>
              <a:rPr lang="en-US" dirty="0"/>
              <a:t> – warmup)</a:t>
            </a:r>
            <a:r>
              <a:rPr lang="en-US" b="1" dirty="0">
                <a:sym typeface="Symbol" pitchFamily="2" charset="2"/>
              </a:rPr>
              <a:t> </a:t>
            </a:r>
            <a:r>
              <a:rPr lang="en-US" dirty="0">
                <a:sym typeface="Symbol" pitchFamily="2" charset="2"/>
              </a:rPr>
              <a:t>/ thin] </a:t>
            </a:r>
            <a:r>
              <a:rPr lang="en-US" dirty="0"/>
              <a:t> chains = 1200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6F6FAA-6878-1F4C-9E8A-717F455ED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4267200"/>
            <a:ext cx="8090115" cy="2057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9889CA-84B4-ED4F-834A-015032386FCE}"/>
              </a:ext>
            </a:extLst>
          </p:cNvPr>
          <p:cNvSpPr/>
          <p:nvPr/>
        </p:nvSpPr>
        <p:spPr>
          <a:xfrm>
            <a:off x="5971761" y="4648200"/>
            <a:ext cx="1876839" cy="1318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11EC7E-2F59-5B4E-92D1-E3861753BBCE}"/>
              </a:ext>
            </a:extLst>
          </p:cNvPr>
          <p:cNvSpPr/>
          <p:nvPr/>
        </p:nvSpPr>
        <p:spPr>
          <a:xfrm>
            <a:off x="5715000" y="5486400"/>
            <a:ext cx="22860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AC9504-0F98-AC45-8456-D97AB06C8871}"/>
              </a:ext>
            </a:extLst>
          </p:cNvPr>
          <p:cNvCxnSpPr>
            <a:cxnSpLocks/>
          </p:cNvCxnSpPr>
          <p:nvPr/>
        </p:nvCxnSpPr>
        <p:spPr>
          <a:xfrm>
            <a:off x="4800600" y="5715000"/>
            <a:ext cx="838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562A47-FBA2-A845-8CEF-72F33ADE55D6}"/>
              </a:ext>
            </a:extLst>
          </p:cNvPr>
          <p:cNvSpPr txBox="1"/>
          <p:nvPr/>
        </p:nvSpPr>
        <p:spPr>
          <a:xfrm>
            <a:off x="762000" y="54864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keep every 5 samples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272FA9-5C51-454B-BDB6-8D3DFCB8D934}"/>
              </a:ext>
            </a:extLst>
          </p:cNvPr>
          <p:cNvSpPr/>
          <p:nvPr/>
        </p:nvSpPr>
        <p:spPr>
          <a:xfrm>
            <a:off x="5791200" y="4495800"/>
            <a:ext cx="22860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19095-1A93-C640-93BB-3E4509603BFA}"/>
              </a:ext>
            </a:extLst>
          </p:cNvPr>
          <p:cNvSpPr txBox="1"/>
          <p:nvPr/>
        </p:nvSpPr>
        <p:spPr>
          <a:xfrm>
            <a:off x="7543800" y="3150359"/>
            <a:ext cx="1765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Iterations per chain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F8E780-3214-FD44-BB02-E5F292CF5DF6}"/>
              </a:ext>
            </a:extLst>
          </p:cNvPr>
          <p:cNvCxnSpPr>
            <a:cxnSpLocks/>
          </p:cNvCxnSpPr>
          <p:nvPr/>
        </p:nvCxnSpPr>
        <p:spPr>
          <a:xfrm flipH="1">
            <a:off x="8077200" y="4074649"/>
            <a:ext cx="190500" cy="5735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3505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Sampling Result – Just a Large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biggest practical difference between Freq/Bayes  – you summarize samples</a:t>
            </a:r>
          </a:p>
          <a:p>
            <a:pPr lvl="1"/>
            <a:r>
              <a:rPr lang="en-US" dirty="0"/>
              <a:t>beta0, betas, sigma, mu (Y) all have distributions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B37CD2-00F3-5645-88F6-71EF0F86A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3708400"/>
            <a:ext cx="88138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336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Diagnostics – Trace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to check first if the sampled data have actual stationary distributions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765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Diagnostics – Trace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to check first if the sampled data have actual stationary distributions</a:t>
            </a:r>
          </a:p>
          <a:p>
            <a:r>
              <a:rPr lang="en-US" dirty="0"/>
              <a:t>Trace plot and density plot do this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49B6D7-4936-E449-9114-81E93CA16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05200"/>
            <a:ext cx="4249356" cy="3276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5FDF48-3D60-8440-97CF-A40BA33F2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04" y="3505200"/>
            <a:ext cx="444829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965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Problematic Trace Plot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don’t want to see these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462D9-DF9A-CF41-9BFD-847E82618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" y="2197100"/>
            <a:ext cx="7683500" cy="246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14762C-A195-6342-AEB1-F5FD07D97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4419600"/>
            <a:ext cx="7734300" cy="243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A6990F-5417-C243-A57D-D8AF2CF53E0B}"/>
              </a:ext>
            </a:extLst>
          </p:cNvPr>
          <p:cNvSpPr txBox="1"/>
          <p:nvPr/>
        </p:nvSpPr>
        <p:spPr>
          <a:xfrm>
            <a:off x="4146964" y="258500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longer warmup (burn-in)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4CB412-5D5C-4742-AAEC-02538EC2F038}"/>
              </a:ext>
            </a:extLst>
          </p:cNvPr>
          <p:cNvSpPr txBox="1"/>
          <p:nvPr/>
        </p:nvSpPr>
        <p:spPr>
          <a:xfrm>
            <a:off x="4114800" y="4572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thinning or larger sample</a:t>
            </a:r>
          </a:p>
        </p:txBody>
      </p:sp>
    </p:spTree>
    <p:extLst>
      <p:ext uri="{BB962C8B-B14F-4D97-AF65-F5344CB8AC3E}">
        <p14:creationId xmlns:p14="http://schemas.microsoft.com/office/powerpoint/2010/main" val="394016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Need to Think About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 DO matter</a:t>
            </a:r>
          </a:p>
          <a:p>
            <a:pPr lvl="1"/>
            <a:r>
              <a:rPr lang="en-US" dirty="0"/>
              <a:t>Main difference between Bayesian vs. Frequentist</a:t>
            </a:r>
          </a:p>
          <a:p>
            <a:pPr lvl="1"/>
            <a:r>
              <a:rPr lang="en-US" dirty="0"/>
              <a:t>Crucial to derive actual meaning of results</a:t>
            </a:r>
          </a:p>
          <a:p>
            <a:r>
              <a:rPr lang="en-US" dirty="0"/>
              <a:t>Assumptions on: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Randomness of parameters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096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the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BCF16-3808-4548-A2B6-AF9994D55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828800"/>
            <a:ext cx="8813800" cy="2921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AFCD65-2708-5949-9C8F-3514406436A6}"/>
              </a:ext>
            </a:extLst>
          </p:cNvPr>
          <p:cNvSpPr/>
          <p:nvPr/>
        </p:nvSpPr>
        <p:spPr>
          <a:xfrm>
            <a:off x="1219199" y="2743200"/>
            <a:ext cx="762001" cy="2209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8773A-58DA-F746-93FA-39F4E46E0E1E}"/>
              </a:ext>
            </a:extLst>
          </p:cNvPr>
          <p:cNvSpPr txBox="1"/>
          <p:nvPr/>
        </p:nvSpPr>
        <p:spPr>
          <a:xfrm>
            <a:off x="1750391" y="5221069"/>
            <a:ext cx="160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Mean and SD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46F873-ABF8-0B4E-8CEF-BBB4AA528455}"/>
              </a:ext>
            </a:extLst>
          </p:cNvPr>
          <p:cNvSpPr/>
          <p:nvPr/>
        </p:nvSpPr>
        <p:spPr>
          <a:xfrm>
            <a:off x="2971800" y="2743200"/>
            <a:ext cx="762001" cy="2209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530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the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BCF16-3808-4548-A2B6-AF9994D55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828800"/>
            <a:ext cx="8813800" cy="2921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AFCD65-2708-5949-9C8F-3514406436A6}"/>
              </a:ext>
            </a:extLst>
          </p:cNvPr>
          <p:cNvSpPr/>
          <p:nvPr/>
        </p:nvSpPr>
        <p:spPr>
          <a:xfrm>
            <a:off x="3657600" y="2743200"/>
            <a:ext cx="762001" cy="2209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8773A-58DA-F746-93FA-39F4E46E0E1E}"/>
              </a:ext>
            </a:extLst>
          </p:cNvPr>
          <p:cNvSpPr txBox="1"/>
          <p:nvPr/>
        </p:nvSpPr>
        <p:spPr>
          <a:xfrm>
            <a:off x="4041913" y="5160962"/>
            <a:ext cx="373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95% ‘Credible’ Bayesian interval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46F873-ABF8-0B4E-8CEF-BBB4AA528455}"/>
              </a:ext>
            </a:extLst>
          </p:cNvPr>
          <p:cNvSpPr/>
          <p:nvPr/>
        </p:nvSpPr>
        <p:spPr>
          <a:xfrm>
            <a:off x="6705600" y="2743200"/>
            <a:ext cx="762001" cy="2209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854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the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BCF16-3808-4548-A2B6-AF9994D55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828800"/>
            <a:ext cx="8813800" cy="2921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F8773A-58DA-F746-93FA-39F4E46E0E1E}"/>
              </a:ext>
            </a:extLst>
          </p:cNvPr>
          <p:cNvSpPr txBox="1"/>
          <p:nvPr/>
        </p:nvSpPr>
        <p:spPr>
          <a:xfrm>
            <a:off x="4876801" y="5160962"/>
            <a:ext cx="410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Comparison of individual variance vs. group variance =&gt; should be around 1.0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46F873-ABF8-0B4E-8CEF-BBB4AA528455}"/>
              </a:ext>
            </a:extLst>
          </p:cNvPr>
          <p:cNvSpPr/>
          <p:nvPr/>
        </p:nvSpPr>
        <p:spPr>
          <a:xfrm>
            <a:off x="8305799" y="2743200"/>
            <a:ext cx="762001" cy="2209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632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Posterior Predictive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make predictions?</a:t>
            </a:r>
          </a:p>
          <a:p>
            <a:pPr lvl="1"/>
            <a:r>
              <a:rPr lang="en-US" dirty="0"/>
              <a:t>Note that </a:t>
            </a:r>
            <a:r>
              <a:rPr lang="en-US" b="1" dirty="0"/>
              <a:t>Y</a:t>
            </a:r>
            <a:r>
              <a:rPr lang="en-US" dirty="0"/>
              <a:t> is a random variable: has distribution</a:t>
            </a:r>
          </a:p>
          <a:p>
            <a:r>
              <a:rPr lang="en-US" dirty="0"/>
              <a:t>Idea 1. Use the </a:t>
            </a:r>
            <a:r>
              <a:rPr lang="en-US" b="1" dirty="0"/>
              <a:t>means</a:t>
            </a:r>
            <a:r>
              <a:rPr lang="en-US" dirty="0"/>
              <a:t> of parameter samples</a:t>
            </a:r>
          </a:p>
          <a:p>
            <a:pPr lvl="1"/>
            <a:r>
              <a:rPr lang="en-US" dirty="0"/>
              <a:t>Y ~ N(X</a:t>
            </a:r>
            <a:r>
              <a:rPr lang="en-US" dirty="0">
                <a:sym typeface="Symbol" pitchFamily="2" charset="2"/>
              </a:rPr>
              <a:t></a:t>
            </a:r>
            <a:r>
              <a:rPr lang="en-US" dirty="0"/>
              <a:t>, </a:t>
            </a:r>
            <a:r>
              <a:rPr lang="en-US" dirty="0">
                <a:sym typeface="Symbol" pitchFamily="2" charset="2"/>
              </a:rPr>
              <a:t></a:t>
            </a:r>
            <a:r>
              <a:rPr lang="en-US" baseline="30000" dirty="0">
                <a:sym typeface="Symbol" pitchFamily="2" charset="2"/>
              </a:rPr>
              <a:t>2</a:t>
            </a:r>
            <a:r>
              <a:rPr lang="en-US" dirty="0">
                <a:sym typeface="Symbol" pitchFamily="2" charset="2"/>
              </a:rPr>
              <a:t>)</a:t>
            </a:r>
          </a:p>
          <a:p>
            <a:pPr lvl="2"/>
            <a:r>
              <a:rPr lang="en-US" dirty="0">
                <a:sym typeface="Symbol" pitchFamily="2" charset="2"/>
              </a:rPr>
              <a:t>Plug in means of </a:t>
            </a:r>
            <a:r>
              <a:rPr lang="en-US" dirty="0"/>
              <a:t>, </a:t>
            </a:r>
            <a:r>
              <a:rPr lang="en-US" dirty="0">
                <a:sym typeface="Symbol" pitchFamily="2" charset="2"/>
              </a:rPr>
              <a:t> samples </a:t>
            </a:r>
          </a:p>
          <a:p>
            <a:pPr lvl="2"/>
            <a:r>
              <a:rPr lang="en-US" dirty="0"/>
              <a:t>Can get a closed-form distribution for </a:t>
            </a:r>
            <a:r>
              <a:rPr lang="en-US" b="1" dirty="0"/>
              <a:t>Y</a:t>
            </a:r>
            <a:r>
              <a:rPr lang="en-US" dirty="0"/>
              <a:t>, but cannot account for variability of </a:t>
            </a:r>
            <a:r>
              <a:rPr lang="en-US" dirty="0">
                <a:sym typeface="Symbol" pitchFamily="2" charset="2"/>
              </a:rPr>
              <a:t></a:t>
            </a:r>
            <a:r>
              <a:rPr lang="en-US" dirty="0"/>
              <a:t>, </a:t>
            </a:r>
            <a:r>
              <a:rPr lang="en-US" dirty="0">
                <a:sym typeface="Symbol" pitchFamily="2" charset="2"/>
              </a:rPr>
              <a:t> </a:t>
            </a:r>
          </a:p>
          <a:p>
            <a:pPr lvl="2"/>
            <a:r>
              <a:rPr lang="en-US" dirty="0">
                <a:sym typeface="Symbol" pitchFamily="2" charset="2"/>
              </a:rPr>
              <a:t>Consequently, you get smaller variance than real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688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Posterior Predictive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make predictions?</a:t>
            </a:r>
          </a:p>
          <a:p>
            <a:pPr lvl="1"/>
            <a:r>
              <a:rPr lang="en-US" dirty="0"/>
              <a:t>Note that </a:t>
            </a:r>
            <a:r>
              <a:rPr lang="en-US" b="1" dirty="0"/>
              <a:t>Y</a:t>
            </a:r>
            <a:r>
              <a:rPr lang="en-US" dirty="0"/>
              <a:t> is a random variable: has distribution</a:t>
            </a:r>
          </a:p>
          <a:p>
            <a:r>
              <a:rPr lang="en-US" dirty="0"/>
              <a:t>Idea 2. Use </a:t>
            </a:r>
            <a:r>
              <a:rPr lang="en-US" b="1" dirty="0"/>
              <a:t>sampled data</a:t>
            </a:r>
            <a:endParaRPr lang="en-US" dirty="0"/>
          </a:p>
          <a:p>
            <a:pPr lvl="1"/>
            <a:r>
              <a:rPr lang="en-US" dirty="0"/>
              <a:t>Sample values of </a:t>
            </a:r>
            <a:r>
              <a:rPr lang="en-US" b="1" dirty="0"/>
              <a:t>Y</a:t>
            </a:r>
            <a:r>
              <a:rPr lang="en-US" dirty="0"/>
              <a:t> directly from each </a:t>
            </a:r>
            <a:r>
              <a:rPr lang="en-US" dirty="0">
                <a:sym typeface="Symbol" pitchFamily="2" charset="2"/>
              </a:rPr>
              <a:t> &amp;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 sample, then summarize the information of </a:t>
            </a:r>
            <a:r>
              <a:rPr lang="en-US" b="1" dirty="0">
                <a:sym typeface="Symbol" pitchFamily="2" charset="2"/>
              </a:rPr>
              <a:t>Y</a:t>
            </a:r>
          </a:p>
          <a:p>
            <a:pPr lvl="2"/>
            <a:r>
              <a:rPr lang="en-US" dirty="0">
                <a:sym typeface="Symbol" pitchFamily="2" charset="2"/>
              </a:rPr>
              <a:t>Considers variability of </a:t>
            </a:r>
            <a:r>
              <a:rPr lang="en-US" dirty="0"/>
              <a:t>, </a:t>
            </a:r>
            <a:r>
              <a:rPr lang="en-US" dirty="0">
                <a:sym typeface="Symbol" pitchFamily="2" charset="2"/>
              </a:rPr>
              <a:t> </a:t>
            </a:r>
          </a:p>
          <a:p>
            <a:pPr lvl="2"/>
            <a:r>
              <a:rPr lang="en-US" dirty="0"/>
              <a:t>Might not always get closed-form distribution easily</a:t>
            </a:r>
          </a:p>
          <a:p>
            <a:pPr lvl="2"/>
            <a:r>
              <a:rPr lang="en-US" dirty="0"/>
              <a:t>Will have larger variance than idea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687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Priors and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with the Frequentist results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37643A-EBD8-024D-AF75-E4B4B6C8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86000"/>
            <a:ext cx="5486400" cy="147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76107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Priors and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with the Frequentist results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age ~ N(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/>
              <a:t>, 1</a:t>
            </a:r>
            <a:r>
              <a:rPr lang="en-US" baseline="30000" dirty="0"/>
              <a:t>2</a:t>
            </a:r>
            <a:r>
              <a:rPr lang="en-US" dirty="0"/>
              <a:t>), </a:t>
            </a:r>
            <a:r>
              <a:rPr lang="en-US" dirty="0" err="1"/>
              <a:t>lstat</a:t>
            </a:r>
            <a:r>
              <a:rPr lang="en-US" dirty="0"/>
              <a:t> ~ N(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/>
              <a:t>, 1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37643A-EBD8-024D-AF75-E4B4B6C85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86000"/>
            <a:ext cx="5486400" cy="147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911E81-25B7-A14C-9AB4-BF8CB25D3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9648"/>
            <a:ext cx="8915400" cy="99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926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Priors and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update hyperparameters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age ~ N(</a:t>
            </a:r>
            <a:r>
              <a:rPr lang="en-US" b="1" dirty="0">
                <a:solidFill>
                  <a:srgbClr val="C00000"/>
                </a:solidFill>
              </a:rPr>
              <a:t>50</a:t>
            </a:r>
            <a:r>
              <a:rPr lang="en-US" dirty="0"/>
              <a:t>, 1</a:t>
            </a:r>
            <a:r>
              <a:rPr lang="en-US" baseline="30000" dirty="0"/>
              <a:t>2</a:t>
            </a:r>
            <a:r>
              <a:rPr lang="en-US" dirty="0"/>
              <a:t>), </a:t>
            </a:r>
            <a:r>
              <a:rPr lang="en-US" dirty="0" err="1"/>
              <a:t>lstat</a:t>
            </a:r>
            <a:r>
              <a:rPr lang="en-US" dirty="0"/>
              <a:t> ~ N(</a:t>
            </a:r>
            <a:r>
              <a:rPr lang="en-US" b="1" dirty="0">
                <a:solidFill>
                  <a:srgbClr val="C00000"/>
                </a:solidFill>
              </a:rPr>
              <a:t>50</a:t>
            </a:r>
            <a:r>
              <a:rPr lang="en-US" dirty="0"/>
              <a:t>, 1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37643A-EBD8-024D-AF75-E4B4B6C85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86000"/>
            <a:ext cx="5486400" cy="147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DF9E98-BBF8-4541-ADC1-046812B7F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" y="4800600"/>
            <a:ext cx="9110870" cy="11078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12CDD1-B76A-354A-BB5A-285D08BAA4EA}"/>
              </a:ext>
            </a:extLst>
          </p:cNvPr>
          <p:cNvSpPr txBox="1"/>
          <p:nvPr/>
        </p:nvSpPr>
        <p:spPr>
          <a:xfrm>
            <a:off x="3429000" y="6015335"/>
            <a:ext cx="53340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Similar means, slightly different intervals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7282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Priors for Bayesian Linear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try different hyperparameters</a:t>
            </a:r>
          </a:p>
          <a:p>
            <a:pPr lvl="1"/>
            <a:r>
              <a:rPr lang="en-US" dirty="0"/>
              <a:t>Your prior ‘knowledge’ might help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246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Priors for Bayesian Linear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try different hyperparameters</a:t>
            </a:r>
          </a:p>
          <a:p>
            <a:pPr lvl="1"/>
            <a:r>
              <a:rPr lang="en-US" dirty="0"/>
              <a:t>Your prior ‘knowledge’ might help </a:t>
            </a:r>
          </a:p>
          <a:p>
            <a:r>
              <a:rPr lang="en-US" dirty="0"/>
              <a:t>Can also try different prior distributions</a:t>
            </a:r>
          </a:p>
          <a:p>
            <a:pPr lvl="1"/>
            <a:r>
              <a:rPr lang="en-US" dirty="0"/>
              <a:t>Many options such that…</a:t>
            </a:r>
          </a:p>
          <a:p>
            <a:pPr lvl="1"/>
            <a:r>
              <a:rPr lang="en-US" dirty="0"/>
              <a:t>Jeffrey’s priors </a:t>
            </a:r>
          </a:p>
          <a:p>
            <a:pPr lvl="1"/>
            <a:r>
              <a:rPr lang="en-US" dirty="0"/>
              <a:t>Multivariate normal prior</a:t>
            </a:r>
          </a:p>
          <a:p>
            <a:pPr lvl="1"/>
            <a:r>
              <a:rPr lang="en-US" dirty="0"/>
              <a:t>Spike and Slab priors</a:t>
            </a:r>
          </a:p>
          <a:p>
            <a:pPr lvl="1"/>
            <a:r>
              <a:rPr lang="en-US" dirty="0"/>
              <a:t>More!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5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(Supervised Learning)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the relationship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38956480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an extension of linear regression models</a:t>
            </a:r>
          </a:p>
          <a:p>
            <a:r>
              <a:rPr lang="en-US" b="1" dirty="0"/>
              <a:t>Y</a:t>
            </a:r>
            <a:r>
              <a:rPr lang="en-US" dirty="0"/>
              <a:t> value is either 0 or 1</a:t>
            </a:r>
          </a:p>
          <a:p>
            <a:pPr lvl="1"/>
            <a:r>
              <a:rPr lang="en-US" dirty="0"/>
              <a:t>Bernoulli distribution: probability of </a:t>
            </a:r>
            <a:r>
              <a:rPr lang="en-US" b="1" dirty="0"/>
              <a:t>Y</a:t>
            </a:r>
            <a:r>
              <a:rPr lang="en-US" dirty="0"/>
              <a:t>=1</a:t>
            </a:r>
          </a:p>
          <a:p>
            <a:pPr lvl="1"/>
            <a:r>
              <a:rPr lang="en-US" dirty="0"/>
              <a:t>Need to transform</a:t>
            </a:r>
            <a:r>
              <a:rPr lang="en-US" b="1" dirty="0"/>
              <a:t> Y </a:t>
            </a:r>
            <a:r>
              <a:rPr lang="en-US" dirty="0"/>
              <a:t>in modeling</a:t>
            </a:r>
          </a:p>
          <a:p>
            <a:r>
              <a:rPr lang="en-US" dirty="0"/>
              <a:t>So, the response is a function of P(Y=1)</a:t>
            </a:r>
          </a:p>
          <a:p>
            <a:pPr lvl="1"/>
            <a:r>
              <a:rPr lang="en-US" dirty="0"/>
              <a:t>We use ‘logit’ function: </a:t>
            </a:r>
          </a:p>
          <a:p>
            <a:pPr lvl="1"/>
            <a:r>
              <a:rPr lang="en-US" dirty="0"/>
              <a:t>log(x / (1-x))</a:t>
            </a:r>
          </a:p>
          <a:p>
            <a:pPr lvl="1"/>
            <a:r>
              <a:rPr lang="en-US" dirty="0"/>
              <a:t>So, You have log(P(Y=1) / [1 – P(Y=1)])</a:t>
            </a:r>
          </a:p>
        </p:txBody>
      </p:sp>
    </p:spTree>
    <p:extLst>
      <p:ext uri="{BB962C8B-B14F-4D97-AF65-F5344CB8AC3E}">
        <p14:creationId xmlns:p14="http://schemas.microsoft.com/office/powerpoint/2010/main" val="22254176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your model is:</a:t>
            </a:r>
          </a:p>
          <a:p>
            <a:pPr lvl="1"/>
            <a:r>
              <a:rPr lang="en-US" dirty="0"/>
              <a:t>log(P(Y=1) / [1 – P(Y=1)]) = beta0 + beta1*x1 + …</a:t>
            </a:r>
          </a:p>
          <a:p>
            <a:r>
              <a:rPr lang="en-US" dirty="0"/>
              <a:t>In </a:t>
            </a:r>
            <a:r>
              <a:rPr lang="en-US" dirty="0" err="1"/>
              <a:t>statsmodels</a:t>
            </a:r>
            <a:r>
              <a:rPr lang="en-US" dirty="0"/>
              <a:t> package, it will be as easy</a:t>
            </a:r>
          </a:p>
          <a:p>
            <a:pPr lvl="1"/>
            <a:r>
              <a:rPr lang="en-US" i="1" dirty="0" err="1"/>
              <a:t>statsmodels.discrete.discrete_model.</a:t>
            </a:r>
            <a:r>
              <a:rPr lang="en-US" b="1" i="1" dirty="0" err="1"/>
              <a:t>Logit</a:t>
            </a:r>
            <a:endParaRPr lang="en-US" b="1" i="1" dirty="0"/>
          </a:p>
          <a:p>
            <a:r>
              <a:rPr lang="en-US" dirty="0"/>
              <a:t>In Bayesian, also easy:</a:t>
            </a:r>
          </a:p>
          <a:p>
            <a:pPr lvl="1"/>
            <a:r>
              <a:rPr lang="en-US" dirty="0"/>
              <a:t>Y ~ </a:t>
            </a:r>
            <a:r>
              <a:rPr lang="en-US" dirty="0" err="1"/>
              <a:t>bernoulli_logit</a:t>
            </a:r>
            <a:r>
              <a:rPr lang="en-US" dirty="0"/>
              <a:t>(</a:t>
            </a:r>
            <a:r>
              <a:rPr lang="en-US" dirty="0" err="1"/>
              <a:t>linpred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835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‘Gambia’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of children with malaria infection</a:t>
            </a:r>
          </a:p>
          <a:p>
            <a:pPr lvl="1"/>
            <a:r>
              <a:rPr lang="en-US" dirty="0"/>
              <a:t>Compared to Boston dataset, fewer covariates but longer observations</a:t>
            </a:r>
          </a:p>
          <a:p>
            <a:r>
              <a:rPr lang="en-US" dirty="0"/>
              <a:t>You can use logistic regression </a:t>
            </a:r>
          </a:p>
          <a:p>
            <a:pPr lvl="1"/>
            <a:r>
              <a:rPr lang="en-US" dirty="0" err="1"/>
              <a:t>Pos</a:t>
            </a:r>
            <a:r>
              <a:rPr lang="en-US" dirty="0"/>
              <a:t> (malaria) ~ </a:t>
            </a:r>
            <a:r>
              <a:rPr lang="en-US" dirty="0" err="1"/>
              <a:t>netuse</a:t>
            </a:r>
            <a:r>
              <a:rPr lang="en-US" dirty="0"/>
              <a:t> (usage of bed-net)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040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– It Will Become 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know how to run a Bayesian Regression model, things will get easy</a:t>
            </a:r>
          </a:p>
          <a:p>
            <a:pPr lvl="1"/>
            <a:r>
              <a:rPr lang="en-US" dirty="0"/>
              <a:t>Be careful of data type/model coding</a:t>
            </a:r>
          </a:p>
        </p:txBody>
      </p:sp>
    </p:spTree>
    <p:extLst>
      <p:ext uri="{BB962C8B-B14F-4D97-AF65-F5344CB8AC3E}">
        <p14:creationId xmlns:p14="http://schemas.microsoft.com/office/powerpoint/2010/main" val="17935858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– It Will Become 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know how to run a Bayesian Regression model, things will get easy</a:t>
            </a:r>
          </a:p>
          <a:p>
            <a:pPr lvl="1"/>
            <a:r>
              <a:rPr lang="en-US" dirty="0"/>
              <a:t>Be careful of model coding/ input data</a:t>
            </a:r>
          </a:p>
          <a:p>
            <a:r>
              <a:rPr lang="en-US" dirty="0"/>
              <a:t>Further direction</a:t>
            </a:r>
          </a:p>
          <a:p>
            <a:pPr lvl="1"/>
            <a:r>
              <a:rPr lang="en-US" dirty="0"/>
              <a:t>Switching to different prior distributions</a:t>
            </a:r>
          </a:p>
          <a:p>
            <a:pPr lvl="1"/>
            <a:r>
              <a:rPr lang="en-US" dirty="0"/>
              <a:t>Incorporating prior knowledge into the model</a:t>
            </a:r>
          </a:p>
          <a:p>
            <a:pPr lvl="1"/>
            <a:r>
              <a:rPr lang="en-US" dirty="0"/>
              <a:t>Try different models (logistic regression etc.)</a:t>
            </a:r>
          </a:p>
        </p:txBody>
      </p:sp>
    </p:spTree>
    <p:extLst>
      <p:ext uri="{BB962C8B-B14F-4D97-AF65-F5344CB8AC3E}">
        <p14:creationId xmlns:p14="http://schemas.microsoft.com/office/powerpoint/2010/main" val="39235042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04B7-1A0A-FF49-B3F9-8E8384A81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rebuchet MS" panose="020B0703020202090204" pitchFamily="34" charset="0"/>
              </a:rPr>
              <a:t>The 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C981E-0278-6249-B2A0-DA027C3EC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004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0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5AB-3C3E-AE47-A41A-00E58A8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(Supervised Learning)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F6B-427E-C141-A618-F3EBAF54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the relationship between variables</a:t>
            </a:r>
          </a:p>
          <a:p>
            <a:pPr marL="0" indent="0">
              <a:buNone/>
            </a:pPr>
            <a:r>
              <a:rPr lang="en-US" dirty="0"/>
              <a:t>    - response variable(s) </a:t>
            </a:r>
            <a:r>
              <a:rPr lang="en-US" dirty="0">
                <a:sym typeface="Wingdings" pitchFamily="2" charset="2"/>
              </a:rPr>
              <a:t> explanatory variables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1EAA8-5F6B-464F-8736-5B839FC09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13100"/>
            <a:ext cx="2578100" cy="295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004CD5-DC07-474D-9F4F-0AAF041B7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5" y="3001604"/>
            <a:ext cx="3854450" cy="317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17382</TotalTime>
  <Words>3340</Words>
  <Application>Microsoft Macintosh PowerPoint</Application>
  <PresentationFormat>On-screen Show (4:3)</PresentationFormat>
  <Paragraphs>491</Paragraphs>
  <Slides>85</Slides>
  <Notes>41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Calibri</vt:lpstr>
      <vt:lpstr>Symbol</vt:lpstr>
      <vt:lpstr>Trebuchet MS</vt:lpstr>
      <vt:lpstr>Wingdings</vt:lpstr>
      <vt:lpstr>Office Theme</vt:lpstr>
      <vt:lpstr>A Practical Introduction to Bayesian Regression Analysis</vt:lpstr>
      <vt:lpstr>Motivation</vt:lpstr>
      <vt:lpstr>Motivation</vt:lpstr>
      <vt:lpstr>The Goal of This Seminar</vt:lpstr>
      <vt:lpstr>The Goal of This Seminar</vt:lpstr>
      <vt:lpstr>We Need to Think About Assumptions</vt:lpstr>
      <vt:lpstr>We Need to Think About Assumptions</vt:lpstr>
      <vt:lpstr>Regression (Supervised Learning)</vt:lpstr>
      <vt:lpstr>Regression (Supervised Learning)</vt:lpstr>
      <vt:lpstr>Regression Analysis Framework </vt:lpstr>
      <vt:lpstr>Regression Analysis Framework </vt:lpstr>
      <vt:lpstr>Regression Analysis Framework </vt:lpstr>
      <vt:lpstr>Regression Analysis Framework </vt:lpstr>
      <vt:lpstr>Linear Regression Model</vt:lpstr>
      <vt:lpstr>Linear Regression Model</vt:lpstr>
      <vt:lpstr>Linear Regression Model</vt:lpstr>
      <vt:lpstr>Frequentist Linear Regression Model</vt:lpstr>
      <vt:lpstr>Frequentist Linear Regression Model</vt:lpstr>
      <vt:lpstr>Linear Regression Using Boston Data</vt:lpstr>
      <vt:lpstr>Linear Regression Using Boston Data</vt:lpstr>
      <vt:lpstr>Linear Regression Using Boston Data</vt:lpstr>
      <vt:lpstr>Fitting the Model</vt:lpstr>
      <vt:lpstr>Fitting the Model (Frequentist)</vt:lpstr>
      <vt:lpstr>Design Matrix – Input Matrix</vt:lpstr>
      <vt:lpstr>Let’s Fit the Model (Frequentist) </vt:lpstr>
      <vt:lpstr>Interpreting Results (Frequentist)</vt:lpstr>
      <vt:lpstr>Interpreting Results (Frequentist)</vt:lpstr>
      <vt:lpstr>Interpreting Results (Frequentist)</vt:lpstr>
      <vt:lpstr>Interpreting Results (Frequentist)</vt:lpstr>
      <vt:lpstr>Interpreting Results (Frequentist)</vt:lpstr>
      <vt:lpstr>Prediction is Quite Easy</vt:lpstr>
      <vt:lpstr>Prediction is Quite Easy</vt:lpstr>
      <vt:lpstr>Diagnostics</vt:lpstr>
      <vt:lpstr>Diagnostics</vt:lpstr>
      <vt:lpstr>Diagnostics Example</vt:lpstr>
      <vt:lpstr>Diagnostics Example</vt:lpstr>
      <vt:lpstr>Predictor vs. Residuals</vt:lpstr>
      <vt:lpstr>Predictor vs. Residuals</vt:lpstr>
      <vt:lpstr>Added Xi, lstat2 to the Model</vt:lpstr>
      <vt:lpstr>At This Point, I (We?) Tend to Forget…</vt:lpstr>
      <vt:lpstr>At This Point, I (We?) Tend to Forget…</vt:lpstr>
      <vt:lpstr>Transition to Bayesian Regression</vt:lpstr>
      <vt:lpstr>Transition to Bayesian Regression</vt:lpstr>
      <vt:lpstr> Bayesian Model – Updating Belief</vt:lpstr>
      <vt:lpstr> Bayesian Model – Updating Belief</vt:lpstr>
      <vt:lpstr> Bayesian Model – Updating Belief</vt:lpstr>
      <vt:lpstr>Sampling as an Estimation Tool</vt:lpstr>
      <vt:lpstr>Sampling as an Estimation Tool</vt:lpstr>
      <vt:lpstr>Markov Chain Monte Carlo (MCMC)</vt:lpstr>
      <vt:lpstr>Markov Chain Monte Carlo (MCMC)</vt:lpstr>
      <vt:lpstr>Markov Chain Monte Carlo (MCMC)</vt:lpstr>
      <vt:lpstr>We Will Use Stan (PyStan)</vt:lpstr>
      <vt:lpstr>We Will Use Stan (PyStan)</vt:lpstr>
      <vt:lpstr>Stan Code Specification (Boston Data)</vt:lpstr>
      <vt:lpstr>Stan Code Components - Data</vt:lpstr>
      <vt:lpstr>Stan Code Components – Parameters1</vt:lpstr>
      <vt:lpstr>Stan Code Components – Parameters2</vt:lpstr>
      <vt:lpstr>Stan Code Components – Model</vt:lpstr>
      <vt:lpstr>Stan Input Data Specification</vt:lpstr>
      <vt:lpstr>Stan Input Data Specification</vt:lpstr>
      <vt:lpstr>Stan Model Specification</vt:lpstr>
      <vt:lpstr>Stan Sampling</vt:lpstr>
      <vt:lpstr>Stan Sampling</vt:lpstr>
      <vt:lpstr>Determine Size of the Result</vt:lpstr>
      <vt:lpstr>Determine Size of the Result</vt:lpstr>
      <vt:lpstr>Sampling Result – Just a Large Dataset</vt:lpstr>
      <vt:lpstr>Initial Diagnostics – Trace Plot</vt:lpstr>
      <vt:lpstr>Initial Diagnostics – Trace Plot</vt:lpstr>
      <vt:lpstr>Problematic Trace Plot Examples</vt:lpstr>
      <vt:lpstr>Summarizing the Result</vt:lpstr>
      <vt:lpstr>Summarizing the Result</vt:lpstr>
      <vt:lpstr>Summarizing the Result</vt:lpstr>
      <vt:lpstr>Posterior Predictive Distribution</vt:lpstr>
      <vt:lpstr>Posterior Predictive Distribution</vt:lpstr>
      <vt:lpstr>Priors and Hyperparameters</vt:lpstr>
      <vt:lpstr>Priors and Hyperparameters</vt:lpstr>
      <vt:lpstr>Priors and Hyperparameters</vt:lpstr>
      <vt:lpstr>Priors for Bayesian Linear Regression </vt:lpstr>
      <vt:lpstr>Priors for Bayesian Linear Regression </vt:lpstr>
      <vt:lpstr>Now, Logistic Regression</vt:lpstr>
      <vt:lpstr>Now, Logistic Regression</vt:lpstr>
      <vt:lpstr>‘Gambia’ Dataset</vt:lpstr>
      <vt:lpstr>Conclusion – It Will Become Easy</vt:lpstr>
      <vt:lpstr>Conclusion – It Will Become Easy</vt:lpstr>
      <vt:lpstr>The End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Propensity Score Methods</dc:title>
  <dc:creator>Matt</dc:creator>
  <cp:lastModifiedBy>Microsoft Office User</cp:lastModifiedBy>
  <cp:revision>1234</cp:revision>
  <dcterms:created xsi:type="dcterms:W3CDTF">2017-04-12T14:04:56Z</dcterms:created>
  <dcterms:modified xsi:type="dcterms:W3CDTF">2019-05-06T23:17:55Z</dcterms:modified>
</cp:coreProperties>
</file>