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Lst>
  <p:sldSz cy="6858000" cx="9144000"/>
  <p:notesSz cx="6669075" cy="9926625"/>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654FF4D-EA63-4A45-9AC1-9165D790744F}">
  <a:tblStyle styleId="{6654FF4D-EA63-4A45-9AC1-9165D790744F}" styleName="Table_0"/>
  <a:tblStyle styleId="{5FC6720D-25A0-4E08-A8F3-1C052DAE1814}"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8ECF4"/>
          </a:solidFill>
        </a:fill>
      </a:tcStyle>
    </a:wholeTbl>
    <a:band1H>
      <a:tcStyle>
        <a:fill>
          <a:solidFill>
            <a:srgbClr val="CFD7E7"/>
          </a:solidFill>
        </a:fill>
      </a:tcStyle>
    </a:band1H>
    <a:band1V>
      <a:tcStyle>
        <a:fill>
          <a:solidFill>
            <a:srgbClr val="CFD7E7"/>
          </a:solidFill>
        </a:fill>
      </a:tcStyle>
    </a:band1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889938" cy="496332"/>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777607" y="0"/>
            <a:ext cx="2889938" cy="496332"/>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66908" y="4715155"/>
            <a:ext cx="5335269" cy="4466987"/>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9428585"/>
            <a:ext cx="2889938" cy="496332"/>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tatistical_power" TargetMode="Externa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86" name="Shape 86"/>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4" name="Shape 144"/>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Interval How much more or less compared to something else, Distances between values not same meaning</a:t>
            </a:r>
          </a:p>
          <a:p>
            <a:pPr indent="0" lvl="0" marL="0" marR="0" rtl="0" algn="l">
              <a:lnSpc>
                <a:spcPct val="90000"/>
              </a:lnSpc>
              <a:spcBef>
                <a:spcPts val="360"/>
              </a:spcBef>
              <a:spcAft>
                <a:spcPts val="0"/>
              </a:spcAft>
              <a:buSzPct val="25000"/>
              <a:buNone/>
            </a:pPr>
            <a:r>
              <a:rPr b="0" i="0" lang="en-GB" sz="1200" u="none" cap="none" strike="noStrike">
                <a:solidFill>
                  <a:schemeClr val="dk1"/>
                </a:solidFill>
                <a:latin typeface="Calibri"/>
                <a:ea typeface="Calibri"/>
                <a:cs typeface="Calibri"/>
                <a:sym typeface="Calibri"/>
              </a:rPr>
              <a:t>Meaningful zero point so distances carry the same meaning at different points on the scale. </a:t>
            </a:r>
          </a:p>
          <a:p>
            <a:pPr indent="0" lvl="0" marL="0" marR="0" rtl="0" algn="l">
              <a:lnSpc>
                <a:spcPct val="90000"/>
              </a:lnSpc>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45" name="Shape 145"/>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4" name="Shape 934"/>
        <p:cNvGrpSpPr/>
        <p:nvPr/>
      </p:nvGrpSpPr>
      <p:grpSpPr>
        <a:xfrm>
          <a:off x="0" y="0"/>
          <a:ext cx="0" cy="0"/>
          <a:chOff x="0" y="0"/>
          <a:chExt cx="0" cy="0"/>
        </a:xfrm>
      </p:grpSpPr>
      <p:sp>
        <p:nvSpPr>
          <p:cNvPr id="935" name="Shape 935"/>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36" name="Shape 936"/>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937" name="Shape 937"/>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lvl="0" rtl="0">
              <a:lnSpc>
                <a:spcPct val="115000"/>
              </a:lnSpc>
              <a:spcBef>
                <a:spcPts val="0"/>
              </a:spcBef>
              <a:buClr>
                <a:schemeClr val="dk1"/>
              </a:buClr>
              <a:buSzPct val="91666"/>
              <a:buFont typeface="Arial"/>
              <a:buNone/>
            </a:pPr>
            <a:r>
              <a:rPr lang="en-GB"/>
              <a:t>Whilst the Wilcoxon test is a stronger test, which utilises more information from the data, the sign test had a p-value low enough to reject the null hypothesis whilst the Wilcoxon test did not. This emphasises that these two tests actually test slightly different hypotheses, and that the validity of assumptions may affect results.</a:t>
            </a:r>
          </a:p>
          <a:p>
            <a:pPr indent="0" lvl="0" marL="0" marR="0" rtl="0" algn="l">
              <a:spcBef>
                <a:spcPts val="0"/>
              </a:spcBef>
              <a:spcAft>
                <a:spcPts val="0"/>
              </a:spcAft>
              <a:buSzPct val="25000"/>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2" name="Shape 942"/>
        <p:cNvGrpSpPr/>
        <p:nvPr/>
      </p:nvGrpSpPr>
      <p:grpSpPr>
        <a:xfrm>
          <a:off x="0" y="0"/>
          <a:ext cx="0" cy="0"/>
          <a:chOff x="0" y="0"/>
          <a:chExt cx="0" cy="0"/>
        </a:xfrm>
      </p:grpSpPr>
      <p:sp>
        <p:nvSpPr>
          <p:cNvPr id="943" name="Shape 943"/>
          <p:cNvSpPr txBox="1"/>
          <p:nvPr>
            <p:ph idx="1" type="body"/>
          </p:nvPr>
        </p:nvSpPr>
        <p:spPr>
          <a:xfrm>
            <a:off x="666908" y="4715155"/>
            <a:ext cx="5335200" cy="4467000"/>
          </a:xfrm>
          <a:prstGeom prst="rect">
            <a:avLst/>
          </a:prstGeom>
        </p:spPr>
        <p:txBody>
          <a:bodyPr anchorCtr="0" anchor="t" bIns="91425" lIns="91425" rIns="91425" tIns="91425">
            <a:noAutofit/>
          </a:bodyPr>
          <a:lstStyle/>
          <a:p>
            <a:pPr lvl="0" rtl="0">
              <a:spcBef>
                <a:spcPts val="0"/>
              </a:spcBef>
              <a:buClr>
                <a:schemeClr val="dk1"/>
              </a:buClr>
              <a:buSzPct val="25000"/>
              <a:buFont typeface="Arial"/>
              <a:buNone/>
            </a:pPr>
            <a:r>
              <a:rPr lang="en-GB"/>
              <a:t>Symmetry of difference scores about true median difference required as an assumption, otherwise you’re testing whether the difference between the pairs follows a symmetric distribution around zero.</a:t>
            </a:r>
          </a:p>
        </p:txBody>
      </p:sp>
      <p:sp>
        <p:nvSpPr>
          <p:cNvPr id="944" name="Shape 944"/>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8" name="Shape 948"/>
        <p:cNvGrpSpPr/>
        <p:nvPr/>
      </p:nvGrpSpPr>
      <p:grpSpPr>
        <a:xfrm>
          <a:off x="0" y="0"/>
          <a:ext cx="0" cy="0"/>
          <a:chOff x="0" y="0"/>
          <a:chExt cx="0" cy="0"/>
        </a:xfrm>
      </p:grpSpPr>
      <p:sp>
        <p:nvSpPr>
          <p:cNvPr id="949" name="Shape 949"/>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50" name="Shape 950"/>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951" name="Shape 951"/>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6" name="Shape 956"/>
        <p:cNvGrpSpPr/>
        <p:nvPr/>
      </p:nvGrpSpPr>
      <p:grpSpPr>
        <a:xfrm>
          <a:off x="0" y="0"/>
          <a:ext cx="0" cy="0"/>
          <a:chOff x="0" y="0"/>
          <a:chExt cx="0" cy="0"/>
        </a:xfrm>
      </p:grpSpPr>
      <p:sp>
        <p:nvSpPr>
          <p:cNvPr id="957" name="Shape 957"/>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58" name="Shape 958"/>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a:noFill/>
          </a:ln>
        </p:spPr>
      </p:sp>
      <p:sp>
        <p:nvSpPr>
          <p:cNvPr id="959" name="Shape 959"/>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3" name="Shape 963"/>
        <p:cNvGrpSpPr/>
        <p:nvPr/>
      </p:nvGrpSpPr>
      <p:grpSpPr>
        <a:xfrm>
          <a:off x="0" y="0"/>
          <a:ext cx="0" cy="0"/>
          <a:chOff x="0" y="0"/>
          <a:chExt cx="0" cy="0"/>
        </a:xfrm>
      </p:grpSpPr>
      <p:sp>
        <p:nvSpPr>
          <p:cNvPr id="964" name="Shape 964"/>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65" name="Shape 965"/>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a:noFill/>
          </a:ln>
        </p:spPr>
      </p:sp>
      <p:sp>
        <p:nvSpPr>
          <p:cNvPr id="966" name="Shape 966"/>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1" name="Shape 971"/>
        <p:cNvGrpSpPr/>
        <p:nvPr/>
      </p:nvGrpSpPr>
      <p:grpSpPr>
        <a:xfrm>
          <a:off x="0" y="0"/>
          <a:ext cx="0" cy="0"/>
          <a:chOff x="0" y="0"/>
          <a:chExt cx="0" cy="0"/>
        </a:xfrm>
      </p:grpSpPr>
      <p:sp>
        <p:nvSpPr>
          <p:cNvPr id="972" name="Shape 972"/>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73" name="Shape 973"/>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a:noFill/>
          </a:ln>
        </p:spPr>
      </p:sp>
      <p:sp>
        <p:nvSpPr>
          <p:cNvPr id="974" name="Shape 974"/>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8" name="Shape 978"/>
        <p:cNvGrpSpPr/>
        <p:nvPr/>
      </p:nvGrpSpPr>
      <p:grpSpPr>
        <a:xfrm>
          <a:off x="0" y="0"/>
          <a:ext cx="0" cy="0"/>
          <a:chOff x="0" y="0"/>
          <a:chExt cx="0" cy="0"/>
        </a:xfrm>
      </p:grpSpPr>
      <p:sp>
        <p:nvSpPr>
          <p:cNvPr id="979" name="Shape 979"/>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80" name="Shape 980"/>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a:noFill/>
          </a:ln>
        </p:spPr>
      </p:sp>
      <p:sp>
        <p:nvSpPr>
          <p:cNvPr id="981" name="Shape 981"/>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5" name="Shape 985"/>
        <p:cNvGrpSpPr/>
        <p:nvPr/>
      </p:nvGrpSpPr>
      <p:grpSpPr>
        <a:xfrm>
          <a:off x="0" y="0"/>
          <a:ext cx="0" cy="0"/>
          <a:chOff x="0" y="0"/>
          <a:chExt cx="0" cy="0"/>
        </a:xfrm>
      </p:grpSpPr>
      <p:sp>
        <p:nvSpPr>
          <p:cNvPr id="986" name="Shape 986"/>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87" name="Shape 987"/>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988" name="Shape 988"/>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2" name="Shape 992"/>
        <p:cNvGrpSpPr/>
        <p:nvPr/>
      </p:nvGrpSpPr>
      <p:grpSpPr>
        <a:xfrm>
          <a:off x="0" y="0"/>
          <a:ext cx="0" cy="0"/>
          <a:chOff x="0" y="0"/>
          <a:chExt cx="0" cy="0"/>
        </a:xfrm>
      </p:grpSpPr>
      <p:sp>
        <p:nvSpPr>
          <p:cNvPr id="993" name="Shape 993"/>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94" name="Shape 994"/>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995" name="Shape 995"/>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1" name="Shape 1001"/>
        <p:cNvGrpSpPr/>
        <p:nvPr/>
      </p:nvGrpSpPr>
      <p:grpSpPr>
        <a:xfrm>
          <a:off x="0" y="0"/>
          <a:ext cx="0" cy="0"/>
          <a:chOff x="0" y="0"/>
          <a:chExt cx="0" cy="0"/>
        </a:xfrm>
      </p:grpSpPr>
      <p:sp>
        <p:nvSpPr>
          <p:cNvPr id="1002" name="Shape 1002"/>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1003" name="Shape 1003"/>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1004" name="Shape 1004"/>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151" name="Shape 151"/>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0" name="Shape 1010"/>
        <p:cNvGrpSpPr/>
        <p:nvPr/>
      </p:nvGrpSpPr>
      <p:grpSpPr>
        <a:xfrm>
          <a:off x="0" y="0"/>
          <a:ext cx="0" cy="0"/>
          <a:chOff x="0" y="0"/>
          <a:chExt cx="0" cy="0"/>
        </a:xfrm>
      </p:grpSpPr>
      <p:sp>
        <p:nvSpPr>
          <p:cNvPr id="1011" name="Shape 1011"/>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1012" name="Shape 1012"/>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1013" name="Shape 1013"/>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9" name="Shape 1019"/>
        <p:cNvGrpSpPr/>
        <p:nvPr/>
      </p:nvGrpSpPr>
      <p:grpSpPr>
        <a:xfrm>
          <a:off x="0" y="0"/>
          <a:ext cx="0" cy="0"/>
          <a:chOff x="0" y="0"/>
          <a:chExt cx="0" cy="0"/>
        </a:xfrm>
      </p:grpSpPr>
      <p:sp>
        <p:nvSpPr>
          <p:cNvPr id="1020" name="Shape 1020"/>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1021" name="Shape 1021"/>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1022" name="Shape 1022"/>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7" name="Shape 1027"/>
        <p:cNvGrpSpPr/>
        <p:nvPr/>
      </p:nvGrpSpPr>
      <p:grpSpPr>
        <a:xfrm>
          <a:off x="0" y="0"/>
          <a:ext cx="0" cy="0"/>
          <a:chOff x="0" y="0"/>
          <a:chExt cx="0" cy="0"/>
        </a:xfrm>
      </p:grpSpPr>
      <p:sp>
        <p:nvSpPr>
          <p:cNvPr id="1028" name="Shape 1028"/>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1029" name="Shape 1029"/>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1030" name="Shape 1030"/>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6" name="Shape 1036"/>
        <p:cNvGrpSpPr/>
        <p:nvPr/>
      </p:nvGrpSpPr>
      <p:grpSpPr>
        <a:xfrm>
          <a:off x="0" y="0"/>
          <a:ext cx="0" cy="0"/>
          <a:chOff x="0" y="0"/>
          <a:chExt cx="0" cy="0"/>
        </a:xfrm>
      </p:grpSpPr>
      <p:sp>
        <p:nvSpPr>
          <p:cNvPr id="1037" name="Shape 1037"/>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1038" name="Shape 1038"/>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1039" name="Shape 1039"/>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6" name="Shape 1046"/>
        <p:cNvGrpSpPr/>
        <p:nvPr/>
      </p:nvGrpSpPr>
      <p:grpSpPr>
        <a:xfrm>
          <a:off x="0" y="0"/>
          <a:ext cx="0" cy="0"/>
          <a:chOff x="0" y="0"/>
          <a:chExt cx="0" cy="0"/>
        </a:xfrm>
      </p:grpSpPr>
      <p:sp>
        <p:nvSpPr>
          <p:cNvPr id="1047" name="Shape 1047"/>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1048" name="Shape 1048"/>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a:noFill/>
          </a:ln>
        </p:spPr>
      </p:sp>
      <p:sp>
        <p:nvSpPr>
          <p:cNvPr id="1049" name="Shape 1049"/>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lang="en-GB"/>
              <a:t>Therefore it does not test for the difference between medians.</a:t>
            </a:r>
          </a:p>
          <a:p>
            <a:pPr indent="0" lvl="0" marL="0" marR="0" rtl="0" algn="l">
              <a:spcBef>
                <a:spcPts val="0"/>
              </a:spcBef>
              <a:spcAft>
                <a:spcPts val="0"/>
              </a:spcAft>
              <a:buSzPct val="25000"/>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3" name="Shape 1053"/>
        <p:cNvGrpSpPr/>
        <p:nvPr/>
      </p:nvGrpSpPr>
      <p:grpSpPr>
        <a:xfrm>
          <a:off x="0" y="0"/>
          <a:ext cx="0" cy="0"/>
          <a:chOff x="0" y="0"/>
          <a:chExt cx="0" cy="0"/>
        </a:xfrm>
      </p:grpSpPr>
      <p:sp>
        <p:nvSpPr>
          <p:cNvPr id="1054" name="Shape 1054"/>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1055" name="Shape 1055"/>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a:noFill/>
          </a:ln>
        </p:spPr>
      </p:sp>
      <p:sp>
        <p:nvSpPr>
          <p:cNvPr id="1056" name="Shape 1056"/>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0" name="Shape 1060"/>
        <p:cNvGrpSpPr/>
        <p:nvPr/>
      </p:nvGrpSpPr>
      <p:grpSpPr>
        <a:xfrm>
          <a:off x="0" y="0"/>
          <a:ext cx="0" cy="0"/>
          <a:chOff x="0" y="0"/>
          <a:chExt cx="0" cy="0"/>
        </a:xfrm>
      </p:grpSpPr>
      <p:sp>
        <p:nvSpPr>
          <p:cNvPr id="1061" name="Shape 1061"/>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1062" name="Shape 1062"/>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1063" name="Shape 1063"/>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7" name="Shape 1067"/>
        <p:cNvGrpSpPr/>
        <p:nvPr/>
      </p:nvGrpSpPr>
      <p:grpSpPr>
        <a:xfrm>
          <a:off x="0" y="0"/>
          <a:ext cx="0" cy="0"/>
          <a:chOff x="0" y="0"/>
          <a:chExt cx="0" cy="0"/>
        </a:xfrm>
      </p:grpSpPr>
      <p:sp>
        <p:nvSpPr>
          <p:cNvPr id="1068" name="Shape 1068"/>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1069" name="Shape 1069"/>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a:noFill/>
          </a:ln>
        </p:spPr>
      </p:sp>
      <p:sp>
        <p:nvSpPr>
          <p:cNvPr id="1070" name="Shape 1070"/>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4" name="Shape 1074"/>
        <p:cNvGrpSpPr/>
        <p:nvPr/>
      </p:nvGrpSpPr>
      <p:grpSpPr>
        <a:xfrm>
          <a:off x="0" y="0"/>
          <a:ext cx="0" cy="0"/>
          <a:chOff x="0" y="0"/>
          <a:chExt cx="0" cy="0"/>
        </a:xfrm>
      </p:grpSpPr>
      <p:sp>
        <p:nvSpPr>
          <p:cNvPr id="1075" name="Shape 1075"/>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76" name="Shape 1076"/>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lvl="0" rtl="0">
              <a:spcBef>
                <a:spcPts val="0"/>
              </a:spcBef>
              <a:buSzPct val="25000"/>
              <a:buNone/>
            </a:pPr>
            <a:r>
              <a:rPr lang="en-GB"/>
              <a:t>We’re now moving on to looking at categorical data</a:t>
            </a:r>
          </a:p>
          <a:p>
            <a:pPr lvl="0" rtl="0">
              <a:spcBef>
                <a:spcPts val="0"/>
              </a:spcBef>
              <a:buSzPct val="25000"/>
              <a:buNone/>
            </a:pPr>
            <a:r>
              <a:t/>
            </a:r>
            <a:endParaRPr/>
          </a:p>
          <a:p>
            <a:pPr lvl="0" rtl="0">
              <a:spcBef>
                <a:spcPts val="0"/>
              </a:spcBef>
              <a:buSzPct val="25000"/>
              <a:buNone/>
            </a:pPr>
            <a:r>
              <a:rPr lang="en-GB"/>
              <a:t>We’re now moving on to looking at categorical data, and a fairly common statistical question is whether there is an association/relationship between two categorical variables.</a:t>
            </a:r>
          </a:p>
          <a:p>
            <a:pPr lvl="0" rtl="0">
              <a:spcBef>
                <a:spcPts val="0"/>
              </a:spcBef>
              <a:buSzPct val="25000"/>
              <a:buNone/>
            </a:pPr>
            <a:r>
              <a:t/>
            </a:r>
            <a:endParaRPr/>
          </a:p>
          <a:p>
            <a:pPr lvl="0" rtl="0">
              <a:spcBef>
                <a:spcPts val="0"/>
              </a:spcBef>
              <a:buSzPct val="25000"/>
              <a:buNone/>
            </a:pPr>
            <a:r>
              <a:rPr lang="en-GB"/>
              <a:t>2 categorical variables (factors), each with 2 or more levels.</a:t>
            </a:r>
          </a:p>
          <a:p>
            <a:pPr lvl="0" rtl="0">
              <a:spcBef>
                <a:spcPts val="0"/>
              </a:spcBef>
              <a:buClr>
                <a:schemeClr val="dk1"/>
              </a:buClr>
              <a:buSzPct val="25000"/>
              <a:buFont typeface="Arial"/>
              <a:buNone/>
            </a:pPr>
            <a:r>
              <a:t/>
            </a:r>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Feel free to interrupt if you have questions.</a:t>
            </a:r>
          </a:p>
        </p:txBody>
      </p:sp>
      <p:sp>
        <p:nvSpPr>
          <p:cNvPr id="1077" name="Shape 1077"/>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0" name="Shape 1080"/>
        <p:cNvGrpSpPr/>
        <p:nvPr/>
      </p:nvGrpSpPr>
      <p:grpSpPr>
        <a:xfrm>
          <a:off x="0" y="0"/>
          <a:ext cx="0" cy="0"/>
          <a:chOff x="0" y="0"/>
          <a:chExt cx="0" cy="0"/>
        </a:xfrm>
      </p:grpSpPr>
      <p:sp>
        <p:nvSpPr>
          <p:cNvPr id="1081" name="Shape 1081"/>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82" name="Shape 1082"/>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Start by making a frequency table – the cells in the table contain the number of times each combination of the two categorical variables is observed.</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simplest is 2 x 2.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In this kind of table, each patient (or what ever your sample is based on) contributes to only one cell in the table.</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083" name="Shape 1083"/>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57" name="Shape 157"/>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300" u="none" cap="none" strike="noStrike">
                <a:solidFill>
                  <a:schemeClr val="dk1"/>
                </a:solidFill>
                <a:latin typeface="Calibri"/>
                <a:ea typeface="Calibri"/>
                <a:cs typeface="Calibri"/>
                <a:sym typeface="Calibri"/>
              </a:rPr>
              <a:t>Now we are going to think about independent measurements as I said previously this is a common assumption of statistical tests. </a:t>
            </a:r>
          </a:p>
          <a:p>
            <a:pPr indent="0" lvl="0" marL="0" marR="0" rtl="0" algn="l">
              <a:spcBef>
                <a:spcPts val="0"/>
              </a:spcBef>
              <a:spcAft>
                <a:spcPts val="0"/>
              </a:spcAft>
              <a:buSzPct val="25000"/>
              <a:buNone/>
            </a:pPr>
            <a:r>
              <a:t/>
            </a:r>
            <a:endParaRPr b="0" i="0" sz="13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300" u="none" cap="none" strike="noStrike">
                <a:solidFill>
                  <a:schemeClr val="dk1"/>
                </a:solidFill>
                <a:latin typeface="Calibri"/>
                <a:ea typeface="Calibri"/>
                <a:cs typeface="Calibri"/>
                <a:sym typeface="Calibri"/>
              </a:rPr>
              <a:t>Suppose we have measured gene expression on each of 20 individuals we need to think if there is any reason why any measurements may be more closely related to other measurements in the dataset. Are two of the subjects siblings or littermates? Is gene expression measured twice or more on the same subject, are there batch effects of DNA extraction, are the measurements taken on the same day different days, are the same reagent batches used in the experiment, are measurements carried out by different people? Are they are measured on the different genechips etc etc If there is any reason why some measurements are more alike than others, then it is important to take account of this in the analysis otherwise it will be biased. </a:t>
            </a:r>
          </a:p>
          <a:p>
            <a:pPr indent="0" lvl="0" marL="0" marR="0" rtl="0" algn="l">
              <a:spcBef>
                <a:spcPts val="0"/>
              </a:spcBef>
              <a:spcAft>
                <a:spcPts val="0"/>
              </a:spcAft>
              <a:buSzPct val="25000"/>
              <a:buNone/>
            </a:pPr>
            <a:r>
              <a:t/>
            </a:r>
            <a:endParaRPr b="0" i="0" sz="13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300" u="none" cap="none" strike="noStrike">
                <a:solidFill>
                  <a:schemeClr val="dk1"/>
                </a:solidFill>
                <a:latin typeface="Calibri"/>
                <a:ea typeface="Calibri"/>
                <a:cs typeface="Calibri"/>
                <a:sym typeface="Calibri"/>
              </a:rPr>
              <a:t>If there is no obvious reason why two measurements should be more similar then it is safe to assume independent observations and use analysis that assumes independent observations.</a:t>
            </a:r>
          </a:p>
          <a:p>
            <a:pPr indent="0" lvl="0" marL="0" marR="0" rtl="0" algn="l">
              <a:spcBef>
                <a:spcPts val="0"/>
              </a:spcBef>
              <a:spcAft>
                <a:spcPts val="0"/>
              </a:spcAft>
              <a:buSzPct val="25000"/>
              <a:buNone/>
            </a:pPr>
            <a:r>
              <a:t/>
            </a:r>
            <a:endParaRPr b="0" i="0" sz="13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300" u="none" cap="none" strike="noStrike">
                <a:solidFill>
                  <a:schemeClr val="dk1"/>
                </a:solidFill>
                <a:latin typeface="Calibri"/>
                <a:ea typeface="Calibri"/>
                <a:cs typeface="Calibri"/>
                <a:sym typeface="Calibri"/>
              </a:rPr>
              <a:t>Now we will move on to look at some examples. </a:t>
            </a:r>
          </a:p>
        </p:txBody>
      </p:sp>
      <p:sp>
        <p:nvSpPr>
          <p:cNvPr id="158" name="Shape 158"/>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2" name="Shape 1092"/>
        <p:cNvGrpSpPr/>
        <p:nvPr/>
      </p:nvGrpSpPr>
      <p:grpSpPr>
        <a:xfrm>
          <a:off x="0" y="0"/>
          <a:ext cx="0" cy="0"/>
          <a:chOff x="0" y="0"/>
          <a:chExt cx="0" cy="0"/>
        </a:xfrm>
      </p:grpSpPr>
      <p:sp>
        <p:nvSpPr>
          <p:cNvPr id="1093" name="Shape 1093"/>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94" name="Shape 1094"/>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lvl="0" rtl="0">
              <a:spcBef>
                <a:spcPts val="0"/>
              </a:spcBef>
              <a:buSzPct val="25000"/>
              <a:buNone/>
            </a:pPr>
            <a:r>
              <a:rPr i="1" lang="en-GB" sz="800"/>
              <a:t>A fairly common statistical question is whether there is an association/relationship between two categorical variables. Each variable can have 2 or more levels, </a:t>
            </a:r>
          </a:p>
          <a:p>
            <a:pPr lvl="0" rtl="0">
              <a:spcBef>
                <a:spcPts val="0"/>
              </a:spcBef>
              <a:buSzPct val="25000"/>
              <a:buNone/>
            </a:pPr>
            <a:r>
              <a:t/>
            </a:r>
            <a:endParaRPr/>
          </a:p>
          <a:p>
            <a:pPr lvl="0" rtl="0">
              <a:spcBef>
                <a:spcPts val="0"/>
              </a:spcBef>
              <a:buClr>
                <a:schemeClr val="dk1"/>
              </a:buClr>
              <a:buSzPct val="25000"/>
              <a:buFont typeface="Arial"/>
              <a:buNone/>
            </a:pPr>
            <a:r>
              <a:rPr lang="en-GB"/>
              <a:t>Here we are going to look at the simples case where both variables have 2 levels. </a:t>
            </a:r>
          </a:p>
          <a:p>
            <a:pPr lvl="0" rtl="0">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GB"/>
              <a:t>Start by making a frequency table – the cells in the table contain the number of times each combination of the two categorical variables is observed. In this kind of table, each patient (or what ever your sample is based on) contributes to only one cell in the table.</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GB"/>
              <a:t>So say we have the research question: A trial to assess the effectiveness of a new treatment versus a placebo in reducing tumour size in patients with ovarian cancer.</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Start by formulating our null hypothesis. </a:t>
            </a:r>
            <a:r>
              <a:rPr lang="en-GB"/>
              <a:t> Which is that there is no association between tumor shrinkage and treatment group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095" name="Shape 1095"/>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1" name="Shape 1101"/>
        <p:cNvGrpSpPr/>
        <p:nvPr/>
      </p:nvGrpSpPr>
      <p:grpSpPr>
        <a:xfrm>
          <a:off x="0" y="0"/>
          <a:ext cx="0" cy="0"/>
          <a:chOff x="0" y="0"/>
          <a:chExt cx="0" cy="0"/>
        </a:xfrm>
      </p:grpSpPr>
      <p:sp>
        <p:nvSpPr>
          <p:cNvPr id="1102" name="Shape 1102"/>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03" name="Shape 1103"/>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To carry out a chi-square test, we need to carry out a few short steps.</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first step is to calculate the expected frequency for each cell in the contingency table </a:t>
            </a:r>
            <a:r>
              <a:rPr lang="en-GB"/>
              <a:t>under the null hypothesis of no association</a:t>
            </a:r>
            <a:r>
              <a:rPr b="0" i="0" lang="en-GB" sz="1200" u="none" cap="none" strike="noStrike">
                <a:solidFill>
                  <a:schemeClr val="dk1"/>
                </a:solidFill>
                <a:latin typeface="Calibri"/>
                <a:ea typeface="Calibri"/>
                <a:cs typeface="Calibri"/>
                <a:sym typeface="Calibri"/>
              </a:rPr>
              <a:t>, shown in red. These </a:t>
            </a:r>
            <a:r>
              <a:rPr lang="en-GB"/>
              <a:t>are calculated as the probability being in row i and column j multiplied by the sample size.</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e.g. Probability of being in row 1 = 84/124</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Probability of being in column 1 = 68/124</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Independent events so probability of being in row 1 and column 1 (scaled so total sample size is 124) = 84/124 * 68/124 *124 = (84*68)/124</a:t>
            </a:r>
          </a:p>
        </p:txBody>
      </p:sp>
      <p:sp>
        <p:nvSpPr>
          <p:cNvPr id="1104" name="Shape 1104"/>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4" name="Shape 1114"/>
        <p:cNvGrpSpPr/>
        <p:nvPr/>
      </p:nvGrpSpPr>
      <p:grpSpPr>
        <a:xfrm>
          <a:off x="0" y="0"/>
          <a:ext cx="0" cy="0"/>
          <a:chOff x="0" y="0"/>
          <a:chExt cx="0" cy="0"/>
        </a:xfrm>
      </p:grpSpPr>
      <p:sp>
        <p:nvSpPr>
          <p:cNvPr id="1115" name="Shape 1115"/>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16" name="Shape 1116"/>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next step is to use the observed and expected frequencies to calculate the chi-squared statistic – either by hand (fairly easy for a small rxc table) or using a computer.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What we’re essentially doing is looking at the difference between the observed and expected frequencies and asking are they similar or not? Calculate the chi-square statistic – in this case the chi-square statistic is 0.64.</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lang="en-GB"/>
              <a:t>We compare test value to the Chi-squared distribution with degrees of freedom equal to </a:t>
            </a:r>
            <a:r>
              <a:rPr b="0" i="0" lang="en-GB" sz="1200" u="none" cap="none" strike="noStrike">
                <a:solidFill>
                  <a:schemeClr val="dk1"/>
                </a:solidFill>
                <a:latin typeface="Calibri"/>
                <a:ea typeface="Calibri"/>
                <a:cs typeface="Calibri"/>
                <a:sym typeface="Calibri"/>
              </a:rPr>
              <a:t>(r-1)(c-1)</a:t>
            </a:r>
            <a:r>
              <a:rPr lang="en-GB"/>
              <a:t>, so for this example it is 1.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117" name="Shape 1117"/>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5" name="Shape 1125"/>
        <p:cNvGrpSpPr/>
        <p:nvPr/>
      </p:nvGrpSpPr>
      <p:grpSpPr>
        <a:xfrm>
          <a:off x="0" y="0"/>
          <a:ext cx="0" cy="0"/>
          <a:chOff x="0" y="0"/>
          <a:chExt cx="0" cy="0"/>
        </a:xfrm>
      </p:grpSpPr>
      <p:sp>
        <p:nvSpPr>
          <p:cNvPr id="1126" name="Shape 1126"/>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27" name="Shape 1127"/>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lang="en-GB"/>
              <a:t>So if we plot this value on the chi-squared distribution then the p-value is the area under the curve to the right of our test statistic. </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lang="en-GB"/>
              <a:t>If we</a:t>
            </a:r>
            <a:r>
              <a:rPr b="0" i="0" lang="en-GB" sz="1200" u="none" cap="none" strike="noStrike">
                <a:solidFill>
                  <a:schemeClr val="dk1"/>
                </a:solidFill>
                <a:latin typeface="Calibri"/>
                <a:ea typeface="Calibri"/>
                <a:cs typeface="Calibri"/>
                <a:sym typeface="Calibri"/>
              </a:rPr>
              <a:t> then compare this p-value to the ‘standard’ 0.05. In this case, our p-value is larger than 0.05 so we don’t reject Ho and conclude that there’s no evidence or an association between the treatment group and tumour shrinkage.</a:t>
            </a:r>
          </a:p>
        </p:txBody>
      </p:sp>
      <p:sp>
        <p:nvSpPr>
          <p:cNvPr id="1128" name="Shape 1128"/>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7" name="Shape 1137"/>
        <p:cNvGrpSpPr/>
        <p:nvPr/>
      </p:nvGrpSpPr>
      <p:grpSpPr>
        <a:xfrm>
          <a:off x="0" y="0"/>
          <a:ext cx="0" cy="0"/>
          <a:chOff x="0" y="0"/>
          <a:chExt cx="0" cy="0"/>
        </a:xfrm>
      </p:grpSpPr>
      <p:sp>
        <p:nvSpPr>
          <p:cNvPr id="1138" name="Shape 1138"/>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rPr lang="en-GB"/>
              <a:t>There are some assumptions which need to be met to use the Pearson’s chi-squared test  : </a:t>
            </a:r>
          </a:p>
          <a:p>
            <a:pPr lvl="0">
              <a:spcBef>
                <a:spcPts val="0"/>
              </a:spcBef>
              <a:buNone/>
            </a:pPr>
            <a:r>
              <a:rPr lang="en-GB"/>
              <a:t> Firstly at least 80% of the cells should have a expected frequency more than 5, so for a 2 by 2 table this means all the cells should have a expected frequency more than 5. </a:t>
            </a:r>
          </a:p>
          <a:p>
            <a:pPr lvl="0">
              <a:spcBef>
                <a:spcPts val="0"/>
              </a:spcBef>
              <a:buNone/>
            </a:pPr>
            <a:r>
              <a:rPr lang="en-GB"/>
              <a:t>And secondly none of the cells should have an expected frequency less than 1</a:t>
            </a:r>
          </a:p>
          <a:p>
            <a:pPr lvl="0">
              <a:spcBef>
                <a:spcPts val="0"/>
              </a:spcBef>
              <a:buNone/>
            </a:pPr>
            <a:r>
              <a:t/>
            </a:r>
            <a:endParaRPr/>
          </a:p>
          <a:p>
            <a:pPr lvl="0">
              <a:spcBef>
                <a:spcPts val="0"/>
              </a:spcBef>
              <a:buNone/>
            </a:pPr>
            <a:r>
              <a:rPr lang="en-GB"/>
              <a:t>If these are not et then the test can </a:t>
            </a:r>
            <a:r>
              <a:rPr lang="en-GB" sz="1050">
                <a:solidFill>
                  <a:srgbClr val="252525"/>
                </a:solidFill>
                <a:highlight>
                  <a:srgbClr val="FFFFFF"/>
                </a:highlight>
                <a:latin typeface="Arial"/>
                <a:ea typeface="Arial"/>
                <a:cs typeface="Arial"/>
                <a:sym typeface="Arial"/>
              </a:rPr>
              <a:t>overestimate of statistical significance (it will produce a smaller p value than it should). </a:t>
            </a:r>
          </a:p>
          <a:p>
            <a:pPr lvl="0">
              <a:spcBef>
                <a:spcPts val="0"/>
              </a:spcBef>
              <a:buNone/>
            </a:pPr>
            <a:r>
              <a:t/>
            </a:r>
            <a:endParaRPr sz="1050">
              <a:solidFill>
                <a:srgbClr val="252525"/>
              </a:solidFill>
              <a:highlight>
                <a:srgbClr val="FFFFFF"/>
              </a:highlight>
              <a:latin typeface="Arial"/>
              <a:ea typeface="Arial"/>
              <a:cs typeface="Arial"/>
              <a:sym typeface="Arial"/>
            </a:endParaRPr>
          </a:p>
          <a:p>
            <a:pPr lvl="0">
              <a:spcBef>
                <a:spcPts val="0"/>
              </a:spcBef>
              <a:buNone/>
            </a:pPr>
            <a:r>
              <a:rPr lang="en-GB" sz="1050">
                <a:solidFill>
                  <a:srgbClr val="252525"/>
                </a:solidFill>
                <a:highlight>
                  <a:srgbClr val="FFFFFF"/>
                </a:highlight>
                <a:latin typeface="Arial"/>
                <a:ea typeface="Arial"/>
                <a:cs typeface="Arial"/>
                <a:sym typeface="Arial"/>
              </a:rPr>
              <a:t>If these assumptions are not met then you can use the Yate’s correction, however we wont discuss this here. Another possibility is to use the FIsher’s exact test instead which is what we will look at now.  </a:t>
            </a:r>
          </a:p>
          <a:p>
            <a:pPr lvl="0">
              <a:spcBef>
                <a:spcPts val="0"/>
              </a:spcBef>
              <a:buNone/>
            </a:pPr>
            <a:r>
              <a:t/>
            </a:r>
            <a:endParaRPr sz="1050">
              <a:solidFill>
                <a:srgbClr val="252525"/>
              </a:solidFill>
              <a:highlight>
                <a:srgbClr val="FFFFFF"/>
              </a:highlight>
              <a:latin typeface="Arial"/>
              <a:ea typeface="Arial"/>
              <a:cs typeface="Arial"/>
              <a:sym typeface="Arial"/>
            </a:endParaRPr>
          </a:p>
        </p:txBody>
      </p:sp>
      <p:sp>
        <p:nvSpPr>
          <p:cNvPr id="1139" name="Shape 1139"/>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3" name="Shape 1143"/>
        <p:cNvGrpSpPr/>
        <p:nvPr/>
      </p:nvGrpSpPr>
      <p:grpSpPr>
        <a:xfrm>
          <a:off x="0" y="0"/>
          <a:ext cx="0" cy="0"/>
          <a:chOff x="0" y="0"/>
          <a:chExt cx="0" cy="0"/>
        </a:xfrm>
      </p:grpSpPr>
      <p:sp>
        <p:nvSpPr>
          <p:cNvPr id="1144" name="Shape 1144"/>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45" name="Shape 1145"/>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now I’m going to introduce another example. Actually, the research question is exactly the same as in the previous example but the sample size is now just 24 (instead of 124).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lang="en-GB"/>
              <a:t>If we</a:t>
            </a:r>
            <a:r>
              <a:rPr b="0" i="0" lang="en-GB" sz="1200" u="none" cap="none" strike="noStrike">
                <a:solidFill>
                  <a:schemeClr val="dk1"/>
                </a:solidFill>
                <a:latin typeface="Calibri"/>
                <a:ea typeface="Calibri"/>
                <a:cs typeface="Calibri"/>
                <a:sym typeface="Calibri"/>
              </a:rPr>
              <a:t> carry out the same steps as before, starting with calculating the expected frequencies.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146" name="Shape 1146"/>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3" name="Shape 1153"/>
        <p:cNvGrpSpPr/>
        <p:nvPr/>
      </p:nvGrpSpPr>
      <p:grpSpPr>
        <a:xfrm>
          <a:off x="0" y="0"/>
          <a:ext cx="0" cy="0"/>
          <a:chOff x="0" y="0"/>
          <a:chExt cx="0" cy="0"/>
        </a:xfrm>
      </p:grpSpPr>
      <p:sp>
        <p:nvSpPr>
          <p:cNvPr id="1154" name="Shape 1154"/>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55" name="Shape 1155"/>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now we calculate the expected frequencies. As before we can calculate the expected frequency for each cell of the table by calculating row total times column total divided by overall total; these values are shown in red.</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could go ahead and perform the chi-square test as we did before, but actually in this case the chi-square test isn’t appropriate. We can see that there are two cells with an expected frequency less than 5 (i.e. less than 80% &gt; 5)  so we choose to carry out a Fisher's exact test rather than a Chi-square test.</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156" name="Shape 1156"/>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1" name="Shape 1171"/>
        <p:cNvGrpSpPr/>
        <p:nvPr/>
      </p:nvGrpSpPr>
      <p:grpSpPr>
        <a:xfrm>
          <a:off x="0" y="0"/>
          <a:ext cx="0" cy="0"/>
          <a:chOff x="0" y="0"/>
          <a:chExt cx="0" cy="0"/>
        </a:xfrm>
      </p:grpSpPr>
      <p:sp>
        <p:nvSpPr>
          <p:cNvPr id="1172" name="Shape 1172"/>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73" name="Shape 1173"/>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lvl="0" rtl="0">
              <a:spcBef>
                <a:spcPts val="0"/>
              </a:spcBef>
              <a:buClr>
                <a:schemeClr val="dk1"/>
              </a:buClr>
              <a:buSzPct val="25000"/>
              <a:buFont typeface="Arial"/>
              <a:buNone/>
            </a:pPr>
            <a:r>
              <a:rPr lang="en-GB"/>
              <a:t>It is called an exact test as instead of calculating a test statistic and comparing this to a probability distribution, we instead calculate the p-value adding the probability of observing this combination of cell values or another that is more unlikely.</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GB"/>
              <a:t>In this case this combination is the most likely so the p-value is equal to 1. </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Although Fisher’s exact test can be calculated by hand it is very difficult, even for a very simple 2x2 table! </a:t>
            </a:r>
            <a:r>
              <a:rPr lang="en-GB"/>
              <a:t>The number of calculation inceases with the sample size and the number of levels of the categorical variables.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lang="en-GB"/>
              <a:t>As I’ve already mentioned, you</a:t>
            </a:r>
            <a:r>
              <a:rPr b="0" i="0" lang="en-GB" sz="1200" u="none" cap="none" strike="noStrike">
                <a:solidFill>
                  <a:schemeClr val="dk1"/>
                </a:solidFill>
                <a:latin typeface="Calibri"/>
                <a:ea typeface="Calibri"/>
                <a:cs typeface="Calibri"/>
                <a:sym typeface="Calibri"/>
              </a:rPr>
              <a:t> don’t get a test statistic with Fisher’s exact test as you do with the Chi-square test. However, you do get a p-value to tell you whether there may be an association between your two categorical variables or not. In this case the p-value is large (in fact it can’t be any bigger!) so we don’t reject our null hypothesis and conclude that there is no association between treatment group and tumour shrinkage.</a:t>
            </a:r>
          </a:p>
        </p:txBody>
      </p:sp>
      <p:sp>
        <p:nvSpPr>
          <p:cNvPr id="1174" name="Shape 1174"/>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0" name="Shape 1180"/>
        <p:cNvGrpSpPr/>
        <p:nvPr/>
      </p:nvGrpSpPr>
      <p:grpSpPr>
        <a:xfrm>
          <a:off x="0" y="0"/>
          <a:ext cx="0" cy="0"/>
          <a:chOff x="0" y="0"/>
          <a:chExt cx="0" cy="0"/>
        </a:xfrm>
      </p:grpSpPr>
      <p:sp>
        <p:nvSpPr>
          <p:cNvPr id="1181" name="Shape 1181"/>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rPr lang="en-GB"/>
              <a:t>The final test we will talk about is the Chi-squared test for trend, which is also called the Cochran–Armitage test for trend. </a:t>
            </a:r>
          </a:p>
          <a:p>
            <a:pPr lvl="0">
              <a:spcBef>
                <a:spcPts val="0"/>
              </a:spcBef>
              <a:buNone/>
            </a:pPr>
            <a:r>
              <a:t/>
            </a:r>
            <a:endParaRPr/>
          </a:p>
          <a:p>
            <a:pPr lvl="0">
              <a:spcBef>
                <a:spcPts val="0"/>
              </a:spcBef>
              <a:buNone/>
            </a:pPr>
            <a:r>
              <a:rPr lang="en-GB"/>
              <a:t>This test is used to assess the presence of an association between </a:t>
            </a:r>
            <a:r>
              <a:rPr lang="en-GB" sz="1050">
                <a:solidFill>
                  <a:srgbClr val="252525"/>
                </a:solidFill>
                <a:highlight>
                  <a:srgbClr val="FFFFFF"/>
                </a:highlight>
                <a:latin typeface="Arial"/>
                <a:ea typeface="Arial"/>
                <a:cs typeface="Arial"/>
                <a:sym typeface="Arial"/>
              </a:rPr>
              <a:t>a variable with two categories and a variable with </a:t>
            </a:r>
            <a:r>
              <a:rPr i="1" lang="en-GB" sz="1050">
                <a:solidFill>
                  <a:srgbClr val="252525"/>
                </a:solidFill>
                <a:highlight>
                  <a:srgbClr val="FFFFFF"/>
                </a:highlight>
                <a:latin typeface="Arial"/>
                <a:ea typeface="Arial"/>
                <a:cs typeface="Arial"/>
                <a:sym typeface="Arial"/>
              </a:rPr>
              <a:t>k</a:t>
            </a:r>
            <a:r>
              <a:rPr lang="en-GB" sz="1050">
                <a:solidFill>
                  <a:srgbClr val="252525"/>
                </a:solidFill>
                <a:highlight>
                  <a:srgbClr val="FFFFFF"/>
                </a:highlight>
                <a:latin typeface="Arial"/>
                <a:ea typeface="Arial"/>
                <a:cs typeface="Arial"/>
                <a:sym typeface="Arial"/>
              </a:rPr>
              <a:t> categories. It is used instead of the normal Chi-squared test when we want to test for a specific trend in the variable with k categories.</a:t>
            </a:r>
          </a:p>
          <a:p>
            <a:pPr lvl="0">
              <a:spcBef>
                <a:spcPts val="0"/>
              </a:spcBef>
              <a:buNone/>
            </a:pPr>
            <a:r>
              <a:rPr lang="en-GB" sz="1050">
                <a:solidFill>
                  <a:srgbClr val="252525"/>
                </a:solidFill>
                <a:highlight>
                  <a:srgbClr val="FFFFFF"/>
                </a:highlight>
                <a:latin typeface="Arial"/>
                <a:ea typeface="Arial"/>
                <a:cs typeface="Arial"/>
                <a:sym typeface="Arial"/>
              </a:rPr>
              <a:t>The trend test will have higher </a:t>
            </a:r>
            <a:r>
              <a:rPr lang="en-GB" sz="1050">
                <a:solidFill>
                  <a:srgbClr val="0B0080"/>
                </a:solidFill>
                <a:highlight>
                  <a:srgbClr val="FFFFFF"/>
                </a:highlight>
                <a:latin typeface="Arial"/>
                <a:ea typeface="Arial"/>
                <a:cs typeface="Arial"/>
                <a:sym typeface="Arial"/>
                <a:hlinkClick r:id="rId2"/>
              </a:rPr>
              <a:t>power</a:t>
            </a:r>
            <a:r>
              <a:rPr lang="en-GB" sz="1050">
                <a:solidFill>
                  <a:srgbClr val="252525"/>
                </a:solidFill>
                <a:highlight>
                  <a:srgbClr val="FFFFFF"/>
                </a:highlight>
                <a:latin typeface="Arial"/>
                <a:ea typeface="Arial"/>
                <a:cs typeface="Arial"/>
                <a:sym typeface="Arial"/>
              </a:rPr>
              <a:t> (probability of rejecting the Null hypothesis when the alternative hypothesis is true) than the chi-squared test when the suspected trend is correct, but the ability to detect unsuspected trends is sacrificed.</a:t>
            </a:r>
          </a:p>
          <a:p>
            <a:pPr lvl="0">
              <a:spcBef>
                <a:spcPts val="0"/>
              </a:spcBef>
              <a:buNone/>
            </a:pPr>
            <a:r>
              <a:rPr lang="en-GB" sz="1050">
                <a:solidFill>
                  <a:srgbClr val="252525"/>
                </a:solidFill>
                <a:highlight>
                  <a:srgbClr val="FFFFFF"/>
                </a:highlight>
                <a:latin typeface="Arial"/>
                <a:ea typeface="Arial"/>
                <a:cs typeface="Arial"/>
                <a:sym typeface="Arial"/>
              </a:rPr>
              <a:t> The example we will look at has 3 levels and we will test for a linear trend. </a:t>
            </a:r>
          </a:p>
          <a:p>
            <a:pPr lvl="0">
              <a:spcBef>
                <a:spcPts val="0"/>
              </a:spcBef>
              <a:buNone/>
            </a:pPr>
            <a:r>
              <a:t/>
            </a:r>
            <a:endParaRPr/>
          </a:p>
        </p:txBody>
      </p:sp>
      <p:sp>
        <p:nvSpPr>
          <p:cNvPr id="1182" name="Shape 1182"/>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8" name="Shape 1188"/>
        <p:cNvGrpSpPr/>
        <p:nvPr/>
      </p:nvGrpSpPr>
      <p:grpSpPr>
        <a:xfrm>
          <a:off x="0" y="0"/>
          <a:ext cx="0" cy="0"/>
          <a:chOff x="0" y="0"/>
          <a:chExt cx="0" cy="0"/>
        </a:xfrm>
      </p:grpSpPr>
      <p:sp>
        <p:nvSpPr>
          <p:cNvPr id="1189" name="Shape 1189"/>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90" name="Shape 1190"/>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before, we need to calculate the expected frequencies too make sure none of them are too small. They all look ok here. Again there is exact ver</a:t>
            </a:r>
            <a:r>
              <a:rPr lang="en-GB"/>
              <a:t>sion of this test that can be used. </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191" name="Shape 1191"/>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64" name="Shape 164"/>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we have continuous data, or data across a sufficient range to be considered continuous, we need to assess the distribution of the data, to decide which tests are suitable for the analysis. Many statistical tests require a normal distribution of the data. A normal distribution is a bell shape curve and has 2/3 of the data within 1 SD of mean, 95% of the data within 2 SD and 99% within 3 SD, as illustrated here. We can assess normality by use of a histogram or boxplot. A histogram gives the frequency of values within a particular range. A histogram should give a nice bell shaped curve if the data are normally distributed.  A boxplot should have the median in the centre of the box which shouldn’t be too wide, and the boxplot should be symmetric.  You need to remember to plot separate plots for each group and in the case of paired data it is the differences that need to be normal. </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GB"/>
              <a:t>More rigorous/objective methods of testing for Normality exist (Shapiro-Wilk test; Kolmogorov-Smirnov test), although naive test results may not be reliable - manual inspection &amp; interpretation is important.</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Meeting Notes (23/05/2012 09:43)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Take out second column in example</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Meeting Notes (09/09/2014 09:42)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Replace graphs with R graphs</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65" name="Shape 165"/>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1" name="Shape 1201"/>
        <p:cNvGrpSpPr/>
        <p:nvPr/>
      </p:nvGrpSpPr>
      <p:grpSpPr>
        <a:xfrm>
          <a:off x="0" y="0"/>
          <a:ext cx="0" cy="0"/>
          <a:chOff x="0" y="0"/>
          <a:chExt cx="0" cy="0"/>
        </a:xfrm>
      </p:grpSpPr>
      <p:sp>
        <p:nvSpPr>
          <p:cNvPr id="1202" name="Shape 1202"/>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03" name="Shape 1203"/>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point here is if we were to draw a line through the proportions of patients with tumour shrinkage in each group for tumour grade, shown in blue, - the test for trend evaluates whether the gradient of that line is significantly different from 0 (i.e. the line is not flat – shown in red). </a:t>
            </a:r>
          </a:p>
          <a:p>
            <a:pPr indent="0" lvl="0" marL="0" marR="0" rtl="0" algn="l">
              <a:lnSpc>
                <a:spcPct val="90000"/>
              </a:lnSpc>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we convert our expected frequencies into proportions, we expect exactly the same proprortion to fall into each of the three groups if there were no linear increasing or decreasing trend. </a:t>
            </a:r>
          </a:p>
          <a:p>
            <a:pPr indent="0" lvl="0" marL="0" marR="0" rtl="0" algn="l">
              <a:lnSpc>
                <a:spcPct val="90000"/>
              </a:lnSpc>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360"/>
              </a:spcBef>
              <a:spcAft>
                <a:spcPts val="0"/>
              </a:spcAft>
              <a:buSzPct val="25000"/>
              <a:buNone/>
            </a:pPr>
            <a:r>
              <a:rPr b="0" i="0" lang="en-GB" sz="1200" u="none" cap="none" strike="noStrike">
                <a:solidFill>
                  <a:schemeClr val="dk1"/>
                </a:solidFill>
                <a:latin typeface="Calibri"/>
                <a:ea typeface="Calibri"/>
                <a:cs typeface="Calibri"/>
                <a:sym typeface="Calibri"/>
              </a:rPr>
              <a:t>x1 &lt;- 5/23</a:t>
            </a:r>
          </a:p>
          <a:p>
            <a:pPr indent="0" lvl="0" marL="0" marR="0" rtl="0" algn="l">
              <a:lnSpc>
                <a:spcPct val="90000"/>
              </a:lnSpc>
              <a:spcBef>
                <a:spcPts val="360"/>
              </a:spcBef>
              <a:spcAft>
                <a:spcPts val="0"/>
              </a:spcAft>
              <a:buSzPct val="25000"/>
              <a:buNone/>
            </a:pPr>
            <a:r>
              <a:rPr b="0" i="0" lang="en-GB" sz="1200" u="none" cap="none" strike="noStrike">
                <a:solidFill>
                  <a:schemeClr val="dk1"/>
                </a:solidFill>
                <a:latin typeface="Calibri"/>
                <a:ea typeface="Calibri"/>
                <a:cs typeface="Calibri"/>
                <a:sym typeface="Calibri"/>
              </a:rPr>
              <a:t>x2 &lt;- 14/27</a:t>
            </a:r>
          </a:p>
          <a:p>
            <a:pPr indent="0" lvl="0" marL="0" marR="0" rtl="0" algn="l">
              <a:lnSpc>
                <a:spcPct val="90000"/>
              </a:lnSpc>
              <a:spcBef>
                <a:spcPts val="360"/>
              </a:spcBef>
              <a:spcAft>
                <a:spcPts val="0"/>
              </a:spcAft>
              <a:buSzPct val="25000"/>
              <a:buNone/>
            </a:pPr>
            <a:r>
              <a:rPr b="0" i="0" lang="en-GB" sz="1200" u="none" cap="none" strike="noStrike">
                <a:solidFill>
                  <a:schemeClr val="dk1"/>
                </a:solidFill>
                <a:latin typeface="Calibri"/>
                <a:ea typeface="Calibri"/>
                <a:cs typeface="Calibri"/>
                <a:sym typeface="Calibri"/>
              </a:rPr>
              <a:t>x3 &lt;- 21/34</a:t>
            </a:r>
          </a:p>
          <a:p>
            <a:pPr indent="0" lvl="0" marL="0" marR="0" rtl="0" algn="l">
              <a:lnSpc>
                <a:spcPct val="90000"/>
              </a:lnSpc>
              <a:spcBef>
                <a:spcPts val="360"/>
              </a:spcBef>
              <a:spcAft>
                <a:spcPts val="0"/>
              </a:spcAft>
              <a:buSzPct val="25000"/>
              <a:buNone/>
            </a:pPr>
            <a:r>
              <a:rPr b="0" i="0" lang="en-GB" sz="1200" u="none" cap="none" strike="noStrike">
                <a:solidFill>
                  <a:schemeClr val="dk1"/>
                </a:solidFill>
                <a:latin typeface="Calibri"/>
                <a:ea typeface="Calibri"/>
                <a:cs typeface="Calibri"/>
                <a:sym typeface="Calibri"/>
              </a:rPr>
              <a:t>x &lt;- 40/84</a:t>
            </a:r>
          </a:p>
          <a:p>
            <a:pPr indent="0" lvl="0" marL="0" marR="0" rtl="0" algn="l">
              <a:lnSpc>
                <a:spcPct val="90000"/>
              </a:lnSpc>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png("plot.png")</a:t>
            </a:r>
          </a:p>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plot(c(2, 3, 4),c(x1, x2, x3), ylim=c(0, 1), xlim=c(1, 4.8), xlab="Tumour Grade", ylab="Proportion with tumour shrinkage", pch=4, col=4)</a:t>
            </a:r>
          </a:p>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lines(c(1.8,4.2), c(x, x), col=2)</a:t>
            </a:r>
          </a:p>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lines(c(1.8,4.2), c(0.21,0.69), col=4)</a:t>
            </a:r>
          </a:p>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points(2, x, pch=4, col=2)</a:t>
            </a:r>
          </a:p>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points(3, x, pch=4, col=2)</a:t>
            </a:r>
          </a:p>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points(4, x, pch=4, col=2)</a:t>
            </a:r>
          </a:p>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legend("topright", legend=c("H0", "HA"), lty=1, col=c(4,2))</a:t>
            </a:r>
          </a:p>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dev.off()</a:t>
            </a:r>
          </a:p>
          <a:p>
            <a:pPr indent="0" lvl="0" marL="0" marR="0" rtl="0" algn="l">
              <a:lnSpc>
                <a:spcPct val="90000"/>
              </a:lnSpc>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204" name="Shape 1204"/>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8" name="Shape 1208"/>
        <p:cNvGrpSpPr/>
        <p:nvPr/>
      </p:nvGrpSpPr>
      <p:grpSpPr>
        <a:xfrm>
          <a:off x="0" y="0"/>
          <a:ext cx="0" cy="0"/>
          <a:chOff x="0" y="0"/>
          <a:chExt cx="0" cy="0"/>
        </a:xfrm>
      </p:grpSpPr>
      <p:sp>
        <p:nvSpPr>
          <p:cNvPr id="1209" name="Shape 1209"/>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10" name="Shape 1210"/>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lang="en-GB"/>
              <a:t>I haven’t included the formula to calculate the test statistic here, but to be honest you won’t ever have to calculate it by hand, it isn’t that nice to calculate by hand either.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with the standard chi-square test, we get a chi-square statistic and a p-value for the chi-square test for trend. We al</a:t>
            </a:r>
            <a:r>
              <a:rPr lang="en-GB"/>
              <a:t>way compare it to the chi squared distribution with 1 degrees of freedom. THe degrees of freedom is always equal to 1 for this test. </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GB">
                <a:solidFill>
                  <a:srgbClr val="333333"/>
                </a:solidFill>
                <a:highlight>
                  <a:srgbClr val="FFFFFF"/>
                </a:highlight>
                <a:latin typeface="Arial"/>
                <a:ea typeface="Arial"/>
                <a:cs typeface="Arial"/>
                <a:sym typeface="Arial"/>
              </a:rPr>
              <a:t>This has one degree of freedom because the linear scoring means that when one expected value is given all the others are fixed</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interpret the result as ‘evidence of a linear association between tumour grade and the incidence of tumour shrinkage’.</a:t>
            </a:r>
          </a:p>
        </p:txBody>
      </p:sp>
      <p:sp>
        <p:nvSpPr>
          <p:cNvPr id="1211" name="Shape 1211"/>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3" name="Shape 1223"/>
        <p:cNvGrpSpPr/>
        <p:nvPr/>
      </p:nvGrpSpPr>
      <p:grpSpPr>
        <a:xfrm>
          <a:off x="0" y="0"/>
          <a:ext cx="0" cy="0"/>
          <a:chOff x="0" y="0"/>
          <a:chExt cx="0" cy="0"/>
        </a:xfrm>
      </p:grpSpPr>
      <p:sp>
        <p:nvSpPr>
          <p:cNvPr id="1224" name="Shape 1224"/>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225" name="Shape 1225"/>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226" name="Shape 1226"/>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0" name="Shape 1230"/>
        <p:cNvGrpSpPr/>
        <p:nvPr/>
      </p:nvGrpSpPr>
      <p:grpSpPr>
        <a:xfrm>
          <a:off x="0" y="0"/>
          <a:ext cx="0" cy="0"/>
          <a:chOff x="0" y="0"/>
          <a:chExt cx="0" cy="0"/>
        </a:xfrm>
      </p:grpSpPr>
      <p:sp>
        <p:nvSpPr>
          <p:cNvPr id="1231" name="Shape 1231"/>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1232" name="Shape 1232"/>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6" name="Shape 1236"/>
        <p:cNvGrpSpPr/>
        <p:nvPr/>
      </p:nvGrpSpPr>
      <p:grpSpPr>
        <a:xfrm>
          <a:off x="0" y="0"/>
          <a:ext cx="0" cy="0"/>
          <a:chOff x="0" y="0"/>
          <a:chExt cx="0" cy="0"/>
        </a:xfrm>
      </p:grpSpPr>
      <p:sp>
        <p:nvSpPr>
          <p:cNvPr id="1237" name="Shape 1237"/>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238" name="Shape 1238"/>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you didn’t manage to finish all of the exercises and are still feeling enthusiastic, we’ll be staying until about 1pm so if you want to carry on until then you can do. Otherwise, you’re more than welcome to e-mail us or come and find us to ask questions later on.</a:t>
            </a:r>
          </a:p>
        </p:txBody>
      </p:sp>
      <p:sp>
        <p:nvSpPr>
          <p:cNvPr id="1239" name="Shape 1239"/>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5" name="Shape 1245"/>
        <p:cNvGrpSpPr/>
        <p:nvPr/>
      </p:nvGrpSpPr>
      <p:grpSpPr>
        <a:xfrm>
          <a:off x="0" y="0"/>
          <a:ext cx="0" cy="0"/>
          <a:chOff x="0" y="0"/>
          <a:chExt cx="0" cy="0"/>
        </a:xfrm>
      </p:grpSpPr>
      <p:sp>
        <p:nvSpPr>
          <p:cNvPr id="1246" name="Shape 1246"/>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p:spPr>
      </p:sp>
      <p:sp>
        <p:nvSpPr>
          <p:cNvPr id="1247" name="Shape 1247"/>
          <p:cNvSpPr txBox="1"/>
          <p:nvPr>
            <p:ph idx="1" type="body"/>
          </p:nvPr>
        </p:nvSpPr>
        <p:spPr>
          <a:xfrm>
            <a:off x="666908" y="4715155"/>
            <a:ext cx="5335200" cy="4467000"/>
          </a:xfrm>
          <a:prstGeom prst="rect">
            <a:avLst/>
          </a:prstGeom>
        </p:spPr>
        <p:txBody>
          <a:bodyPr anchorCtr="0" anchor="t" bIns="91425" lIns="91425" rIns="91425" tIns="91425">
            <a:noAutofit/>
          </a:bodyPr>
          <a:lstStyle/>
          <a:p>
            <a:pPr lvl="0">
              <a:spcBef>
                <a:spcPts val="0"/>
              </a:spcBef>
              <a:buNone/>
            </a:pPr>
            <a:r>
              <a:t/>
            </a:r>
            <a:endParaRPr/>
          </a:p>
        </p:txBody>
      </p:sp>
      <p:sp>
        <p:nvSpPr>
          <p:cNvPr id="1248" name="Shape 1248"/>
          <p:cNvSpPr txBox="1"/>
          <p:nvPr>
            <p:ph idx="12" type="sldNum"/>
          </p:nvPr>
        </p:nvSpPr>
        <p:spPr>
          <a:xfrm>
            <a:off x="3777607" y="9428585"/>
            <a:ext cx="2889900" cy="496200"/>
          </a:xfrm>
          <a:prstGeom prst="rect">
            <a:avLst/>
          </a:prstGeom>
        </p:spPr>
        <p:txBody>
          <a:bodyPr anchorCtr="0" anchor="b" bIns="45425" lIns="90850" rIns="90850" tIns="45425">
            <a:noAutofit/>
          </a:bodyPr>
          <a:lstStyle/>
          <a:p>
            <a:pPr lvl="0">
              <a:spcBef>
                <a:spcPts val="0"/>
              </a:spcBef>
              <a:buClr>
                <a:srgbClr val="000000"/>
              </a:buClr>
              <a:buSzPct val="25000"/>
              <a:buFont typeface="Arial"/>
              <a:buNone/>
            </a:pPr>
            <a:fld id="{00000000-1234-1234-1234-123412341234}" type="slidenum">
              <a:rPr lang="en-GB"/>
              <a:t>‹#›</a:t>
            </a:fld>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2" name="Shape 1252"/>
        <p:cNvGrpSpPr/>
        <p:nvPr/>
      </p:nvGrpSpPr>
      <p:grpSpPr>
        <a:xfrm>
          <a:off x="0" y="0"/>
          <a:ext cx="0" cy="0"/>
          <a:chOff x="0" y="0"/>
          <a:chExt cx="0" cy="0"/>
        </a:xfrm>
      </p:grpSpPr>
      <p:sp>
        <p:nvSpPr>
          <p:cNvPr id="1253" name="Shape 1253"/>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254" name="Shape 1254"/>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In summary most statistical tests are for independent observations. If your data aren’t independent then it is important to use an analysis that takes the pairing or nesting into account in the analysis, otherwise your results will be invalid.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For normally distributed continuous outcome the t-test can be used, making sure to use the paired t-test if the data are paired.</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For categorical outcomes the chi-square test can be used.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Remember that confidence intervals give more information than just p-values as they give the range of values that are consistent with the data. Therefore, Cis should be reported wherever possible not just p-values.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basic statistics tests covered here have some limitations, if there is confounding of variables, this can not be taken account of in these types of analyses.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Remember that we are here to help and if you are at all unsure of what you are doing please come and ask.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255" name="Shape 1255"/>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9" name="Shape 1259"/>
        <p:cNvGrpSpPr/>
        <p:nvPr/>
      </p:nvGrpSpPr>
      <p:grpSpPr>
        <a:xfrm>
          <a:off x="0" y="0"/>
          <a:ext cx="0" cy="0"/>
          <a:chOff x="0" y="0"/>
          <a:chExt cx="0" cy="0"/>
        </a:xfrm>
      </p:grpSpPr>
      <p:sp>
        <p:nvSpPr>
          <p:cNvPr id="1260" name="Shape 1260"/>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261" name="Shape 1261"/>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262" name="Shape 1262"/>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6" name="Shape 1266"/>
        <p:cNvGrpSpPr/>
        <p:nvPr/>
      </p:nvGrpSpPr>
      <p:grpSpPr>
        <a:xfrm>
          <a:off x="0" y="0"/>
          <a:ext cx="0" cy="0"/>
          <a:chOff x="0" y="0"/>
          <a:chExt cx="0" cy="0"/>
        </a:xfrm>
      </p:grpSpPr>
      <p:sp>
        <p:nvSpPr>
          <p:cNvPr id="1267" name="Shape 1267"/>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68" name="Shape 1268"/>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269" name="Shape 1269"/>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74" name="Shape 174"/>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Now to look at some examples. Looking at the first two graphs on the left it is probably OK to assume that the data are normally distributed. For the third graph, the data are right skewed, that is the bulk of the data are on the left with a long tail out to the right. This is often the case for cost data, length of stay and survival data. A log-transformation might make this data normally distributed but care then needs to be taken with the interpretation as it is no longer on the original scale, so non-parametric methods, that don’t assume a normal distribution might be preferred. For the final plot, as the sample size is small it is unclear whether the population is normally distributed, but the data are not symmetric so methods assuming a normal distribution are probably best avoided. If the data are normally distributed or not is a subjective judgement, best to decide based on the graphs, rather that using a statistical test as these tend to be over-sensitive for large samples and say data aren’t normally distributed when they are sufficiently normally distributed for parametric tests, for small sample sizes they are likely to say that the data are sufficiently normally distributed when they are not. Also testing for normality adds to the multiple testing issue.  As a rule of thumb: measurements taken on humans are often normally distributed, measurements on blood often require a log transformation and count data often need a sqrt transformation.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Meeting Notes (23/05/2012 09:43)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Change left hand plots so that they are more normal</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Also question 2 of practical</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Meeting Notes (09/09/2014 09:42)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Replace graphs with R graphs</a:t>
            </a:r>
          </a:p>
        </p:txBody>
      </p:sp>
      <p:sp>
        <p:nvSpPr>
          <p:cNvPr id="175" name="Shape 175"/>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90" name="Shape 190"/>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use summary statistics to give an initial impression of the data. For continuous data these are measures of location, i.e. where on the scale the data are and spread, how widely scattered our data are. For normally distributed data, the summary statistics are the mean value and the standard deviation. The mean or average is the sum of all the observations divided by the number of observations. The standard deviation is the average distance from the mean. The formulae are given here but they can be calculated in GraphPad its unusual to need to do by hand.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Meeting Notes (09/09/2014 09:42)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Replace with R graph</a:t>
            </a:r>
          </a:p>
        </p:txBody>
      </p:sp>
      <p:sp>
        <p:nvSpPr>
          <p:cNvPr id="191" name="Shape 191"/>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03" name="Shape 203"/>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the data are skewed or have a distribution other than normal or contain outliers then the mean and sd might not be suitable summary statistics, the median and interquartile range may be more appropriate. If the data are arranged in numerical order then the median is the middle value of the data. The interquartile range is formed of the lower quartile which is the median of the bottom half of the data and the upper quartile which is the median of the top half of the data.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Meeting Notes (09/09/2014 09:42)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Replace with R graphs</a:t>
            </a:r>
          </a:p>
        </p:txBody>
      </p:sp>
      <p:sp>
        <p:nvSpPr>
          <p:cNvPr id="204" name="Shape 204"/>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15" name="Shape 215"/>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for an example Suppose we have these data here that are numbers of facebook friends of 7 colleagues assuming the number of facebook friends is normally distributed we calculate the mean and sd.</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what the mean is telling us is that the observations are centred around 970.</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And what the standard deviation is telling us is that the average distance between each observation and the mean is just over 1900.</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And we expect almost all of our observations to be within 2 standard deviations of the mean.</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our data is skewed – and we might think this with these numbers as there is one very big 5300 compared with the other observations – we tend to look median and interquartile range, the median is the middle value 310, much lower than 970. IQR is 243-345. If we look at the raw data the median value of 310 is more representative of the data, than the mean value of 970. Similarly the interquartile range is more representative than the SD.</a:t>
            </a:r>
          </a:p>
        </p:txBody>
      </p:sp>
      <p:sp>
        <p:nvSpPr>
          <p:cNvPr id="216" name="Shape 216"/>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27" name="Shape 227"/>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we look at this data the value of 5300 is much bigger than expected from the rest of the data. It is an outlying value. We should never remove a value just because it is an outlier, but we should investigate outliers to see if they are real values. When we check we find that this value should have been 530.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Now we recalculate the mean and find that it drops from 970 to 289. The SD drops from just over 1900 to 153. We can see that the mean and sd are unduly influenced by this outlying value.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When we look at the median and interquartile range, however, we find that they haven’t changed, as the median and interquartile range are robust to outliers.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can see with the outliers removed the mean and median are more similar and both reflect the data. The value of the SD is also more similar to the value of the IQR which is 102.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the data contain outliers then the median and interquartile range might provide more reflective summary values.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well as checking for outliers it is important to check the data for missing values, as missing values can bias the results. </a:t>
            </a:r>
          </a:p>
        </p:txBody>
      </p:sp>
      <p:sp>
        <p:nvSpPr>
          <p:cNvPr id="228" name="Shape 228"/>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39" name="Shape 239"/>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we look at this data the value of 5300 is much bigger than expected from the rest of the data. It is an outlying value. We should never remove a value just because it is an outlier, but we should investigate outliers to see if they are real values. When we check we find that this value should have been 530.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Now we recalculate the mean and find that it drops from 970 to 289. The SD drops from just over 1900 to 153. We can see that the mean and sd are unduly influenced by this outlying value.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When we look at the median and interquartile range, however, we find that they haven’t changed, as the median and interquartile range are robust to outliers.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can see with the outliers removed the mean and median are more similar and both reflect the data. The value of the SD is also more similar to the value of the IQR which is 102.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the data contain outliers then the median and interquartile range might provide more reflective summary values.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well as checking for outliers it is important to check the data for missing values, as missing values can bias the results. </a:t>
            </a:r>
          </a:p>
        </p:txBody>
      </p:sp>
      <p:sp>
        <p:nvSpPr>
          <p:cNvPr id="240" name="Shape 240"/>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92" name="Shape 92"/>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51" name="Shape 251"/>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lang="en-GB"/>
              <a:t>Mean, median etc. don’t apply.</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GB"/>
              <a:t>Bar charts, pie charts, etc.</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Meeting Notes (09/09/2014 09:42)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Represented by bar charts put some bar charts in</a:t>
            </a:r>
          </a:p>
        </p:txBody>
      </p:sp>
      <p:sp>
        <p:nvSpPr>
          <p:cNvPr id="252" name="Shape 252"/>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59" name="Shape 259"/>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terms standard deviation and standard error are often confused. The difference between the two reflects the distinction between data description and statistical inference.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SD is a measure of variability or spread of the data. We use the sample SD to estimate the variability of the whole population. Standard deviation is used when we are describing a population.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When we have a normally distributed population if we took repeated samples from the population and calculated their means, then these means would be normally distributed. The standard error of the mean is the variability of the means from repeated sampling. The standard error can also be considered as a measure of precision of the sample mean.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if we want to say how widely scattered some measurements are we use the standard deviation. If we want to indicate the uncertainty around the estimate of the mean measurement we quote the standard error of the mean.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you have done nothing to your data use the SD, if you have carried out a statistical test use the se, or better still a confidence interval. </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GB"/>
              <a:t>SE can be calculated for any statistic, not just the mean.</a:t>
            </a:r>
          </a:p>
        </p:txBody>
      </p:sp>
      <p:sp>
        <p:nvSpPr>
          <p:cNvPr id="260" name="Shape 260"/>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67" name="Shape 267"/>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confidence interval is a random interval. If we carried out an experiment a large number of times and calculated a confidence interval for the mean each time, then 95% of the time the confidence intervals would include the true value of the mean. A looser interpretation is 95% of the time the mean is within the confidence interval.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It is calculated by taking the mean +/- 1.96 * standard error. Where the standard error is the standard deviation divided by the square root of the number of observations. Going back to our facebook friends example the 95% CI for the mean number of facebook friends of 289 is 175, 402. So from repeated sampling we’d expect the average number of facebook friends to be between 175 and 402. Confidence intervals are usually reported as they give a range of values of the mean that are consistent with the data and are therefore more informative than merely giving a p-value. </a:t>
            </a:r>
          </a:p>
        </p:txBody>
      </p:sp>
      <p:sp>
        <p:nvSpPr>
          <p:cNvPr id="268" name="Shape 268"/>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77" name="Shape 277"/>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confidence interval is a random interval. If we carried out an experiment a large number of times and calculated a confidence interval for the mean each time, then 95% of the time the confidence intervals would include the true value of the mean. A looser interpretation is 95% of the time the mean is within the confidence interval.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It is calculated by taking the mean +/- 1.96 * standard error. Where the standard error is the standard deviation divided by the square root of the number of observations. Going back to our facebook friends example the 95% CI for the mean number of facebook friends of 289 is 175, 402. So from repeated sampling we’d expect the average number of facebook friends to be between 175 and 402. Confidence intervals are usually reported as they give a range of values of the mean that are consistent with the data and are therefore more informative than merely giving a p-value. </a:t>
            </a:r>
          </a:p>
        </p:txBody>
      </p:sp>
      <p:sp>
        <p:nvSpPr>
          <p:cNvPr id="278" name="Shape 278"/>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88" name="Shape 288"/>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you continue to sample from the same population then increasing the number of samples does not change the standard deviation as the variability in the population does not change. However, the standard error of the mean will decrease, as sqrt n enters into the calculation. This is because with more observations you can be more sure of what the mean is. Smaller standard error will lead to tighter confidence intervals. </a:t>
            </a:r>
          </a:p>
        </p:txBody>
      </p:sp>
      <p:sp>
        <p:nvSpPr>
          <p:cNvPr id="289" name="Shape 289"/>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03" name="Shape 303"/>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lang="en-GB"/>
              <a:t>More observations -&gt; SE reduces -&gt; test statistic increases -&gt; more chance of being able to reject null hypothesis (if appropriate to do so). If null hypothesis should not be rejected, then improvement in the estimate of the mean should counter the reduction in the standard error.</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Statistical tests are all set up in a similar way. First formulate the null hypothesis, this is the working hypothesis that you wish to disprove with your test. For example the difference in gene expression before and after treatment is 0. Then having verified that all of the assumptions of the test hold for your data, you calculate the test statistic from the data under the null hypothesis such as the t statistic shown here. Determine if the test statistic is more extreme than expected under the null hypothesis, the p-value and compare the p-value to an arbitrary cut off such as 0.05. Then reject or don’t reject the null hypothesis. Remember that absence of evidence is not evidence of absence. So just because you have not seen a difference does not mean that one does not exist. Your sample size might be too small to detect the effect size of interest.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you wish to show that there is no difference, you need to use formal statistical methods to show equivalence, you can’t just have a non-significant p-value and say that they are the same.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Using the conventional cut off of 0.05 1 in 20 tests will be significant by chance and you don’t know which, so if you are carrying out a lot of hypothesis tests, then corrections for multiple testing are important. See a statistician for advice. </a:t>
            </a:r>
          </a:p>
        </p:txBody>
      </p:sp>
      <p:sp>
        <p:nvSpPr>
          <p:cNvPr id="304" name="Shape 304"/>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12" name="Shape 312"/>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lang="en-GB"/>
              <a:t>More observations -&gt; SE reduces -&gt; test statistic increases -&gt; more chance of being able to reject null hypothesis (if appropriate to do so). If null hypothesis should not be rejected, then improvement in the estimate of the mean should counter the reduction in the standard error.</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Statistical tests are all set up in a similar way. First formulate the null hypothesis, this is the working hypothesis that you wish to disprove with your test. For example the difference in gene expression before and after treatment is 0. Then having verified that all of the assumptions of the test hold for your data, you calculate the test statistic from the data under the null hypothesis such as the t statistic shown here. Determine if the test statistic is more extreme than expected under the null hypothesis, the p-value and compare the p-value to an arbitrary cut off such as 0.05. Then reject or don’t reject the null hypothesis. Remember that absence of evidence is not evidence of absence. So just because you have not seen a difference does not mean that one does not exist. Your sample size might be too small to detect the effect size of interest.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you wish to show that there is no difference, you need to use formal statistical methods to show equivalence, you can’t just have a non-significant p-value and say that they are the same.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Using the conventional cut off of 0.05 1 in 20 tests will be significant by chance and you don’t know which, so if you are carrying out a lot of hypothesis tests, then corrections for multiple testing are important. See a statistician for advice. </a:t>
            </a:r>
          </a:p>
        </p:txBody>
      </p:sp>
      <p:sp>
        <p:nvSpPr>
          <p:cNvPr id="313" name="Shape 313"/>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22" name="Shape 322"/>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lang="en-GB"/>
              <a:t>More observations -&gt; SE reduces -&gt; test statistic increases -&gt; more chance of being able to reject null hypothesis (if appropriate to do so). If null hypothesis should not be rejected, then improvement in the estimate of the mean should counter the reduction in the standard error.</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Statistical tests are all set up in a similar way. First formulate the null hypothesis, this is the working hypothesis that you wish to disprove with your test. For example the difference in gene expression before and after treatment is 0. Then having verified that all of the assumptions of the test hold for your data, you calculate the test statistic from the data under the null hypothesis such as the t statistic shown here. Determine if the test statistic is more extreme than expected under the null hypothesis, the p-value and compare the p-value to an arbitrary cut off such as 0.05. Then reject or don’t reject the null hypothesis. Remember that absence of evidence is not evidence of absence. So just because you have not seen a difference does not mean that one does not exist. Your sample size might be too small to detect the effect size of interest.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you wish to show that there is no difference, you need to use formal statistical methods to show equivalence, you can’t just have a non-significant p-value and say that they are the same.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Using the conventional cut off of 0.05 1 in 20 tests will be significant by chance and you don’t know which, so if you are carrying out a lot of hypothesis tests, then corrections for multiple testing are important. See a statistician for advice. </a:t>
            </a:r>
          </a:p>
        </p:txBody>
      </p:sp>
      <p:sp>
        <p:nvSpPr>
          <p:cNvPr id="323" name="Shape 323"/>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32" name="Shape 332"/>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Dr. Muriel Bristol</a:t>
            </a:r>
          </a:p>
        </p:txBody>
      </p:sp>
      <p:sp>
        <p:nvSpPr>
          <p:cNvPr id="333" name="Shape 333"/>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40" name="Shape 340"/>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When we carry out statistical tests, either the null hypothesis is true or the alternative hypothesis is true. When we carry out the statistical tests we either reject or do no reject the null hypothesis. We may correctly accept or reject the null hypothesis. Or we can make an error. When we wrongly reject the null hypothesis, a false positive result. This is the more serious error, known as a type I error, as we conclude that something is going on when it isn’t. This is our p-value and we try to restrict this error rate to 5%. However, if  we carry out multiple hypothesis tests, then one in 20 of our hypotheses will be significant just by chance and we don’t know which. For this reason if we are carrying out many hypothesis tests, then we need to correct for multiple testing to control our overall false positive rate at 5%.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can also make a false negative mistake, by not rejecting the null hypothesis when it is false. So we say that there is nothing happening when in fact there is. This is deemed a type II error as it is less serious and this rate is usually controlled at 10-20%. 1-false negative rate is the power of the study, i.e. the probability of detecting a particular effect of interest given that it exists. The power of a study depends on the significance level of the test, the size of the sample, the size of the difference of interest and most importantly the variability of the observations. Before carrying out any experiment, you should ensure that it has sufficient power, usually 80-90% to detect the effect of interest. Otherwise there is little point in carrying out the experiment in the first place as you are unlikely to detect the effect size of interest even if it exists. </a:t>
            </a:r>
          </a:p>
        </p:txBody>
      </p:sp>
      <p:sp>
        <p:nvSpPr>
          <p:cNvPr id="341" name="Shape 341"/>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97" name="Shape 97"/>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What is the point of statistics? Why do we need them?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Typically in any research we’re looking to make a finding which we can apply more universally.</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want to make inferences about the population we’re interested in. It’s usually time consuming, expensive and very difficult to get data for everyone in the population, so we take a sample from the population and record data for those in the sample in the hope that this will be representative of the population as a whole.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In other words we take a sample of individuals – which might be mice, cells or humans – find something interesting about that sample and generalise that finding to the overall population.</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To convince others about our findings, we need a good study design, with a sample that is representative of the population we are interested in and an appropriate statistical 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98" name="Shape 98"/>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350" name="Shape 350"/>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a:noFill/>
          </a:ln>
        </p:spPr>
      </p:sp>
      <p:sp>
        <p:nvSpPr>
          <p:cNvPr id="351" name="Shape 351"/>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66908" y="4715155"/>
            <a:ext cx="5335200" cy="4467000"/>
          </a:xfrm>
          <a:prstGeom prst="rect">
            <a:avLst/>
          </a:prstGeom>
        </p:spPr>
        <p:txBody>
          <a:bodyPr anchorCtr="0" anchor="t" bIns="91425" lIns="91425" rIns="91425" tIns="91425">
            <a:noAutofit/>
          </a:bodyPr>
          <a:lstStyle/>
          <a:p>
            <a:pPr lvl="0">
              <a:spcBef>
                <a:spcPts val="0"/>
              </a:spcBef>
              <a:buNone/>
            </a:pPr>
            <a:r>
              <a:t/>
            </a:r>
            <a:endParaRPr/>
          </a:p>
        </p:txBody>
      </p:sp>
      <p:sp>
        <p:nvSpPr>
          <p:cNvPr id="358" name="Shape 358"/>
          <p:cNvSpPr txBox="1"/>
          <p:nvPr>
            <p:ph idx="12" type="sldNum"/>
          </p:nvPr>
        </p:nvSpPr>
        <p:spPr>
          <a:xfrm>
            <a:off x="3777607" y="9428585"/>
            <a:ext cx="2889900" cy="496200"/>
          </a:xfrm>
          <a:prstGeom prst="rect">
            <a:avLst/>
          </a:prstGeom>
        </p:spPr>
        <p:txBody>
          <a:bodyPr anchorCtr="0" anchor="b" bIns="45425" lIns="90850" rIns="90850" tIns="45425">
            <a:noAutofit/>
          </a:bodyPr>
          <a:lstStyle/>
          <a:p>
            <a:pPr lvl="0">
              <a:spcBef>
                <a:spcPts val="0"/>
              </a:spcBef>
              <a:buClr>
                <a:srgbClr val="000000"/>
              </a:buClr>
              <a:buSzPct val="25000"/>
              <a:buFont typeface="Arial"/>
              <a:buNone/>
            </a:pPr>
            <a:fld id="{00000000-1234-1234-1234-123412341234}" type="slidenum">
              <a:rPr lang="en-GB"/>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64" name="Shape 364"/>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This follows on very closely from what Deepak has just been talking about – I’ll be going through each of the different types of t-test and then you’ll have an opportunity to have a go yourself </a:t>
            </a:r>
            <a:r>
              <a:rPr lang="en-GB"/>
              <a:t>using the shiny apps </a:t>
            </a:r>
          </a:p>
        </p:txBody>
      </p:sp>
      <p:sp>
        <p:nvSpPr>
          <p:cNvPr id="365" name="Shape 365"/>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70" name="Shape 370"/>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Most of you will have come across the t-test before.</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T-tests are used for continuous data and there are three different types of t-test which we can use depending on the type of data we have, the one-sample t-test, independent two-sample t-test and the paired two-sample t-test.</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i="1" lang="en-GB"/>
              <a:t>However, a p</a:t>
            </a:r>
            <a:r>
              <a:rPr b="0" i="1" lang="en-GB" sz="1200" u="none" cap="none" strike="noStrike">
                <a:solidFill>
                  <a:schemeClr val="dk1"/>
                </a:solidFill>
                <a:latin typeface="Calibri"/>
                <a:ea typeface="Calibri"/>
                <a:cs typeface="Calibri"/>
                <a:sym typeface="Calibri"/>
              </a:rPr>
              <a:t>aired two-sample t-test equivalent to the one-sample t-test. We will see some more examples as we move on.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371" name="Shape 371"/>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77" name="Shape 377"/>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This slide is a bit technical so don’t worry too much if you don’t understand it.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t-test is based on the t-distribution. This is similar to the normal distribution which has the bell shaped curve which we’ve seen before. There is one standard normal distribution curve there are several curves for the t-distribution and which one we use depends on something called degrees of freedom. Loosely, as the sample size increases the number of degrees of freedom increases but the exact value will depend on what test you’re using to analyse your data and we will learn more about degrees of freedom later.</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main difference between the normal distribution and t-distribution is that the t-distribution has wider tails and a shorter peak this is because we have small samples and therefore the uncertainty around the extreme values is higher. As our sample size gets larger the t-distribution gets closer to the standard normal distribution, and once the sample size reaches 30 there is very little difference between the two.</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This is all a bit theoretical, and it’s more useful for you to actually be able to apply these tests.</a:t>
            </a:r>
          </a:p>
        </p:txBody>
      </p:sp>
      <p:sp>
        <p:nvSpPr>
          <p:cNvPr id="378" name="Shape 378"/>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84" name="Shape 384"/>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we’ll start with the one-sample t-test.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Suppose Illumina’s published microarray failure rate is 2.1%. Genomics want to know if this figure holds true in their lab, so they have been collecting data on the monthly microarray failure rate over the last 12 months.</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What we want to test is whether the mean monthly failure rate of the microarrays could be 2.1% or not. We need to formulate this into a null and alternative hypothesis. So, slightly counter intuitively, our null hypothesis is that the mean monthly failure rate is 2.1%, in the Genomics core.</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Our alternative hypothesis could take one of three different forms, depending on our research question. We could be looking for a failure rate of less than 2.1%, more than 2.1%, or maybe we just want to know if there is a difference in either direction.  In this case, we haven’t specified an increase or decrease in the question, so our alternative hypothesis is looking for a change in either direction. This is what we refer to as a two-tailed test. </a:t>
            </a:r>
          </a:p>
        </p:txBody>
      </p:sp>
      <p:sp>
        <p:nvSpPr>
          <p:cNvPr id="385" name="Shape 385"/>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92" name="Shape 392"/>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our null hypothesis that we wish to disprove is that the mean monthly failure rate of microarrays in Genomics is 2.1% and we wish to disprove this in favour of the alternative that the mean monthly failure rate is not 2.1%, as we are looking for a a change in either direction this is a two-tailed test, and we will either reject or not reject the null hypothesis, we never say that we accept the alternative hypothesis. </a:t>
            </a:r>
          </a:p>
        </p:txBody>
      </p:sp>
      <p:sp>
        <p:nvSpPr>
          <p:cNvPr id="393" name="Shape 393"/>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99" name="Shape 399"/>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can calculate some basic summary statistics from the data ourselves or we can get R commander to do it for us. In a one-sample t-test, we are testing the mean value, so it would be really useful to know what the mean of our sample is.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SzPct val="25000"/>
              <a:buNone/>
            </a:pPr>
            <a:r>
              <a:rPr b="0" i="0" lang="en-GB" sz="1200" u="none" cap="none" strike="noStrike">
                <a:solidFill>
                  <a:schemeClr val="dk1"/>
                </a:solidFill>
                <a:latin typeface="Calibri"/>
                <a:ea typeface="Calibri"/>
                <a:cs typeface="Calibri"/>
                <a:sym typeface="Calibri"/>
              </a:rPr>
              <a:t>We can instantly see that 2.84 is higher than the 2.1% we specified in our null hypothesis, but we can’t tell yet whether it is significantly different.</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SzPct val="25000"/>
              <a:buNone/>
            </a:pPr>
            <a:r>
              <a:rPr b="0" i="0" lang="en-GB" sz="1200" u="none" cap="none" strike="noStrike">
                <a:solidFill>
                  <a:schemeClr val="dk1"/>
                </a:solidFill>
                <a:latin typeface="Calibri"/>
                <a:ea typeface="Calibri"/>
                <a:cs typeface="Calibri"/>
                <a:sym typeface="Calibri"/>
              </a:rPr>
              <a:t>We can also calculate the standard deviation, and in this case this is 0.84. This gives us an indication of the variability in our sample data, with a high number suggesting our data is highly variable and a low number meaning there is little variation in our data. The standard deviation tells us the average distance of the data from the mean.</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SzPct val="25000"/>
              <a:buNone/>
            </a:pPr>
            <a:r>
              <a:rPr b="0" i="0" lang="en-GB" sz="1200" u="none" cap="none" strike="noStrike">
                <a:solidFill>
                  <a:schemeClr val="dk1"/>
                </a:solidFill>
                <a:latin typeface="Calibri"/>
                <a:ea typeface="Calibri"/>
                <a:cs typeface="Calibri"/>
                <a:sym typeface="Calibri"/>
              </a:rPr>
              <a:t> </a:t>
            </a:r>
          </a:p>
        </p:txBody>
      </p:sp>
      <p:sp>
        <p:nvSpPr>
          <p:cNvPr id="400" name="Shape 400"/>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409" name="Shape 409"/>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can’t just go straight ahead and carry out the t-test as there are a few assumptions that we need to think about first.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first assumption is independence of the observations – are the values genomics have collected each month independent of each other? In this case they probably are. Need to consider whether other factors such as temperature, season or ozone, for example, might influence the monthly results. Were the same people running the arrays, was the failure rate higher because the person who usually runs the arrays was away on holiday. Also, make sure that array failure is due to the array failing and not the experiment failing (include controls that we know should work).</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second assumption is that the observations are normally distributed. As Deepak mentioned earlier, we can assess this assumption by plotting a histogram of the data. In general, we want the histogram to be symmetrical with a rough bell shape to the bars. We want the bars in the middle to be tall (corresponding with the peak of the normal curve) and the tails at each end being the shortest (corresponding with the low tails of the normal curve).</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It can be difficult to assess whether data from a small sample are normally distributed as a single observation can make the shape of the histogram look quite different. If we know from past data that the population that we are considering is known to be normal we can draw on that information and assume normality. Here normality seems like a reasonable assumption to make.</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Meeting Notes (23/05/2012 09:50)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Add normal curves</a:t>
            </a:r>
          </a:p>
        </p:txBody>
      </p:sp>
      <p:sp>
        <p:nvSpPr>
          <p:cNvPr id="410" name="Shape 410"/>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418" name="Shape 418"/>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now we’ve checked the assumptions hold, we can carry out the one-sample t-test.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There are two main values of interest that are calculated in a t-test: the t-statistic and the p-value.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t-statistic is based on the sample mean, x bar, the value you want to test from your null hypothesis, mu 0, the standard deviation of your observed data and the sample size. The bottom part of this equation (the part with the standard deviation and sample size) is the same as the standard error.  You won’t need to do this by hand, but it’s good to have an appreciation of how the t-statistic is calculated and where each of it’s components comes from.</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get a t-statistic from this formula and we then need to work out what this value means. To do this, we compare it to a t-distribution curve, like the ones that I introduced earlier. In this example, our t-distribution is based on 11 degrees of freedom because we have 12 observations (df=n-1 in a one sample test as we are estimating one parameter).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look at the t-distribution and find out where our t-value lies. In this case, we can see 3.07 is right in the tails of the distribution. This is a two-tailed test so we look at values above 3.07 and below -3.07 (remember that the t-distribution is symmetrical), and this is shown by the yellow shading. We can then work out the probability of seeing a value in either of the two yellow shaded areas, and this gives us our p-value; in this case p=0.01.</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usually compare this to an arbitrary value of 0.05. Here 0.01 is less than 0.05 so we reject the null hypothesis and conclude that the mean monthly failure rate is not the same as the published microarray failure rate if this were a real experiment we may then want to investigate why this is the case. </a:t>
            </a:r>
          </a:p>
        </p:txBody>
      </p:sp>
      <p:sp>
        <p:nvSpPr>
          <p:cNvPr id="419" name="Shape 419"/>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5" name="Shape 105"/>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Before beginning a study we should be thinking about the statistical analysis that we will do to answer our research question.</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statistical analysis that we carry out will depend on the data that we collect.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 firstly the type, there are 4 types</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Categorical, nominal where data are in categories with no ordering, any observation can be assigned to only one category, boil down to a yes/no answer if there are two categories. Examples include gender, eye colour, surgical margin status.</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Categorical with ordering or ordinal, this is similar to nominal, except that the categories have an implicit order to them, given the categories you should be able to put them in order, for ordinal data there are few categories, examples include tumour grade, tumour stage, age if it has been categorised.</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Discrete: can take a finite range of set values, usually a larger number of values than for ordinal data, discrete data are often count data, e.g. shoe size, number of cells, number of tumours.</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Continuous, this sort of data can take any value over an infinite range, although sometimes discrete data is over a large enough range to be considered continuous, examples are weight, height, temperature.</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Different statistical methods will be used depending on the type of data, it is important to use the right test for the data you have collected and to ensure that the data meet all the assumptions of the 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 most statistical approaches rely on the observations that we are studying to be independent, that is one measurement shouldn’t be more similar to another, but we’ll learn more about that shortly.</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Any findings you make with your data can only be generalised back to the population from which your sample was drawn, you should not extrapolate beyond this population.  So if you only collect animals from one mouse litter your findings only apply to that litter. If you only collect males then your findings only apply to males, or you study black 6 mice then your findings only apply to black 6 mice.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 and in addition the statistical approach we take can depend on the distribution of our data, many tests depend on a normality assumption so we need to know are the data normally distributed, skewed or bimodal but more about that shortly.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06" name="Shape 106"/>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30" name="Shape 430"/>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Our t statistic is 3.07, we compare this to our t distribution, as we are doing a two sided test we need to look in both tails of the t distribution, so we look at ±3.07 and we calculate the area under the curve in both tails and this gives us our p-value. Of course R commander will give us the test statistic, p-value and degrees of freedom so we don’t need to do this ourselves, but it is useful to know how the test is carried out. </a:t>
            </a:r>
          </a:p>
        </p:txBody>
      </p:sp>
      <p:sp>
        <p:nvSpPr>
          <p:cNvPr id="431" name="Shape 431"/>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440" name="Shape 440"/>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now we’ve checked the assumptions hold, we can carry out the one-sample t-test.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There are two main values of interest that are calculated in a t-test: the t-statistic and the p-value.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t-statistic is based on the sample mean, x bar, the value you want to test from your null hypothesis, mu 0, the standard deviation of your observed data and the sample size. The bottom part of this equation (the part with the standard deviation and sample size) is the same as the standard error.  You won’t need to do this by hand, but it’s good to have an appreciation of how the t-statistic is calculated and where each of it’s components comes from.</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get a t-statistic from this formula and we then need to work out what this value means. To do this, we compare it to a t-distribution curve, like the ones that I introduced earlier. In this example, our t-distribution is based on 11 degrees of freedom because we have 12 observations (df=n-1 in a one sample test as we are estimating one parameter).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look at the t-distribution and find out where our t-value lies. In this case, we can see 3.07 is right in the tails of the distribution. This is a two-tailed test so we look at values above 3.07 and below -3.07 (remember that the t-distribution is symmetrical), and this is shown by the yellow shading. We can then work out the probability of seeing a value in either of the two yellow shaded areas, and this gives us our p-value; in this case p=0.01.</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usually compare this to an arbitrary value of 0.05. Here 0.01 is less than 0.05 so we reject the null hypothesis and conclude that the mean monthly failure rate is not the same as the published microarray failure rate if this were a real experiment we may then want to investigate why this is the case. </a:t>
            </a:r>
          </a:p>
        </p:txBody>
      </p:sp>
      <p:sp>
        <p:nvSpPr>
          <p:cNvPr id="441" name="Shape 441"/>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3" name="Shape 453"/>
        <p:cNvGrpSpPr/>
        <p:nvPr/>
      </p:nvGrpSpPr>
      <p:grpSpPr>
        <a:xfrm>
          <a:off x="0" y="0"/>
          <a:ext cx="0" cy="0"/>
          <a:chOff x="0" y="0"/>
          <a:chExt cx="0" cy="0"/>
        </a:xfrm>
      </p:grpSpPr>
      <p:sp>
        <p:nvSpPr>
          <p:cNvPr id="454" name="Shape 454"/>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455" name="Shape 455"/>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461" name="Shape 461"/>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We’ll now move on to looking a two-sample t-tests, which tend to be more common than a one sample test as we often want to compare two groups.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rules are very similar to the one-sample t-test so hopefully you’ll be able to spot a few common themes as I go through the next few slides. </a:t>
            </a:r>
          </a:p>
        </p:txBody>
      </p:sp>
      <p:sp>
        <p:nvSpPr>
          <p:cNvPr id="462" name="Shape 462"/>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468" name="Shape 468"/>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we’ll go on to look at the independent two-sample t-test. Often just called an independent sample t-test or a two-sample t-test.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Suppose a researcher has access to two different breeds of mice and they want to do an experiment where change in weight is one of the outcomes. It would be easier to use a mixture of the two breeds in the experiment but first we need to know weather the weight differs between the mice just because of breed. So we want to investigate whether the weight of 4 week old male mice depends on breed.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have 20 mice from breed A and 20 from breed B.</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before, we need to formulate a null hypothesis from our research question. Does the average weight of breed A differ from the average weight of breed B in 4-week old male mice.</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alternative hypothesis can take one of three options, less than, greater than or different to. In this example, we are interested in a difference in any direction, so our alternative hypothesis is that the mean weight of breed A is different to the mean weight of breed B. So this is a two-tailed test.</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469" name="Shape 469"/>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00" name="Shape 500"/>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we’ll go on to look at the independent two-sample t-test.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Suppose a researcher has access to two different breeds of mice and they want to do an experiment where change in weight is one of the outcomes. It would be easier to use a mixture of the two breeds in the experiment but first we need to know weather the weight differs between the mice just because of breed. So we want to investigate whether the weight of 4 week old male mice depends on breed.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have 20 mice from breed A and 20 from breed B.</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before, we need to formulate a null hypothesis from our research question. Does the average weight of breed A differ from the average weight of breed B in 4-week old male mice.</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alternative hypothesis can take one of three options, less than, greater than or different to. In this example, we are interested in a difference in any direction, so our alternative hypothesis is that the mean weight of breed A is different to the mean weight of breed B. So this is a two-tailed test.</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501" name="Shape 501"/>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5" name="Shape 505"/>
        <p:cNvGrpSpPr/>
        <p:nvPr/>
      </p:nvGrpSpPr>
      <p:grpSpPr>
        <a:xfrm>
          <a:off x="0" y="0"/>
          <a:ext cx="0" cy="0"/>
          <a:chOff x="0" y="0"/>
          <a:chExt cx="0" cy="0"/>
        </a:xfrm>
      </p:grpSpPr>
      <p:sp>
        <p:nvSpPr>
          <p:cNvPr id="506" name="Shape 506"/>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07" name="Shape 507"/>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with the one-sample t-test, it’s useful to calculate some basic summary statistics from the data ourselves. </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SzPct val="25000"/>
              <a:buNone/>
            </a:pPr>
            <a:r>
              <a:rPr b="0" i="0" lang="en-GB" sz="1200" u="none" cap="none" strike="noStrike">
                <a:solidFill>
                  <a:schemeClr val="dk1"/>
                </a:solidFill>
                <a:latin typeface="Calibri"/>
                <a:ea typeface="Calibri"/>
                <a:cs typeface="Calibri"/>
                <a:sym typeface="Calibri"/>
              </a:rPr>
              <a:t>In the independent two-sample t-test, we are again testing the mean values, so it would be really useful to know the mean in each of our groups.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SzPct val="25000"/>
              <a:buNone/>
            </a:pPr>
            <a:r>
              <a:rPr b="0" i="0" lang="en-GB" sz="1200" u="none" cap="none" strike="noStrike">
                <a:solidFill>
                  <a:schemeClr val="dk1"/>
                </a:solidFill>
                <a:latin typeface="Calibri"/>
                <a:ea typeface="Calibri"/>
                <a:cs typeface="Calibri"/>
                <a:sym typeface="Calibri"/>
              </a:rPr>
              <a:t>We can see here that the two mean values are fairly similar.</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508" name="Shape 508"/>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4" name="Shape 514"/>
        <p:cNvGrpSpPr/>
        <p:nvPr/>
      </p:nvGrpSpPr>
      <p:grpSpPr>
        <a:xfrm>
          <a:off x="0" y="0"/>
          <a:ext cx="0" cy="0"/>
          <a:chOff x="0" y="0"/>
          <a:chExt cx="0" cy="0"/>
        </a:xfrm>
      </p:grpSpPr>
      <p:sp>
        <p:nvSpPr>
          <p:cNvPr id="515" name="Shape 515"/>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16" name="Shape 516"/>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Again, we need to check the assumptions.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Within each breed, are the observations independent? Here we particularly need to think about whether we have littermates in the sample, as mice will be more similar within a litter than between litters. Ideally, mice within each group would either all come from the same litter or all come from different litters.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normality assumption is assessed with a histogram – plotted separately for each breed. The small sample size makes it quite difficult to judge. A looks fairly bell shaped and symmetrical, so is probably ok. There might be some slight skewing for breed B and the histogram isn’t very symmetrical so we might decide that actually normality is not reasonable here. For the purpose of this example we’ll say that the assumption is ok, but this might be something we need to consider in more detail when doing a ‘real’ analysis.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517" name="Shape 517"/>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25" name="Shape 525"/>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 third assumption, one that we didn’t need to consider in the one-sample t-test, is equal variance between the two groups we want to compare.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can use the histogram to assess this. Look at the spread, you can see that the histogram for breed A is much wider than the histogram for breed B. This suggests that the variance is not equal between the two groups.</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This isn’t a problem – we can apply a Welch’s correction if the variances are difference, which just means that the t-statistic is calculated in a slightly different way than if we did assume equal variance. However, care must be taken not to apply the Welch’s correction inappropriately (i.e. When variances are not dissimilar) because its use results in a large reduction in power. So if it is used inappropriately then we are less likely to see a difference should one exist.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There are also formal test to compare variances (Such as F-tests or Levene’s test, available within R), but this adds to the multiple testing problem that Deepak mentioned earlier, so we advise you to just use the plots if you can and use your own judgement rather than carrying out a formal 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526" name="Shape 526"/>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4" name="Shape 534"/>
        <p:cNvGrpSpPr/>
        <p:nvPr/>
      </p:nvGrpSpPr>
      <p:grpSpPr>
        <a:xfrm>
          <a:off x="0" y="0"/>
          <a:ext cx="0" cy="0"/>
          <a:chOff x="0" y="0"/>
          <a:chExt cx="0" cy="0"/>
        </a:xfrm>
      </p:grpSpPr>
      <p:sp>
        <p:nvSpPr>
          <p:cNvPr id="535" name="Shape 535"/>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36" name="Shape 536"/>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now we’ve checked the assumptions hold, we can carry out the independent two-sample t-test.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before, there are two main values of interest that are calculated in a t-test: the t-statistic and the p-value.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t-statistic is based on the sample mean for each group and the standard deviation of your observed data and the sample size for each group. With the Welch’s correction, we treat the standard deviation for each group separately, without the correction we use a pooled value.</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get a t-statistic from this formula and we then need to work out what this value means. To do this, we compare it to a t-distribution curve, as before. In this example, our t-distribution is based on 23 degrees of freedom which comes from a complicated formula, that we won’t give the details of.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look at the t-distribution and find out where our t-value lies. In this case, we can see </a:t>
            </a:r>
            <a:r>
              <a:rPr b="0" i="0" lang="en-GB" sz="1200" u="none" cap="none" strike="noStrike">
                <a:solidFill>
                  <a:schemeClr val="dk1"/>
                </a:solidFill>
                <a:latin typeface="Calibri"/>
                <a:ea typeface="Calibri"/>
                <a:cs typeface="Calibri"/>
                <a:sym typeface="Calibri"/>
              </a:rPr>
              <a:t>0.72</a:t>
            </a:r>
            <a:r>
              <a:rPr b="0" i="0" lang="en-GB" sz="1200" u="none" cap="none" strike="noStrike">
                <a:solidFill>
                  <a:schemeClr val="dk1"/>
                </a:solidFill>
                <a:latin typeface="Calibri"/>
                <a:ea typeface="Calibri"/>
                <a:cs typeface="Calibri"/>
                <a:sym typeface="Calibri"/>
              </a:rPr>
              <a:t> is in the middle part of the distribution. This is a two-tailed test so we look at values above 0.72 and below -0.72 (remember that the t-distribution is symmetrical), and this is shown by the yellow shading. We can then work out the probability of seeing a value in either of the two yellow shaded areas. In this case, the yellow area is quite large, so we expect a high probability. In this  case our p-value is 0.48.</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usually compare this to an arbitrary value of 0.05. Here 0.48 is </a:t>
            </a:r>
            <a:r>
              <a:rPr lang="en-GB"/>
              <a:t>more</a:t>
            </a:r>
            <a:r>
              <a:rPr b="0" i="0" lang="en-GB" sz="1200" u="none" cap="none" strike="noStrike">
                <a:solidFill>
                  <a:schemeClr val="dk1"/>
                </a:solidFill>
                <a:latin typeface="Calibri"/>
                <a:ea typeface="Calibri"/>
                <a:cs typeface="Calibri"/>
                <a:sym typeface="Calibri"/>
              </a:rPr>
              <a:t> than 0.05 so we can’t reject the null hypothesis and conclude that there is no evidence to suggest that the mean weight of breed A differs to the mean weight of breed B in 4 week old male mice.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537" name="Shape 537"/>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112" name="Shape 112"/>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6" name="Shape 546"/>
        <p:cNvGrpSpPr/>
        <p:nvPr/>
      </p:nvGrpSpPr>
      <p:grpSpPr>
        <a:xfrm>
          <a:off x="0" y="0"/>
          <a:ext cx="0" cy="0"/>
          <a:chOff x="0" y="0"/>
          <a:chExt cx="0" cy="0"/>
        </a:xfrm>
      </p:grpSpPr>
      <p:sp>
        <p:nvSpPr>
          <p:cNvPr id="547" name="Shape 547"/>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548" name="Shape 548"/>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2" name="Shape 552"/>
        <p:cNvGrpSpPr/>
        <p:nvPr/>
      </p:nvGrpSpPr>
      <p:grpSpPr>
        <a:xfrm>
          <a:off x="0" y="0"/>
          <a:ext cx="0" cy="0"/>
          <a:chOff x="0" y="0"/>
          <a:chExt cx="0" cy="0"/>
        </a:xfrm>
      </p:grpSpPr>
      <p:sp>
        <p:nvSpPr>
          <p:cNvPr id="553" name="Shape 553"/>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54" name="Shape 554"/>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my final example for this part of the lecture is on the paired two-sample t-test.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Suppose a researcher wants to know whether cellularity (the tumour content of cells) at the primary site of disease differs to that of another site of metastatic disease within the same patient.</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before, we need to formulate a null hypothesis from our research question. Does the cellularity at site A differ from cellularity at site B?</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before, the alternative hypothesis can take one of three options, less than, greater than or different to. In this example, we are interested in a difference in any direction, so our alternative hypothesis is that the cellularity at site A is different to the cellularity at site B. So this is a two-tailed test.</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555" name="Shape 555"/>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2" name="Shape 562"/>
        <p:cNvGrpSpPr/>
        <p:nvPr/>
      </p:nvGrpSpPr>
      <p:grpSpPr>
        <a:xfrm>
          <a:off x="0" y="0"/>
          <a:ext cx="0" cy="0"/>
          <a:chOff x="0" y="0"/>
          <a:chExt cx="0" cy="0"/>
        </a:xfrm>
      </p:grpSpPr>
      <p:sp>
        <p:nvSpPr>
          <p:cNvPr id="563" name="Shape 563"/>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64" name="Shape 564"/>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my final example for this part of the lecture is on the paired two-sample t-test.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Suppose a researcher wants to know whether cellularity (the tumour content of cells) at the primary site of disease differs to that of another site of metastatic disease within the same patient.</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before, we need to formulate a null hypothesis from our research question. Does the cellularity at site A differ from cellularity at site B?</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before, the alternative hypothesis can take one of three options, less than, greater than or different to. In this example, we are interested in a difference in any direction, so our alternative hypothesis is that the cellularity at site A is different to the cellularity at site B. So this is a two-tailed test.</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565" name="Shape 565"/>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9" name="Shape 569"/>
        <p:cNvGrpSpPr/>
        <p:nvPr/>
      </p:nvGrpSpPr>
      <p:grpSpPr>
        <a:xfrm>
          <a:off x="0" y="0"/>
          <a:ext cx="0" cy="0"/>
          <a:chOff x="0" y="0"/>
          <a:chExt cx="0" cy="0"/>
        </a:xfrm>
      </p:grpSpPr>
      <p:sp>
        <p:nvSpPr>
          <p:cNvPr id="570" name="Shape 570"/>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71" name="Shape 571"/>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can actually formulate our null hypothesis in a slightly different way.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Saying that the cellularity at site A = cellularity at site B is the same as saying that the cellularity at site A - cellularity at site B = 0.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This all boils down to doing a one-sample t-test on the differences.</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can calculate the mean difference as our summary statistic. Here the mean difference is 19.14, which is clearly larger than 0. Still, we don’t know if this mean difference is significant different from 0.</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572" name="Shape 572"/>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6" name="Shape 576"/>
        <p:cNvGrpSpPr/>
        <p:nvPr/>
      </p:nvGrpSpPr>
      <p:grpSpPr>
        <a:xfrm>
          <a:off x="0" y="0"/>
          <a:ext cx="0" cy="0"/>
          <a:chOff x="0" y="0"/>
          <a:chExt cx="0" cy="0"/>
        </a:xfrm>
      </p:grpSpPr>
      <p:sp>
        <p:nvSpPr>
          <p:cNvPr id="577" name="Shape 577"/>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78" name="Shape 578"/>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can actually formulate our null hypothesis in a slightly different way.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Saying that the cellularity at site A = cellularity at site B is the same as saying that the cellularity at site A - cellularity at site B = 0.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This all boils down to doing a one-sample t-test on the differences.</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can calculate the mean difference as our summary statistic. Here the mean difference is 19.14, which is clearly larger than 0. Still, we don’t know if this mean difference is significant different from 0.</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579" name="Shape 579"/>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4" name="Shape 584"/>
        <p:cNvGrpSpPr/>
        <p:nvPr/>
      </p:nvGrpSpPr>
      <p:grpSpPr>
        <a:xfrm>
          <a:off x="0" y="0"/>
          <a:ext cx="0" cy="0"/>
          <a:chOff x="0" y="0"/>
          <a:chExt cx="0" cy="0"/>
        </a:xfrm>
      </p:grpSpPr>
      <p:sp>
        <p:nvSpPr>
          <p:cNvPr id="585" name="Shape 585"/>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86" name="Shape 586"/>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Once again, we need to check the assumptions.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know that the two measurements within a patient are not going to be independent. What we need to do here is take one measurement per patient, in this case the difference between the two sites, and ask if these values are independent. In this case this seems fine. One thing to consider is whether any of the patients in your sample may be related as this may mean that independence cannot be assumed.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normality assumption is assessed with a histogram – again based on the difference between the two sites. Normality seems fine here, even with the small sample size we can see that the histogram is symmetrical and has a bell shape.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587" name="Shape 587"/>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3" name="Shape 593"/>
        <p:cNvGrpSpPr/>
        <p:nvPr/>
      </p:nvGrpSpPr>
      <p:grpSpPr>
        <a:xfrm>
          <a:off x="0" y="0"/>
          <a:ext cx="0" cy="0"/>
          <a:chOff x="0" y="0"/>
          <a:chExt cx="0" cy="0"/>
        </a:xfrm>
      </p:grpSpPr>
      <p:sp>
        <p:nvSpPr>
          <p:cNvPr id="594" name="Shape 594"/>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95" name="Shape 595"/>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Now we’ve checked the assumptions hold, we can carry out the paired two-sample t-test.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before, there are two main values of interest that are calculated in a t-test: the t-statistic and the p-value.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t-statistic is based on the mean difference between paired observations and the standard deviation and the sample size of these differences.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get a t-statistic from this formula and we then need to work out what this value means. To do this, we compare it to a t-distribution curve, as before. In this example, our t-distribution is based on 19 degrees of freedom because we have 20 paired observations (df=n-1).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look at the t-distribution and find out where our t-value lies. In this case, we can see 3.66 is right in the tails of the distribution. This is a two-tailed test so we look at values above 3.66 and below -3.66 (remember that the t-distribution is symmetrical), and this is shown by the yellow shading – you can’t see it that well as the area is so small. We can work out the probability of seeing a value in either of the two yellow shaded areas. In this case, the yellow area is very small, so we expect a small probability. In this  case our p-value is less than 0.01.</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usually compare this to an arbitrary value of 0.05. Here 0.01 is less than 0.05 so we reject the null hypothesis and conclude that there is evidence to suggest that the cellularity differs between site A and site B within the same patient.</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596" name="Shape 596"/>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5" name="Shape 605"/>
        <p:cNvGrpSpPr/>
        <p:nvPr/>
      </p:nvGrpSpPr>
      <p:grpSpPr>
        <a:xfrm>
          <a:off x="0" y="0"/>
          <a:ext cx="0" cy="0"/>
          <a:chOff x="0" y="0"/>
          <a:chExt cx="0" cy="0"/>
        </a:xfrm>
      </p:grpSpPr>
      <p:sp>
        <p:nvSpPr>
          <p:cNvPr id="606" name="Shape 606"/>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607" name="Shape 607"/>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1" name="Shape 611"/>
        <p:cNvGrpSpPr/>
        <p:nvPr/>
      </p:nvGrpSpPr>
      <p:grpSpPr>
        <a:xfrm>
          <a:off x="0" y="0"/>
          <a:ext cx="0" cy="0"/>
          <a:chOff x="0" y="0"/>
          <a:chExt cx="0" cy="0"/>
        </a:xfrm>
      </p:grpSpPr>
      <p:sp>
        <p:nvSpPr>
          <p:cNvPr id="612" name="Shape 612"/>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13" name="Shape 613"/>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We’ve covered three different types of t-test now and you may have noticed that they all rely on the assumption of normality. If your data is normally distributed then that’s great, you should be able to carry out the relevant t-test.</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But, there may be times when the normality assumption seems unreasonable and in those cases carrying out a t-test might give you unreliable results. You have a couple of options.</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First, you could try a transformation of your data. A popular transformation is the log-transformation. If the log-transformed data is normally distributed, you can then perform the t-test on the transformed data. You need to be really careful when interpreting your results when using transformed data because the results won’t be on the original scale.</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There’s also an alternative to each of the t-tests that doesn’t require the normality assumption. These are what we call non-parametric tests, which make less restrictive assumptions about the underlying shape of the data's distribution (dependent on test). You can carry out any of these tests within GraphPad Prism.</a:t>
            </a:r>
          </a:p>
        </p:txBody>
      </p:sp>
      <p:sp>
        <p:nvSpPr>
          <p:cNvPr id="614" name="Shape 614"/>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9" name="Shape 619"/>
        <p:cNvGrpSpPr/>
        <p:nvPr/>
      </p:nvGrpSpPr>
      <p:grpSpPr>
        <a:xfrm>
          <a:off x="0" y="0"/>
          <a:ext cx="0" cy="0"/>
          <a:chOff x="0" y="0"/>
          <a:chExt cx="0" cy="0"/>
        </a:xfrm>
      </p:grpSpPr>
      <p:sp>
        <p:nvSpPr>
          <p:cNvPr id="620" name="Shape 620"/>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21" name="Shape 621"/>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622" name="Shape 622"/>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118" name="Shape 118"/>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6" name="Shape 626"/>
        <p:cNvGrpSpPr/>
        <p:nvPr/>
      </p:nvGrpSpPr>
      <p:grpSpPr>
        <a:xfrm>
          <a:off x="0" y="0"/>
          <a:ext cx="0" cy="0"/>
          <a:chOff x="0" y="0"/>
          <a:chExt cx="0" cy="0"/>
        </a:xfrm>
      </p:grpSpPr>
      <p:sp>
        <p:nvSpPr>
          <p:cNvPr id="627" name="Shape 627"/>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628" name="Shape 628"/>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2" name="Shape 632"/>
        <p:cNvGrpSpPr/>
        <p:nvPr/>
      </p:nvGrpSpPr>
      <p:grpSpPr>
        <a:xfrm>
          <a:off x="0" y="0"/>
          <a:ext cx="0" cy="0"/>
          <a:chOff x="0" y="0"/>
          <a:chExt cx="0" cy="0"/>
        </a:xfrm>
      </p:grpSpPr>
      <p:sp>
        <p:nvSpPr>
          <p:cNvPr id="633" name="Shape 633"/>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34" name="Shape 634"/>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Now you’ll get the opportunity to have a go at doing some t-tests yourself.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rgbClr val="000000"/>
              </a:buClr>
              <a:buSzPct val="25000"/>
              <a:buFont typeface="Arial"/>
              <a:buNone/>
            </a:pPr>
            <a:r>
              <a:rPr b="0" i="0" lang="en-GB" sz="1200" u="none" cap="none" strike="noStrike">
                <a:solidFill>
                  <a:schemeClr val="dk1"/>
                </a:solidFill>
                <a:latin typeface="Calibri"/>
                <a:ea typeface="Calibri"/>
                <a:cs typeface="Calibri"/>
                <a:sym typeface="Calibri"/>
              </a:rPr>
              <a:t>Start by going through the examples in the manual and try to replicate the results -these are the same examples that I’ve just shown you. Then there’s a practical sheet to go through as well.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We’ll be around to help if you get stuck and don’t worry if you can’t finish everything, we’ll have another practical session later for you to continue with this and to try some new analyses  from the next lecture, and we’ll also stay for a little while after the lectures if anyone wants to continue then. </a:t>
            </a:r>
          </a:p>
        </p:txBody>
      </p:sp>
      <p:sp>
        <p:nvSpPr>
          <p:cNvPr id="635" name="Shape 635"/>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1" name="Shape 641"/>
        <p:cNvGrpSpPr/>
        <p:nvPr/>
      </p:nvGrpSpPr>
      <p:grpSpPr>
        <a:xfrm>
          <a:off x="0" y="0"/>
          <a:ext cx="0" cy="0"/>
          <a:chOff x="0" y="0"/>
          <a:chExt cx="0" cy="0"/>
        </a:xfrm>
      </p:grpSpPr>
      <p:sp>
        <p:nvSpPr>
          <p:cNvPr id="642" name="Shape 642"/>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43" name="Shape 643"/>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Feel free to interrupt if you have questions.</a:t>
            </a:r>
          </a:p>
        </p:txBody>
      </p:sp>
      <p:sp>
        <p:nvSpPr>
          <p:cNvPr id="644" name="Shape 644"/>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7" name="Shape 647"/>
        <p:cNvGrpSpPr/>
        <p:nvPr/>
      </p:nvGrpSpPr>
      <p:grpSpPr>
        <a:xfrm>
          <a:off x="0" y="0"/>
          <a:ext cx="0" cy="0"/>
          <a:chOff x="0" y="0"/>
          <a:chExt cx="0" cy="0"/>
        </a:xfrm>
      </p:grpSpPr>
      <p:sp>
        <p:nvSpPr>
          <p:cNvPr id="648" name="Shape 648"/>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649" name="Shape 649"/>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a:noFill/>
          </a:ln>
        </p:spPr>
      </p:sp>
      <p:sp>
        <p:nvSpPr>
          <p:cNvPr id="650" name="Shape 650"/>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4" name="Shape 654"/>
        <p:cNvGrpSpPr/>
        <p:nvPr/>
      </p:nvGrpSpPr>
      <p:grpSpPr>
        <a:xfrm>
          <a:off x="0" y="0"/>
          <a:ext cx="0" cy="0"/>
          <a:chOff x="0" y="0"/>
          <a:chExt cx="0" cy="0"/>
        </a:xfrm>
      </p:grpSpPr>
      <p:sp>
        <p:nvSpPr>
          <p:cNvPr id="655" name="Shape 655"/>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656" name="Shape 656"/>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657" name="Shape 657"/>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2" name="Shape 662"/>
        <p:cNvGrpSpPr/>
        <p:nvPr/>
      </p:nvGrpSpPr>
      <p:grpSpPr>
        <a:xfrm>
          <a:off x="0" y="0"/>
          <a:ext cx="0" cy="0"/>
          <a:chOff x="0" y="0"/>
          <a:chExt cx="0" cy="0"/>
        </a:xfrm>
      </p:grpSpPr>
      <p:sp>
        <p:nvSpPr>
          <p:cNvPr id="663" name="Shape 663"/>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664" name="Shape 664"/>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665" name="Shape 665"/>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0" name="Shape 670"/>
        <p:cNvGrpSpPr/>
        <p:nvPr/>
      </p:nvGrpSpPr>
      <p:grpSpPr>
        <a:xfrm>
          <a:off x="0" y="0"/>
          <a:ext cx="0" cy="0"/>
          <a:chOff x="0" y="0"/>
          <a:chExt cx="0" cy="0"/>
        </a:xfrm>
      </p:grpSpPr>
      <p:sp>
        <p:nvSpPr>
          <p:cNvPr id="671" name="Shape 671"/>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672" name="Shape 672"/>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673" name="Shape 673"/>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lang="en-GB"/>
              <a:t>Uses directions of differences - looks to see whether observed values are smaller or larger than a reference value.</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7" name="Shape 677"/>
        <p:cNvGrpSpPr/>
        <p:nvPr/>
      </p:nvGrpSpPr>
      <p:grpSpPr>
        <a:xfrm>
          <a:off x="0" y="0"/>
          <a:ext cx="0" cy="0"/>
          <a:chOff x="0" y="0"/>
          <a:chExt cx="0" cy="0"/>
        </a:xfrm>
      </p:grpSpPr>
      <p:sp>
        <p:nvSpPr>
          <p:cNvPr id="678" name="Shape 678"/>
          <p:cNvSpPr txBox="1"/>
          <p:nvPr>
            <p:ph idx="1" type="body"/>
          </p:nvPr>
        </p:nvSpPr>
        <p:spPr>
          <a:xfrm>
            <a:off x="666908" y="4715155"/>
            <a:ext cx="5335200" cy="4467000"/>
          </a:xfrm>
          <a:prstGeom prst="rect">
            <a:avLst/>
          </a:prstGeom>
        </p:spPr>
        <p:txBody>
          <a:bodyPr anchorCtr="0" anchor="t" bIns="91425" lIns="91425" rIns="91425" tIns="91425">
            <a:noAutofit/>
          </a:bodyPr>
          <a:lstStyle/>
          <a:p>
            <a:pPr lvl="0" rtl="0">
              <a:spcBef>
                <a:spcPts val="0"/>
              </a:spcBef>
              <a:buNone/>
            </a:pPr>
            <a:r>
              <a:rPr lang="en-GB"/>
              <a:t>Minimally requires ordinal data, so that the comparisons “greater than”, “less than”, and “equal to” are meaningful.</a:t>
            </a:r>
          </a:p>
        </p:txBody>
      </p:sp>
      <p:sp>
        <p:nvSpPr>
          <p:cNvPr id="679" name="Shape 679"/>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3" name="Shape 683"/>
        <p:cNvGrpSpPr/>
        <p:nvPr/>
      </p:nvGrpSpPr>
      <p:grpSpPr>
        <a:xfrm>
          <a:off x="0" y="0"/>
          <a:ext cx="0" cy="0"/>
          <a:chOff x="0" y="0"/>
          <a:chExt cx="0" cy="0"/>
        </a:xfrm>
      </p:grpSpPr>
      <p:sp>
        <p:nvSpPr>
          <p:cNvPr id="684" name="Shape 684"/>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685" name="Shape 685"/>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686" name="Shape 686"/>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0" name="Shape 690"/>
        <p:cNvGrpSpPr/>
        <p:nvPr/>
      </p:nvGrpSpPr>
      <p:grpSpPr>
        <a:xfrm>
          <a:off x="0" y="0"/>
          <a:ext cx="0" cy="0"/>
          <a:chOff x="0" y="0"/>
          <a:chExt cx="0" cy="0"/>
        </a:xfrm>
      </p:grpSpPr>
      <p:sp>
        <p:nvSpPr>
          <p:cNvPr id="691" name="Shape 691"/>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692" name="Shape 692"/>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693" name="Shape 693"/>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124" name="Shape 124"/>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7" name="Shape 697"/>
        <p:cNvGrpSpPr/>
        <p:nvPr/>
      </p:nvGrpSpPr>
      <p:grpSpPr>
        <a:xfrm>
          <a:off x="0" y="0"/>
          <a:ext cx="0" cy="0"/>
          <a:chOff x="0" y="0"/>
          <a:chExt cx="0" cy="0"/>
        </a:xfrm>
      </p:grpSpPr>
      <p:sp>
        <p:nvSpPr>
          <p:cNvPr id="698" name="Shape 698"/>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699" name="Shape 699"/>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00" name="Shape 700"/>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5" name="Shape 705"/>
        <p:cNvGrpSpPr/>
        <p:nvPr/>
      </p:nvGrpSpPr>
      <p:grpSpPr>
        <a:xfrm>
          <a:off x="0" y="0"/>
          <a:ext cx="0" cy="0"/>
          <a:chOff x="0" y="0"/>
          <a:chExt cx="0" cy="0"/>
        </a:xfrm>
      </p:grpSpPr>
      <p:sp>
        <p:nvSpPr>
          <p:cNvPr id="706" name="Shape 706"/>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07" name="Shape 707"/>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08" name="Shape 708"/>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3" name="Shape 713"/>
        <p:cNvGrpSpPr/>
        <p:nvPr/>
      </p:nvGrpSpPr>
      <p:grpSpPr>
        <a:xfrm>
          <a:off x="0" y="0"/>
          <a:ext cx="0" cy="0"/>
          <a:chOff x="0" y="0"/>
          <a:chExt cx="0" cy="0"/>
        </a:xfrm>
      </p:grpSpPr>
      <p:sp>
        <p:nvSpPr>
          <p:cNvPr id="714" name="Shape 714"/>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15" name="Shape 715"/>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16" name="Shape 716"/>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2" name="Shape 722"/>
        <p:cNvGrpSpPr/>
        <p:nvPr/>
      </p:nvGrpSpPr>
      <p:grpSpPr>
        <a:xfrm>
          <a:off x="0" y="0"/>
          <a:ext cx="0" cy="0"/>
          <a:chOff x="0" y="0"/>
          <a:chExt cx="0" cy="0"/>
        </a:xfrm>
      </p:grpSpPr>
      <p:sp>
        <p:nvSpPr>
          <p:cNvPr id="723" name="Shape 723"/>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24" name="Shape 724"/>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25" name="Shape 725"/>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2" name="Shape 732"/>
        <p:cNvGrpSpPr/>
        <p:nvPr/>
      </p:nvGrpSpPr>
      <p:grpSpPr>
        <a:xfrm>
          <a:off x="0" y="0"/>
          <a:ext cx="0" cy="0"/>
          <a:chOff x="0" y="0"/>
          <a:chExt cx="0" cy="0"/>
        </a:xfrm>
      </p:grpSpPr>
      <p:sp>
        <p:nvSpPr>
          <p:cNvPr id="733" name="Shape 733"/>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34" name="Shape 734"/>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35" name="Shape 735"/>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9" name="Shape 739"/>
        <p:cNvGrpSpPr/>
        <p:nvPr/>
      </p:nvGrpSpPr>
      <p:grpSpPr>
        <a:xfrm>
          <a:off x="0" y="0"/>
          <a:ext cx="0" cy="0"/>
          <a:chOff x="0" y="0"/>
          <a:chExt cx="0" cy="0"/>
        </a:xfrm>
      </p:grpSpPr>
      <p:sp>
        <p:nvSpPr>
          <p:cNvPr id="740" name="Shape 740"/>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41" name="Shape 741"/>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42" name="Shape 742"/>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7" name="Shape 747"/>
        <p:cNvGrpSpPr/>
        <p:nvPr/>
      </p:nvGrpSpPr>
      <p:grpSpPr>
        <a:xfrm>
          <a:off x="0" y="0"/>
          <a:ext cx="0" cy="0"/>
          <a:chOff x="0" y="0"/>
          <a:chExt cx="0" cy="0"/>
        </a:xfrm>
      </p:grpSpPr>
      <p:sp>
        <p:nvSpPr>
          <p:cNvPr id="748" name="Shape 748"/>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49" name="Shape 749"/>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50" name="Shape 750"/>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4" name="Shape 754"/>
        <p:cNvGrpSpPr/>
        <p:nvPr/>
      </p:nvGrpSpPr>
      <p:grpSpPr>
        <a:xfrm>
          <a:off x="0" y="0"/>
          <a:ext cx="0" cy="0"/>
          <a:chOff x="0" y="0"/>
          <a:chExt cx="0" cy="0"/>
        </a:xfrm>
      </p:grpSpPr>
      <p:sp>
        <p:nvSpPr>
          <p:cNvPr id="755" name="Shape 755"/>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56" name="Shape 756"/>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57" name="Shape 757"/>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1" name="Shape 761"/>
        <p:cNvGrpSpPr/>
        <p:nvPr/>
      </p:nvGrpSpPr>
      <p:grpSpPr>
        <a:xfrm>
          <a:off x="0" y="0"/>
          <a:ext cx="0" cy="0"/>
          <a:chOff x="0" y="0"/>
          <a:chExt cx="0" cy="0"/>
        </a:xfrm>
      </p:grpSpPr>
      <p:sp>
        <p:nvSpPr>
          <p:cNvPr id="762" name="Shape 762"/>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63" name="Shape 763"/>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64" name="Shape 764"/>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0" name="Shape 770"/>
        <p:cNvGrpSpPr/>
        <p:nvPr/>
      </p:nvGrpSpPr>
      <p:grpSpPr>
        <a:xfrm>
          <a:off x="0" y="0"/>
          <a:ext cx="0" cy="0"/>
          <a:chOff x="0" y="0"/>
          <a:chExt cx="0" cy="0"/>
        </a:xfrm>
      </p:grpSpPr>
      <p:sp>
        <p:nvSpPr>
          <p:cNvPr id="771" name="Shape 771"/>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72" name="Shape 772"/>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73" name="Shape 773"/>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131" name="Shape 131"/>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9" name="Shape 779"/>
        <p:cNvGrpSpPr/>
        <p:nvPr/>
      </p:nvGrpSpPr>
      <p:grpSpPr>
        <a:xfrm>
          <a:off x="0" y="0"/>
          <a:ext cx="0" cy="0"/>
          <a:chOff x="0" y="0"/>
          <a:chExt cx="0" cy="0"/>
        </a:xfrm>
      </p:grpSpPr>
      <p:sp>
        <p:nvSpPr>
          <p:cNvPr id="780" name="Shape 780"/>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81" name="Shape 781"/>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82" name="Shape 782"/>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7" name="Shape 787"/>
        <p:cNvGrpSpPr/>
        <p:nvPr/>
      </p:nvGrpSpPr>
      <p:grpSpPr>
        <a:xfrm>
          <a:off x="0" y="0"/>
          <a:ext cx="0" cy="0"/>
          <a:chOff x="0" y="0"/>
          <a:chExt cx="0" cy="0"/>
        </a:xfrm>
      </p:grpSpPr>
      <p:sp>
        <p:nvSpPr>
          <p:cNvPr id="788" name="Shape 788"/>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89" name="Shape 789"/>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90" name="Shape 790"/>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6" name="Shape 796"/>
        <p:cNvGrpSpPr/>
        <p:nvPr/>
      </p:nvGrpSpPr>
      <p:grpSpPr>
        <a:xfrm>
          <a:off x="0" y="0"/>
          <a:ext cx="0" cy="0"/>
          <a:chOff x="0" y="0"/>
          <a:chExt cx="0" cy="0"/>
        </a:xfrm>
      </p:grpSpPr>
      <p:sp>
        <p:nvSpPr>
          <p:cNvPr id="797" name="Shape 797"/>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98" name="Shape 798"/>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99" name="Shape 799"/>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5" name="Shape 805"/>
        <p:cNvGrpSpPr/>
        <p:nvPr/>
      </p:nvGrpSpPr>
      <p:grpSpPr>
        <a:xfrm>
          <a:off x="0" y="0"/>
          <a:ext cx="0" cy="0"/>
          <a:chOff x="0" y="0"/>
          <a:chExt cx="0" cy="0"/>
        </a:xfrm>
      </p:grpSpPr>
      <p:sp>
        <p:nvSpPr>
          <p:cNvPr id="806" name="Shape 806"/>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07" name="Shape 807"/>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08" name="Shape 808"/>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2" name="Shape 812"/>
        <p:cNvGrpSpPr/>
        <p:nvPr/>
      </p:nvGrpSpPr>
      <p:grpSpPr>
        <a:xfrm>
          <a:off x="0" y="0"/>
          <a:ext cx="0" cy="0"/>
          <a:chOff x="0" y="0"/>
          <a:chExt cx="0" cy="0"/>
        </a:xfrm>
      </p:grpSpPr>
      <p:sp>
        <p:nvSpPr>
          <p:cNvPr id="813" name="Shape 813"/>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14" name="Shape 814"/>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15" name="Shape 815"/>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9" name="Shape 819"/>
        <p:cNvGrpSpPr/>
        <p:nvPr/>
      </p:nvGrpSpPr>
      <p:grpSpPr>
        <a:xfrm>
          <a:off x="0" y="0"/>
          <a:ext cx="0" cy="0"/>
          <a:chOff x="0" y="0"/>
          <a:chExt cx="0" cy="0"/>
        </a:xfrm>
      </p:grpSpPr>
      <p:sp>
        <p:nvSpPr>
          <p:cNvPr id="820" name="Shape 820"/>
          <p:cNvSpPr txBox="1"/>
          <p:nvPr>
            <p:ph idx="1" type="body"/>
          </p:nvPr>
        </p:nvSpPr>
        <p:spPr>
          <a:xfrm>
            <a:off x="666908" y="4715155"/>
            <a:ext cx="5335200" cy="4467000"/>
          </a:xfrm>
          <a:prstGeom prst="rect">
            <a:avLst/>
          </a:prstGeom>
        </p:spPr>
        <p:txBody>
          <a:bodyPr anchorCtr="0" anchor="t" bIns="91425" lIns="91425" rIns="91425" tIns="91425">
            <a:noAutofit/>
          </a:bodyPr>
          <a:lstStyle/>
          <a:p>
            <a:pPr lvl="0" rtl="0">
              <a:spcBef>
                <a:spcPts val="0"/>
              </a:spcBef>
              <a:buNone/>
            </a:pPr>
            <a:r>
              <a:t/>
            </a:r>
            <a:endParaRPr/>
          </a:p>
        </p:txBody>
      </p:sp>
      <p:sp>
        <p:nvSpPr>
          <p:cNvPr id="821" name="Shape 821"/>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5" name="Shape 825"/>
        <p:cNvGrpSpPr/>
        <p:nvPr/>
      </p:nvGrpSpPr>
      <p:grpSpPr>
        <a:xfrm>
          <a:off x="0" y="0"/>
          <a:ext cx="0" cy="0"/>
          <a:chOff x="0" y="0"/>
          <a:chExt cx="0" cy="0"/>
        </a:xfrm>
      </p:grpSpPr>
      <p:sp>
        <p:nvSpPr>
          <p:cNvPr id="826" name="Shape 826"/>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27" name="Shape 827"/>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28" name="Shape 828"/>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3" name="Shape 833"/>
        <p:cNvGrpSpPr/>
        <p:nvPr/>
      </p:nvGrpSpPr>
      <p:grpSpPr>
        <a:xfrm>
          <a:off x="0" y="0"/>
          <a:ext cx="0" cy="0"/>
          <a:chOff x="0" y="0"/>
          <a:chExt cx="0" cy="0"/>
        </a:xfrm>
      </p:grpSpPr>
      <p:sp>
        <p:nvSpPr>
          <p:cNvPr id="834" name="Shape 834"/>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35" name="Shape 835"/>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36" name="Shape 836"/>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lang="en-GB"/>
              <a:t>Symmetry of difference scores about true median difference required as an assumption, otherwise you’re testing whether the difference between the pairs follows a symmetric distribution around zero.</a:t>
            </a:r>
          </a:p>
          <a:p>
            <a:pPr indent="0" lvl="0" marL="0" marR="0" rtl="0" algn="l">
              <a:spcBef>
                <a:spcPts val="0"/>
              </a:spcBef>
              <a:spcAft>
                <a:spcPts val="0"/>
              </a:spcAft>
              <a:buSzPct val="250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0" name="Shape 840"/>
        <p:cNvGrpSpPr/>
        <p:nvPr/>
      </p:nvGrpSpPr>
      <p:grpSpPr>
        <a:xfrm>
          <a:off x="0" y="0"/>
          <a:ext cx="0" cy="0"/>
          <a:chOff x="0" y="0"/>
          <a:chExt cx="0" cy="0"/>
        </a:xfrm>
      </p:grpSpPr>
      <p:sp>
        <p:nvSpPr>
          <p:cNvPr id="841" name="Shape 841"/>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42" name="Shape 842"/>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43" name="Shape 843"/>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7" name="Shape 847"/>
        <p:cNvGrpSpPr/>
        <p:nvPr/>
      </p:nvGrpSpPr>
      <p:grpSpPr>
        <a:xfrm>
          <a:off x="0" y="0"/>
          <a:ext cx="0" cy="0"/>
          <a:chOff x="0" y="0"/>
          <a:chExt cx="0" cy="0"/>
        </a:xfrm>
      </p:grpSpPr>
      <p:sp>
        <p:nvSpPr>
          <p:cNvPr id="848" name="Shape 848"/>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49" name="Shape 849"/>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50" name="Shape 850"/>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137" name="Shape 137"/>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4" name="Shape 854"/>
        <p:cNvGrpSpPr/>
        <p:nvPr/>
      </p:nvGrpSpPr>
      <p:grpSpPr>
        <a:xfrm>
          <a:off x="0" y="0"/>
          <a:ext cx="0" cy="0"/>
          <a:chOff x="0" y="0"/>
          <a:chExt cx="0" cy="0"/>
        </a:xfrm>
      </p:grpSpPr>
      <p:sp>
        <p:nvSpPr>
          <p:cNvPr id="855" name="Shape 855"/>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56" name="Shape 856"/>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57" name="Shape 857"/>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1" name="Shape 861"/>
        <p:cNvGrpSpPr/>
        <p:nvPr/>
      </p:nvGrpSpPr>
      <p:grpSpPr>
        <a:xfrm>
          <a:off x="0" y="0"/>
          <a:ext cx="0" cy="0"/>
          <a:chOff x="0" y="0"/>
          <a:chExt cx="0" cy="0"/>
        </a:xfrm>
      </p:grpSpPr>
      <p:sp>
        <p:nvSpPr>
          <p:cNvPr id="862" name="Shape 862"/>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63" name="Shape 863"/>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64" name="Shape 864"/>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0" name="Shape 870"/>
        <p:cNvGrpSpPr/>
        <p:nvPr/>
      </p:nvGrpSpPr>
      <p:grpSpPr>
        <a:xfrm>
          <a:off x="0" y="0"/>
          <a:ext cx="0" cy="0"/>
          <a:chOff x="0" y="0"/>
          <a:chExt cx="0" cy="0"/>
        </a:xfrm>
      </p:grpSpPr>
      <p:sp>
        <p:nvSpPr>
          <p:cNvPr id="871" name="Shape 871"/>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72" name="Shape 872"/>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73" name="Shape 873"/>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7" name="Shape 877"/>
        <p:cNvGrpSpPr/>
        <p:nvPr/>
      </p:nvGrpSpPr>
      <p:grpSpPr>
        <a:xfrm>
          <a:off x="0" y="0"/>
          <a:ext cx="0" cy="0"/>
          <a:chOff x="0" y="0"/>
          <a:chExt cx="0" cy="0"/>
        </a:xfrm>
      </p:grpSpPr>
      <p:sp>
        <p:nvSpPr>
          <p:cNvPr id="878" name="Shape 878"/>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79" name="Shape 879"/>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80" name="Shape 880"/>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5" name="Shape 885"/>
        <p:cNvGrpSpPr/>
        <p:nvPr/>
      </p:nvGrpSpPr>
      <p:grpSpPr>
        <a:xfrm>
          <a:off x="0" y="0"/>
          <a:ext cx="0" cy="0"/>
          <a:chOff x="0" y="0"/>
          <a:chExt cx="0" cy="0"/>
        </a:xfrm>
      </p:grpSpPr>
      <p:sp>
        <p:nvSpPr>
          <p:cNvPr id="886" name="Shape 886"/>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87" name="Shape 887"/>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88" name="Shape 888"/>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3" name="Shape 893"/>
        <p:cNvGrpSpPr/>
        <p:nvPr/>
      </p:nvGrpSpPr>
      <p:grpSpPr>
        <a:xfrm>
          <a:off x="0" y="0"/>
          <a:ext cx="0" cy="0"/>
          <a:chOff x="0" y="0"/>
          <a:chExt cx="0" cy="0"/>
        </a:xfrm>
      </p:grpSpPr>
      <p:sp>
        <p:nvSpPr>
          <p:cNvPr id="894" name="Shape 894"/>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95" name="Shape 895"/>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96" name="Shape 896"/>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0" name="Shape 900"/>
        <p:cNvGrpSpPr/>
        <p:nvPr/>
      </p:nvGrpSpPr>
      <p:grpSpPr>
        <a:xfrm>
          <a:off x="0" y="0"/>
          <a:ext cx="0" cy="0"/>
          <a:chOff x="0" y="0"/>
          <a:chExt cx="0" cy="0"/>
        </a:xfrm>
      </p:grpSpPr>
      <p:sp>
        <p:nvSpPr>
          <p:cNvPr id="901" name="Shape 901"/>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02" name="Shape 902"/>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903" name="Shape 903"/>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8" name="Shape 908"/>
        <p:cNvGrpSpPr/>
        <p:nvPr/>
      </p:nvGrpSpPr>
      <p:grpSpPr>
        <a:xfrm>
          <a:off x="0" y="0"/>
          <a:ext cx="0" cy="0"/>
          <a:chOff x="0" y="0"/>
          <a:chExt cx="0" cy="0"/>
        </a:xfrm>
      </p:grpSpPr>
      <p:sp>
        <p:nvSpPr>
          <p:cNvPr id="909" name="Shape 909"/>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10" name="Shape 910"/>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911" name="Shape 911"/>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7" name="Shape 917"/>
        <p:cNvGrpSpPr/>
        <p:nvPr/>
      </p:nvGrpSpPr>
      <p:grpSpPr>
        <a:xfrm>
          <a:off x="0" y="0"/>
          <a:ext cx="0" cy="0"/>
          <a:chOff x="0" y="0"/>
          <a:chExt cx="0" cy="0"/>
        </a:xfrm>
      </p:grpSpPr>
      <p:sp>
        <p:nvSpPr>
          <p:cNvPr id="918" name="Shape 918"/>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19" name="Shape 919"/>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920" name="Shape 920"/>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7" name="Shape 927"/>
        <p:cNvGrpSpPr/>
        <p:nvPr/>
      </p:nvGrpSpPr>
      <p:grpSpPr>
        <a:xfrm>
          <a:off x="0" y="0"/>
          <a:ext cx="0" cy="0"/>
          <a:chOff x="0" y="0"/>
          <a:chExt cx="0" cy="0"/>
        </a:xfrm>
      </p:grpSpPr>
      <p:sp>
        <p:nvSpPr>
          <p:cNvPr id="928" name="Shape 928"/>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29" name="Shape 929"/>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930" name="Shape 930"/>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7" name="Shape 17"/>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spcAft>
                <a:spcPts val="0"/>
              </a:spcAft>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18" name="Shape 1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9" name="Shape 1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0" name="Shape 2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2" name="Shape 72"/>
        <p:cNvGrpSpPr/>
        <p:nvPr/>
      </p:nvGrpSpPr>
      <p:grpSpPr>
        <a:xfrm>
          <a:off x="0" y="0"/>
          <a:ext cx="0" cy="0"/>
          <a:chOff x="0" y="0"/>
          <a:chExt cx="0" cy="0"/>
        </a:xfrm>
      </p:grpSpPr>
      <p:sp>
        <p:nvSpPr>
          <p:cNvPr id="73" name="Shape 73"/>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74" name="Shape 74"/>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7" name="Shape 7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GB"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8" name="Shape 78"/>
        <p:cNvGrpSpPr/>
        <p:nvPr/>
      </p:nvGrpSpPr>
      <p:grpSpPr>
        <a:xfrm>
          <a:off x="0" y="0"/>
          <a:ext cx="0" cy="0"/>
          <a:chOff x="0" y="0"/>
          <a:chExt cx="0" cy="0"/>
        </a:xfrm>
      </p:grpSpPr>
      <p:sp>
        <p:nvSpPr>
          <p:cNvPr id="79" name="Shape 79"/>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80" name="Shape 80"/>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2" name="Shape 8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GB"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23" name="Shape 23"/>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5" name="Shape 2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6" name="Shape 2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29" name="Shape 2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1" name="Shape 3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GB"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2" name="Shape 32"/>
        <p:cNvGrpSpPr/>
        <p:nvPr/>
      </p:nvGrpSpPr>
      <p:grpSpPr>
        <a:xfrm>
          <a:off x="0" y="0"/>
          <a:ext cx="0" cy="0"/>
          <a:chOff x="0" y="0"/>
          <a:chExt cx="0" cy="0"/>
        </a:xfrm>
      </p:grpSpPr>
      <p:sp>
        <p:nvSpPr>
          <p:cNvPr id="33" name="Shape 3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5" name="Shape 3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GB"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6" name="Shape 36"/>
        <p:cNvGrpSpPr/>
        <p:nvPr/>
      </p:nvGrpSpPr>
      <p:grpSpPr>
        <a:xfrm>
          <a:off x="0" y="0"/>
          <a:ext cx="0" cy="0"/>
          <a:chOff x="0" y="0"/>
          <a:chExt cx="0" cy="0"/>
        </a:xfrm>
      </p:grpSpPr>
      <p:sp>
        <p:nvSpPr>
          <p:cNvPr id="37" name="Shape 37"/>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4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38" name="Shape 38"/>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spcAft>
                <a:spcPts val="0"/>
              </a:spcAft>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spcAft>
                <a:spcPts val="0"/>
              </a:spcAft>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39" name="Shape 3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0" name="Shape 4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1" name="Shape 4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GB"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2" name="Shape 42"/>
        <p:cNvGrpSpPr/>
        <p:nvPr/>
      </p:nvGrpSpPr>
      <p:grpSpPr>
        <a:xfrm>
          <a:off x="0" y="0"/>
          <a:ext cx="0" cy="0"/>
          <a:chOff x="0" y="0"/>
          <a:chExt cx="0" cy="0"/>
        </a:xfrm>
      </p:grpSpPr>
      <p:sp>
        <p:nvSpPr>
          <p:cNvPr id="43" name="Shape 43"/>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44" name="Shape 44"/>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5" name="Shape 45"/>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7" name="Shape 4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8" name="Shape 4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GB"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51" name="Shape 51"/>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52" name="Shape 52"/>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190500" lvl="0" marL="3429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53" name="Shape 53"/>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54" name="Shape 54"/>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190500" lvl="0" marL="3429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55" name="Shape 5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6" name="Shape 5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7" name="Shape 5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GB"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8" name="Shape 58"/>
        <p:cNvGrpSpPr/>
        <p:nvPr/>
      </p:nvGrpSpPr>
      <p:grpSpPr>
        <a:xfrm>
          <a:off x="0" y="0"/>
          <a:ext cx="0" cy="0"/>
          <a:chOff x="0" y="0"/>
          <a:chExt cx="0" cy="0"/>
        </a:xfrm>
      </p:grpSpPr>
      <p:sp>
        <p:nvSpPr>
          <p:cNvPr id="59" name="Shape 59"/>
          <p:cNvSpPr txBox="1"/>
          <p:nvPr>
            <p:ph type="title"/>
          </p:nvPr>
        </p:nvSpPr>
        <p:spPr>
          <a:xfrm>
            <a:off x="457200" y="273050"/>
            <a:ext cx="3008313" cy="1162049"/>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60" name="Shape 60"/>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3" name="Shape 6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4" name="Shape 6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GB"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5" name="Shape 65"/>
        <p:cNvGrpSpPr/>
        <p:nvPr/>
      </p:nvGrpSpPr>
      <p:grpSpPr>
        <a:xfrm>
          <a:off x="0" y="0"/>
          <a:ext cx="0" cy="0"/>
          <a:chOff x="0" y="0"/>
          <a:chExt cx="0" cy="0"/>
        </a:xfrm>
      </p:grpSpPr>
      <p:sp>
        <p:nvSpPr>
          <p:cNvPr id="66" name="Shape 66"/>
          <p:cNvSpPr txBox="1"/>
          <p:nvPr>
            <p:ph type="title"/>
          </p:nvPr>
        </p:nvSpPr>
        <p:spPr>
          <a:xfrm>
            <a:off x="1792288" y="4800600"/>
            <a:ext cx="5486399" cy="5667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67" name="Shape 67"/>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640"/>
              </a:spcBef>
              <a:spcAft>
                <a:spcPts val="0"/>
              </a:spcAft>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1" name="Shape 7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GB"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58.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24.png"/><Relationship Id="rId4" Type="http://schemas.openxmlformats.org/officeDocument/2006/relationships/image" Target="../media/image4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59.png"/><Relationship Id="rId4" Type="http://schemas.openxmlformats.org/officeDocument/2006/relationships/image" Target="../media/image60.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6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61.png"/><Relationship Id="rId4" Type="http://schemas.openxmlformats.org/officeDocument/2006/relationships/image" Target="../media/image63.png"/><Relationship Id="rId5" Type="http://schemas.openxmlformats.org/officeDocument/2006/relationships/image" Target="../media/image62.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 Id="rId3" Type="http://schemas.openxmlformats.org/officeDocument/2006/relationships/image" Target="../media/image61.png"/><Relationship Id="rId4" Type="http://schemas.openxmlformats.org/officeDocument/2006/relationships/image" Target="../media/image63.png"/><Relationship Id="rId5" Type="http://schemas.openxmlformats.org/officeDocument/2006/relationships/image" Target="../media/image6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61.png"/><Relationship Id="rId4" Type="http://schemas.openxmlformats.org/officeDocument/2006/relationships/image" Target="../media/image63.png"/><Relationship Id="rId5" Type="http://schemas.openxmlformats.org/officeDocument/2006/relationships/image" Target="../media/image62.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image" Target="../media/image61.png"/><Relationship Id="rId4" Type="http://schemas.openxmlformats.org/officeDocument/2006/relationships/image" Target="../media/image63.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61.png"/><Relationship Id="rId4" Type="http://schemas.openxmlformats.org/officeDocument/2006/relationships/image" Target="../media/image63.png"/><Relationship Id="rId5" Type="http://schemas.openxmlformats.org/officeDocument/2006/relationships/image" Target="../media/image64.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 Id="rId3" Type="http://schemas.openxmlformats.org/officeDocument/2006/relationships/image" Target="../media/image61.png"/><Relationship Id="rId4" Type="http://schemas.openxmlformats.org/officeDocument/2006/relationships/image" Target="../media/image63.png"/><Relationship Id="rId5" Type="http://schemas.openxmlformats.org/officeDocument/2006/relationships/image" Target="../media/image65.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 Id="rId3" Type="http://schemas.openxmlformats.org/officeDocument/2006/relationships/image" Target="../media/image66.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 Id="rId3" Type="http://schemas.openxmlformats.org/officeDocument/2006/relationships/image" Target="../media/image70.png"/><Relationship Id="rId4" Type="http://schemas.openxmlformats.org/officeDocument/2006/relationships/image" Target="../media/image68.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 Id="rId3" Type="http://schemas.openxmlformats.org/officeDocument/2006/relationships/image" Target="../media/image67.png"/><Relationship Id="rId4" Type="http://schemas.openxmlformats.org/officeDocument/2006/relationships/image" Target="../media/image69.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 Id="rId3" Type="http://schemas.openxmlformats.org/officeDocument/2006/relationships/image" Target="../media/image7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9.xml"/><Relationship Id="rId3" Type="http://schemas.openxmlformats.org/officeDocument/2006/relationships/image" Target="../media/image7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05.png"/><Relationship Id="rId5" Type="http://schemas.openxmlformats.org/officeDocument/2006/relationships/image" Target="../media/image06.png"/><Relationship Id="rId6" Type="http://schemas.openxmlformats.org/officeDocument/2006/relationships/image" Target="../media/image08.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0.xml"/><Relationship Id="rId3" Type="http://schemas.openxmlformats.org/officeDocument/2006/relationships/image" Target="../media/image72.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1.xml"/><Relationship Id="rId3" Type="http://schemas.openxmlformats.org/officeDocument/2006/relationships/image" Target="../media/image75.png"/><Relationship Id="rId4" Type="http://schemas.openxmlformats.org/officeDocument/2006/relationships/image" Target="../media/image74.png"/><Relationship Id="rId5" Type="http://schemas.openxmlformats.org/officeDocument/2006/relationships/image" Target="../media/image73.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 Id="rId3" Type="http://schemas.openxmlformats.org/officeDocument/2006/relationships/image" Target="../media/image4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 Id="rId3" Type="http://schemas.openxmlformats.org/officeDocument/2006/relationships/hyperlink" Target="http://tiny.cc/crukStats" TargetMode="External"/><Relationship Id="rId4" Type="http://schemas.openxmlformats.org/officeDocument/2006/relationships/hyperlink" Target="http://tinyurl.com/stats-oct17" TargetMode="External"/><Relationship Id="rId5" Type="http://schemas.openxmlformats.org/officeDocument/2006/relationships/hyperlink" Target="http://tinyurl.com/stats-oct17"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07.png"/><Relationship Id="rId9" Type="http://schemas.openxmlformats.org/officeDocument/2006/relationships/image" Target="../media/image13.png"/><Relationship Id="rId5" Type="http://schemas.openxmlformats.org/officeDocument/2006/relationships/image" Target="../media/image15.jpg"/><Relationship Id="rId6" Type="http://schemas.openxmlformats.org/officeDocument/2006/relationships/image" Target="../media/image09.png"/><Relationship Id="rId7" Type="http://schemas.openxmlformats.org/officeDocument/2006/relationships/image" Target="../media/image10.png"/><Relationship Id="rId8" Type="http://schemas.openxmlformats.org/officeDocument/2006/relationships/image" Target="../media/image3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0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7.gi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9.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9.png"/><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1.png"/><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6.pn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7.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8.png"/><Relationship Id="rId4" Type="http://schemas.openxmlformats.org/officeDocument/2006/relationships/image" Target="../media/image3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4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4.png"/><Relationship Id="rId4" Type="http://schemas.openxmlformats.org/officeDocument/2006/relationships/image" Target="../media/image4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4.png"/><Relationship Id="rId4" Type="http://schemas.openxmlformats.org/officeDocument/2006/relationships/image" Target="../media/image4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45.png"/><Relationship Id="rId4" Type="http://schemas.openxmlformats.org/officeDocument/2006/relationships/image" Target="../media/image4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4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45.png"/><Relationship Id="rId4" Type="http://schemas.openxmlformats.org/officeDocument/2006/relationships/image" Target="../media/image4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45.png"/><Relationship Id="rId4" Type="http://schemas.openxmlformats.org/officeDocument/2006/relationships/image" Target="../media/image4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24.png"/><Relationship Id="rId4" Type="http://schemas.openxmlformats.org/officeDocument/2006/relationships/image" Target="../media/image4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49.png"/><Relationship Id="rId4" Type="http://schemas.openxmlformats.org/officeDocument/2006/relationships/image" Target="../media/image4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49.png"/><Relationship Id="rId4" Type="http://schemas.openxmlformats.org/officeDocument/2006/relationships/image" Target="../media/image4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4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49.png"/><Relationship Id="rId4" Type="http://schemas.openxmlformats.org/officeDocument/2006/relationships/image" Target="../media/image50.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49.png"/><Relationship Id="rId4" Type="http://schemas.openxmlformats.org/officeDocument/2006/relationships/image" Target="../media/image5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24.png"/><Relationship Id="rId4" Type="http://schemas.openxmlformats.org/officeDocument/2006/relationships/image" Target="../media/image4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4.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55.png"/><Relationship Id="rId4" Type="http://schemas.openxmlformats.org/officeDocument/2006/relationships/image" Target="../media/image53.png"/><Relationship Id="rId5" Type="http://schemas.openxmlformats.org/officeDocument/2006/relationships/image" Target="../media/image5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55.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56.png"/><Relationship Id="rId4" Type="http://schemas.openxmlformats.org/officeDocument/2006/relationships/image" Target="../media/image5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56.png"/><Relationship Id="rId4" Type="http://schemas.openxmlformats.org/officeDocument/2006/relationships/image" Target="../media/image5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56.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56.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56.png"/><Relationship Id="rId4" Type="http://schemas.openxmlformats.org/officeDocument/2006/relationships/image" Target="../media/image54.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56.png"/><Relationship Id="rId4" Type="http://schemas.openxmlformats.org/officeDocument/2006/relationships/image" Target="../media/image57.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ctrTitle"/>
          </p:nvPr>
        </p:nvSpPr>
        <p:spPr>
          <a:xfrm>
            <a:off x="685800" y="758825"/>
            <a:ext cx="7772400" cy="1470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Introduction to Statistical Analysis </a:t>
            </a:r>
            <a:r>
              <a:rPr b="0" i="0" lang="en-GB" sz="3600" u="none" cap="none" strike="noStrike">
                <a:solidFill>
                  <a:srgbClr val="000090"/>
                </a:solidFill>
                <a:latin typeface="Calibri"/>
                <a:ea typeface="Calibri"/>
                <a:cs typeface="Calibri"/>
                <a:sym typeface="Calibri"/>
              </a:rPr>
              <a:t>(using Shiny Apps)</a:t>
            </a:r>
          </a:p>
          <a:p>
            <a:pPr indent="0" lvl="0" marL="0" marR="0" rtl="0" algn="l">
              <a:spcBef>
                <a:spcPts val="0"/>
              </a:spcBef>
              <a:spcAft>
                <a:spcPts val="0"/>
              </a:spcAft>
              <a:buSzPct val="25000"/>
              <a:buNone/>
            </a:pPr>
            <a:r>
              <a:t/>
            </a:r>
            <a:endParaRPr sz="3600">
              <a:solidFill>
                <a:srgbClr val="000090"/>
              </a:solidFill>
            </a:endParaRPr>
          </a:p>
        </p:txBody>
      </p:sp>
      <p:sp>
        <p:nvSpPr>
          <p:cNvPr id="89" name="Shape 89"/>
          <p:cNvSpPr txBox="1"/>
          <p:nvPr>
            <p:ph idx="1" type="subTitle"/>
          </p:nvPr>
        </p:nvSpPr>
        <p:spPr>
          <a:xfrm>
            <a:off x="1676400" y="2209800"/>
            <a:ext cx="6400800" cy="17526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660066"/>
              </a:buClr>
              <a:buSzPct val="25000"/>
              <a:buFont typeface="Arial"/>
              <a:buNone/>
            </a:pPr>
            <a:r>
              <a:rPr b="1" lang="en-GB">
                <a:solidFill>
                  <a:srgbClr val="660066"/>
                </a:solidFill>
              </a:rPr>
              <a:t>CRUK:- Monday 17th October 2016</a:t>
            </a:r>
            <a:r>
              <a:rPr b="1" i="0" lang="en-GB" sz="3200" u="none" cap="none" strike="noStrike">
                <a:solidFill>
                  <a:srgbClr val="660066"/>
                </a:solidFill>
                <a:latin typeface="Calibri"/>
                <a:ea typeface="Calibri"/>
                <a:cs typeface="Calibri"/>
                <a:sym typeface="Calibri"/>
              </a:rPr>
              <a:t>  </a:t>
            </a:r>
          </a:p>
          <a:p>
            <a:pPr indent="0" lvl="0" marL="0" marR="0" rtl="0" algn="l">
              <a:spcBef>
                <a:spcPts val="0"/>
              </a:spcBef>
              <a:spcAft>
                <a:spcPts val="0"/>
              </a:spcAft>
              <a:buClr>
                <a:srgbClr val="660066"/>
              </a:buClr>
              <a:buSzPct val="25000"/>
              <a:buFont typeface="Arial"/>
              <a:buNone/>
            </a:pPr>
            <a:r>
              <a:t/>
            </a:r>
            <a:endParaRPr b="1">
              <a:solidFill>
                <a:srgbClr val="660066"/>
              </a:solidFill>
            </a:endParaRPr>
          </a:p>
          <a:p>
            <a:pPr indent="0" lvl="0" marL="0" marR="0" rtl="0" algn="l">
              <a:spcBef>
                <a:spcPts val="0"/>
              </a:spcBef>
              <a:spcAft>
                <a:spcPts val="0"/>
              </a:spcAft>
              <a:buClr>
                <a:srgbClr val="660066"/>
              </a:buClr>
              <a:buSzPct val="25000"/>
              <a:buFont typeface="Arial"/>
              <a:buNone/>
            </a:pPr>
            <a:r>
              <a:rPr b="1" lang="en-GB">
                <a:solidFill>
                  <a:srgbClr val="660066"/>
                </a:solidFill>
              </a:rPr>
              <a:t>Robert Nicholls </a:t>
            </a:r>
            <a:r>
              <a:rPr b="1" lang="en-GB">
                <a:solidFill>
                  <a:srgbClr val="7F7F7F"/>
                </a:solidFill>
              </a:rPr>
              <a:t>&amp;</a:t>
            </a:r>
            <a:r>
              <a:rPr b="1" i="0" lang="en-GB" sz="3200" u="none" cap="none" strike="noStrike">
                <a:solidFill>
                  <a:srgbClr val="888888"/>
                </a:solidFill>
                <a:latin typeface="Calibri"/>
                <a:ea typeface="Calibri"/>
                <a:cs typeface="Calibri"/>
                <a:sym typeface="Calibri"/>
              </a:rPr>
              <a:t> </a:t>
            </a:r>
            <a:r>
              <a:rPr b="1" lang="en-GB">
                <a:solidFill>
                  <a:srgbClr val="660066"/>
                </a:solidFill>
              </a:rPr>
              <a:t>Edward Williams</a:t>
            </a:r>
          </a:p>
          <a:p>
            <a:pPr indent="0" lvl="0" marL="0" marR="0" rtl="0" algn="ctr">
              <a:spcBef>
                <a:spcPts val="0"/>
              </a:spcBef>
              <a:spcAft>
                <a:spcPts val="0"/>
              </a:spcAft>
              <a:buClr>
                <a:srgbClr val="660066"/>
              </a:buClr>
              <a:buSzPct val="25000"/>
              <a:buFont typeface="Arial"/>
              <a:buNone/>
            </a:pPr>
            <a:r>
              <a:t/>
            </a:r>
            <a:endParaRPr b="1">
              <a:solidFill>
                <a:srgbClr val="660066"/>
              </a:solidFill>
            </a:endParaRPr>
          </a:p>
          <a:p>
            <a:pPr indent="0" lvl="0" marL="0" marR="0" rtl="0" algn="ctr">
              <a:spcBef>
                <a:spcPts val="0"/>
              </a:spcBef>
              <a:spcAft>
                <a:spcPts val="0"/>
              </a:spcAft>
              <a:buClr>
                <a:srgbClr val="660066"/>
              </a:buClr>
              <a:buSzPct val="25000"/>
              <a:buFont typeface="Arial"/>
              <a:buNone/>
            </a:pPr>
            <a:r>
              <a:rPr b="1" lang="en-GB">
                <a:solidFill>
                  <a:srgbClr val="000000"/>
                </a:solidFill>
              </a:rPr>
              <a:t>www.tiny.cc/crukStats</a:t>
            </a:r>
          </a:p>
          <a:p>
            <a:pPr indent="0" lvl="0" marL="0" marR="0" rtl="0" algn="ctr">
              <a:spcBef>
                <a:spcPts val="0"/>
              </a:spcBef>
              <a:spcAft>
                <a:spcPts val="0"/>
              </a:spcAft>
              <a:buClr>
                <a:srgbClr val="660066"/>
              </a:buClr>
              <a:buSzPct val="25000"/>
              <a:buFont typeface="Arial"/>
              <a:buNone/>
            </a:pPr>
            <a:r>
              <a:t/>
            </a:r>
            <a:endParaRPr b="1">
              <a:solidFill>
                <a:srgbClr val="000000"/>
              </a:solidFill>
            </a:endParaRPr>
          </a:p>
          <a:p>
            <a:pPr indent="0" lvl="0" marL="0" marR="0" rtl="0" algn="l">
              <a:spcBef>
                <a:spcPts val="0"/>
              </a:spcBef>
              <a:spcAft>
                <a:spcPts val="0"/>
              </a:spcAft>
              <a:buClr>
                <a:srgbClr val="660066"/>
              </a:buClr>
              <a:buSzPct val="25000"/>
              <a:buFont typeface="Arial"/>
              <a:buNone/>
            </a:pPr>
            <a:r>
              <a:rPr b="1" lang="en-GB">
                <a:solidFill>
                  <a:srgbClr val="000000"/>
                </a:solidFill>
              </a:rPr>
              <a:t>Acknowledgements:- Sarah Vowler, Sarah Dawson, Liz Merrell, Deepak Parashar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idx="1" type="body"/>
          </p:nvPr>
        </p:nvSpPr>
        <p:spPr>
          <a:xfrm>
            <a:off x="457200" y="1927373"/>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Final type of data</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Anything that is measured, can take any </a:t>
            </a:r>
            <a:r>
              <a:rPr lang="en-GB"/>
              <a:t>value</a:t>
            </a:r>
          </a:p>
          <a:p>
            <a:pPr lvl="0" rtl="0">
              <a:spcBef>
                <a:spcPts val="0"/>
              </a:spcBef>
              <a:buClr>
                <a:schemeClr val="dk1"/>
              </a:buClr>
              <a:buSzPct val="100000"/>
              <a:buFont typeface="Arial"/>
              <a:buChar char="•"/>
            </a:pPr>
            <a:r>
              <a:rPr lang="en-GB"/>
              <a:t>May have finite or infinite range</a:t>
            </a:r>
          </a:p>
          <a:p>
            <a:pPr indent="-342900" lvl="0" marL="342900" marR="0" rtl="0" algn="l">
              <a:spcBef>
                <a:spcPts val="640"/>
              </a:spcBef>
              <a:spcAft>
                <a:spcPts val="0"/>
              </a:spcAft>
              <a:buClr>
                <a:schemeClr val="dk1"/>
              </a:buClr>
              <a:buSzPct val="100000"/>
              <a:buFont typeface="Arial"/>
              <a:buChar char="•"/>
            </a:pPr>
            <a:r>
              <a:rPr lang="en-GB"/>
              <a:t>Z</a:t>
            </a:r>
            <a:r>
              <a:rPr b="0" i="0" lang="en-GB" sz="3200" u="none" cap="none" strike="noStrike">
                <a:solidFill>
                  <a:schemeClr val="dk1"/>
                </a:solidFill>
                <a:latin typeface="Calibri"/>
                <a:ea typeface="Calibri"/>
                <a:cs typeface="Calibri"/>
                <a:sym typeface="Calibri"/>
              </a:rPr>
              <a:t>ero may </a:t>
            </a:r>
            <a:r>
              <a:rPr lang="en-GB"/>
              <a:t>be meaningful</a:t>
            </a:r>
            <a:r>
              <a:rPr b="0" i="0" lang="en-GB" sz="3200" u="none" cap="none" strike="noStrike">
                <a:solidFill>
                  <a:schemeClr val="dk1"/>
                </a:solidFill>
                <a:latin typeface="Calibri"/>
                <a:ea typeface="Calibri"/>
                <a:cs typeface="Calibri"/>
                <a:sym typeface="Calibri"/>
              </a:rPr>
              <a:t>: ratios,</a:t>
            </a:r>
            <a:r>
              <a:rPr lang="en-GB"/>
              <a:t> differences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Care required with interpretation</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Given any two observations, one fits between</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Examples: Height,</a:t>
            </a:r>
            <a:r>
              <a:rPr lang="en-GB"/>
              <a:t> w</a:t>
            </a:r>
            <a:r>
              <a:rPr b="0" i="0" lang="en-GB" sz="3200" u="none" cap="none" strike="noStrike">
                <a:solidFill>
                  <a:schemeClr val="dk1"/>
                </a:solidFill>
                <a:latin typeface="Calibri"/>
                <a:ea typeface="Calibri"/>
                <a:cs typeface="Calibri"/>
                <a:sym typeface="Calibri"/>
              </a:rPr>
              <a:t>eight, blood pressure, temperature, operation time, blood loss, age.</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pic>
        <p:nvPicPr>
          <p:cNvPr descr="Continuous2.tiff" id="148" name="Shape 148"/>
          <p:cNvPicPr preferRelativeResize="0"/>
          <p:nvPr/>
        </p:nvPicPr>
        <p:blipFill rotWithShape="1">
          <a:blip r:embed="rId3">
            <a:alphaModFix/>
          </a:blip>
          <a:srcRect b="0" l="0" r="0" t="0"/>
          <a:stretch/>
        </p:blipFill>
        <p:spPr>
          <a:xfrm>
            <a:off x="-4811" y="116631"/>
            <a:ext cx="4597399" cy="1562099"/>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8" name="Shape 938"/>
        <p:cNvGrpSpPr/>
        <p:nvPr/>
      </p:nvGrpSpPr>
      <p:grpSpPr>
        <a:xfrm>
          <a:off x="0" y="0"/>
          <a:ext cx="0" cy="0"/>
          <a:chOff x="0" y="0"/>
          <a:chExt cx="0" cy="0"/>
        </a:xfrm>
      </p:grpSpPr>
      <p:sp>
        <p:nvSpPr>
          <p:cNvPr id="939" name="Shape 93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Wilcoxon Signed Rank Test</a:t>
            </a:r>
          </a:p>
        </p:txBody>
      </p:sp>
      <p:sp>
        <p:nvSpPr>
          <p:cNvPr id="940" name="Shape 940"/>
          <p:cNvSpPr txBox="1"/>
          <p:nvPr>
            <p:ph idx="1" type="body"/>
          </p:nvPr>
        </p:nvSpPr>
        <p:spPr>
          <a:xfrm>
            <a:off x="323750" y="1600200"/>
            <a:ext cx="8820300" cy="1972800"/>
          </a:xfrm>
          <a:prstGeom prst="rect">
            <a:avLst/>
          </a:prstGeom>
          <a:noFill/>
          <a:ln>
            <a:noFill/>
          </a:ln>
        </p:spPr>
        <p:txBody>
          <a:bodyPr anchorCtr="0" anchor="t" bIns="45700" lIns="91425" rIns="91425" tIns="45700">
            <a:noAutofit/>
          </a:bodyPr>
          <a:lstStyle/>
          <a:p>
            <a:pPr indent="-69850" lvl="0" marL="0" rtl="0">
              <a:lnSpc>
                <a:spcPct val="115000"/>
              </a:lnSpc>
              <a:spcBef>
                <a:spcPts val="600"/>
              </a:spcBef>
              <a:buClr>
                <a:schemeClr val="dk1"/>
              </a:buClr>
              <a:buSzPct val="39285"/>
              <a:buFont typeface="Arial"/>
              <a:buNone/>
            </a:pPr>
            <a:r>
              <a:rPr i="1" lang="en-GB" sz="2800"/>
              <a:t>Note:</a:t>
            </a:r>
          </a:p>
          <a:p>
            <a:pPr indent="-69850" lvl="0" marL="0" rtl="0">
              <a:lnSpc>
                <a:spcPct val="115000"/>
              </a:lnSpc>
              <a:spcBef>
                <a:spcPts val="600"/>
              </a:spcBef>
              <a:buClr>
                <a:schemeClr val="dk1"/>
              </a:buClr>
              <a:buSzPct val="39285"/>
              <a:buFont typeface="Arial"/>
              <a:buNone/>
            </a:pPr>
            <a:r>
              <a:rPr lang="en-GB" sz="2800"/>
              <a:t>Validity of assumptions</a:t>
            </a:r>
          </a:p>
          <a:p>
            <a:pPr indent="-69850" lvl="0" marL="0" rtl="0">
              <a:lnSpc>
                <a:spcPct val="115000"/>
              </a:lnSpc>
              <a:spcBef>
                <a:spcPts val="600"/>
              </a:spcBef>
              <a:buClr>
                <a:schemeClr val="dk1"/>
              </a:buClr>
              <a:buSzPct val="39285"/>
              <a:buFont typeface="Arial"/>
              <a:buNone/>
            </a:pPr>
            <a:r>
              <a:rPr lang="en-GB" sz="2800"/>
              <a:t>may affect results.</a:t>
            </a:r>
          </a:p>
          <a:p>
            <a:pPr indent="0" lvl="0" marL="0" rtl="0">
              <a:lnSpc>
                <a:spcPct val="115000"/>
              </a:lnSpc>
              <a:spcBef>
                <a:spcPts val="600"/>
              </a:spcBef>
              <a:buNone/>
            </a:pPr>
            <a:r>
              <a:t/>
            </a:r>
            <a:endParaRPr/>
          </a:p>
          <a:p>
            <a:pPr indent="-69850" lvl="0" marL="0" rtl="0">
              <a:lnSpc>
                <a:spcPct val="115000"/>
              </a:lnSpc>
              <a:spcBef>
                <a:spcPts val="600"/>
              </a:spcBef>
              <a:buClr>
                <a:schemeClr val="dk1"/>
              </a:buClr>
              <a:buSzPct val="55000"/>
              <a:buFont typeface="Arial"/>
              <a:buNone/>
            </a:pPr>
            <a:r>
              <a:rPr lang="en-GB" sz="2000" strike="sngStrike"/>
              <a:t>H</a:t>
            </a:r>
            <a:r>
              <a:rPr baseline="-25000" lang="en-GB" sz="2000" strike="sngStrike"/>
              <a:t>0</a:t>
            </a:r>
            <a:r>
              <a:rPr lang="en-GB" sz="2000" strike="sngStrike"/>
              <a:t> : medians of the two samples are the same</a:t>
            </a:r>
          </a:p>
          <a:p>
            <a:pPr indent="-69850" lvl="0" marL="0" rtl="0">
              <a:lnSpc>
                <a:spcPct val="115000"/>
              </a:lnSpc>
              <a:spcBef>
                <a:spcPts val="600"/>
              </a:spcBef>
              <a:buClr>
                <a:schemeClr val="dk1"/>
              </a:buClr>
              <a:buSzPct val="55000"/>
              <a:buFont typeface="Arial"/>
              <a:buNone/>
            </a:pPr>
            <a:r>
              <a:rPr lang="en-GB" sz="2000"/>
              <a:t>H</a:t>
            </a:r>
            <a:r>
              <a:rPr baseline="-25000" lang="en-GB" sz="2000"/>
              <a:t>0</a:t>
            </a:r>
            <a:r>
              <a:rPr lang="en-GB" sz="2000"/>
              <a:t> : distribution of paired differences is</a:t>
            </a:r>
          </a:p>
          <a:p>
            <a:pPr indent="-69850" lvl="0" marL="0" rtl="0">
              <a:lnSpc>
                <a:spcPct val="115000"/>
              </a:lnSpc>
              <a:spcBef>
                <a:spcPts val="600"/>
              </a:spcBef>
              <a:buClr>
                <a:schemeClr val="dk1"/>
              </a:buClr>
              <a:buSzPct val="55000"/>
              <a:buFont typeface="Arial"/>
              <a:buNone/>
            </a:pPr>
            <a:r>
              <a:rPr lang="en-GB" sz="2000"/>
              <a:t>       symmetric about zero</a:t>
            </a:r>
          </a:p>
          <a:p>
            <a:pPr indent="0" lvl="0" marL="0" rtl="0">
              <a:lnSpc>
                <a:spcPct val="115000"/>
              </a:lnSpc>
              <a:spcBef>
                <a:spcPts val="600"/>
              </a:spcBef>
              <a:buNone/>
            </a:pPr>
            <a:r>
              <a:t/>
            </a:r>
            <a:endParaRPr sz="2000"/>
          </a:p>
        </p:txBody>
      </p:sp>
      <p:pic>
        <p:nvPicPr>
          <p:cNvPr id="941" name="Shape 941"/>
          <p:cNvPicPr preferRelativeResize="0"/>
          <p:nvPr/>
        </p:nvPicPr>
        <p:blipFill>
          <a:blip r:embed="rId3">
            <a:alphaModFix/>
          </a:blip>
          <a:stretch>
            <a:fillRect/>
          </a:stretch>
        </p:blipFill>
        <p:spPr>
          <a:xfrm>
            <a:off x="5244400" y="990525"/>
            <a:ext cx="3486150" cy="5524500"/>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5" name="Shape 945"/>
        <p:cNvGrpSpPr/>
        <p:nvPr/>
      </p:nvGrpSpPr>
      <p:grpSpPr>
        <a:xfrm>
          <a:off x="0" y="0"/>
          <a:ext cx="0" cy="0"/>
          <a:chOff x="0" y="0"/>
          <a:chExt cx="0" cy="0"/>
        </a:xfrm>
      </p:grpSpPr>
      <p:sp>
        <p:nvSpPr>
          <p:cNvPr id="946" name="Shape 94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Advantages and Limitations</a:t>
            </a:r>
          </a:p>
        </p:txBody>
      </p:sp>
      <p:sp>
        <p:nvSpPr>
          <p:cNvPr id="947" name="Shape 947"/>
          <p:cNvSpPr txBox="1"/>
          <p:nvPr>
            <p:ph idx="1" type="body"/>
          </p:nvPr>
        </p:nvSpPr>
        <p:spPr>
          <a:xfrm>
            <a:off x="457200" y="1600200"/>
            <a:ext cx="8229600" cy="45261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Easy to apply</a:t>
            </a:r>
          </a:p>
          <a:p>
            <a:pPr indent="-342900" lvl="0" marL="342900" marR="0" rtl="0" algn="l">
              <a:lnSpc>
                <a:spcPct val="90000"/>
              </a:lnSpc>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Powerful</a:t>
            </a:r>
          </a:p>
          <a:p>
            <a:pPr indent="-285750" lvl="1" marL="742950" marR="0" rtl="0" algn="l">
              <a:lnSpc>
                <a:spcPct val="90000"/>
              </a:lnSpc>
              <a:spcBef>
                <a:spcPts val="560"/>
              </a:spcBef>
              <a:spcAft>
                <a:spcPts val="0"/>
              </a:spcAft>
              <a:buClr>
                <a:schemeClr val="dk1"/>
              </a:buClr>
              <a:buSzPct val="100000"/>
              <a:buFont typeface="Arial"/>
              <a:buChar char="–"/>
            </a:pPr>
            <a:r>
              <a:rPr lang="en-GB"/>
              <a:t>Utilises</a:t>
            </a:r>
            <a:r>
              <a:rPr b="0" i="0" lang="en-GB" sz="2800" u="none" cap="none" strike="noStrike">
                <a:solidFill>
                  <a:schemeClr val="dk1"/>
                </a:solidFill>
                <a:latin typeface="Calibri"/>
                <a:ea typeface="Calibri"/>
                <a:cs typeface="Calibri"/>
                <a:sym typeface="Calibri"/>
              </a:rPr>
              <a:t> more information than t</a:t>
            </a:r>
            <a:r>
              <a:rPr lang="en-GB"/>
              <a:t>he S</a:t>
            </a:r>
            <a:r>
              <a:rPr b="0" i="0" lang="en-GB" sz="2800" u="none" cap="none" strike="noStrike">
                <a:solidFill>
                  <a:schemeClr val="dk1"/>
                </a:solidFill>
                <a:latin typeface="Calibri"/>
                <a:ea typeface="Calibri"/>
                <a:cs typeface="Calibri"/>
                <a:sym typeface="Calibri"/>
              </a:rPr>
              <a:t>ign test</a:t>
            </a:r>
            <a:br>
              <a:rPr lang="en-GB"/>
            </a:br>
            <a:r>
              <a:rPr lang="en-GB"/>
              <a:t>(but less than the paired t-test)</a:t>
            </a:r>
          </a:p>
          <a:p>
            <a:pPr indent="-342900" lvl="0" marL="342900" marR="0" rtl="0" algn="l">
              <a:lnSpc>
                <a:spcPct val="90000"/>
              </a:lnSpc>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Sometimes misinterpreted</a:t>
            </a:r>
          </a:p>
          <a:p>
            <a:pPr lvl="1" marR="0" rtl="0" algn="l">
              <a:lnSpc>
                <a:spcPct val="90000"/>
              </a:lnSpc>
              <a:spcBef>
                <a:spcPts val="640"/>
              </a:spcBef>
              <a:spcAft>
                <a:spcPts val="0"/>
              </a:spcAft>
              <a:buClr>
                <a:schemeClr val="dk1"/>
              </a:buClr>
              <a:buSzPct val="100000"/>
              <a:buFont typeface="Arial"/>
              <a:buChar char="–"/>
            </a:pPr>
            <a:r>
              <a:rPr lang="en-GB"/>
              <a:t>Assumes symmetry of difference scores about the true median difference</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2" name="Shape 952"/>
        <p:cNvGrpSpPr/>
        <p:nvPr/>
      </p:nvGrpSpPr>
      <p:grpSpPr>
        <a:xfrm>
          <a:off x="0" y="0"/>
          <a:ext cx="0" cy="0"/>
          <a:chOff x="0" y="0"/>
          <a:chExt cx="0" cy="0"/>
        </a:xfrm>
      </p:grpSpPr>
      <p:pic>
        <p:nvPicPr>
          <p:cNvPr id="953" name="Shape 953"/>
          <p:cNvPicPr preferRelativeResize="0"/>
          <p:nvPr/>
        </p:nvPicPr>
        <p:blipFill rotWithShape="1">
          <a:blip r:embed="rId3">
            <a:alphaModFix/>
          </a:blip>
          <a:srcRect b="0" l="0" r="0" t="0"/>
          <a:stretch/>
        </p:blipFill>
        <p:spPr>
          <a:xfrm>
            <a:off x="600197" y="1733550"/>
            <a:ext cx="8796300" cy="5000700"/>
          </a:xfrm>
          <a:prstGeom prst="rect">
            <a:avLst/>
          </a:prstGeom>
          <a:noFill/>
          <a:ln>
            <a:noFill/>
          </a:ln>
        </p:spPr>
      </p:pic>
      <p:sp>
        <p:nvSpPr>
          <p:cNvPr id="954" name="Shape 95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When to use which test</a:t>
            </a:r>
          </a:p>
        </p:txBody>
      </p:sp>
      <p:pic>
        <p:nvPicPr>
          <p:cNvPr id="955" name="Shape 955"/>
          <p:cNvPicPr preferRelativeResize="0"/>
          <p:nvPr/>
        </p:nvPicPr>
        <p:blipFill>
          <a:blip r:embed="rId4">
            <a:alphaModFix/>
          </a:blip>
          <a:stretch>
            <a:fillRect/>
          </a:stretch>
        </p:blipFill>
        <p:spPr>
          <a:xfrm>
            <a:off x="4550125" y="3333850"/>
            <a:ext cx="3141325" cy="352575"/>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0" name="Shape 960"/>
        <p:cNvGrpSpPr/>
        <p:nvPr/>
      </p:nvGrpSpPr>
      <p:grpSpPr>
        <a:xfrm>
          <a:off x="0" y="0"/>
          <a:ext cx="0" cy="0"/>
          <a:chOff x="0" y="0"/>
          <a:chExt cx="0" cy="0"/>
        </a:xfrm>
      </p:grpSpPr>
      <p:sp>
        <p:nvSpPr>
          <p:cNvPr id="961" name="Shape 96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Mann-Whitney U test </a:t>
            </a:r>
          </a:p>
        </p:txBody>
      </p:sp>
      <p:sp>
        <p:nvSpPr>
          <p:cNvPr id="962" name="Shape 962"/>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lang="en-GB"/>
              <a:t>Also called the </a:t>
            </a:r>
            <a:r>
              <a:rPr b="0" i="0" lang="en-GB" sz="3200" u="none" cap="none" strike="noStrike">
                <a:solidFill>
                  <a:schemeClr val="dk1"/>
                </a:solidFill>
                <a:latin typeface="Calibri"/>
                <a:ea typeface="Calibri"/>
                <a:cs typeface="Calibri"/>
                <a:sym typeface="Calibri"/>
              </a:rPr>
              <a:t>Wilcoxon</a:t>
            </a:r>
            <a:r>
              <a:rPr lang="en-GB"/>
              <a:t> Rank Sum test</a:t>
            </a:r>
          </a:p>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Assumptions: </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Two independent groups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At least ordinal dependent variable </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Randomly selected observations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Population distributions same shape</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Hypotheses: </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H</a:t>
            </a:r>
            <a:r>
              <a:rPr b="0" baseline="-25000" i="0" lang="en-GB" sz="2800" u="none" cap="none" strike="noStrike">
                <a:solidFill>
                  <a:schemeClr val="dk1"/>
                </a:solidFill>
                <a:latin typeface="Calibri"/>
                <a:ea typeface="Calibri"/>
                <a:cs typeface="Calibri"/>
                <a:sym typeface="Calibri"/>
              </a:rPr>
              <a:t>0</a:t>
            </a:r>
            <a:r>
              <a:rPr b="0" i="0" lang="en-GB" sz="2800" u="none" cap="none" strike="noStrike">
                <a:solidFill>
                  <a:schemeClr val="dk1"/>
                </a:solidFill>
                <a:latin typeface="Calibri"/>
                <a:ea typeface="Calibri"/>
                <a:cs typeface="Calibri"/>
                <a:sym typeface="Calibri"/>
              </a:rPr>
              <a:t>: populations have the same median</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H</a:t>
            </a:r>
            <a:r>
              <a:rPr b="0" baseline="-25000" i="0" lang="en-GB" sz="2800" u="none" cap="none" strike="noStrike">
                <a:solidFill>
                  <a:schemeClr val="dk1"/>
                </a:solidFill>
                <a:latin typeface="Calibri"/>
                <a:ea typeface="Calibri"/>
                <a:cs typeface="Calibri"/>
                <a:sym typeface="Calibri"/>
              </a:rPr>
              <a:t>0</a:t>
            </a:r>
            <a:r>
              <a:rPr b="0" i="0" lang="en-GB" sz="2800" u="none" cap="none" strike="noStrike">
                <a:solidFill>
                  <a:schemeClr val="dk1"/>
                </a:solidFill>
                <a:latin typeface="Calibri"/>
                <a:ea typeface="Calibri"/>
                <a:cs typeface="Calibri"/>
                <a:sym typeface="Calibri"/>
              </a:rPr>
              <a:t>: populations have the same spread and shape</a:t>
            </a: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7" name="Shape 967"/>
        <p:cNvGrpSpPr/>
        <p:nvPr/>
      </p:nvGrpSpPr>
      <p:grpSpPr>
        <a:xfrm>
          <a:off x="0" y="0"/>
          <a:ext cx="0" cy="0"/>
          <a:chOff x="0" y="0"/>
          <a:chExt cx="0" cy="0"/>
        </a:xfrm>
      </p:grpSpPr>
      <p:pic>
        <p:nvPicPr>
          <p:cNvPr id="968" name="Shape 968"/>
          <p:cNvPicPr preferRelativeResize="0"/>
          <p:nvPr/>
        </p:nvPicPr>
        <p:blipFill rotWithShape="1">
          <a:blip r:embed="rId3">
            <a:alphaModFix/>
          </a:blip>
          <a:srcRect b="0" l="0" r="0" t="0"/>
          <a:stretch/>
        </p:blipFill>
        <p:spPr>
          <a:xfrm>
            <a:off x="2314903" y="1196751"/>
            <a:ext cx="4273320" cy="3478844"/>
          </a:xfrm>
          <a:prstGeom prst="rect">
            <a:avLst/>
          </a:prstGeom>
          <a:noFill/>
          <a:ln>
            <a:noFill/>
          </a:ln>
        </p:spPr>
      </p:pic>
      <p:pic>
        <p:nvPicPr>
          <p:cNvPr id="969" name="Shape 969"/>
          <p:cNvPicPr preferRelativeResize="0"/>
          <p:nvPr/>
        </p:nvPicPr>
        <p:blipFill rotWithShape="1">
          <a:blip r:embed="rId4">
            <a:alphaModFix/>
          </a:blip>
          <a:srcRect b="0" l="0" r="0" t="0"/>
          <a:stretch/>
        </p:blipFill>
        <p:spPr>
          <a:xfrm>
            <a:off x="1828800" y="4876800"/>
            <a:ext cx="5581650" cy="1904999"/>
          </a:xfrm>
          <a:prstGeom prst="rect">
            <a:avLst/>
          </a:prstGeom>
          <a:noFill/>
          <a:ln>
            <a:noFill/>
          </a:ln>
        </p:spPr>
      </p:pic>
      <p:sp>
        <p:nvSpPr>
          <p:cNvPr id="970" name="Shape 97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Misunderstood test</a:t>
            </a: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5" name="Shape 975"/>
        <p:cNvGrpSpPr/>
        <p:nvPr/>
      </p:nvGrpSpPr>
      <p:grpSpPr>
        <a:xfrm>
          <a:off x="0" y="0"/>
          <a:ext cx="0" cy="0"/>
          <a:chOff x="0" y="0"/>
          <a:chExt cx="0" cy="0"/>
        </a:xfrm>
      </p:grpSpPr>
      <p:sp>
        <p:nvSpPr>
          <p:cNvPr id="976" name="Shape 97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Mann-Whitney U Test</a:t>
            </a:r>
          </a:p>
        </p:txBody>
      </p:sp>
      <p:sp>
        <p:nvSpPr>
          <p:cNvPr id="977" name="Shape 977"/>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0" lvl="0" marL="0" marR="0" rtl="0" algn="l">
              <a:spcBef>
                <a:spcPts val="640"/>
              </a:spcBef>
              <a:spcAft>
                <a:spcPts val="0"/>
              </a:spcAft>
              <a:buNone/>
            </a:pPr>
            <a:r>
              <a:rPr lang="en-GB"/>
              <a:t>Method:</a:t>
            </a:r>
          </a:p>
          <a:p>
            <a:pPr indent="0" lvl="0" marL="0" marR="0" rtl="0" algn="l">
              <a:spcBef>
                <a:spcPts val="640"/>
              </a:spcBef>
              <a:spcAft>
                <a:spcPts val="0"/>
              </a:spcAft>
              <a:buNone/>
            </a:pPr>
            <a:r>
              <a:t/>
            </a:r>
            <a:endParaRPr sz="600"/>
          </a:p>
          <a:p>
            <a:pPr indent="-342900" lvl="0" marL="342900" marR="0" rtl="0" algn="l">
              <a:spcBef>
                <a:spcPts val="640"/>
              </a:spcBef>
              <a:spcAft>
                <a:spcPts val="0"/>
              </a:spcAft>
              <a:buClr>
                <a:schemeClr val="dk1"/>
              </a:buClr>
              <a:buSzPct val="100000"/>
              <a:buFont typeface="Arial"/>
              <a:buChar char="•"/>
            </a:pPr>
            <a:r>
              <a:rPr lang="en-GB"/>
              <a:t>Pool the </a:t>
            </a:r>
            <a:r>
              <a:rPr b="0" i="0" lang="en-GB" sz="3200" u="none" cap="none" strike="noStrike">
                <a:solidFill>
                  <a:schemeClr val="dk1"/>
                </a:solidFill>
                <a:latin typeface="Calibri"/>
                <a:ea typeface="Calibri"/>
                <a:cs typeface="Calibri"/>
                <a:sym typeface="Calibri"/>
              </a:rPr>
              <a:t>whole sample </a:t>
            </a:r>
          </a:p>
          <a:p>
            <a:pPr indent="-342900" lvl="0" marL="342900" marR="0" rtl="0" algn="l">
              <a:spcBef>
                <a:spcPts val="640"/>
              </a:spcBef>
              <a:spcAft>
                <a:spcPts val="0"/>
              </a:spcAft>
              <a:buClr>
                <a:schemeClr val="dk1"/>
              </a:buClr>
              <a:buSzPct val="100000"/>
              <a:buFont typeface="Arial"/>
              <a:buChar char="•"/>
            </a:pPr>
            <a:r>
              <a:rPr lang="en-GB"/>
              <a:t>Rank observations </a:t>
            </a:r>
            <a:r>
              <a:rPr b="0" i="0" lang="en-GB" sz="3200" u="none" cap="none" strike="noStrike">
                <a:solidFill>
                  <a:schemeClr val="dk1"/>
                </a:solidFill>
                <a:latin typeface="Calibri"/>
                <a:ea typeface="Calibri"/>
                <a:cs typeface="Calibri"/>
                <a:sym typeface="Calibri"/>
              </a:rPr>
              <a:t>from smallest to largest</a:t>
            </a:r>
          </a:p>
          <a:p>
            <a:pPr indent="0" lvl="0" marL="0" marR="0" rtl="0" algn="l">
              <a:spcBef>
                <a:spcPts val="640"/>
              </a:spcBef>
              <a:spcAft>
                <a:spcPts val="0"/>
              </a:spcAft>
              <a:buNone/>
            </a:pPr>
            <a:r>
              <a:rPr lang="en-GB" sz="2800"/>
              <a:t>	(assign average rank to ties)</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Calculate sum </a:t>
            </a:r>
            <a:r>
              <a:rPr b="0" i="0" lang="en-GB" u="none" cap="none" strike="noStrike">
                <a:solidFill>
                  <a:schemeClr val="dk1"/>
                </a:solidFill>
                <a:latin typeface="Calibri"/>
                <a:ea typeface="Calibri"/>
                <a:cs typeface="Calibri"/>
                <a:sym typeface="Calibri"/>
              </a:rPr>
              <a:t>of ranks for each group</a:t>
            </a:r>
          </a:p>
          <a:p>
            <a:pPr indent="-342900" lvl="0" marL="342900" marR="0" rtl="0" algn="l">
              <a:spcBef>
                <a:spcPts val="640"/>
              </a:spcBef>
              <a:spcAft>
                <a:spcPts val="0"/>
              </a:spcAft>
              <a:buClr>
                <a:schemeClr val="dk1"/>
              </a:buClr>
              <a:buSzPct val="100000"/>
              <a:buFont typeface="Arial"/>
              <a:buChar char="•"/>
            </a:pPr>
            <a:r>
              <a:rPr b="0" i="0" lang="en-GB" u="none" cap="none" strike="noStrike">
                <a:solidFill>
                  <a:schemeClr val="dk1"/>
                </a:solidFill>
                <a:latin typeface="Calibri"/>
                <a:ea typeface="Calibri"/>
                <a:cs typeface="Calibri"/>
                <a:sym typeface="Calibri"/>
              </a:rPr>
              <a:t>Calculate</a:t>
            </a:r>
            <a:r>
              <a:rPr lang="en-GB"/>
              <a:t> U test statistic</a:t>
            </a:r>
          </a:p>
          <a:p>
            <a:pPr lvl="0" rtl="0">
              <a:spcBef>
                <a:spcPts val="0"/>
              </a:spcBef>
              <a:buClr>
                <a:schemeClr val="dk1"/>
              </a:buClr>
              <a:buSzPct val="100000"/>
              <a:buFont typeface="Arial"/>
              <a:buChar char="•"/>
            </a:pPr>
            <a:r>
              <a:rPr lang="en-GB"/>
              <a:t>Compare U to critical value in the tables</a:t>
            </a: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2" name="Shape 982"/>
        <p:cNvGrpSpPr/>
        <p:nvPr/>
      </p:nvGrpSpPr>
      <p:grpSpPr>
        <a:xfrm>
          <a:off x="0" y="0"/>
          <a:ext cx="0" cy="0"/>
          <a:chOff x="0" y="0"/>
          <a:chExt cx="0" cy="0"/>
        </a:xfrm>
      </p:grpSpPr>
      <p:sp>
        <p:nvSpPr>
          <p:cNvPr id="983" name="Shape 98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Mann-Whitney U Test</a:t>
            </a:r>
          </a:p>
        </p:txBody>
      </p:sp>
      <p:sp>
        <p:nvSpPr>
          <p:cNvPr id="984" name="Shape 984"/>
          <p:cNvSpPr txBox="1"/>
          <p:nvPr>
            <p:ph idx="1" type="body"/>
          </p:nvPr>
        </p:nvSpPr>
        <p:spPr>
          <a:xfrm>
            <a:off x="457200" y="1600200"/>
            <a:ext cx="8555400" cy="4526100"/>
          </a:xfrm>
          <a:prstGeom prst="rect">
            <a:avLst/>
          </a:prstGeom>
          <a:noFill/>
          <a:ln>
            <a:noFill/>
          </a:ln>
        </p:spPr>
        <p:txBody>
          <a:bodyPr anchorCtr="0" anchor="t" bIns="45700" lIns="91425" rIns="91425" tIns="45700">
            <a:noAutofit/>
          </a:bodyPr>
          <a:lstStyle/>
          <a:p>
            <a:pPr lvl="0" rtl="0">
              <a:lnSpc>
                <a:spcPct val="115000"/>
              </a:lnSpc>
              <a:spcBef>
                <a:spcPts val="0"/>
              </a:spcBef>
              <a:buClr>
                <a:schemeClr val="dk1"/>
              </a:buClr>
              <a:buSzPct val="100000"/>
              <a:buFont typeface="Arial"/>
              <a:buChar char="•"/>
            </a:pPr>
            <a:r>
              <a:rPr lang="en-GB"/>
              <a:t>Coronary artery surgery study (Fisher’s book)</a:t>
            </a:r>
          </a:p>
          <a:p>
            <a:pPr lvl="0" rtl="0">
              <a:lnSpc>
                <a:spcPct val="115000"/>
              </a:lnSpc>
              <a:spcBef>
                <a:spcPts val="600"/>
              </a:spcBef>
              <a:buClr>
                <a:schemeClr val="dk1"/>
              </a:buClr>
              <a:buSzPct val="100000"/>
              <a:buFont typeface="Arial"/>
              <a:buChar char="•"/>
            </a:pPr>
            <a:r>
              <a:rPr lang="en-GB"/>
              <a:t>Exercise times in seconds for 2 groups:</a:t>
            </a:r>
          </a:p>
          <a:p>
            <a:pPr indent="-228600" lvl="0" marL="914400" rtl="0">
              <a:lnSpc>
                <a:spcPct val="115000"/>
              </a:lnSpc>
              <a:spcBef>
                <a:spcPts val="600"/>
              </a:spcBef>
            </a:pPr>
            <a:r>
              <a:rPr lang="en-GB"/>
              <a:t>Control and 3-Vessel Disease group</a:t>
            </a:r>
          </a:p>
          <a:p>
            <a:pPr lvl="0" rtl="0">
              <a:lnSpc>
                <a:spcPct val="115000"/>
              </a:lnSpc>
              <a:spcBef>
                <a:spcPts val="600"/>
              </a:spcBef>
              <a:buClr>
                <a:schemeClr val="dk1"/>
              </a:buClr>
              <a:buSzPct val="100000"/>
              <a:buFont typeface="Arial"/>
              <a:buChar char="•"/>
            </a:pPr>
            <a:r>
              <a:rPr lang="en-GB"/>
              <a:t>Is there a difference in exercise times between the two groups?</a:t>
            </a:r>
          </a:p>
          <a:p>
            <a:pPr indent="0" lvl="0" marL="0" rtl="0">
              <a:lnSpc>
                <a:spcPct val="115000"/>
              </a:lnSpc>
              <a:spcBef>
                <a:spcPts val="600"/>
              </a:spcBef>
              <a:buNone/>
            </a:pPr>
            <a:r>
              <a:t/>
            </a:r>
            <a:endParaRPr/>
          </a:p>
          <a:p>
            <a:pPr lvl="0" rtl="0">
              <a:lnSpc>
                <a:spcPct val="115000"/>
              </a:lnSpc>
              <a:spcBef>
                <a:spcPts val="600"/>
              </a:spcBef>
              <a:buClr>
                <a:schemeClr val="dk1"/>
              </a:buClr>
              <a:buSzPct val="100000"/>
              <a:buFont typeface="Arial"/>
              <a:buChar char="•"/>
            </a:pPr>
            <a:r>
              <a:rPr lang="en-GB"/>
              <a:t>H</a:t>
            </a:r>
            <a:r>
              <a:rPr baseline="-25000" lang="en-GB"/>
              <a:t>0</a:t>
            </a:r>
            <a:r>
              <a:rPr lang="en-GB"/>
              <a:t> : distributions of both populations are equal</a:t>
            </a: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9" name="Shape 989"/>
        <p:cNvGrpSpPr/>
        <p:nvPr/>
      </p:nvGrpSpPr>
      <p:grpSpPr>
        <a:xfrm>
          <a:off x="0" y="0"/>
          <a:ext cx="0" cy="0"/>
          <a:chOff x="0" y="0"/>
          <a:chExt cx="0" cy="0"/>
        </a:xfrm>
      </p:grpSpPr>
      <p:sp>
        <p:nvSpPr>
          <p:cNvPr id="990" name="Shape 99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Mann-Whitney U Test</a:t>
            </a:r>
          </a:p>
        </p:txBody>
      </p:sp>
      <p:pic>
        <p:nvPicPr>
          <p:cNvPr id="991" name="Shape 991"/>
          <p:cNvPicPr preferRelativeResize="0"/>
          <p:nvPr/>
        </p:nvPicPr>
        <p:blipFill>
          <a:blip r:embed="rId3">
            <a:alphaModFix/>
          </a:blip>
          <a:stretch>
            <a:fillRect/>
          </a:stretch>
        </p:blipFill>
        <p:spPr>
          <a:xfrm>
            <a:off x="238428" y="1536325"/>
            <a:ext cx="6861425" cy="616224"/>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6" name="Shape 996"/>
        <p:cNvGrpSpPr/>
        <p:nvPr/>
      </p:nvGrpSpPr>
      <p:grpSpPr>
        <a:xfrm>
          <a:off x="0" y="0"/>
          <a:ext cx="0" cy="0"/>
          <a:chOff x="0" y="0"/>
          <a:chExt cx="0" cy="0"/>
        </a:xfrm>
      </p:grpSpPr>
      <p:sp>
        <p:nvSpPr>
          <p:cNvPr id="997" name="Shape 99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Mann-Whitney U Test</a:t>
            </a:r>
          </a:p>
        </p:txBody>
      </p:sp>
      <p:pic>
        <p:nvPicPr>
          <p:cNvPr id="998" name="Shape 998"/>
          <p:cNvPicPr preferRelativeResize="0"/>
          <p:nvPr/>
        </p:nvPicPr>
        <p:blipFill>
          <a:blip r:embed="rId3">
            <a:alphaModFix/>
          </a:blip>
          <a:stretch>
            <a:fillRect/>
          </a:stretch>
        </p:blipFill>
        <p:spPr>
          <a:xfrm>
            <a:off x="238428" y="1536325"/>
            <a:ext cx="6861425" cy="616224"/>
          </a:xfrm>
          <a:prstGeom prst="rect">
            <a:avLst/>
          </a:prstGeom>
          <a:noFill/>
          <a:ln>
            <a:noFill/>
          </a:ln>
        </p:spPr>
      </p:pic>
      <p:pic>
        <p:nvPicPr>
          <p:cNvPr id="999" name="Shape 999"/>
          <p:cNvPicPr preferRelativeResize="0"/>
          <p:nvPr/>
        </p:nvPicPr>
        <p:blipFill>
          <a:blip r:embed="rId4">
            <a:alphaModFix/>
          </a:blip>
          <a:stretch>
            <a:fillRect/>
          </a:stretch>
        </p:blipFill>
        <p:spPr>
          <a:xfrm>
            <a:off x="238424" y="2871000"/>
            <a:ext cx="8747799" cy="2886650"/>
          </a:xfrm>
          <a:prstGeom prst="rect">
            <a:avLst/>
          </a:prstGeom>
          <a:noFill/>
          <a:ln>
            <a:noFill/>
          </a:ln>
        </p:spPr>
      </p:pic>
      <p:pic>
        <p:nvPicPr>
          <p:cNvPr id="1000" name="Shape 1000"/>
          <p:cNvPicPr preferRelativeResize="0"/>
          <p:nvPr/>
        </p:nvPicPr>
        <p:blipFill>
          <a:blip r:embed="rId5">
            <a:alphaModFix/>
          </a:blip>
          <a:stretch>
            <a:fillRect/>
          </a:stretch>
        </p:blipFill>
        <p:spPr>
          <a:xfrm>
            <a:off x="168825" y="3281349"/>
            <a:ext cx="8878925" cy="260755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5" name="Shape 1005"/>
        <p:cNvGrpSpPr/>
        <p:nvPr/>
      </p:nvGrpSpPr>
      <p:grpSpPr>
        <a:xfrm>
          <a:off x="0" y="0"/>
          <a:ext cx="0" cy="0"/>
          <a:chOff x="0" y="0"/>
          <a:chExt cx="0" cy="0"/>
        </a:xfrm>
      </p:grpSpPr>
      <p:sp>
        <p:nvSpPr>
          <p:cNvPr id="1006" name="Shape 100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Mann-Whitney U Test</a:t>
            </a:r>
          </a:p>
        </p:txBody>
      </p:sp>
      <p:pic>
        <p:nvPicPr>
          <p:cNvPr id="1007" name="Shape 1007"/>
          <p:cNvPicPr preferRelativeResize="0"/>
          <p:nvPr/>
        </p:nvPicPr>
        <p:blipFill>
          <a:blip r:embed="rId3">
            <a:alphaModFix/>
          </a:blip>
          <a:stretch>
            <a:fillRect/>
          </a:stretch>
        </p:blipFill>
        <p:spPr>
          <a:xfrm>
            <a:off x="238428" y="1536325"/>
            <a:ext cx="6861425" cy="616224"/>
          </a:xfrm>
          <a:prstGeom prst="rect">
            <a:avLst/>
          </a:prstGeom>
          <a:noFill/>
          <a:ln>
            <a:noFill/>
          </a:ln>
        </p:spPr>
      </p:pic>
      <p:pic>
        <p:nvPicPr>
          <p:cNvPr id="1008" name="Shape 1008"/>
          <p:cNvPicPr preferRelativeResize="0"/>
          <p:nvPr/>
        </p:nvPicPr>
        <p:blipFill>
          <a:blip r:embed="rId4">
            <a:alphaModFix/>
          </a:blip>
          <a:stretch>
            <a:fillRect/>
          </a:stretch>
        </p:blipFill>
        <p:spPr>
          <a:xfrm>
            <a:off x="238424" y="2871000"/>
            <a:ext cx="8747799" cy="2886650"/>
          </a:xfrm>
          <a:prstGeom prst="rect">
            <a:avLst/>
          </a:prstGeom>
          <a:noFill/>
          <a:ln>
            <a:noFill/>
          </a:ln>
        </p:spPr>
      </p:pic>
      <p:pic>
        <p:nvPicPr>
          <p:cNvPr id="1009" name="Shape 1009"/>
          <p:cNvPicPr preferRelativeResize="0"/>
          <p:nvPr/>
        </p:nvPicPr>
        <p:blipFill>
          <a:blip r:embed="rId5">
            <a:alphaModFix/>
          </a:blip>
          <a:stretch>
            <a:fillRect/>
          </a:stretch>
        </p:blipFill>
        <p:spPr>
          <a:xfrm>
            <a:off x="168825" y="4042600"/>
            <a:ext cx="8878925" cy="1846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Data types</a:t>
            </a:r>
          </a:p>
        </p:txBody>
      </p:sp>
      <p:sp>
        <p:nvSpPr>
          <p:cNvPr id="154" name="Shape 154"/>
          <p:cNvSpPr txBox="1"/>
          <p:nvPr>
            <p:ph idx="1" type="body"/>
          </p:nvPr>
        </p:nvSpPr>
        <p:spPr>
          <a:xfrm>
            <a:off x="457200" y="1600200"/>
            <a:ext cx="86868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Several different categorisations</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Simplest:</a:t>
            </a:r>
          </a:p>
          <a:p>
            <a:pPr indent="-285750" lvl="1" marL="742950" marR="0" rtl="0" algn="l">
              <a:spcBef>
                <a:spcPts val="560"/>
              </a:spcBef>
              <a:spcAft>
                <a:spcPts val="0"/>
              </a:spcAft>
              <a:buClr>
                <a:srgbClr val="FF0000"/>
              </a:buClr>
              <a:buSzPct val="100000"/>
              <a:buFont typeface="Arial"/>
              <a:buChar char="–"/>
            </a:pPr>
            <a:r>
              <a:rPr b="0" i="0" lang="en-GB" sz="2800" u="none" cap="none" strike="noStrike">
                <a:solidFill>
                  <a:srgbClr val="FF0000"/>
                </a:solidFill>
                <a:latin typeface="Calibri"/>
                <a:ea typeface="Calibri"/>
                <a:cs typeface="Calibri"/>
                <a:sym typeface="Calibri"/>
              </a:rPr>
              <a:t>Categorical (nominal) – yes/no</a:t>
            </a:r>
          </a:p>
          <a:p>
            <a:pPr indent="-285750" lvl="1" marL="742950" marR="0" rtl="0" algn="l">
              <a:spcBef>
                <a:spcPts val="560"/>
              </a:spcBef>
              <a:spcAft>
                <a:spcPts val="0"/>
              </a:spcAft>
              <a:buClr>
                <a:srgbClr val="7030A0"/>
              </a:buClr>
              <a:buSzPct val="100000"/>
              <a:buFont typeface="Arial"/>
              <a:buChar char="–"/>
            </a:pPr>
            <a:r>
              <a:rPr b="0" i="0" lang="en-GB" sz="2800" u="none" cap="none" strike="noStrike">
                <a:solidFill>
                  <a:srgbClr val="7030A0"/>
                </a:solidFill>
                <a:latin typeface="Calibri"/>
                <a:ea typeface="Calibri"/>
                <a:cs typeface="Calibri"/>
                <a:sym typeface="Calibri"/>
              </a:rPr>
              <a:t>Categorical with ordering (ordinal) – implicit order</a:t>
            </a:r>
          </a:p>
          <a:p>
            <a:pPr indent="-285750" lvl="1" marL="742950" marR="0" rtl="0" algn="l">
              <a:spcBef>
                <a:spcPts val="560"/>
              </a:spcBef>
              <a:spcAft>
                <a:spcPts val="0"/>
              </a:spcAft>
              <a:buClr>
                <a:srgbClr val="0000FF"/>
              </a:buClr>
              <a:buSzPct val="100000"/>
              <a:buFont typeface="Arial"/>
              <a:buChar char="–"/>
            </a:pPr>
            <a:r>
              <a:rPr b="0" i="0" lang="en-GB" sz="2800" u="none" cap="none" strike="noStrike">
                <a:solidFill>
                  <a:srgbClr val="0000FF"/>
                </a:solidFill>
                <a:latin typeface="Calibri"/>
                <a:ea typeface="Calibri"/>
                <a:cs typeface="Calibri"/>
                <a:sym typeface="Calibri"/>
              </a:rPr>
              <a:t>Discrete – only takes certain values</a:t>
            </a:r>
            <a:r>
              <a:rPr lang="en-GB">
                <a:solidFill>
                  <a:srgbClr val="0000FF"/>
                </a:solidFill>
              </a:rPr>
              <a:t>; </a:t>
            </a:r>
            <a:r>
              <a:rPr b="0" i="0" lang="en-GB" sz="2800" u="none" cap="none" strike="noStrike">
                <a:solidFill>
                  <a:srgbClr val="0000FF"/>
                </a:solidFill>
                <a:latin typeface="Calibri"/>
                <a:ea typeface="Calibri"/>
                <a:cs typeface="Calibri"/>
                <a:sym typeface="Calibri"/>
              </a:rPr>
              <a:t>counts (c</a:t>
            </a:r>
            <a:r>
              <a:rPr lang="en-GB">
                <a:solidFill>
                  <a:srgbClr val="0000FF"/>
                </a:solidFill>
              </a:rPr>
              <a:t>ardinal)</a:t>
            </a:r>
            <a:r>
              <a:rPr lang="en-GB">
                <a:solidFill>
                  <a:srgbClr val="0000FF"/>
                </a:solidFill>
              </a:rPr>
              <a:t> </a:t>
            </a:r>
          </a:p>
          <a:p>
            <a:pPr indent="-285750" lvl="1" marL="742950" marR="0" rtl="0" algn="l">
              <a:spcBef>
                <a:spcPts val="560"/>
              </a:spcBef>
              <a:spcAft>
                <a:spcPts val="0"/>
              </a:spcAft>
              <a:buClr>
                <a:srgbClr val="00B050"/>
              </a:buClr>
              <a:buSzPct val="100000"/>
              <a:buFont typeface="Arial"/>
              <a:buChar char="–"/>
            </a:pPr>
            <a:r>
              <a:rPr b="0" i="0" lang="en-GB" sz="2800" u="none" cap="none" strike="noStrike">
                <a:solidFill>
                  <a:srgbClr val="00B050"/>
                </a:solidFill>
                <a:latin typeface="Calibri"/>
                <a:ea typeface="Calibri"/>
                <a:cs typeface="Calibri"/>
                <a:sym typeface="Calibri"/>
              </a:rPr>
              <a:t>Continuous – measurements</a:t>
            </a:r>
            <a:r>
              <a:rPr lang="en-GB">
                <a:solidFill>
                  <a:srgbClr val="00B050"/>
                </a:solidFill>
              </a:rPr>
              <a:t>;</a:t>
            </a:r>
            <a:r>
              <a:rPr b="0" i="0" lang="en-GB" sz="2800" u="none" cap="none" strike="noStrike">
                <a:solidFill>
                  <a:srgbClr val="00B050"/>
                </a:solidFill>
                <a:latin typeface="Calibri"/>
                <a:ea typeface="Calibri"/>
                <a:cs typeface="Calibri"/>
                <a:sym typeface="Calibri"/>
              </a:rPr>
              <a:t> finite</a:t>
            </a:r>
            <a:r>
              <a:rPr lang="en-GB">
                <a:solidFill>
                  <a:srgbClr val="00B050"/>
                </a:solidFill>
              </a:rPr>
              <a:t>/infinite range</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4" name="Shape 1014"/>
        <p:cNvGrpSpPr/>
        <p:nvPr/>
      </p:nvGrpSpPr>
      <p:grpSpPr>
        <a:xfrm>
          <a:off x="0" y="0"/>
          <a:ext cx="0" cy="0"/>
          <a:chOff x="0" y="0"/>
          <a:chExt cx="0" cy="0"/>
        </a:xfrm>
      </p:grpSpPr>
      <p:sp>
        <p:nvSpPr>
          <p:cNvPr id="1015" name="Shape 101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Mann-Whitney U Test</a:t>
            </a:r>
          </a:p>
        </p:txBody>
      </p:sp>
      <p:pic>
        <p:nvPicPr>
          <p:cNvPr id="1016" name="Shape 1016"/>
          <p:cNvPicPr preferRelativeResize="0"/>
          <p:nvPr/>
        </p:nvPicPr>
        <p:blipFill>
          <a:blip r:embed="rId3">
            <a:alphaModFix/>
          </a:blip>
          <a:stretch>
            <a:fillRect/>
          </a:stretch>
        </p:blipFill>
        <p:spPr>
          <a:xfrm>
            <a:off x="238428" y="1536325"/>
            <a:ext cx="6861425" cy="616224"/>
          </a:xfrm>
          <a:prstGeom prst="rect">
            <a:avLst/>
          </a:prstGeom>
          <a:noFill/>
          <a:ln>
            <a:noFill/>
          </a:ln>
        </p:spPr>
      </p:pic>
      <p:pic>
        <p:nvPicPr>
          <p:cNvPr id="1017" name="Shape 1017"/>
          <p:cNvPicPr preferRelativeResize="0"/>
          <p:nvPr/>
        </p:nvPicPr>
        <p:blipFill>
          <a:blip r:embed="rId4">
            <a:alphaModFix/>
          </a:blip>
          <a:stretch>
            <a:fillRect/>
          </a:stretch>
        </p:blipFill>
        <p:spPr>
          <a:xfrm>
            <a:off x="238424" y="2871000"/>
            <a:ext cx="8747799" cy="2886650"/>
          </a:xfrm>
          <a:prstGeom prst="rect">
            <a:avLst/>
          </a:prstGeom>
          <a:noFill/>
          <a:ln>
            <a:noFill/>
          </a:ln>
        </p:spPr>
      </p:pic>
      <p:pic>
        <p:nvPicPr>
          <p:cNvPr id="1018" name="Shape 1018"/>
          <p:cNvPicPr preferRelativeResize="0"/>
          <p:nvPr/>
        </p:nvPicPr>
        <p:blipFill>
          <a:blip r:embed="rId5">
            <a:alphaModFix/>
          </a:blip>
          <a:stretch>
            <a:fillRect/>
          </a:stretch>
        </p:blipFill>
        <p:spPr>
          <a:xfrm>
            <a:off x="168825" y="4677775"/>
            <a:ext cx="4250049" cy="1211125"/>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3" name="Shape 1023"/>
        <p:cNvGrpSpPr/>
        <p:nvPr/>
      </p:nvGrpSpPr>
      <p:grpSpPr>
        <a:xfrm>
          <a:off x="0" y="0"/>
          <a:ext cx="0" cy="0"/>
          <a:chOff x="0" y="0"/>
          <a:chExt cx="0" cy="0"/>
        </a:xfrm>
      </p:grpSpPr>
      <p:sp>
        <p:nvSpPr>
          <p:cNvPr id="1024" name="Shape 102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Mann-Whitney U Test</a:t>
            </a:r>
          </a:p>
        </p:txBody>
      </p:sp>
      <p:pic>
        <p:nvPicPr>
          <p:cNvPr id="1025" name="Shape 1025"/>
          <p:cNvPicPr preferRelativeResize="0"/>
          <p:nvPr/>
        </p:nvPicPr>
        <p:blipFill>
          <a:blip r:embed="rId3">
            <a:alphaModFix/>
          </a:blip>
          <a:stretch>
            <a:fillRect/>
          </a:stretch>
        </p:blipFill>
        <p:spPr>
          <a:xfrm>
            <a:off x="238428" y="1536325"/>
            <a:ext cx="6861425" cy="616224"/>
          </a:xfrm>
          <a:prstGeom prst="rect">
            <a:avLst/>
          </a:prstGeom>
          <a:noFill/>
          <a:ln>
            <a:noFill/>
          </a:ln>
        </p:spPr>
      </p:pic>
      <p:pic>
        <p:nvPicPr>
          <p:cNvPr id="1026" name="Shape 1026"/>
          <p:cNvPicPr preferRelativeResize="0"/>
          <p:nvPr/>
        </p:nvPicPr>
        <p:blipFill>
          <a:blip r:embed="rId4">
            <a:alphaModFix/>
          </a:blip>
          <a:stretch>
            <a:fillRect/>
          </a:stretch>
        </p:blipFill>
        <p:spPr>
          <a:xfrm>
            <a:off x="238424" y="2871000"/>
            <a:ext cx="8747799" cy="288665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1" name="Shape 1031"/>
        <p:cNvGrpSpPr/>
        <p:nvPr/>
      </p:nvGrpSpPr>
      <p:grpSpPr>
        <a:xfrm>
          <a:off x="0" y="0"/>
          <a:ext cx="0" cy="0"/>
          <a:chOff x="0" y="0"/>
          <a:chExt cx="0" cy="0"/>
        </a:xfrm>
      </p:grpSpPr>
      <p:sp>
        <p:nvSpPr>
          <p:cNvPr id="1032" name="Shape 103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Mann-Whitney U Test</a:t>
            </a:r>
          </a:p>
        </p:txBody>
      </p:sp>
      <p:pic>
        <p:nvPicPr>
          <p:cNvPr id="1033" name="Shape 1033"/>
          <p:cNvPicPr preferRelativeResize="0"/>
          <p:nvPr/>
        </p:nvPicPr>
        <p:blipFill>
          <a:blip r:embed="rId3">
            <a:alphaModFix/>
          </a:blip>
          <a:stretch>
            <a:fillRect/>
          </a:stretch>
        </p:blipFill>
        <p:spPr>
          <a:xfrm>
            <a:off x="238428" y="1536325"/>
            <a:ext cx="6861425" cy="616224"/>
          </a:xfrm>
          <a:prstGeom prst="rect">
            <a:avLst/>
          </a:prstGeom>
          <a:noFill/>
          <a:ln>
            <a:noFill/>
          </a:ln>
        </p:spPr>
      </p:pic>
      <p:pic>
        <p:nvPicPr>
          <p:cNvPr id="1034" name="Shape 1034"/>
          <p:cNvPicPr preferRelativeResize="0"/>
          <p:nvPr/>
        </p:nvPicPr>
        <p:blipFill>
          <a:blip r:embed="rId4">
            <a:alphaModFix/>
          </a:blip>
          <a:stretch>
            <a:fillRect/>
          </a:stretch>
        </p:blipFill>
        <p:spPr>
          <a:xfrm>
            <a:off x="238424" y="2871000"/>
            <a:ext cx="8747799" cy="2886650"/>
          </a:xfrm>
          <a:prstGeom prst="rect">
            <a:avLst/>
          </a:prstGeom>
          <a:noFill/>
          <a:ln>
            <a:noFill/>
          </a:ln>
        </p:spPr>
      </p:pic>
      <p:pic>
        <p:nvPicPr>
          <p:cNvPr id="1035" name="Shape 1035"/>
          <p:cNvPicPr preferRelativeResize="0"/>
          <p:nvPr/>
        </p:nvPicPr>
        <p:blipFill>
          <a:blip r:embed="rId5">
            <a:alphaModFix/>
          </a:blip>
          <a:stretch>
            <a:fillRect/>
          </a:stretch>
        </p:blipFill>
        <p:spPr>
          <a:xfrm>
            <a:off x="3680237" y="4191000"/>
            <a:ext cx="3495675" cy="266700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0" name="Shape 1040"/>
        <p:cNvGrpSpPr/>
        <p:nvPr/>
      </p:nvGrpSpPr>
      <p:grpSpPr>
        <a:xfrm>
          <a:off x="0" y="0"/>
          <a:ext cx="0" cy="0"/>
          <a:chOff x="0" y="0"/>
          <a:chExt cx="0" cy="0"/>
        </a:xfrm>
      </p:grpSpPr>
      <p:sp>
        <p:nvSpPr>
          <p:cNvPr id="1041" name="Shape 104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Mann-Whitney U Test</a:t>
            </a:r>
          </a:p>
        </p:txBody>
      </p:sp>
      <p:pic>
        <p:nvPicPr>
          <p:cNvPr id="1042" name="Shape 1042"/>
          <p:cNvPicPr preferRelativeResize="0"/>
          <p:nvPr/>
        </p:nvPicPr>
        <p:blipFill>
          <a:blip r:embed="rId3">
            <a:alphaModFix/>
          </a:blip>
          <a:stretch>
            <a:fillRect/>
          </a:stretch>
        </p:blipFill>
        <p:spPr>
          <a:xfrm>
            <a:off x="238428" y="1536325"/>
            <a:ext cx="6861425" cy="616224"/>
          </a:xfrm>
          <a:prstGeom prst="rect">
            <a:avLst/>
          </a:prstGeom>
          <a:noFill/>
          <a:ln>
            <a:noFill/>
          </a:ln>
        </p:spPr>
      </p:pic>
      <p:pic>
        <p:nvPicPr>
          <p:cNvPr id="1043" name="Shape 1043"/>
          <p:cNvPicPr preferRelativeResize="0"/>
          <p:nvPr/>
        </p:nvPicPr>
        <p:blipFill>
          <a:blip r:embed="rId4">
            <a:alphaModFix/>
          </a:blip>
          <a:stretch>
            <a:fillRect/>
          </a:stretch>
        </p:blipFill>
        <p:spPr>
          <a:xfrm>
            <a:off x="238424" y="2871000"/>
            <a:ext cx="8747799" cy="2886650"/>
          </a:xfrm>
          <a:prstGeom prst="rect">
            <a:avLst/>
          </a:prstGeom>
          <a:noFill/>
          <a:ln>
            <a:noFill/>
          </a:ln>
        </p:spPr>
      </p:pic>
      <p:pic>
        <p:nvPicPr>
          <p:cNvPr id="1044" name="Shape 1044"/>
          <p:cNvPicPr preferRelativeResize="0"/>
          <p:nvPr/>
        </p:nvPicPr>
        <p:blipFill>
          <a:blip r:embed="rId5">
            <a:alphaModFix/>
          </a:blip>
          <a:stretch>
            <a:fillRect/>
          </a:stretch>
        </p:blipFill>
        <p:spPr>
          <a:xfrm>
            <a:off x="3680237" y="4191000"/>
            <a:ext cx="3495675" cy="2667000"/>
          </a:xfrm>
          <a:prstGeom prst="rect">
            <a:avLst/>
          </a:prstGeom>
          <a:noFill/>
          <a:ln>
            <a:noFill/>
          </a:ln>
        </p:spPr>
      </p:pic>
      <p:sp>
        <p:nvSpPr>
          <p:cNvPr id="1045" name="Shape 1045"/>
          <p:cNvSpPr txBox="1"/>
          <p:nvPr>
            <p:ph idx="1" type="body"/>
          </p:nvPr>
        </p:nvSpPr>
        <p:spPr>
          <a:xfrm>
            <a:off x="6949850" y="5416375"/>
            <a:ext cx="2106600" cy="928500"/>
          </a:xfrm>
          <a:prstGeom prst="rect">
            <a:avLst/>
          </a:prstGeom>
          <a:noFill/>
          <a:ln>
            <a:noFill/>
          </a:ln>
        </p:spPr>
        <p:txBody>
          <a:bodyPr anchorCtr="0" anchor="t" bIns="45700" lIns="91425" rIns="91425" tIns="45700">
            <a:noAutofit/>
          </a:bodyPr>
          <a:lstStyle/>
          <a:p>
            <a:pPr indent="0" lvl="0" marL="0" rtl="0">
              <a:lnSpc>
                <a:spcPct val="115000"/>
              </a:lnSpc>
              <a:spcBef>
                <a:spcPts val="600"/>
              </a:spcBef>
              <a:buNone/>
            </a:pPr>
            <a:r>
              <a:rPr lang="en-GB" sz="1800"/>
              <a:t>P-value = 0.026</a:t>
            </a: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0" name="Shape 1050"/>
        <p:cNvGrpSpPr/>
        <p:nvPr/>
      </p:nvGrpSpPr>
      <p:grpSpPr>
        <a:xfrm>
          <a:off x="0" y="0"/>
          <a:ext cx="0" cy="0"/>
          <a:chOff x="0" y="0"/>
          <a:chExt cx="0" cy="0"/>
        </a:xfrm>
      </p:grpSpPr>
      <p:sp>
        <p:nvSpPr>
          <p:cNvPr id="1051" name="Shape 105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Advantages and limitations</a:t>
            </a:r>
          </a:p>
        </p:txBody>
      </p:sp>
      <p:sp>
        <p:nvSpPr>
          <p:cNvPr id="1052" name="Shape 1052"/>
          <p:cNvSpPr txBox="1"/>
          <p:nvPr>
            <p:ph idx="1" type="body"/>
          </p:nvPr>
        </p:nvSpPr>
        <p:spPr>
          <a:xfrm>
            <a:off x="273750" y="1600200"/>
            <a:ext cx="88701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Almost as powerful as t-test</a:t>
            </a:r>
          </a:p>
          <a:p>
            <a:pPr lvl="1" marR="0" rtl="0" algn="l">
              <a:spcBef>
                <a:spcPts val="0"/>
              </a:spcBef>
              <a:spcAft>
                <a:spcPts val="0"/>
              </a:spcAft>
              <a:buClr>
                <a:schemeClr val="dk1"/>
              </a:buClr>
              <a:buFont typeface="Arial"/>
            </a:pPr>
            <a:r>
              <a:rPr b="0" i="0" lang="en-GB" u="none" cap="none" strike="noStrike">
                <a:solidFill>
                  <a:schemeClr val="dk1"/>
                </a:solidFill>
                <a:latin typeface="Calibri"/>
                <a:ea typeface="Calibri"/>
                <a:cs typeface="Calibri"/>
                <a:sym typeface="Calibri"/>
              </a:rPr>
              <a:t>almost as likely as t-test to reject H</a:t>
            </a:r>
            <a:r>
              <a:rPr b="0" baseline="-25000" i="0" lang="en-GB" u="none" cap="none" strike="noStrike">
                <a:solidFill>
                  <a:schemeClr val="dk1"/>
                </a:solidFill>
                <a:latin typeface="Calibri"/>
                <a:ea typeface="Calibri"/>
                <a:cs typeface="Calibri"/>
                <a:sym typeface="Calibri"/>
              </a:rPr>
              <a:t>0</a:t>
            </a:r>
            <a:r>
              <a:rPr b="0" i="0" lang="en-GB" u="none" cap="none" strike="noStrike">
                <a:solidFill>
                  <a:schemeClr val="dk1"/>
                </a:solidFill>
                <a:latin typeface="Calibri"/>
                <a:ea typeface="Calibri"/>
                <a:cs typeface="Calibri"/>
                <a:sym typeface="Calibri"/>
              </a:rPr>
              <a:t> if false</a:t>
            </a:r>
          </a:p>
          <a:p>
            <a:pPr indent="0" lvl="0" marL="0" marR="0" rtl="0" algn="l">
              <a:spcBef>
                <a:spcPts val="640"/>
              </a:spcBef>
              <a:spcAft>
                <a:spcPts val="0"/>
              </a:spcAft>
              <a:buNone/>
            </a:pPr>
            <a:r>
              <a:t/>
            </a:r>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Sensitive to central tendencies of scores</a:t>
            </a:r>
          </a:p>
          <a:p>
            <a:pPr indent="0" lvl="0" marL="0" marR="0" rtl="0" algn="l">
              <a:spcBef>
                <a:spcPts val="640"/>
              </a:spcBef>
              <a:spcAft>
                <a:spcPts val="0"/>
              </a:spcAft>
              <a:buNone/>
            </a:pPr>
            <a:r>
              <a:t/>
            </a:r>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Often misinterpreted:</a:t>
            </a:r>
          </a:p>
          <a:p>
            <a:pPr lvl="1" marR="0" rtl="0" algn="l">
              <a:spcBef>
                <a:spcPts val="640"/>
              </a:spcBef>
              <a:spcAft>
                <a:spcPts val="0"/>
              </a:spcAft>
              <a:buClr>
                <a:schemeClr val="dk1"/>
              </a:buClr>
              <a:buFont typeface="Arial"/>
            </a:pPr>
            <a:r>
              <a:rPr b="0" i="0" lang="en-GB" u="none" cap="none" strike="noStrike">
                <a:solidFill>
                  <a:schemeClr val="dk1"/>
                </a:solidFill>
                <a:latin typeface="Calibri"/>
                <a:ea typeface="Calibri"/>
                <a:cs typeface="Calibri"/>
                <a:sym typeface="Calibri"/>
              </a:rPr>
              <a:t>Difference in medians if same shape distributions  </a:t>
            </a:r>
          </a:p>
          <a:p>
            <a:pPr lvl="1" marR="0" rtl="0" algn="l">
              <a:spcBef>
                <a:spcPts val="640"/>
              </a:spcBef>
              <a:spcAft>
                <a:spcPts val="0"/>
              </a:spcAft>
              <a:buClr>
                <a:schemeClr val="dk1"/>
              </a:buClr>
              <a:buFont typeface="Arial"/>
            </a:pPr>
            <a:r>
              <a:rPr b="0" i="0" lang="en-GB" u="none" cap="none" strike="noStrike">
                <a:solidFill>
                  <a:schemeClr val="dk1"/>
                </a:solidFill>
                <a:latin typeface="Calibri"/>
                <a:ea typeface="Calibri"/>
                <a:cs typeface="Calibri"/>
                <a:sym typeface="Calibri"/>
              </a:rPr>
              <a:t>Otherwise tests for a com</a:t>
            </a:r>
            <a:r>
              <a:rPr lang="en-GB"/>
              <a:t>bination of </a:t>
            </a:r>
            <a:r>
              <a:rPr b="0" i="0" lang="en-GB" u="none" cap="none" strike="noStrike">
                <a:solidFill>
                  <a:schemeClr val="dk1"/>
                </a:solidFill>
                <a:latin typeface="Calibri"/>
                <a:ea typeface="Calibri"/>
                <a:cs typeface="Calibri"/>
                <a:sym typeface="Calibri"/>
              </a:rPr>
              <a:t>differences </a:t>
            </a:r>
            <a:r>
              <a:rPr lang="en-GB"/>
              <a:t>between the distributions, including</a:t>
            </a:r>
            <a:r>
              <a:rPr b="0" i="0" lang="en-GB" u="none" cap="none" strike="noStrike">
                <a:solidFill>
                  <a:schemeClr val="dk1"/>
                </a:solidFill>
                <a:latin typeface="Calibri"/>
                <a:ea typeface="Calibri"/>
                <a:cs typeface="Calibri"/>
                <a:sym typeface="Calibri"/>
              </a:rPr>
              <a:t> spread and shape</a:t>
            </a: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7" name="Shape 1057"/>
        <p:cNvGrpSpPr/>
        <p:nvPr/>
      </p:nvGrpSpPr>
      <p:grpSpPr>
        <a:xfrm>
          <a:off x="0" y="0"/>
          <a:ext cx="0" cy="0"/>
          <a:chOff x="0" y="0"/>
          <a:chExt cx="0" cy="0"/>
        </a:xfrm>
      </p:grpSpPr>
      <p:sp>
        <p:nvSpPr>
          <p:cNvPr id="1058" name="Shape 1058"/>
          <p:cNvSpPr txBox="1"/>
          <p:nvPr>
            <p:ph type="title"/>
          </p:nvPr>
        </p:nvSpPr>
        <p:spPr>
          <a:xfrm>
            <a:off x="251519" y="274637"/>
            <a:ext cx="8712967"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Summary</a:t>
            </a:r>
            <a:r>
              <a:rPr lang="en-GB"/>
              <a:t>: One</a:t>
            </a:r>
            <a:r>
              <a:rPr b="0" i="0" lang="en-GB" sz="4400" u="none" cap="none" strike="noStrike">
                <a:solidFill>
                  <a:schemeClr val="dk1"/>
                </a:solidFill>
                <a:latin typeface="Calibri"/>
                <a:ea typeface="Calibri"/>
                <a:cs typeface="Calibri"/>
                <a:sym typeface="Calibri"/>
              </a:rPr>
              <a:t> Sample</a:t>
            </a:r>
          </a:p>
        </p:txBody>
      </p:sp>
      <p:sp>
        <p:nvSpPr>
          <p:cNvPr id="1059" name="Shape 1059"/>
          <p:cNvSpPr txBox="1"/>
          <p:nvPr>
            <p:ph idx="1" type="body"/>
          </p:nvPr>
        </p:nvSpPr>
        <p:spPr>
          <a:xfrm>
            <a:off x="457200" y="1509950"/>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1" lang="en-GB"/>
              <a:t>One-sample t</a:t>
            </a:r>
            <a:r>
              <a:rPr b="1" i="0" lang="en-GB" sz="3200" u="none" cap="none" strike="noStrike">
                <a:solidFill>
                  <a:schemeClr val="dk1"/>
                </a:solidFill>
                <a:latin typeface="Calibri"/>
                <a:ea typeface="Calibri"/>
                <a:cs typeface="Calibri"/>
                <a:sym typeface="Calibri"/>
              </a:rPr>
              <a:t>-test</a:t>
            </a:r>
            <a:r>
              <a:rPr b="0" i="0" lang="en-GB" sz="3200" u="none" cap="none" strike="noStrike">
                <a:solidFill>
                  <a:schemeClr val="dk1"/>
                </a:solidFill>
                <a:latin typeface="Calibri"/>
                <a:ea typeface="Calibri"/>
                <a:cs typeface="Calibri"/>
                <a:sym typeface="Calibri"/>
              </a:rPr>
              <a:t>: </a:t>
            </a:r>
          </a:p>
          <a:p>
            <a:pPr indent="0" lvl="0" marL="0" marR="0" rtl="0" algn="l">
              <a:spcBef>
                <a:spcPts val="0"/>
              </a:spcBef>
              <a:spcAft>
                <a:spcPts val="0"/>
              </a:spcAft>
              <a:buNone/>
            </a:pPr>
            <a:r>
              <a:rPr lang="en-GB" sz="2400"/>
              <a:t>C</a:t>
            </a:r>
            <a:r>
              <a:rPr b="0" i="0" lang="en-GB" sz="2400" u="none" cap="none" strike="noStrike">
                <a:solidFill>
                  <a:schemeClr val="dk1"/>
                </a:solidFill>
                <a:latin typeface="Calibri"/>
                <a:ea typeface="Calibri"/>
                <a:cs typeface="Calibri"/>
                <a:sym typeface="Calibri"/>
              </a:rPr>
              <a:t>ompar</a:t>
            </a:r>
            <a:r>
              <a:rPr lang="en-GB" sz="2400"/>
              <a:t>es</a:t>
            </a:r>
            <a:r>
              <a:rPr b="0" i="0" lang="en-GB" sz="2400" u="none" cap="none" strike="noStrike">
                <a:solidFill>
                  <a:schemeClr val="dk1"/>
                </a:solidFill>
                <a:latin typeface="Calibri"/>
                <a:ea typeface="Calibri"/>
                <a:cs typeface="Calibri"/>
                <a:sym typeface="Calibri"/>
              </a:rPr>
              <a:t> mean </a:t>
            </a:r>
            <a:r>
              <a:rPr lang="en-GB" sz="2400"/>
              <a:t>to a proposed value, providing the data can be assumed to be Normally distributed.</a:t>
            </a:r>
          </a:p>
          <a:p>
            <a:pPr indent="0" lvl="0" marL="0" marR="0" rtl="0" algn="l">
              <a:spcBef>
                <a:spcPts val="0"/>
              </a:spcBef>
              <a:spcAft>
                <a:spcPts val="0"/>
              </a:spcAft>
              <a:buNone/>
            </a:pPr>
            <a:r>
              <a:t/>
            </a:r>
            <a:endParaRPr sz="2800"/>
          </a:p>
          <a:p>
            <a:pPr lvl="0" rtl="0">
              <a:spcBef>
                <a:spcPts val="0"/>
              </a:spcBef>
            </a:pPr>
            <a:r>
              <a:rPr b="1" lang="en-GB"/>
              <a:t>One-sample Sign test</a:t>
            </a:r>
            <a:r>
              <a:rPr lang="en-GB"/>
              <a:t>: </a:t>
            </a:r>
          </a:p>
          <a:p>
            <a:pPr indent="-69850" lvl="0" marL="0" rtl="0">
              <a:spcBef>
                <a:spcPts val="0"/>
              </a:spcBef>
              <a:buClr>
                <a:schemeClr val="dk1"/>
              </a:buClr>
              <a:buSzPct val="45833"/>
              <a:buFont typeface="Arial"/>
              <a:buNone/>
            </a:pPr>
            <a:r>
              <a:rPr lang="en-GB" sz="2400"/>
              <a:t>Compares the median to a proposed value.</a:t>
            </a: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4" name="Shape 1064"/>
        <p:cNvGrpSpPr/>
        <p:nvPr/>
      </p:nvGrpSpPr>
      <p:grpSpPr>
        <a:xfrm>
          <a:off x="0" y="0"/>
          <a:ext cx="0" cy="0"/>
          <a:chOff x="0" y="0"/>
          <a:chExt cx="0" cy="0"/>
        </a:xfrm>
      </p:grpSpPr>
      <p:sp>
        <p:nvSpPr>
          <p:cNvPr id="1065" name="Shape 1065"/>
          <p:cNvSpPr txBox="1"/>
          <p:nvPr>
            <p:ph type="title"/>
          </p:nvPr>
        </p:nvSpPr>
        <p:spPr>
          <a:xfrm>
            <a:off x="251519" y="274637"/>
            <a:ext cx="87129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Summary</a:t>
            </a:r>
            <a:r>
              <a:rPr lang="en-GB"/>
              <a:t>: </a:t>
            </a:r>
            <a:r>
              <a:rPr b="0" i="0" lang="en-GB" sz="4400" u="none" cap="none" strike="noStrike">
                <a:solidFill>
                  <a:schemeClr val="dk1"/>
                </a:solidFill>
                <a:latin typeface="Calibri"/>
                <a:ea typeface="Calibri"/>
                <a:cs typeface="Calibri"/>
                <a:sym typeface="Calibri"/>
              </a:rPr>
              <a:t>Two Independent Samples</a:t>
            </a:r>
          </a:p>
        </p:txBody>
      </p:sp>
      <p:sp>
        <p:nvSpPr>
          <p:cNvPr id="1066" name="Shape 1066"/>
          <p:cNvSpPr txBox="1"/>
          <p:nvPr>
            <p:ph idx="1" type="body"/>
          </p:nvPr>
        </p:nvSpPr>
        <p:spPr>
          <a:xfrm>
            <a:off x="457200" y="1509950"/>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1" lang="en-GB"/>
              <a:t>Two-sample t</a:t>
            </a:r>
            <a:r>
              <a:rPr b="1" i="0" lang="en-GB" sz="3200" u="none" cap="none" strike="noStrike">
                <a:solidFill>
                  <a:schemeClr val="dk1"/>
                </a:solidFill>
                <a:latin typeface="Calibri"/>
                <a:ea typeface="Calibri"/>
                <a:cs typeface="Calibri"/>
                <a:sym typeface="Calibri"/>
              </a:rPr>
              <a:t>-test</a:t>
            </a:r>
            <a:r>
              <a:rPr b="0" i="0" lang="en-GB" sz="3200" u="none" cap="none" strike="noStrike">
                <a:solidFill>
                  <a:schemeClr val="dk1"/>
                </a:solidFill>
                <a:latin typeface="Calibri"/>
                <a:ea typeface="Calibri"/>
                <a:cs typeface="Calibri"/>
                <a:sym typeface="Calibri"/>
              </a:rPr>
              <a:t>: </a:t>
            </a:r>
          </a:p>
          <a:p>
            <a:pPr indent="0" lvl="0" marL="0" marR="0" rtl="0" algn="l">
              <a:spcBef>
                <a:spcPts val="0"/>
              </a:spcBef>
              <a:spcAft>
                <a:spcPts val="0"/>
              </a:spcAft>
              <a:buNone/>
            </a:pPr>
            <a:r>
              <a:rPr lang="en-GB" sz="2400"/>
              <a:t>C</a:t>
            </a:r>
            <a:r>
              <a:rPr b="0" i="0" lang="en-GB" sz="2400" u="none" cap="none" strike="noStrike">
                <a:solidFill>
                  <a:schemeClr val="dk1"/>
                </a:solidFill>
                <a:latin typeface="Calibri"/>
                <a:ea typeface="Calibri"/>
                <a:cs typeface="Calibri"/>
                <a:sym typeface="Calibri"/>
              </a:rPr>
              <a:t>ompar</a:t>
            </a:r>
            <a:r>
              <a:rPr lang="en-GB" sz="2400"/>
              <a:t>es</a:t>
            </a:r>
            <a:r>
              <a:rPr b="0" i="0" lang="en-GB" sz="2400" u="none" cap="none" strike="noStrike">
                <a:solidFill>
                  <a:schemeClr val="dk1"/>
                </a:solidFill>
                <a:latin typeface="Calibri"/>
                <a:ea typeface="Calibri"/>
                <a:cs typeface="Calibri"/>
                <a:sym typeface="Calibri"/>
              </a:rPr>
              <a:t> means</a:t>
            </a:r>
            <a:r>
              <a:rPr lang="en-GB" sz="2400"/>
              <a:t>, providing </a:t>
            </a:r>
            <a:r>
              <a:rPr b="0" i="0" lang="en-GB" sz="2400" u="none" cap="none" strike="noStrike">
                <a:solidFill>
                  <a:schemeClr val="dk1"/>
                </a:solidFill>
                <a:latin typeface="Calibri"/>
                <a:ea typeface="Calibri"/>
                <a:cs typeface="Calibri"/>
                <a:sym typeface="Calibri"/>
              </a:rPr>
              <a:t>the data </a:t>
            </a:r>
            <a:r>
              <a:rPr lang="en-GB" sz="2400"/>
              <a:t>can be assumed to be</a:t>
            </a:r>
            <a:r>
              <a:rPr b="0" i="0" lang="en-GB" sz="2400" u="none" cap="none" strike="noStrike">
                <a:solidFill>
                  <a:schemeClr val="dk1"/>
                </a:solidFill>
                <a:latin typeface="Calibri"/>
                <a:ea typeface="Calibri"/>
                <a:cs typeface="Calibri"/>
                <a:sym typeface="Calibri"/>
              </a:rPr>
              <a:t> </a:t>
            </a:r>
            <a:r>
              <a:rPr lang="en-GB" sz="2400"/>
              <a:t>N</a:t>
            </a:r>
            <a:r>
              <a:rPr b="0" i="0" lang="en-GB" sz="2400" u="none" cap="none" strike="noStrike">
                <a:solidFill>
                  <a:schemeClr val="dk1"/>
                </a:solidFill>
                <a:latin typeface="Calibri"/>
                <a:ea typeface="Calibri"/>
                <a:cs typeface="Calibri"/>
                <a:sym typeface="Calibri"/>
              </a:rPr>
              <a:t>ormally distribut</a:t>
            </a:r>
            <a:r>
              <a:rPr lang="en-GB" sz="2400"/>
              <a:t>ed</a:t>
            </a:r>
            <a:r>
              <a:rPr b="0" i="0" lang="en-GB" sz="2400" u="none" cap="none" strike="noStrike">
                <a:solidFill>
                  <a:schemeClr val="dk1"/>
                </a:solidFill>
                <a:latin typeface="Calibri"/>
                <a:ea typeface="Calibri"/>
                <a:cs typeface="Calibri"/>
                <a:sym typeface="Calibri"/>
              </a:rPr>
              <a:t>.</a:t>
            </a:r>
          </a:p>
          <a:p>
            <a:pPr indent="0" lvl="0" marL="0" marR="0" rtl="0" algn="l">
              <a:spcBef>
                <a:spcPts val="0"/>
              </a:spcBef>
              <a:spcAft>
                <a:spcPts val="0"/>
              </a:spcAft>
              <a:buNone/>
            </a:pPr>
            <a:r>
              <a:t/>
            </a:r>
            <a:endParaRPr sz="2400"/>
          </a:p>
          <a:p>
            <a:pPr indent="-342900" lvl="0" marL="342900" marR="0" rtl="0" algn="l">
              <a:spcBef>
                <a:spcPts val="640"/>
              </a:spcBef>
              <a:spcAft>
                <a:spcPts val="0"/>
              </a:spcAft>
              <a:buClr>
                <a:schemeClr val="dk1"/>
              </a:buClr>
              <a:buSzPct val="100000"/>
              <a:buFont typeface="Arial"/>
              <a:buChar char="•"/>
            </a:pPr>
            <a:r>
              <a:rPr b="1" i="0" lang="en-GB" sz="3200" u="none" cap="none" strike="noStrike">
                <a:solidFill>
                  <a:schemeClr val="dk1"/>
                </a:solidFill>
                <a:latin typeface="Calibri"/>
                <a:ea typeface="Calibri"/>
                <a:cs typeface="Calibri"/>
                <a:sym typeface="Calibri"/>
              </a:rPr>
              <a:t>Mann-Whitney U test </a:t>
            </a:r>
            <a:r>
              <a:rPr b="1" lang="en-GB" sz="2400"/>
              <a:t>(</a:t>
            </a:r>
            <a:r>
              <a:rPr b="1" i="0" lang="en-GB" sz="2400" u="none" cap="none" strike="noStrike">
                <a:solidFill>
                  <a:schemeClr val="dk1"/>
                </a:solidFill>
                <a:latin typeface="Calibri"/>
                <a:ea typeface="Calibri"/>
                <a:cs typeface="Calibri"/>
                <a:sym typeface="Calibri"/>
              </a:rPr>
              <a:t>Wilcoxon Rank Sum test</a:t>
            </a:r>
            <a:r>
              <a:rPr b="1" lang="en-GB" sz="2400"/>
              <a:t>)</a:t>
            </a:r>
            <a:r>
              <a:rPr b="0" i="0" lang="en-GB" sz="3200" u="none" cap="none" strike="noStrike">
                <a:solidFill>
                  <a:schemeClr val="dk1"/>
                </a:solidFill>
                <a:latin typeface="Calibri"/>
                <a:ea typeface="Calibri"/>
                <a:cs typeface="Calibri"/>
                <a:sym typeface="Calibri"/>
              </a:rPr>
              <a:t>: </a:t>
            </a:r>
          </a:p>
          <a:p>
            <a:pPr indent="0" lvl="0" marL="0" marR="0" rtl="0" algn="l">
              <a:spcBef>
                <a:spcPts val="640"/>
              </a:spcBef>
              <a:spcAft>
                <a:spcPts val="0"/>
              </a:spcAft>
              <a:buNone/>
            </a:pPr>
            <a:r>
              <a:rPr lang="en-GB" sz="2400"/>
              <a:t>Compares medians in two independent groups, without assuming Normality. However, does assume</a:t>
            </a:r>
            <a:r>
              <a:rPr b="0" i="0" lang="en-GB" sz="2400" u="none" cap="none" strike="noStrike">
                <a:solidFill>
                  <a:schemeClr val="dk1"/>
                </a:solidFill>
                <a:latin typeface="Calibri"/>
                <a:ea typeface="Calibri"/>
                <a:cs typeface="Calibri"/>
                <a:sym typeface="Calibri"/>
              </a:rPr>
              <a:t> similarity of distributions. Otherwise</a:t>
            </a:r>
            <a:r>
              <a:rPr lang="en-GB" sz="2400"/>
              <a:t>,</a:t>
            </a:r>
            <a:r>
              <a:rPr b="0" i="0" lang="en-GB" sz="2400" u="none" cap="none" strike="noStrike">
                <a:solidFill>
                  <a:schemeClr val="dk1"/>
                </a:solidFill>
                <a:latin typeface="Calibri"/>
                <a:ea typeface="Calibri"/>
                <a:cs typeface="Calibri"/>
                <a:sym typeface="Calibri"/>
              </a:rPr>
              <a:t> compares the shape and spread of the two groups</a:t>
            </a:r>
            <a:r>
              <a:rPr lang="en-GB" sz="2400"/>
              <a:t>, leading to potential misinterpretation of results.</a:t>
            </a: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1" name="Shape 1071"/>
        <p:cNvGrpSpPr/>
        <p:nvPr/>
      </p:nvGrpSpPr>
      <p:grpSpPr>
        <a:xfrm>
          <a:off x="0" y="0"/>
          <a:ext cx="0" cy="0"/>
          <a:chOff x="0" y="0"/>
          <a:chExt cx="0" cy="0"/>
        </a:xfrm>
      </p:grpSpPr>
      <p:sp>
        <p:nvSpPr>
          <p:cNvPr id="1072" name="Shape 107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Summary</a:t>
            </a:r>
            <a:r>
              <a:rPr lang="en-GB"/>
              <a:t>: </a:t>
            </a:r>
            <a:r>
              <a:rPr b="0" i="0" lang="en-GB" sz="4400" u="none" cap="none" strike="noStrike">
                <a:solidFill>
                  <a:schemeClr val="dk1"/>
                </a:solidFill>
                <a:latin typeface="Calibri"/>
                <a:ea typeface="Calibri"/>
                <a:cs typeface="Calibri"/>
                <a:sym typeface="Calibri"/>
              </a:rPr>
              <a:t>Paired Groups</a:t>
            </a:r>
          </a:p>
        </p:txBody>
      </p:sp>
      <p:sp>
        <p:nvSpPr>
          <p:cNvPr id="1073" name="Shape 1073"/>
          <p:cNvSpPr txBox="1"/>
          <p:nvPr>
            <p:ph idx="1" type="body"/>
          </p:nvPr>
        </p:nvSpPr>
        <p:spPr>
          <a:xfrm>
            <a:off x="457200" y="1314450"/>
            <a:ext cx="8229600" cy="4526100"/>
          </a:xfrm>
          <a:prstGeom prst="rect">
            <a:avLst/>
          </a:prstGeom>
          <a:noFill/>
          <a:ln>
            <a:noFill/>
          </a:ln>
        </p:spPr>
        <p:txBody>
          <a:bodyPr anchorCtr="0" anchor="t" bIns="45700" lIns="91425" rIns="91425" tIns="45700">
            <a:noAutofit/>
          </a:bodyPr>
          <a:lstStyle/>
          <a:p>
            <a:pPr lvl="0" rtl="0">
              <a:spcBef>
                <a:spcPts val="0"/>
              </a:spcBef>
              <a:buClr>
                <a:schemeClr val="dk1"/>
              </a:buClr>
              <a:buSzPct val="100000"/>
              <a:buFont typeface="Arial"/>
              <a:buChar char="•"/>
            </a:pPr>
            <a:r>
              <a:rPr b="1" lang="en-GB"/>
              <a:t>Paired t-test</a:t>
            </a:r>
            <a:r>
              <a:rPr lang="en-GB"/>
              <a:t>: </a:t>
            </a:r>
          </a:p>
          <a:p>
            <a:pPr indent="0" lvl="0" marL="0" marR="0" rtl="0" algn="l">
              <a:spcBef>
                <a:spcPts val="0"/>
              </a:spcBef>
              <a:spcAft>
                <a:spcPts val="0"/>
              </a:spcAft>
              <a:buNone/>
            </a:pPr>
            <a:r>
              <a:rPr lang="en-GB" sz="2400"/>
              <a:t>Compares means, providing paired differences can be assumed to be Normally distributed.</a:t>
            </a:r>
          </a:p>
          <a:p>
            <a:pPr indent="0" lvl="0" marL="0" marR="0" rtl="0" algn="l">
              <a:spcBef>
                <a:spcPts val="640"/>
              </a:spcBef>
              <a:spcAft>
                <a:spcPts val="0"/>
              </a:spcAft>
              <a:buNone/>
            </a:pPr>
            <a:r>
              <a:t/>
            </a:r>
            <a:endParaRPr sz="2400"/>
          </a:p>
          <a:p>
            <a:pPr indent="-342900" lvl="0" marL="342900" marR="0" rtl="0" algn="l">
              <a:spcBef>
                <a:spcPts val="640"/>
              </a:spcBef>
              <a:spcAft>
                <a:spcPts val="0"/>
              </a:spcAft>
              <a:buClr>
                <a:schemeClr val="dk1"/>
              </a:buClr>
              <a:buSzPct val="100000"/>
              <a:buFont typeface="Arial"/>
              <a:buChar char="•"/>
            </a:pPr>
            <a:r>
              <a:rPr b="1" i="0" lang="en-GB" sz="3200" u="none" cap="none" strike="noStrike">
                <a:solidFill>
                  <a:schemeClr val="dk1"/>
                </a:solidFill>
                <a:latin typeface="Calibri"/>
                <a:ea typeface="Calibri"/>
                <a:cs typeface="Calibri"/>
                <a:sym typeface="Calibri"/>
              </a:rPr>
              <a:t>Wilcoxon</a:t>
            </a:r>
            <a:r>
              <a:rPr b="0" i="0" lang="en-GB" sz="3200" u="none" cap="none" strike="noStrike">
                <a:solidFill>
                  <a:schemeClr val="dk1"/>
                </a:solidFill>
                <a:latin typeface="Calibri"/>
                <a:ea typeface="Calibri"/>
                <a:cs typeface="Calibri"/>
                <a:sym typeface="Calibri"/>
              </a:rPr>
              <a:t> </a:t>
            </a:r>
            <a:r>
              <a:rPr b="1" lang="en-GB"/>
              <a:t>S</a:t>
            </a:r>
            <a:r>
              <a:rPr b="1" i="0" lang="en-GB" sz="3200" u="none" cap="none" strike="noStrike">
                <a:solidFill>
                  <a:schemeClr val="dk1"/>
                </a:solidFill>
                <a:latin typeface="Calibri"/>
                <a:ea typeface="Calibri"/>
                <a:cs typeface="Calibri"/>
                <a:sym typeface="Calibri"/>
              </a:rPr>
              <a:t>igned </a:t>
            </a:r>
            <a:r>
              <a:rPr b="1" lang="en-GB"/>
              <a:t>R</a:t>
            </a:r>
            <a:r>
              <a:rPr b="1" i="0" lang="en-GB" sz="3200" u="none" cap="none" strike="noStrike">
                <a:solidFill>
                  <a:schemeClr val="dk1"/>
                </a:solidFill>
                <a:latin typeface="Calibri"/>
                <a:ea typeface="Calibri"/>
                <a:cs typeface="Calibri"/>
                <a:sym typeface="Calibri"/>
              </a:rPr>
              <a:t>ank test</a:t>
            </a:r>
            <a:r>
              <a:rPr b="0" i="0" lang="en-GB" sz="3200" u="none" cap="none" strike="noStrike">
                <a:solidFill>
                  <a:schemeClr val="dk1"/>
                </a:solidFill>
                <a:latin typeface="Calibri"/>
                <a:ea typeface="Calibri"/>
                <a:cs typeface="Calibri"/>
                <a:sym typeface="Calibri"/>
              </a:rPr>
              <a:t>: </a:t>
            </a:r>
          </a:p>
          <a:p>
            <a:pPr indent="0" lvl="0" marL="0" marR="0" rtl="0" algn="l">
              <a:spcBef>
                <a:spcPts val="640"/>
              </a:spcBef>
              <a:spcAft>
                <a:spcPts val="0"/>
              </a:spcAft>
              <a:buNone/>
            </a:pPr>
            <a:r>
              <a:rPr b="0" i="0" lang="en-GB" sz="2400" u="none" cap="none" strike="noStrike">
                <a:solidFill>
                  <a:schemeClr val="dk1"/>
                </a:solidFill>
                <a:latin typeface="Calibri"/>
                <a:ea typeface="Calibri"/>
                <a:cs typeface="Calibri"/>
                <a:sym typeface="Calibri"/>
              </a:rPr>
              <a:t>Compares means, </a:t>
            </a:r>
            <a:r>
              <a:rPr lang="en-GB" sz="2400"/>
              <a:t>providing</a:t>
            </a:r>
            <a:r>
              <a:rPr b="0" i="0" lang="en-GB" sz="2400" u="none" cap="none" strike="noStrike">
                <a:solidFill>
                  <a:schemeClr val="dk1"/>
                </a:solidFill>
                <a:latin typeface="Calibri"/>
                <a:ea typeface="Calibri"/>
                <a:cs typeface="Calibri"/>
                <a:sym typeface="Calibri"/>
              </a:rPr>
              <a:t> </a:t>
            </a:r>
            <a:r>
              <a:rPr lang="en-GB" sz="2400"/>
              <a:t>the distribution of</a:t>
            </a:r>
            <a:r>
              <a:rPr b="0" i="0" lang="en-GB" sz="2400" u="none" cap="none" strike="noStrike">
                <a:solidFill>
                  <a:schemeClr val="dk1"/>
                </a:solidFill>
                <a:latin typeface="Calibri"/>
                <a:ea typeface="Calibri"/>
                <a:cs typeface="Calibri"/>
                <a:sym typeface="Calibri"/>
              </a:rPr>
              <a:t> </a:t>
            </a:r>
            <a:r>
              <a:rPr b="0" i="0" lang="en-GB" sz="2400" u="none" cap="none" strike="noStrike">
                <a:solidFill>
                  <a:schemeClr val="dk1"/>
                </a:solidFill>
                <a:latin typeface="Calibri"/>
                <a:ea typeface="Calibri"/>
                <a:cs typeface="Calibri"/>
                <a:sym typeface="Calibri"/>
              </a:rPr>
              <a:t>difference</a:t>
            </a:r>
            <a:r>
              <a:rPr lang="en-GB" sz="2400"/>
              <a:t>s</a:t>
            </a:r>
            <a:r>
              <a:rPr b="0" i="0" lang="en-GB" sz="2400" u="none" cap="none" strike="noStrike">
                <a:solidFill>
                  <a:schemeClr val="dk1"/>
                </a:solidFill>
                <a:latin typeface="Calibri"/>
                <a:ea typeface="Calibri"/>
                <a:cs typeface="Calibri"/>
                <a:sym typeface="Calibri"/>
              </a:rPr>
              <a:t> </a:t>
            </a:r>
            <a:r>
              <a:rPr lang="en-GB" sz="2400"/>
              <a:t>is symmetric</a:t>
            </a:r>
            <a:r>
              <a:rPr b="0" i="0" lang="en-GB" sz="2400" u="none" cap="none" strike="noStrike">
                <a:solidFill>
                  <a:schemeClr val="dk1"/>
                </a:solidFill>
                <a:latin typeface="Calibri"/>
                <a:ea typeface="Calibri"/>
                <a:cs typeface="Calibri"/>
                <a:sym typeface="Calibri"/>
              </a:rPr>
              <a:t>.</a:t>
            </a:r>
          </a:p>
          <a:p>
            <a:pPr indent="0" lvl="0" marL="0" marR="0" rtl="0" algn="l">
              <a:spcBef>
                <a:spcPts val="640"/>
              </a:spcBef>
              <a:spcAft>
                <a:spcPts val="0"/>
              </a:spcAft>
              <a:buNone/>
            </a:pPr>
            <a:r>
              <a:t/>
            </a:r>
            <a:endParaRPr sz="2400"/>
          </a:p>
          <a:p>
            <a:pPr lvl="0" rtl="0">
              <a:spcBef>
                <a:spcPts val="0"/>
              </a:spcBef>
              <a:buClr>
                <a:schemeClr val="dk1"/>
              </a:buClr>
              <a:buSzPct val="100000"/>
              <a:buFont typeface="Arial"/>
              <a:buChar char="•"/>
            </a:pPr>
            <a:r>
              <a:rPr b="1" lang="en-GB"/>
              <a:t>Two-sample Sign test</a:t>
            </a:r>
            <a:r>
              <a:rPr lang="en-GB"/>
              <a:t>: </a:t>
            </a:r>
          </a:p>
          <a:p>
            <a:pPr indent="-69850" lvl="0" marL="0" rtl="0">
              <a:spcBef>
                <a:spcPts val="0"/>
              </a:spcBef>
              <a:buClr>
                <a:schemeClr val="dk1"/>
              </a:buClr>
              <a:buSzPct val="45833"/>
              <a:buFont typeface="Arial"/>
              <a:buNone/>
            </a:pPr>
            <a:r>
              <a:rPr lang="en-GB" sz="2400"/>
              <a:t>Compares the medians between matched pairs.</a:t>
            </a:r>
          </a:p>
          <a:p>
            <a:pPr indent="0" lvl="0" marL="0" marR="0" rtl="0" algn="l">
              <a:spcBef>
                <a:spcPts val="640"/>
              </a:spcBef>
              <a:spcAft>
                <a:spcPts val="0"/>
              </a:spcAft>
              <a:buNone/>
            </a:pPr>
            <a:r>
              <a:t/>
            </a:r>
            <a:endParaRPr sz="600"/>
          </a:p>
          <a:p>
            <a:pPr indent="0" lvl="0" marL="0" marR="0" rtl="0" algn="l">
              <a:spcBef>
                <a:spcPts val="640"/>
              </a:spcBef>
              <a:spcAft>
                <a:spcPts val="0"/>
              </a:spcAft>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8" name="Shape 1078"/>
        <p:cNvGrpSpPr/>
        <p:nvPr/>
      </p:nvGrpSpPr>
      <p:grpSpPr>
        <a:xfrm>
          <a:off x="0" y="0"/>
          <a:ext cx="0" cy="0"/>
          <a:chOff x="0" y="0"/>
          <a:chExt cx="0" cy="0"/>
        </a:xfrm>
      </p:grpSpPr>
      <p:sp>
        <p:nvSpPr>
          <p:cNvPr id="1079" name="Shape 1079"/>
          <p:cNvSpPr txBox="1"/>
          <p:nvPr>
            <p:ph type="title"/>
          </p:nvPr>
        </p:nvSpPr>
        <p:spPr>
          <a:xfrm>
            <a:off x="457200" y="274637"/>
            <a:ext cx="8229600" cy="617855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Tests for categorical variables</a:t>
            </a: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4" name="Shape 1084"/>
        <p:cNvGrpSpPr/>
        <p:nvPr/>
      </p:nvGrpSpPr>
      <p:grpSpPr>
        <a:xfrm>
          <a:off x="0" y="0"/>
          <a:ext cx="0" cy="0"/>
          <a:chOff x="0" y="0"/>
          <a:chExt cx="0" cy="0"/>
        </a:xfrm>
      </p:grpSpPr>
      <p:sp>
        <p:nvSpPr>
          <p:cNvPr id="1085" name="Shape 1085"/>
          <p:cNvSpPr txBox="1"/>
          <p:nvPr>
            <p:ph type="title"/>
          </p:nvPr>
        </p:nvSpPr>
        <p:spPr>
          <a:xfrm>
            <a:off x="142843" y="274637"/>
            <a:ext cx="8858312"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3800" u="none" cap="none" strike="noStrike">
                <a:solidFill>
                  <a:schemeClr val="dk1"/>
                </a:solidFill>
                <a:latin typeface="Calibri"/>
                <a:ea typeface="Calibri"/>
                <a:cs typeface="Calibri"/>
                <a:sym typeface="Calibri"/>
              </a:rPr>
              <a:t>Associations between categorical variables</a:t>
            </a:r>
          </a:p>
        </p:txBody>
      </p:sp>
      <p:sp>
        <p:nvSpPr>
          <p:cNvPr id="1086" name="Shape 1086"/>
          <p:cNvSpPr txBox="1"/>
          <p:nvPr>
            <p:ph idx="1" type="body"/>
          </p:nvPr>
        </p:nvSpPr>
        <p:spPr>
          <a:xfrm>
            <a:off x="457200" y="1600200"/>
            <a:ext cx="8229600" cy="499744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98666"/>
              <a:buFont typeface="Arial"/>
              <a:buChar char="•"/>
            </a:pPr>
            <a:r>
              <a:rPr b="0" i="0" lang="en-GB" sz="2960" u="none" cap="none" strike="noStrike">
                <a:solidFill>
                  <a:schemeClr val="dk1"/>
                </a:solidFill>
                <a:latin typeface="Calibri"/>
                <a:ea typeface="Calibri"/>
                <a:cs typeface="Calibri"/>
                <a:sym typeface="Calibri"/>
              </a:rPr>
              <a:t>All about frequencies!</a:t>
            </a:r>
          </a:p>
          <a:p>
            <a:pPr indent="-342900" lvl="0" marL="342900" marR="0" rtl="0" algn="l">
              <a:lnSpc>
                <a:spcPct val="90000"/>
              </a:lnSpc>
              <a:spcBef>
                <a:spcPts val="592"/>
              </a:spcBef>
              <a:spcAft>
                <a:spcPts val="0"/>
              </a:spcAft>
              <a:buClr>
                <a:schemeClr val="dk1"/>
              </a:buClr>
              <a:buSzPct val="98666"/>
              <a:buFont typeface="Arial"/>
              <a:buChar char="•"/>
            </a:pPr>
            <a:r>
              <a:rPr b="0" i="0" lang="en-GB" sz="2960" u="none" cap="none" strike="noStrike">
                <a:solidFill>
                  <a:schemeClr val="dk1"/>
                </a:solidFill>
                <a:latin typeface="Calibri"/>
                <a:ea typeface="Calibri"/>
                <a:cs typeface="Calibri"/>
                <a:sym typeface="Calibri"/>
              </a:rPr>
              <a:t>Row x Column table (2 x 2 simplest)</a:t>
            </a:r>
          </a:p>
          <a:p>
            <a:pPr indent="-342900" lvl="0" marL="342900" marR="0" rtl="0" algn="l">
              <a:lnSpc>
                <a:spcPct val="90000"/>
              </a:lnSpc>
              <a:spcBef>
                <a:spcPts val="592"/>
              </a:spcBef>
              <a:spcAft>
                <a:spcPts val="0"/>
              </a:spcAft>
              <a:buClr>
                <a:schemeClr val="dk1"/>
              </a:buClr>
              <a:buSzPct val="98666"/>
              <a:buFont typeface="Arial"/>
              <a:buChar char="•"/>
            </a:pPr>
            <a:r>
              <a:rPr b="0" i="0" lang="en-GB" sz="2960" u="none" cap="none" strike="noStrike">
                <a:solidFill>
                  <a:schemeClr val="dk1"/>
                </a:solidFill>
                <a:latin typeface="Calibri"/>
                <a:ea typeface="Calibri"/>
                <a:cs typeface="Calibri"/>
                <a:sym typeface="Calibri"/>
              </a:rPr>
              <a:t>Categorical data</a:t>
            </a:r>
          </a:p>
          <a:p>
            <a:pPr indent="-342900" lvl="0" marL="342900" marR="0" rtl="0" algn="l">
              <a:lnSpc>
                <a:spcPct val="90000"/>
              </a:lnSpc>
              <a:spcBef>
                <a:spcPts val="592"/>
              </a:spcBef>
              <a:spcAft>
                <a:spcPts val="0"/>
              </a:spcAft>
              <a:buClr>
                <a:schemeClr val="dk1"/>
              </a:buClr>
              <a:buSzPct val="98666"/>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ct val="25000"/>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ct val="25000"/>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ct val="25000"/>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ct val="25000"/>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ct val="98666"/>
              <a:buFont typeface="Arial"/>
              <a:buChar char="•"/>
            </a:pPr>
            <a:r>
              <a:rPr b="0" i="0" lang="en-GB" sz="2960" u="none" cap="none" strike="noStrike">
                <a:solidFill>
                  <a:schemeClr val="dk1"/>
                </a:solidFill>
                <a:latin typeface="Calibri"/>
                <a:ea typeface="Calibri"/>
                <a:cs typeface="Calibri"/>
                <a:sym typeface="Calibri"/>
              </a:rPr>
              <a:t>Look for association (relationship) between row variable and column variable</a:t>
            </a:r>
          </a:p>
        </p:txBody>
      </p:sp>
      <p:graphicFrame>
        <p:nvGraphicFramePr>
          <p:cNvPr id="1087" name="Shape 1087"/>
          <p:cNvGraphicFramePr/>
          <p:nvPr/>
        </p:nvGraphicFramePr>
        <p:xfrm>
          <a:off x="1214437" y="3429000"/>
          <a:ext cx="3000000" cy="3000000"/>
        </p:xfrm>
        <a:graphic>
          <a:graphicData uri="http://schemas.openxmlformats.org/drawingml/2006/table">
            <a:tbl>
              <a:tblPr bandRow="1" firstRow="1">
                <a:noFill/>
                <a:tableStyleId>{5FC6720D-25A0-4E08-A8F3-1C052DAE1814}</a:tableStyleId>
              </a:tblPr>
              <a:tblGrid>
                <a:gridCol w="2228950"/>
                <a:gridCol w="1320200"/>
                <a:gridCol w="1046125"/>
              </a:tblGrid>
              <a:tr h="481925">
                <a:tc row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Treatment group</a:t>
                      </a:r>
                    </a:p>
                  </a:txBody>
                  <a:tcPr marT="45725" marB="45725" marR="91450" marL="91450"/>
                </a:tc>
                <a:tc grid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Tumour shrinkage</a:t>
                      </a:r>
                    </a:p>
                  </a:txBody>
                  <a:tcPr marT="45725" marB="45725" marR="91450" marL="91450"/>
                </a:tc>
                <a:tc hMerge="1"/>
              </a:tr>
              <a:tr h="451025">
                <a:tc vMerge="1"/>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No</a:t>
                      </a:r>
                    </a:p>
                  </a:txBody>
                  <a:tcPr marT="0" marB="0" marR="68575" marL="68575" anchor="ctr">
                    <a:solidFill>
                      <a:schemeClr val="accent1"/>
                    </a:solidFill>
                  </a:tcPr>
                </a:tc>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Yes</a:t>
                      </a:r>
                    </a:p>
                  </a:txBody>
                  <a:tcPr marT="0" marB="0" marR="68575" marL="68575" anchor="ctr">
                    <a:solidFill>
                      <a:schemeClr val="accent1"/>
                    </a:solidFill>
                  </a:tcP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Treatment</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44</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40</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Placebo</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24</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16</a:t>
                      </a:r>
                    </a:p>
                  </a:txBody>
                  <a:tcPr marT="0" marB="0" marR="68575" marL="68575" anchor="ctr"/>
                </a:tc>
              </a:tr>
            </a:tbl>
          </a:graphicData>
        </a:graphic>
      </p:graphicFrame>
      <p:grpSp>
        <p:nvGrpSpPr>
          <p:cNvPr id="1088" name="Shape 1088"/>
          <p:cNvGrpSpPr/>
          <p:nvPr/>
        </p:nvGrpSpPr>
        <p:grpSpPr>
          <a:xfrm>
            <a:off x="3446462" y="4365624"/>
            <a:ext cx="4752975" cy="935038"/>
            <a:chOff x="4283967" y="3645023"/>
            <a:chExt cx="2166656" cy="576064"/>
          </a:xfrm>
        </p:grpSpPr>
        <p:sp>
          <p:nvSpPr>
            <p:cNvPr id="1089" name="Shape 1089"/>
            <p:cNvSpPr/>
            <p:nvPr/>
          </p:nvSpPr>
          <p:spPr>
            <a:xfrm>
              <a:off x="4283967" y="3645023"/>
              <a:ext cx="1080433" cy="576064"/>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0" name="Shape 1090"/>
            <p:cNvSpPr txBox="1"/>
            <p:nvPr/>
          </p:nvSpPr>
          <p:spPr>
            <a:xfrm>
              <a:off x="5957469" y="3777962"/>
              <a:ext cx="493155" cy="32198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lang="en-GB" sz="2800">
                  <a:solidFill>
                    <a:srgbClr val="FF0000"/>
                  </a:solidFill>
                  <a:latin typeface="Calibri"/>
                  <a:ea typeface="Calibri"/>
                  <a:cs typeface="Calibri"/>
                  <a:sym typeface="Calibri"/>
                </a:rPr>
                <a:t>2 x 2</a:t>
              </a:r>
            </a:p>
          </p:txBody>
        </p:sp>
        <p:cxnSp>
          <p:nvCxnSpPr>
            <p:cNvPr id="1091" name="Shape 1091"/>
            <p:cNvCxnSpPr/>
            <p:nvPr/>
          </p:nvCxnSpPr>
          <p:spPr>
            <a:xfrm>
              <a:off x="5436044" y="3933544"/>
              <a:ext cx="504394" cy="978"/>
            </a:xfrm>
            <a:prstGeom prst="straightConnector1">
              <a:avLst/>
            </a:prstGeom>
            <a:noFill/>
            <a:ln cap="flat" cmpd="sng" w="38100">
              <a:solidFill>
                <a:srgbClr val="FF0000"/>
              </a:solidFill>
              <a:prstDash val="solid"/>
              <a:round/>
              <a:headEnd len="lg" w="lg" type="stealth"/>
              <a:tailEnd len="med" w="med" type="none"/>
            </a:ln>
          </p:spPr>
        </p:cxn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000" u="none" cap="none" strike="noStrike">
                <a:solidFill>
                  <a:schemeClr val="dk1"/>
                </a:solidFill>
                <a:latin typeface="Calibri"/>
                <a:ea typeface="Calibri"/>
                <a:cs typeface="Calibri"/>
                <a:sym typeface="Calibri"/>
              </a:rPr>
              <a:t>Measurements: </a:t>
            </a:r>
          </a:p>
          <a:p>
            <a:pPr indent="0" lvl="0" marL="0" marR="0" rtl="0" algn="l">
              <a:spcBef>
                <a:spcPts val="0"/>
              </a:spcBef>
              <a:spcAft>
                <a:spcPts val="0"/>
              </a:spcAft>
              <a:buSzPct val="25000"/>
              <a:buNone/>
            </a:pPr>
            <a:r>
              <a:rPr b="0" i="0" lang="en-GB" sz="4000" u="none" cap="none" strike="noStrike">
                <a:solidFill>
                  <a:schemeClr val="dk1"/>
                </a:solidFill>
                <a:latin typeface="Calibri"/>
                <a:ea typeface="Calibri"/>
                <a:cs typeface="Calibri"/>
                <a:sym typeface="Calibri"/>
              </a:rPr>
              <a:t>Dependent / Independent?</a:t>
            </a:r>
          </a:p>
        </p:txBody>
      </p:sp>
      <p:sp>
        <p:nvSpPr>
          <p:cNvPr id="161" name="Shape 161"/>
          <p:cNvSpPr txBox="1"/>
          <p:nvPr>
            <p:ph idx="1" type="body"/>
          </p:nvPr>
        </p:nvSpPr>
        <p:spPr>
          <a:xfrm>
            <a:off x="467550" y="1600200"/>
            <a:ext cx="8676600" cy="5141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Measurements of gene expression taken from each of 20 individuals</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Are any measurements more closely related than others?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Siblings/littermates? </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Same individual measured twice? </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Batch effects? </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If no</a:t>
            </a:r>
            <a:r>
              <a:rPr b="0" i="0" lang="en-GB" sz="3200" u="none" cap="none" strike="noStrike">
                <a:solidFill>
                  <a:schemeClr val="dk1"/>
                </a:solidFill>
                <a:latin typeface="Calibri"/>
                <a:ea typeface="Calibri"/>
                <a:cs typeface="Calibri"/>
                <a:sym typeface="Calibri"/>
              </a:rPr>
              <a:t> reason</a:t>
            </a:r>
            <a:r>
              <a:rPr lang="en-GB"/>
              <a:t>, assume</a:t>
            </a:r>
            <a:r>
              <a:rPr b="0" i="0" lang="en-GB" sz="3200" u="none" cap="none" strike="noStrike">
                <a:solidFill>
                  <a:schemeClr val="dk1"/>
                </a:solidFill>
                <a:latin typeface="Calibri"/>
                <a:ea typeface="Calibri"/>
                <a:cs typeface="Calibri"/>
                <a:sym typeface="Calibri"/>
              </a:rPr>
              <a:t> </a:t>
            </a:r>
            <a:r>
              <a:rPr b="1" i="0" lang="en-GB" sz="3200" u="none" cap="none" strike="noStrike">
                <a:solidFill>
                  <a:srgbClr val="FF0000"/>
                </a:solidFill>
                <a:latin typeface="Calibri"/>
                <a:ea typeface="Calibri"/>
                <a:cs typeface="Calibri"/>
                <a:sym typeface="Calibri"/>
              </a:rPr>
              <a:t>independent observations</a:t>
            </a:r>
          </a:p>
          <a:p>
            <a:pPr indent="0" lvl="0" marL="0" marR="0" rtl="0" algn="l">
              <a:spcBef>
                <a:spcPts val="640"/>
              </a:spcBef>
              <a:spcAft>
                <a:spcPts val="0"/>
              </a:spcAft>
              <a:buNone/>
            </a:pPr>
            <a:r>
              <a:t/>
            </a:r>
            <a:endParaRPr>
              <a:solidFill>
                <a:srgbClr val="000000"/>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6" name="Shape 1096"/>
        <p:cNvGrpSpPr/>
        <p:nvPr/>
      </p:nvGrpSpPr>
      <p:grpSpPr>
        <a:xfrm>
          <a:off x="0" y="0"/>
          <a:ext cx="0" cy="0"/>
          <a:chOff x="0" y="0"/>
          <a:chExt cx="0" cy="0"/>
        </a:xfrm>
      </p:grpSpPr>
      <p:sp>
        <p:nvSpPr>
          <p:cNvPr id="1097" name="Shape 1097"/>
          <p:cNvSpPr txBox="1"/>
          <p:nvPr>
            <p:ph type="title"/>
          </p:nvPr>
        </p:nvSpPr>
        <p:spPr>
          <a:xfrm>
            <a:off x="142875" y="274637"/>
            <a:ext cx="8858249" cy="1143000"/>
          </a:xfrm>
          <a:prstGeom prst="rect">
            <a:avLst/>
          </a:prstGeom>
          <a:noFill/>
          <a:ln>
            <a:noFill/>
          </a:ln>
        </p:spPr>
        <p:txBody>
          <a:bodyPr anchorCtr="0" anchor="ctr" bIns="45700" lIns="91425" rIns="91425" tIns="45700">
            <a:noAutofit/>
          </a:bodyPr>
          <a:lstStyle/>
          <a:p>
            <a:pPr lvl="0" rtl="0" algn="l">
              <a:lnSpc>
                <a:spcPct val="130000"/>
              </a:lnSpc>
              <a:spcBef>
                <a:spcPts val="0"/>
              </a:spcBef>
              <a:spcAft>
                <a:spcPts val="600"/>
              </a:spcAft>
              <a:buSzPct val="25000"/>
              <a:buNone/>
            </a:pPr>
            <a:r>
              <a:rPr lang="en-GB"/>
              <a:t>Pearson’s c</a:t>
            </a:r>
            <a:r>
              <a:rPr b="0" i="0" lang="en-GB" sz="4400" u="none" cap="none" strike="noStrike">
                <a:solidFill>
                  <a:schemeClr val="dk1"/>
                </a:solidFill>
                <a:latin typeface="Calibri"/>
                <a:ea typeface="Calibri"/>
                <a:cs typeface="Calibri"/>
                <a:sym typeface="Calibri"/>
              </a:rPr>
              <a:t>hi-square test</a:t>
            </a:r>
          </a:p>
        </p:txBody>
      </p:sp>
      <p:sp>
        <p:nvSpPr>
          <p:cNvPr id="1098" name="Shape 1098"/>
          <p:cNvSpPr txBox="1"/>
          <p:nvPr>
            <p:ph idx="1" type="body"/>
          </p:nvPr>
        </p:nvSpPr>
        <p:spPr>
          <a:xfrm>
            <a:off x="457200" y="1600200"/>
            <a:ext cx="8229600" cy="4997449"/>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100740"/>
              <a:buFont typeface="Arial"/>
              <a:buChar char="•"/>
            </a:pPr>
            <a:r>
              <a:rPr b="1" i="0" lang="en-GB" sz="2720" u="none" cap="none" strike="noStrike">
                <a:solidFill>
                  <a:schemeClr val="dk1"/>
                </a:solidFill>
                <a:latin typeface="Calibri"/>
                <a:ea typeface="Calibri"/>
                <a:cs typeface="Calibri"/>
                <a:sym typeface="Calibri"/>
              </a:rPr>
              <a:t>E.g. Research question:</a:t>
            </a:r>
            <a:r>
              <a:rPr b="0" i="0" lang="en-GB" sz="2720" u="none" cap="none" strike="noStrike">
                <a:solidFill>
                  <a:schemeClr val="dk1"/>
                </a:solidFill>
                <a:latin typeface="Calibri"/>
                <a:ea typeface="Calibri"/>
                <a:cs typeface="Calibri"/>
                <a:sym typeface="Calibri"/>
              </a:rPr>
              <a:t>	 A trial to assess the effectiveness of a new treatment versus a placebo in reducing tumour size in patients with ovarian cancer.</a:t>
            </a:r>
          </a:p>
          <a:p>
            <a:pPr indent="-342900" lvl="0" marL="342900" marR="0" rtl="0" algn="l">
              <a:lnSpc>
                <a:spcPct val="80000"/>
              </a:lnSpc>
              <a:spcBef>
                <a:spcPts val="544"/>
              </a:spcBef>
              <a:spcAft>
                <a:spcPts val="0"/>
              </a:spcAft>
              <a:buClr>
                <a:schemeClr val="dk1"/>
              </a:buClr>
              <a:buSzPct val="25000"/>
              <a:buFont typeface="Arial"/>
              <a:buNone/>
            </a:pPr>
            <a:r>
              <a:t/>
            </a:r>
            <a:endParaRPr b="0" i="0" sz="2720" u="none" cap="none" strike="noStrike">
              <a:solidFill>
                <a:schemeClr val="dk1"/>
              </a:solidFill>
              <a:latin typeface="Calibri"/>
              <a:ea typeface="Calibri"/>
              <a:cs typeface="Calibri"/>
              <a:sym typeface="Calibri"/>
            </a:endParaRPr>
          </a:p>
          <a:p>
            <a:pPr indent="-342900" lvl="0" marL="342900" marR="0" rtl="0" algn="l">
              <a:lnSpc>
                <a:spcPct val="80000"/>
              </a:lnSpc>
              <a:spcBef>
                <a:spcPts val="544"/>
              </a:spcBef>
              <a:spcAft>
                <a:spcPts val="0"/>
              </a:spcAft>
              <a:buClr>
                <a:schemeClr val="dk1"/>
              </a:buClr>
              <a:buSzPct val="25000"/>
              <a:buFont typeface="Arial"/>
              <a:buNone/>
            </a:pPr>
            <a:r>
              <a:t/>
            </a:r>
            <a:endParaRPr b="0" i="0" sz="2720" u="none" cap="none" strike="noStrike">
              <a:solidFill>
                <a:schemeClr val="dk1"/>
              </a:solidFill>
              <a:latin typeface="Calibri"/>
              <a:ea typeface="Calibri"/>
              <a:cs typeface="Calibri"/>
              <a:sym typeface="Calibri"/>
            </a:endParaRPr>
          </a:p>
          <a:p>
            <a:pPr indent="-342900" lvl="0" marL="342900" marR="0" rtl="0" algn="l">
              <a:lnSpc>
                <a:spcPct val="80000"/>
              </a:lnSpc>
              <a:spcBef>
                <a:spcPts val="544"/>
              </a:spcBef>
              <a:spcAft>
                <a:spcPts val="0"/>
              </a:spcAft>
              <a:buClr>
                <a:schemeClr val="dk1"/>
              </a:buClr>
              <a:buSzPct val="25000"/>
              <a:buFont typeface="Arial"/>
              <a:buNone/>
            </a:pPr>
            <a:r>
              <a:t/>
            </a:r>
            <a:endParaRPr b="0" i="0" sz="2720" u="none" cap="none" strike="noStrike">
              <a:solidFill>
                <a:schemeClr val="dk1"/>
              </a:solidFill>
              <a:latin typeface="Calibri"/>
              <a:ea typeface="Calibri"/>
              <a:cs typeface="Calibri"/>
              <a:sym typeface="Calibri"/>
            </a:endParaRPr>
          </a:p>
          <a:p>
            <a:pPr indent="-342900" lvl="0" marL="342900" marR="0" rtl="0" algn="l">
              <a:lnSpc>
                <a:spcPct val="80000"/>
              </a:lnSpc>
              <a:spcBef>
                <a:spcPts val="544"/>
              </a:spcBef>
              <a:spcAft>
                <a:spcPts val="0"/>
              </a:spcAft>
              <a:buClr>
                <a:schemeClr val="dk1"/>
              </a:buClr>
              <a:buSzPct val="25000"/>
              <a:buFont typeface="Arial"/>
              <a:buNone/>
            </a:pPr>
            <a:r>
              <a:t/>
            </a:r>
            <a:endParaRPr b="0" i="0" sz="2720" u="none" cap="none" strike="noStrike">
              <a:solidFill>
                <a:schemeClr val="dk1"/>
              </a:solidFill>
              <a:latin typeface="Calibri"/>
              <a:ea typeface="Calibri"/>
              <a:cs typeface="Calibri"/>
              <a:sym typeface="Calibri"/>
            </a:endParaRPr>
          </a:p>
          <a:p>
            <a:pPr indent="-342900" lvl="0" marL="342900" marR="0" rtl="0" algn="l">
              <a:lnSpc>
                <a:spcPct val="80000"/>
              </a:lnSpc>
              <a:spcBef>
                <a:spcPts val="884"/>
              </a:spcBef>
              <a:spcAft>
                <a:spcPts val="0"/>
              </a:spcAft>
              <a:buClr>
                <a:schemeClr val="dk1"/>
              </a:buClr>
              <a:buSzPct val="25000"/>
              <a:buFont typeface="Arial"/>
              <a:buNone/>
            </a:pPr>
            <a:r>
              <a:t/>
            </a:r>
            <a:endParaRPr b="0" i="0" sz="4420" u="none" cap="none" strike="noStrike">
              <a:solidFill>
                <a:schemeClr val="dk1"/>
              </a:solidFill>
              <a:latin typeface="Calibri"/>
              <a:ea typeface="Calibri"/>
              <a:cs typeface="Calibri"/>
              <a:sym typeface="Calibri"/>
            </a:endParaRPr>
          </a:p>
          <a:p>
            <a:pPr indent="-342900" lvl="0" marL="342900" marR="0" rtl="0" algn="l">
              <a:lnSpc>
                <a:spcPct val="80000"/>
              </a:lnSpc>
              <a:spcBef>
                <a:spcPts val="544"/>
              </a:spcBef>
              <a:spcAft>
                <a:spcPts val="0"/>
              </a:spcAft>
              <a:buClr>
                <a:srgbClr val="C00000"/>
              </a:buClr>
              <a:buSzPct val="100740"/>
              <a:buFont typeface="Arial"/>
              <a:buChar char="•"/>
            </a:pPr>
            <a:r>
              <a:rPr b="0" i="0" lang="en-GB" sz="2720" u="none" cap="none" strike="noStrike">
                <a:solidFill>
                  <a:srgbClr val="C00000"/>
                </a:solidFill>
                <a:latin typeface="Calibri"/>
                <a:ea typeface="Calibri"/>
                <a:cs typeface="Calibri"/>
                <a:sym typeface="Calibri"/>
              </a:rPr>
              <a:t>Is there an association between treatment group and tumour shrinkage?</a:t>
            </a:r>
          </a:p>
          <a:p>
            <a:pPr indent="-342900" lvl="0" marL="342900" marR="0" rtl="0" algn="l">
              <a:lnSpc>
                <a:spcPct val="80000"/>
              </a:lnSpc>
              <a:spcBef>
                <a:spcPts val="544"/>
              </a:spcBef>
              <a:spcAft>
                <a:spcPts val="0"/>
              </a:spcAft>
              <a:buClr>
                <a:schemeClr val="dk1"/>
              </a:buClr>
              <a:buSzPct val="100740"/>
              <a:buFont typeface="Arial"/>
              <a:buChar char="•"/>
            </a:pPr>
            <a:r>
              <a:rPr b="1" i="0" lang="en-GB" sz="2720" u="none" cap="none" strike="noStrike">
                <a:solidFill>
                  <a:schemeClr val="dk1"/>
                </a:solidFill>
                <a:latin typeface="Calibri"/>
                <a:ea typeface="Calibri"/>
                <a:cs typeface="Calibri"/>
                <a:sym typeface="Calibri"/>
              </a:rPr>
              <a:t>Null hypothesis, </a:t>
            </a:r>
            <a:r>
              <a:rPr b="1" i="0" lang="en-GB" sz="2720" u="none" cap="none" strike="noStrike">
                <a:solidFill>
                  <a:srgbClr val="C00000"/>
                </a:solidFill>
                <a:latin typeface="Calibri"/>
                <a:ea typeface="Calibri"/>
                <a:cs typeface="Calibri"/>
                <a:sym typeface="Calibri"/>
              </a:rPr>
              <a:t>H</a:t>
            </a:r>
            <a:r>
              <a:rPr b="1" baseline="-25000" i="0" lang="en-GB" sz="2720" u="none" cap="none" strike="noStrike">
                <a:solidFill>
                  <a:srgbClr val="C00000"/>
                </a:solidFill>
                <a:latin typeface="Calibri"/>
                <a:ea typeface="Calibri"/>
                <a:cs typeface="Calibri"/>
                <a:sym typeface="Calibri"/>
              </a:rPr>
              <a:t>0 </a:t>
            </a:r>
            <a:r>
              <a:rPr b="1" i="0" lang="en-GB" sz="2720" u="none" cap="none" strike="noStrike">
                <a:solidFill>
                  <a:schemeClr val="dk1"/>
                </a:solidFill>
                <a:latin typeface="Calibri"/>
                <a:ea typeface="Calibri"/>
                <a:cs typeface="Calibri"/>
                <a:sym typeface="Calibri"/>
              </a:rPr>
              <a:t>: </a:t>
            </a:r>
            <a:r>
              <a:rPr b="0" i="0" lang="en-GB" sz="2720" u="none" cap="none" strike="noStrike">
                <a:solidFill>
                  <a:schemeClr val="dk1"/>
                </a:solidFill>
                <a:latin typeface="Calibri"/>
                <a:ea typeface="Calibri"/>
                <a:cs typeface="Calibri"/>
                <a:sym typeface="Calibri"/>
              </a:rPr>
              <a:t>No association</a:t>
            </a:r>
          </a:p>
          <a:p>
            <a:pPr indent="-342900" lvl="0" marL="342900" marR="0" rtl="0" algn="l">
              <a:lnSpc>
                <a:spcPct val="80000"/>
              </a:lnSpc>
              <a:spcBef>
                <a:spcPts val="544"/>
              </a:spcBef>
              <a:spcAft>
                <a:spcPts val="0"/>
              </a:spcAft>
              <a:buClr>
                <a:schemeClr val="dk1"/>
              </a:buClr>
              <a:buSzPct val="100740"/>
              <a:buFont typeface="Arial"/>
              <a:buChar char="•"/>
            </a:pPr>
            <a:r>
              <a:rPr b="1" i="0" lang="en-GB" sz="2720" u="none" cap="none" strike="noStrike">
                <a:solidFill>
                  <a:schemeClr val="dk1"/>
                </a:solidFill>
                <a:latin typeface="Calibri"/>
                <a:ea typeface="Calibri"/>
                <a:cs typeface="Calibri"/>
                <a:sym typeface="Calibri"/>
              </a:rPr>
              <a:t>Alternative hypothesis, </a:t>
            </a:r>
            <a:r>
              <a:rPr b="1" i="0" lang="en-GB" sz="2720" u="none" cap="none" strike="noStrike">
                <a:solidFill>
                  <a:srgbClr val="C00000"/>
                </a:solidFill>
                <a:latin typeface="Calibri"/>
                <a:ea typeface="Calibri"/>
                <a:cs typeface="Calibri"/>
                <a:sym typeface="Calibri"/>
              </a:rPr>
              <a:t>H</a:t>
            </a:r>
            <a:r>
              <a:rPr b="1" baseline="-25000" i="0" lang="en-GB" sz="2720" u="none" cap="none" strike="noStrike">
                <a:solidFill>
                  <a:srgbClr val="C00000"/>
                </a:solidFill>
                <a:latin typeface="Calibri"/>
                <a:ea typeface="Calibri"/>
                <a:cs typeface="Calibri"/>
                <a:sym typeface="Calibri"/>
              </a:rPr>
              <a:t>1 </a:t>
            </a:r>
            <a:r>
              <a:rPr b="1" i="0" lang="en-GB" sz="2720" u="none" cap="none" strike="noStrike">
                <a:solidFill>
                  <a:schemeClr val="dk1"/>
                </a:solidFill>
                <a:latin typeface="Calibri"/>
                <a:ea typeface="Calibri"/>
                <a:cs typeface="Calibri"/>
                <a:sym typeface="Calibri"/>
              </a:rPr>
              <a:t>: </a:t>
            </a:r>
            <a:r>
              <a:rPr b="0" i="0" lang="en-GB" sz="2720" u="none" cap="none" strike="noStrike">
                <a:solidFill>
                  <a:schemeClr val="dk1"/>
                </a:solidFill>
                <a:latin typeface="Calibri"/>
                <a:ea typeface="Calibri"/>
                <a:cs typeface="Calibri"/>
                <a:sym typeface="Calibri"/>
              </a:rPr>
              <a:t>Some association</a:t>
            </a:r>
          </a:p>
        </p:txBody>
      </p:sp>
      <p:graphicFrame>
        <p:nvGraphicFramePr>
          <p:cNvPr id="1099" name="Shape 1099"/>
          <p:cNvGraphicFramePr/>
          <p:nvPr/>
        </p:nvGraphicFramePr>
        <p:xfrm>
          <a:off x="1187450" y="2925490"/>
          <a:ext cx="3000000" cy="3000000"/>
        </p:xfrm>
        <a:graphic>
          <a:graphicData uri="http://schemas.openxmlformats.org/drawingml/2006/table">
            <a:tbl>
              <a:tblPr bandRow="1" firstRow="1">
                <a:noFill/>
                <a:tableStyleId>{5FC6720D-25A0-4E08-A8F3-1C052DAE1814}</a:tableStyleId>
              </a:tblPr>
              <a:tblGrid>
                <a:gridCol w="2228950"/>
                <a:gridCol w="1320200"/>
                <a:gridCol w="1046125"/>
              </a:tblGrid>
              <a:tr h="481925">
                <a:tc row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Treatment group</a:t>
                      </a:r>
                    </a:p>
                  </a:txBody>
                  <a:tcPr marT="45725" marB="45725" marR="91450" marL="91450"/>
                </a:tc>
                <a:tc grid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Tumour shrinkage</a:t>
                      </a:r>
                    </a:p>
                  </a:txBody>
                  <a:tcPr marT="45725" marB="45725" marR="91450" marL="91450"/>
                </a:tc>
                <a:tc hMerge="1"/>
              </a:tr>
              <a:tr h="451025">
                <a:tc vMerge="1"/>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No</a:t>
                      </a:r>
                    </a:p>
                  </a:txBody>
                  <a:tcPr marT="0" marB="0" marR="68575" marL="68575" anchor="ctr">
                    <a:solidFill>
                      <a:schemeClr val="accent1"/>
                    </a:solidFill>
                  </a:tcPr>
                </a:tc>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Yes</a:t>
                      </a:r>
                    </a:p>
                  </a:txBody>
                  <a:tcPr marT="0" marB="0" marR="68575" marL="68575" anchor="ctr">
                    <a:solidFill>
                      <a:schemeClr val="accent1"/>
                    </a:solidFill>
                  </a:tcP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Treatment</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44</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40</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Placebo</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24</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16</a:t>
                      </a:r>
                    </a:p>
                  </a:txBody>
                  <a:tcPr marT="0" marB="0" marR="68575" marL="68575" anchor="ctr"/>
                </a:tc>
              </a:tr>
            </a:tbl>
          </a:graphicData>
        </a:graphic>
      </p:graphicFrame>
      <p:sp>
        <p:nvSpPr>
          <p:cNvPr id="1100" name="Shape 1100"/>
          <p:cNvSpPr/>
          <p:nvPr/>
        </p:nvSpPr>
        <p:spPr>
          <a:xfrm>
            <a:off x="3419475" y="3860526"/>
            <a:ext cx="2370137" cy="936624"/>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8">
                                            <p:txEl>
                                              <p:pRg end="0" st="0"/>
                                            </p:txEl>
                                          </p:spTgt>
                                        </p:tgtEl>
                                        <p:attrNameLst>
                                          <p:attrName>style.visibility</p:attrName>
                                        </p:attrNameLst>
                                      </p:cBhvr>
                                      <p:to>
                                        <p:strVal val="visible"/>
                                      </p:to>
                                    </p:set>
                                    <p:animEffect filter="fade" transition="in">
                                      <p:cBhvr>
                                        <p:cTn dur="500"/>
                                        <p:tgtEl>
                                          <p:spTgt spid="10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8">
                                            <p:txEl>
                                              <p:pRg end="1" st="1"/>
                                            </p:txEl>
                                          </p:spTgt>
                                        </p:tgtEl>
                                        <p:attrNameLst>
                                          <p:attrName>style.visibility</p:attrName>
                                        </p:attrNameLst>
                                      </p:cBhvr>
                                      <p:to>
                                        <p:strVal val="visible"/>
                                      </p:to>
                                    </p:set>
                                    <p:animEffect filter="fade" transition="in">
                                      <p:cBhvr>
                                        <p:cTn dur="500"/>
                                        <p:tgtEl>
                                          <p:spTgt spid="10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8">
                                            <p:txEl>
                                              <p:pRg end="2" st="2"/>
                                            </p:txEl>
                                          </p:spTgt>
                                        </p:tgtEl>
                                        <p:attrNameLst>
                                          <p:attrName>style.visibility</p:attrName>
                                        </p:attrNameLst>
                                      </p:cBhvr>
                                      <p:to>
                                        <p:strVal val="visible"/>
                                      </p:to>
                                    </p:set>
                                    <p:animEffect filter="fade" transition="in">
                                      <p:cBhvr>
                                        <p:cTn dur="500"/>
                                        <p:tgtEl>
                                          <p:spTgt spid="10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8">
                                            <p:txEl>
                                              <p:pRg end="3" st="3"/>
                                            </p:txEl>
                                          </p:spTgt>
                                        </p:tgtEl>
                                        <p:attrNameLst>
                                          <p:attrName>style.visibility</p:attrName>
                                        </p:attrNameLst>
                                      </p:cBhvr>
                                      <p:to>
                                        <p:strVal val="visible"/>
                                      </p:to>
                                    </p:set>
                                    <p:animEffect filter="fade" transition="in">
                                      <p:cBhvr>
                                        <p:cTn dur="500"/>
                                        <p:tgtEl>
                                          <p:spTgt spid="10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8">
                                            <p:txEl>
                                              <p:pRg end="4" st="4"/>
                                            </p:txEl>
                                          </p:spTgt>
                                        </p:tgtEl>
                                        <p:attrNameLst>
                                          <p:attrName>style.visibility</p:attrName>
                                        </p:attrNameLst>
                                      </p:cBhvr>
                                      <p:to>
                                        <p:strVal val="visible"/>
                                      </p:to>
                                    </p:set>
                                    <p:animEffect filter="fade" transition="in">
                                      <p:cBhvr>
                                        <p:cTn dur="500"/>
                                        <p:tgtEl>
                                          <p:spTgt spid="10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8">
                                            <p:txEl>
                                              <p:pRg end="5" st="5"/>
                                            </p:txEl>
                                          </p:spTgt>
                                        </p:tgtEl>
                                        <p:attrNameLst>
                                          <p:attrName>style.visibility</p:attrName>
                                        </p:attrNameLst>
                                      </p:cBhvr>
                                      <p:to>
                                        <p:strVal val="visible"/>
                                      </p:to>
                                    </p:set>
                                    <p:animEffect filter="fade" transition="in">
                                      <p:cBhvr>
                                        <p:cTn dur="500"/>
                                        <p:tgtEl>
                                          <p:spTgt spid="10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8">
                                            <p:txEl>
                                              <p:pRg end="6" st="6"/>
                                            </p:txEl>
                                          </p:spTgt>
                                        </p:tgtEl>
                                        <p:attrNameLst>
                                          <p:attrName>style.visibility</p:attrName>
                                        </p:attrNameLst>
                                      </p:cBhvr>
                                      <p:to>
                                        <p:strVal val="visible"/>
                                      </p:to>
                                    </p:set>
                                    <p:animEffect filter="fade" transition="in">
                                      <p:cBhvr>
                                        <p:cTn dur="500"/>
                                        <p:tgtEl>
                                          <p:spTgt spid="109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8">
                                            <p:txEl>
                                              <p:pRg end="7" st="7"/>
                                            </p:txEl>
                                          </p:spTgt>
                                        </p:tgtEl>
                                        <p:attrNameLst>
                                          <p:attrName>style.visibility</p:attrName>
                                        </p:attrNameLst>
                                      </p:cBhvr>
                                      <p:to>
                                        <p:strVal val="visible"/>
                                      </p:to>
                                    </p:set>
                                    <p:animEffect filter="fade" transition="in">
                                      <p:cBhvr>
                                        <p:cTn dur="500"/>
                                        <p:tgtEl>
                                          <p:spTgt spid="109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8">
                                            <p:txEl>
                                              <p:pRg end="8" st="8"/>
                                            </p:txEl>
                                          </p:spTgt>
                                        </p:tgtEl>
                                        <p:attrNameLst>
                                          <p:attrName>style.visibility</p:attrName>
                                        </p:attrNameLst>
                                      </p:cBhvr>
                                      <p:to>
                                        <p:strVal val="visible"/>
                                      </p:to>
                                    </p:set>
                                    <p:animEffect filter="fade" transition="in">
                                      <p:cBhvr>
                                        <p:cTn dur="500"/>
                                        <p:tgtEl>
                                          <p:spTgt spid="109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5" name="Shape 1105"/>
        <p:cNvGrpSpPr/>
        <p:nvPr/>
      </p:nvGrpSpPr>
      <p:grpSpPr>
        <a:xfrm>
          <a:off x="0" y="0"/>
          <a:ext cx="0" cy="0"/>
          <a:chOff x="0" y="0"/>
          <a:chExt cx="0" cy="0"/>
        </a:xfrm>
      </p:grpSpPr>
      <p:sp>
        <p:nvSpPr>
          <p:cNvPr id="1106" name="Shape 110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Chi-square test</a:t>
            </a:r>
          </a:p>
        </p:txBody>
      </p:sp>
      <p:graphicFrame>
        <p:nvGraphicFramePr>
          <p:cNvPr id="1107" name="Shape 1107"/>
          <p:cNvGraphicFramePr/>
          <p:nvPr/>
        </p:nvGraphicFramePr>
        <p:xfrm>
          <a:off x="285750" y="2438400"/>
          <a:ext cx="3000000" cy="3000000"/>
        </p:xfrm>
        <a:graphic>
          <a:graphicData uri="http://schemas.openxmlformats.org/drawingml/2006/table">
            <a:tbl>
              <a:tblPr bandRow="1" firstRow="1">
                <a:noFill/>
                <a:tableStyleId>{5FC6720D-25A0-4E08-A8F3-1C052DAE1814}</a:tableStyleId>
              </a:tblPr>
              <a:tblGrid>
                <a:gridCol w="2228950"/>
                <a:gridCol w="1320200"/>
                <a:gridCol w="1046125"/>
                <a:gridCol w="1048325"/>
              </a:tblGrid>
              <a:tr h="481925">
                <a:tc row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Treatment group</a:t>
                      </a:r>
                    </a:p>
                  </a:txBody>
                  <a:tcPr marT="45725" marB="45725" marR="91450" marL="91450"/>
                </a:tc>
                <a:tc grid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Tumour shrinkage</a:t>
                      </a:r>
                    </a:p>
                  </a:txBody>
                  <a:tcPr marT="45725" marB="45725" marR="91450" marL="91450"/>
                </a:tc>
                <a:tc hMerge="1"/>
                <a:tc rowSpan="2">
                  <a:txBody>
                    <a:bodyPr>
                      <a:noAutofit/>
                    </a:bodyPr>
                    <a:lstStyle/>
                    <a:p>
                      <a:pPr indent="0" lvl="0" marL="0" marR="0" rtl="0" algn="ctr">
                        <a:spcBef>
                          <a:spcPts val="0"/>
                        </a:spcBef>
                        <a:buSzPct val="25000"/>
                        <a:buNone/>
                      </a:pPr>
                      <a:r>
                        <a:rPr b="1" lang="en-GB" sz="2000">
                          <a:solidFill>
                            <a:schemeClr val="lt1"/>
                          </a:solidFill>
                          <a:latin typeface="Calibri"/>
                          <a:ea typeface="Calibri"/>
                          <a:cs typeface="Calibri"/>
                          <a:sym typeface="Calibri"/>
                        </a:rPr>
                        <a:t>Total</a:t>
                      </a:r>
                    </a:p>
                  </a:txBody>
                  <a:tcPr marT="45725" marB="45725" marR="91450" marL="91450"/>
                </a:tc>
              </a:tr>
              <a:tr h="451025">
                <a:tc vMerge="1"/>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No</a:t>
                      </a:r>
                    </a:p>
                  </a:txBody>
                  <a:tcPr marT="0" marB="0" marR="68575" marL="68575" anchor="ctr">
                    <a:solidFill>
                      <a:schemeClr val="accent1"/>
                    </a:solidFill>
                  </a:tcPr>
                </a:tc>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Yes</a:t>
                      </a:r>
                    </a:p>
                  </a:txBody>
                  <a:tcPr marT="0" marB="0" marR="68575" marL="68575" anchor="ctr">
                    <a:solidFill>
                      <a:schemeClr val="accent1"/>
                    </a:solidFill>
                  </a:tcPr>
                </a:tc>
                <a:tc vMerge="1"/>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Treatment</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44 </a:t>
                      </a:r>
                      <a:r>
                        <a:rPr lang="en-GB" sz="2000">
                          <a:solidFill>
                            <a:srgbClr val="FF0000"/>
                          </a:solidFill>
                          <a:latin typeface="Calibri"/>
                          <a:ea typeface="Calibri"/>
                          <a:cs typeface="Calibri"/>
                          <a:sym typeface="Calibri"/>
                        </a:rPr>
                        <a:t>46.1</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40 </a:t>
                      </a:r>
                      <a:r>
                        <a:rPr lang="en-GB" sz="2000">
                          <a:solidFill>
                            <a:srgbClr val="FF0000"/>
                          </a:solidFill>
                          <a:latin typeface="Calibri"/>
                          <a:ea typeface="Calibri"/>
                          <a:cs typeface="Calibri"/>
                          <a:sym typeface="Calibri"/>
                        </a:rPr>
                        <a:t>37.9</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84</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Placebo</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24 </a:t>
                      </a:r>
                      <a:r>
                        <a:rPr lang="en-GB" sz="2000">
                          <a:solidFill>
                            <a:srgbClr val="FF0000"/>
                          </a:solidFill>
                          <a:latin typeface="Calibri"/>
                          <a:ea typeface="Calibri"/>
                          <a:cs typeface="Calibri"/>
                          <a:sym typeface="Calibri"/>
                        </a:rPr>
                        <a:t>21.9</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16 </a:t>
                      </a:r>
                      <a:r>
                        <a:rPr lang="en-GB" sz="2000">
                          <a:solidFill>
                            <a:srgbClr val="FF0000"/>
                          </a:solidFill>
                          <a:latin typeface="Calibri"/>
                          <a:ea typeface="Calibri"/>
                          <a:cs typeface="Calibri"/>
                          <a:sym typeface="Calibri"/>
                        </a:rPr>
                        <a:t>18.1</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40</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Total</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68</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56</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124</a:t>
                      </a:r>
                    </a:p>
                  </a:txBody>
                  <a:tcPr marT="0" marB="0" marR="68575" marL="68575" anchor="ctr"/>
                </a:tc>
              </a:tr>
            </a:tbl>
          </a:graphicData>
        </a:graphic>
      </p:graphicFrame>
      <p:pic>
        <p:nvPicPr>
          <p:cNvPr id="1108" name="Shape 1108"/>
          <p:cNvPicPr preferRelativeResize="0"/>
          <p:nvPr/>
        </p:nvPicPr>
        <p:blipFill rotWithShape="1">
          <a:blip r:embed="rId3">
            <a:alphaModFix/>
          </a:blip>
          <a:srcRect b="0" l="0" r="0" t="0"/>
          <a:stretch/>
        </p:blipFill>
        <p:spPr>
          <a:xfrm>
            <a:off x="6078537" y="2573338"/>
            <a:ext cx="2830511" cy="711200"/>
          </a:xfrm>
          <a:prstGeom prst="rect">
            <a:avLst/>
          </a:prstGeom>
          <a:noFill/>
          <a:ln>
            <a:noFill/>
          </a:ln>
        </p:spPr>
      </p:pic>
      <p:cxnSp>
        <p:nvCxnSpPr>
          <p:cNvPr id="1109" name="Shape 1109"/>
          <p:cNvCxnSpPr/>
          <p:nvPr/>
        </p:nvCxnSpPr>
        <p:spPr>
          <a:xfrm>
            <a:off x="3348037" y="3789362"/>
            <a:ext cx="287337" cy="1295400"/>
          </a:xfrm>
          <a:prstGeom prst="straightConnector1">
            <a:avLst/>
          </a:prstGeom>
          <a:noFill/>
          <a:ln cap="flat" cmpd="sng" w="28575">
            <a:solidFill>
              <a:srgbClr val="00B0F0"/>
            </a:solidFill>
            <a:prstDash val="solid"/>
            <a:round/>
            <a:headEnd len="med" w="med" type="none"/>
            <a:tailEnd len="lg" w="lg" type="stealth"/>
          </a:ln>
        </p:spPr>
      </p:cxnSp>
      <p:sp>
        <p:nvSpPr>
          <p:cNvPr id="1110" name="Shape 1110"/>
          <p:cNvSpPr/>
          <p:nvPr/>
        </p:nvSpPr>
        <p:spPr>
          <a:xfrm>
            <a:off x="3059113" y="3429000"/>
            <a:ext cx="504824" cy="360363"/>
          </a:xfrm>
          <a:prstGeom prst="ellipse">
            <a:avLst/>
          </a:prstGeom>
          <a:noFill/>
          <a:ln cap="flat" cmpd="sng" w="25400">
            <a:solidFill>
              <a:srgbClr val="00B0F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1" name="Shape 1111"/>
          <p:cNvSpPr/>
          <p:nvPr/>
        </p:nvSpPr>
        <p:spPr>
          <a:xfrm>
            <a:off x="2484438" y="3357562"/>
            <a:ext cx="2374899" cy="935037"/>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2" name="Shape 1112"/>
          <p:cNvSpPr txBox="1"/>
          <p:nvPr/>
        </p:nvSpPr>
        <p:spPr>
          <a:xfrm>
            <a:off x="1908175" y="5300662"/>
            <a:ext cx="6048374" cy="83185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e.g. </a:t>
            </a:r>
            <a:r>
              <a:rPr lang="en-GB" sz="2400" u="sng">
                <a:solidFill>
                  <a:schemeClr val="dk1"/>
                </a:solidFill>
                <a:latin typeface="Calibri"/>
                <a:ea typeface="Calibri"/>
                <a:cs typeface="Calibri"/>
                <a:sym typeface="Calibri"/>
              </a:rPr>
              <a:t>84</a:t>
            </a:r>
            <a:r>
              <a:rPr lang="en-GB" sz="2400">
                <a:solidFill>
                  <a:schemeClr val="dk1"/>
                </a:solidFill>
                <a:latin typeface="Calibri"/>
                <a:ea typeface="Calibri"/>
                <a:cs typeface="Calibri"/>
                <a:sym typeface="Calibri"/>
              </a:rPr>
              <a:t>  x  </a:t>
            </a:r>
            <a:r>
              <a:rPr lang="en-GB" sz="2400" u="sng">
                <a:solidFill>
                  <a:schemeClr val="dk1"/>
                </a:solidFill>
                <a:latin typeface="Calibri"/>
                <a:ea typeface="Calibri"/>
                <a:cs typeface="Calibri"/>
                <a:sym typeface="Calibri"/>
              </a:rPr>
              <a:t>68</a:t>
            </a:r>
            <a:r>
              <a:rPr lang="en-GB" sz="2400">
                <a:solidFill>
                  <a:schemeClr val="dk1"/>
                </a:solidFill>
                <a:latin typeface="Calibri"/>
                <a:ea typeface="Calibri"/>
                <a:cs typeface="Calibri"/>
                <a:sym typeface="Calibri"/>
              </a:rPr>
              <a:t>  x 124 =  </a:t>
            </a:r>
            <a:r>
              <a:rPr lang="en-GB" sz="2400" u="sng">
                <a:solidFill>
                  <a:schemeClr val="dk1"/>
                </a:solidFill>
                <a:latin typeface="Calibri"/>
                <a:ea typeface="Calibri"/>
                <a:cs typeface="Calibri"/>
                <a:sym typeface="Calibri"/>
              </a:rPr>
              <a:t>84 x 68</a:t>
            </a:r>
            <a:r>
              <a:rPr lang="en-GB" sz="2400">
                <a:solidFill>
                  <a:schemeClr val="dk1"/>
                </a:solidFill>
                <a:latin typeface="Calibri"/>
                <a:ea typeface="Calibri"/>
                <a:cs typeface="Calibri"/>
                <a:sym typeface="Calibri"/>
              </a:rPr>
              <a:t> = 46.1</a:t>
            </a:r>
          </a:p>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       124    124                  124</a:t>
            </a:r>
          </a:p>
        </p:txBody>
      </p:sp>
      <p:sp>
        <p:nvSpPr>
          <p:cNvPr id="1113" name="Shape 1113"/>
          <p:cNvSpPr txBox="1"/>
          <p:nvPr/>
        </p:nvSpPr>
        <p:spPr>
          <a:xfrm>
            <a:off x="468312" y="11255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Calculating expected </a:t>
            </a:r>
            <a:r>
              <a:rPr lang="en-GB" sz="2800">
                <a:solidFill>
                  <a:schemeClr val="dk1"/>
                </a:solidFill>
                <a:latin typeface="Calibri"/>
                <a:ea typeface="Calibri"/>
                <a:cs typeface="Calibri"/>
                <a:sym typeface="Calibri"/>
              </a:rPr>
              <a:t>frequencies </a:t>
            </a:r>
            <a:r>
              <a:rPr lang="en-GB" sz="2800">
                <a:solidFill>
                  <a:schemeClr val="dk1"/>
                </a:solidFill>
                <a:latin typeface="Calibri"/>
                <a:ea typeface="Calibri"/>
                <a:cs typeface="Calibri"/>
                <a:sym typeface="Calibri"/>
              </a:rPr>
              <a:t>under null hypothesis:</a:t>
            </a: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8" name="Shape 1118"/>
        <p:cNvGrpSpPr/>
        <p:nvPr/>
      </p:nvGrpSpPr>
      <p:grpSpPr>
        <a:xfrm>
          <a:off x="0" y="0"/>
          <a:ext cx="0" cy="0"/>
          <a:chOff x="0" y="0"/>
          <a:chExt cx="0" cy="0"/>
        </a:xfrm>
      </p:grpSpPr>
      <p:sp>
        <p:nvSpPr>
          <p:cNvPr id="1119" name="Shape 111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Chi-square test</a:t>
            </a:r>
          </a:p>
        </p:txBody>
      </p:sp>
      <p:graphicFrame>
        <p:nvGraphicFramePr>
          <p:cNvPr id="1120" name="Shape 1120"/>
          <p:cNvGraphicFramePr/>
          <p:nvPr/>
        </p:nvGraphicFramePr>
        <p:xfrm>
          <a:off x="285750" y="2438400"/>
          <a:ext cx="3000000" cy="3000000"/>
        </p:xfrm>
        <a:graphic>
          <a:graphicData uri="http://schemas.openxmlformats.org/drawingml/2006/table">
            <a:tbl>
              <a:tblPr bandRow="1" firstRow="1">
                <a:noFill/>
                <a:tableStyleId>{5FC6720D-25A0-4E08-A8F3-1C052DAE1814}</a:tableStyleId>
              </a:tblPr>
              <a:tblGrid>
                <a:gridCol w="2228950"/>
                <a:gridCol w="1320200"/>
                <a:gridCol w="1046125"/>
                <a:gridCol w="1048325"/>
              </a:tblGrid>
              <a:tr h="481925">
                <a:tc row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Treatment group</a:t>
                      </a:r>
                    </a:p>
                  </a:txBody>
                  <a:tcPr marT="45725" marB="45725" marR="91450" marL="91450"/>
                </a:tc>
                <a:tc grid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Tumour shrinkage</a:t>
                      </a:r>
                    </a:p>
                  </a:txBody>
                  <a:tcPr marT="45725" marB="45725" marR="91450" marL="91450"/>
                </a:tc>
                <a:tc hMerge="1"/>
                <a:tc rowSpan="2">
                  <a:txBody>
                    <a:bodyPr>
                      <a:noAutofit/>
                    </a:bodyPr>
                    <a:lstStyle/>
                    <a:p>
                      <a:pPr indent="0" lvl="0" marL="0" marR="0" rtl="0" algn="ctr">
                        <a:spcBef>
                          <a:spcPts val="0"/>
                        </a:spcBef>
                        <a:buSzPct val="25000"/>
                        <a:buNone/>
                      </a:pPr>
                      <a:r>
                        <a:rPr b="1" lang="en-GB" sz="2000">
                          <a:solidFill>
                            <a:schemeClr val="lt1"/>
                          </a:solidFill>
                          <a:latin typeface="Calibri"/>
                          <a:ea typeface="Calibri"/>
                          <a:cs typeface="Calibri"/>
                          <a:sym typeface="Calibri"/>
                        </a:rPr>
                        <a:t>Total</a:t>
                      </a:r>
                    </a:p>
                  </a:txBody>
                  <a:tcPr marT="45725" marB="45725" marR="91450" marL="91450"/>
                </a:tc>
              </a:tr>
              <a:tr h="451025">
                <a:tc vMerge="1"/>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No</a:t>
                      </a:r>
                    </a:p>
                  </a:txBody>
                  <a:tcPr marT="0" marB="0" marR="68575" marL="68575" anchor="ctr">
                    <a:solidFill>
                      <a:schemeClr val="accent1"/>
                    </a:solidFill>
                  </a:tcPr>
                </a:tc>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Yes</a:t>
                      </a:r>
                    </a:p>
                  </a:txBody>
                  <a:tcPr marT="0" marB="0" marR="68575" marL="68575" anchor="ctr">
                    <a:solidFill>
                      <a:schemeClr val="accent1"/>
                    </a:solidFill>
                  </a:tcPr>
                </a:tc>
                <a:tc vMerge="1"/>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Treatment</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44 </a:t>
                      </a:r>
                      <a:r>
                        <a:rPr lang="en-GB" sz="2000">
                          <a:solidFill>
                            <a:srgbClr val="FF0000"/>
                          </a:solidFill>
                          <a:latin typeface="Calibri"/>
                          <a:ea typeface="Calibri"/>
                          <a:cs typeface="Calibri"/>
                          <a:sym typeface="Calibri"/>
                        </a:rPr>
                        <a:t>46.1</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40 </a:t>
                      </a:r>
                      <a:r>
                        <a:rPr lang="en-GB" sz="2000">
                          <a:solidFill>
                            <a:srgbClr val="FF0000"/>
                          </a:solidFill>
                          <a:latin typeface="Calibri"/>
                          <a:ea typeface="Calibri"/>
                          <a:cs typeface="Calibri"/>
                          <a:sym typeface="Calibri"/>
                        </a:rPr>
                        <a:t>37.9</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84</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Placebo</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24 </a:t>
                      </a:r>
                      <a:r>
                        <a:rPr lang="en-GB" sz="2000">
                          <a:solidFill>
                            <a:srgbClr val="FF0000"/>
                          </a:solidFill>
                          <a:latin typeface="Calibri"/>
                          <a:ea typeface="Calibri"/>
                          <a:cs typeface="Calibri"/>
                          <a:sym typeface="Calibri"/>
                        </a:rPr>
                        <a:t>21.9</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16 </a:t>
                      </a:r>
                      <a:r>
                        <a:rPr lang="en-GB" sz="2000">
                          <a:solidFill>
                            <a:srgbClr val="FF0000"/>
                          </a:solidFill>
                          <a:latin typeface="Calibri"/>
                          <a:ea typeface="Calibri"/>
                          <a:cs typeface="Calibri"/>
                          <a:sym typeface="Calibri"/>
                        </a:rPr>
                        <a:t>18.1</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40</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Total</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68</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56</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124</a:t>
                      </a:r>
                    </a:p>
                  </a:txBody>
                  <a:tcPr marT="0" marB="0" marR="68575" marL="68575" anchor="ctr"/>
                </a:tc>
              </a:tr>
            </a:tbl>
          </a:graphicData>
        </a:graphic>
      </p:graphicFrame>
      <p:sp>
        <p:nvSpPr>
          <p:cNvPr id="1121" name="Shape 1121"/>
          <p:cNvSpPr/>
          <p:nvPr/>
        </p:nvSpPr>
        <p:spPr>
          <a:xfrm>
            <a:off x="2484438" y="3357562"/>
            <a:ext cx="2374899" cy="935037"/>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22" name="Shape 1122"/>
          <p:cNvSpPr txBox="1"/>
          <p:nvPr/>
        </p:nvSpPr>
        <p:spPr>
          <a:xfrm>
            <a:off x="468312" y="11255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Calculating the chi-square statistic:</a:t>
            </a:r>
          </a:p>
        </p:txBody>
      </p:sp>
      <p:pic>
        <p:nvPicPr>
          <p:cNvPr id="1123" name="Shape 1123"/>
          <p:cNvPicPr preferRelativeResize="0"/>
          <p:nvPr/>
        </p:nvPicPr>
        <p:blipFill rotWithShape="1">
          <a:blip r:embed="rId3">
            <a:alphaModFix/>
          </a:blip>
          <a:srcRect b="0" l="0" r="0" t="0"/>
          <a:stretch/>
        </p:blipFill>
        <p:spPr>
          <a:xfrm>
            <a:off x="6084887" y="2501900"/>
            <a:ext cx="2879724" cy="1071562"/>
          </a:xfrm>
          <a:prstGeom prst="rect">
            <a:avLst/>
          </a:prstGeom>
          <a:noFill/>
          <a:ln>
            <a:noFill/>
          </a:ln>
        </p:spPr>
      </p:pic>
      <p:pic>
        <p:nvPicPr>
          <p:cNvPr id="1124" name="Shape 1124"/>
          <p:cNvPicPr preferRelativeResize="0"/>
          <p:nvPr/>
        </p:nvPicPr>
        <p:blipFill rotWithShape="1">
          <a:blip r:embed="rId4">
            <a:alphaModFix/>
          </a:blip>
          <a:srcRect b="0" l="0" r="0" t="0"/>
          <a:stretch/>
        </p:blipFill>
        <p:spPr>
          <a:xfrm>
            <a:off x="179388" y="5300662"/>
            <a:ext cx="8801100" cy="842961"/>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9" name="Shape 1129"/>
        <p:cNvGrpSpPr/>
        <p:nvPr/>
      </p:nvGrpSpPr>
      <p:grpSpPr>
        <a:xfrm>
          <a:off x="0" y="0"/>
          <a:ext cx="0" cy="0"/>
          <a:chOff x="0" y="0"/>
          <a:chExt cx="0" cy="0"/>
        </a:xfrm>
      </p:grpSpPr>
      <p:pic>
        <p:nvPicPr>
          <p:cNvPr descr="Chisquare.png" id="1130" name="Shape 1130"/>
          <p:cNvPicPr preferRelativeResize="0"/>
          <p:nvPr/>
        </p:nvPicPr>
        <p:blipFill rotWithShape="1">
          <a:blip r:embed="rId3">
            <a:alphaModFix/>
          </a:blip>
          <a:srcRect b="0" l="0" r="0" t="0"/>
          <a:stretch/>
        </p:blipFill>
        <p:spPr>
          <a:xfrm>
            <a:off x="0" y="836712"/>
            <a:ext cx="8604447" cy="6624735"/>
          </a:xfrm>
          <a:prstGeom prst="rect">
            <a:avLst/>
          </a:prstGeom>
          <a:noFill/>
          <a:ln>
            <a:noFill/>
          </a:ln>
        </p:spPr>
      </p:pic>
      <p:sp>
        <p:nvSpPr>
          <p:cNvPr id="1131" name="Shape 1131"/>
          <p:cNvSpPr txBox="1"/>
          <p:nvPr/>
        </p:nvSpPr>
        <p:spPr>
          <a:xfrm>
            <a:off x="4047503" y="1557337"/>
            <a:ext cx="4052887" cy="575518"/>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SzPct val="25000"/>
              <a:buNone/>
            </a:pPr>
            <a:r>
              <a:rPr lang="en-GB" sz="3200">
                <a:solidFill>
                  <a:schemeClr val="dk1"/>
                </a:solidFill>
                <a:latin typeface="Calibri"/>
                <a:ea typeface="Calibri"/>
                <a:cs typeface="Calibri"/>
                <a:sym typeface="Calibri"/>
              </a:rPr>
              <a:t>Test statistic:</a:t>
            </a:r>
          </a:p>
          <a:p>
            <a:pPr indent="-342900" lvl="0" marL="342900" marR="0" rtl="0" algn="l">
              <a:spcBef>
                <a:spcPts val="640"/>
              </a:spcBef>
              <a:spcAft>
                <a:spcPts val="0"/>
              </a:spcAft>
              <a:buClr>
                <a:schemeClr val="dk1"/>
              </a:buClr>
              <a:buFont typeface="Arial"/>
              <a:buNone/>
            </a:pPr>
            <a:r>
              <a:t/>
            </a:r>
            <a:endParaRPr sz="3200">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Font typeface="Arial"/>
              <a:buNone/>
            </a:pPr>
            <a:r>
              <a:t/>
            </a:r>
            <a:endParaRPr sz="3200">
              <a:solidFill>
                <a:schemeClr val="dk1"/>
              </a:solidFill>
              <a:latin typeface="Calibri"/>
              <a:ea typeface="Calibri"/>
              <a:cs typeface="Calibri"/>
              <a:sym typeface="Calibri"/>
            </a:endParaRPr>
          </a:p>
        </p:txBody>
      </p:sp>
      <p:sp>
        <p:nvSpPr>
          <p:cNvPr id="1132" name="Shape 113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Chi-square test</a:t>
            </a:r>
          </a:p>
        </p:txBody>
      </p:sp>
      <p:sp>
        <p:nvSpPr>
          <p:cNvPr id="1133" name="Shape 1133"/>
          <p:cNvSpPr txBox="1"/>
          <p:nvPr/>
        </p:nvSpPr>
        <p:spPr>
          <a:xfrm>
            <a:off x="4067944" y="2996951"/>
            <a:ext cx="3214686" cy="64611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3600">
                <a:solidFill>
                  <a:schemeClr val="dk1"/>
                </a:solidFill>
                <a:latin typeface="Calibri"/>
                <a:ea typeface="Calibri"/>
                <a:cs typeface="Calibri"/>
                <a:sym typeface="Calibri"/>
              </a:rPr>
              <a:t>P-value: </a:t>
            </a:r>
            <a:r>
              <a:rPr b="1" lang="en-GB" sz="3600">
                <a:solidFill>
                  <a:schemeClr val="dk1"/>
                </a:solidFill>
                <a:latin typeface="Calibri"/>
                <a:ea typeface="Calibri"/>
                <a:cs typeface="Calibri"/>
                <a:sym typeface="Calibri"/>
              </a:rPr>
              <a:t>0.43</a:t>
            </a:r>
          </a:p>
        </p:txBody>
      </p:sp>
      <p:sp>
        <p:nvSpPr>
          <p:cNvPr id="1134" name="Shape 1134"/>
          <p:cNvSpPr txBox="1"/>
          <p:nvPr/>
        </p:nvSpPr>
        <p:spPr>
          <a:xfrm>
            <a:off x="4067944" y="3789039"/>
            <a:ext cx="4824535" cy="206210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3200">
                <a:solidFill>
                  <a:srgbClr val="C00000"/>
                </a:solidFill>
                <a:latin typeface="Calibri"/>
                <a:ea typeface="Calibri"/>
                <a:cs typeface="Calibri"/>
                <a:sym typeface="Calibri"/>
              </a:rPr>
              <a:t>Do not reject H</a:t>
            </a:r>
            <a:r>
              <a:rPr baseline="-25000" lang="en-GB" sz="3200">
                <a:solidFill>
                  <a:srgbClr val="C00000"/>
                </a:solidFill>
                <a:latin typeface="Calibri"/>
                <a:ea typeface="Calibri"/>
                <a:cs typeface="Calibri"/>
                <a:sym typeface="Calibri"/>
              </a:rPr>
              <a:t>0</a:t>
            </a:r>
            <a:r>
              <a:rPr lang="en-GB" sz="3200">
                <a:solidFill>
                  <a:srgbClr val="C00000"/>
                </a:solidFill>
                <a:latin typeface="Calibri"/>
                <a:ea typeface="Calibri"/>
                <a:cs typeface="Calibri"/>
                <a:sym typeface="Calibri"/>
              </a:rPr>
              <a:t> </a:t>
            </a:r>
            <a:r>
              <a:rPr lang="en-GB" sz="3200">
                <a:solidFill>
                  <a:schemeClr val="dk1"/>
                </a:solidFill>
                <a:latin typeface="Calibri"/>
                <a:ea typeface="Calibri"/>
                <a:cs typeface="Calibri"/>
                <a:sym typeface="Calibri"/>
              </a:rPr>
              <a:t>(No evidence of an association between treatment group and tumour shrinkage) </a:t>
            </a:r>
            <a:r>
              <a:rPr baseline="-25000" lang="en-GB" sz="3200">
                <a:solidFill>
                  <a:schemeClr val="dk1"/>
                </a:solidFill>
                <a:latin typeface="Calibri"/>
                <a:ea typeface="Calibri"/>
                <a:cs typeface="Calibri"/>
                <a:sym typeface="Calibri"/>
              </a:rPr>
              <a:t> </a:t>
            </a:r>
          </a:p>
        </p:txBody>
      </p:sp>
      <p:pic>
        <p:nvPicPr>
          <p:cNvPr id="1135" name="Shape 1135"/>
          <p:cNvPicPr preferRelativeResize="0"/>
          <p:nvPr/>
        </p:nvPicPr>
        <p:blipFill rotWithShape="1">
          <a:blip r:embed="rId4">
            <a:alphaModFix/>
          </a:blip>
          <a:srcRect b="0" l="0" r="0" t="0"/>
          <a:stretch/>
        </p:blipFill>
        <p:spPr>
          <a:xfrm>
            <a:off x="6372200" y="1484783"/>
            <a:ext cx="1576386" cy="568324"/>
          </a:xfrm>
          <a:prstGeom prst="rect">
            <a:avLst/>
          </a:prstGeom>
          <a:noFill/>
          <a:ln>
            <a:noFill/>
          </a:ln>
        </p:spPr>
      </p:pic>
      <p:sp>
        <p:nvSpPr>
          <p:cNvPr id="1136" name="Shape 1136"/>
          <p:cNvSpPr txBox="1"/>
          <p:nvPr/>
        </p:nvSpPr>
        <p:spPr>
          <a:xfrm>
            <a:off x="4067944" y="2277417"/>
            <a:ext cx="4052887" cy="575518"/>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SzPct val="25000"/>
              <a:buNone/>
            </a:pPr>
            <a:r>
              <a:rPr lang="en-GB" sz="3200">
                <a:solidFill>
                  <a:schemeClr val="dk1"/>
                </a:solidFill>
                <a:latin typeface="Calibri"/>
                <a:ea typeface="Calibri"/>
                <a:cs typeface="Calibri"/>
                <a:sym typeface="Calibri"/>
              </a:rPr>
              <a:t>df = 1</a:t>
            </a:r>
          </a:p>
          <a:p>
            <a:pPr indent="-342900" lvl="0" marL="342900" marR="0" rtl="0" algn="l">
              <a:spcBef>
                <a:spcPts val="640"/>
              </a:spcBef>
              <a:spcAft>
                <a:spcPts val="0"/>
              </a:spcAft>
              <a:buClr>
                <a:schemeClr val="dk1"/>
              </a:buClr>
              <a:buFont typeface="Arial"/>
              <a:buNone/>
            </a:pPr>
            <a:r>
              <a:t/>
            </a:r>
            <a:endParaRPr sz="3200">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Font typeface="Arial"/>
              <a:buNone/>
            </a:pPr>
            <a:r>
              <a:t/>
            </a:r>
            <a:endParaRPr sz="32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3"/>
                                        </p:tgtEl>
                                        <p:attrNameLst>
                                          <p:attrName>style.visibility</p:attrName>
                                        </p:attrNameLst>
                                      </p:cBhvr>
                                      <p:to>
                                        <p:strVal val="visible"/>
                                      </p:to>
                                    </p:set>
                                    <p:animEffect filter="fade" transition="in">
                                      <p:cBhvr>
                                        <p:cTn dur="500"/>
                                        <p:tgtEl>
                                          <p:spTgt spid="1133"/>
                                        </p:tgtEl>
                                      </p:cBhvr>
                                    </p:animEffect>
                                  </p:childTnLst>
                                </p:cTn>
                              </p:par>
                              <p:par>
                                <p:cTn fill="hold" nodeType="withEffect" presetClass="entr" presetID="10" presetSubtype="0">
                                  <p:stCondLst>
                                    <p:cond delay="0"/>
                                  </p:stCondLst>
                                  <p:childTnLst>
                                    <p:set>
                                      <p:cBhvr>
                                        <p:cTn dur="1" fill="hold">
                                          <p:stCondLst>
                                            <p:cond delay="0"/>
                                          </p:stCondLst>
                                        </p:cTn>
                                        <p:tgtEl>
                                          <p:spTgt spid="1134"/>
                                        </p:tgtEl>
                                        <p:attrNameLst>
                                          <p:attrName>style.visibility</p:attrName>
                                        </p:attrNameLst>
                                      </p:cBhvr>
                                      <p:to>
                                        <p:strVal val="visible"/>
                                      </p:to>
                                    </p:set>
                                    <p:animEffect filter="fade" transition="in">
                                      <p:cBhvr>
                                        <p:cTn dur="500"/>
                                        <p:tgtEl>
                                          <p:spTgt spid="1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0" name="Shape 1140"/>
        <p:cNvGrpSpPr/>
        <p:nvPr/>
      </p:nvGrpSpPr>
      <p:grpSpPr>
        <a:xfrm>
          <a:off x="0" y="0"/>
          <a:ext cx="0" cy="0"/>
          <a:chOff x="0" y="0"/>
          <a:chExt cx="0" cy="0"/>
        </a:xfrm>
      </p:grpSpPr>
      <p:sp>
        <p:nvSpPr>
          <p:cNvPr id="1141" name="Shape 114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Limitations of the chi-square test</a:t>
            </a:r>
          </a:p>
        </p:txBody>
      </p:sp>
      <p:sp>
        <p:nvSpPr>
          <p:cNvPr id="1142" name="Shape 1142"/>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In general, a Chi-square test is appropriate when:</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at least 80% of the cells have an </a:t>
            </a:r>
            <a:r>
              <a:rPr b="0" i="0" lang="en-GB" sz="2800" u="sng" cap="none" strike="noStrike">
                <a:solidFill>
                  <a:schemeClr val="dk1"/>
                </a:solidFill>
                <a:latin typeface="Calibri"/>
                <a:ea typeface="Calibri"/>
                <a:cs typeface="Calibri"/>
                <a:sym typeface="Calibri"/>
              </a:rPr>
              <a:t>expected</a:t>
            </a:r>
            <a:r>
              <a:rPr b="0" i="0" lang="en-GB" sz="2800" u="none" cap="none" strike="noStrike">
                <a:solidFill>
                  <a:schemeClr val="dk1"/>
                </a:solidFill>
                <a:latin typeface="Calibri"/>
                <a:ea typeface="Calibri"/>
                <a:cs typeface="Calibri"/>
                <a:sym typeface="Calibri"/>
              </a:rPr>
              <a:t> frequency of 5 or greater</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none of the cells have an </a:t>
            </a:r>
            <a:r>
              <a:rPr b="0" i="0" lang="en-GB" sz="2800" u="sng" cap="none" strike="noStrike">
                <a:solidFill>
                  <a:schemeClr val="dk1"/>
                </a:solidFill>
                <a:latin typeface="Calibri"/>
                <a:ea typeface="Calibri"/>
                <a:cs typeface="Calibri"/>
                <a:sym typeface="Calibri"/>
              </a:rPr>
              <a:t>expected</a:t>
            </a:r>
            <a:r>
              <a:rPr b="0" i="0" lang="en-GB" sz="2800" u="none" cap="none" strike="noStrike">
                <a:solidFill>
                  <a:schemeClr val="dk1"/>
                </a:solidFill>
                <a:latin typeface="Calibri"/>
                <a:ea typeface="Calibri"/>
                <a:cs typeface="Calibri"/>
                <a:sym typeface="Calibri"/>
              </a:rPr>
              <a:t> frequency less than 1 </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If these conditions aren’t met, </a:t>
            </a:r>
            <a:r>
              <a:rPr b="0" i="0" lang="en-GB" sz="3200" u="sng" cap="none" strike="noStrike">
                <a:solidFill>
                  <a:schemeClr val="dk1"/>
                </a:solidFill>
                <a:latin typeface="Calibri"/>
                <a:ea typeface="Calibri"/>
                <a:cs typeface="Calibri"/>
                <a:sym typeface="Calibri"/>
              </a:rPr>
              <a:t>Fisher’s exact test</a:t>
            </a:r>
            <a:r>
              <a:rPr b="0" i="0" lang="en-GB" sz="3200" u="none" cap="none" strike="noStrike">
                <a:solidFill>
                  <a:schemeClr val="dk1"/>
                </a:solidFill>
                <a:latin typeface="Calibri"/>
                <a:ea typeface="Calibri"/>
                <a:cs typeface="Calibri"/>
                <a:sym typeface="Calibri"/>
              </a:rPr>
              <a:t> should be used.</a:t>
            </a:r>
          </a:p>
          <a:p>
            <a:pPr indent="0" lvl="0" marL="0" marR="0" rtl="0" algn="l">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7" name="Shape 1147"/>
        <p:cNvGrpSpPr/>
        <p:nvPr/>
      </p:nvGrpSpPr>
      <p:grpSpPr>
        <a:xfrm>
          <a:off x="0" y="0"/>
          <a:ext cx="0" cy="0"/>
          <a:chOff x="0" y="0"/>
          <a:chExt cx="0" cy="0"/>
        </a:xfrm>
      </p:grpSpPr>
      <p:sp>
        <p:nvSpPr>
          <p:cNvPr id="1148" name="Shape 114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Same question, smaller sample size</a:t>
            </a:r>
          </a:p>
        </p:txBody>
      </p:sp>
      <p:sp>
        <p:nvSpPr>
          <p:cNvPr id="1149" name="Shape 1149"/>
          <p:cNvSpPr txBox="1"/>
          <p:nvPr>
            <p:ph idx="1" type="body"/>
          </p:nvPr>
        </p:nvSpPr>
        <p:spPr>
          <a:xfrm>
            <a:off x="428625" y="1428750"/>
            <a:ext cx="8229600" cy="4952578"/>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98666"/>
              <a:buFont typeface="Arial"/>
              <a:buChar char="•"/>
            </a:pPr>
            <a:r>
              <a:rPr b="1" i="0" lang="en-GB" sz="2960" u="none" cap="none" strike="noStrike">
                <a:solidFill>
                  <a:schemeClr val="dk1"/>
                </a:solidFill>
                <a:latin typeface="Calibri"/>
                <a:ea typeface="Calibri"/>
                <a:cs typeface="Calibri"/>
                <a:sym typeface="Calibri"/>
              </a:rPr>
              <a:t>E.g. Research question</a:t>
            </a:r>
            <a:r>
              <a:rPr b="0" i="0" lang="en-GB" sz="2960" u="none" cap="none" strike="noStrike">
                <a:solidFill>
                  <a:schemeClr val="dk1"/>
                </a:solidFill>
                <a:latin typeface="Calibri"/>
                <a:ea typeface="Calibri"/>
                <a:cs typeface="Calibri"/>
                <a:sym typeface="Calibri"/>
              </a:rPr>
              <a:t>: </a:t>
            </a:r>
            <a:r>
              <a:rPr b="0" i="0" lang="en-GB" sz="2960" u="none" cap="none" strike="noStrike">
                <a:solidFill>
                  <a:srgbClr val="C00000"/>
                </a:solidFill>
                <a:latin typeface="Calibri"/>
                <a:ea typeface="Calibri"/>
                <a:cs typeface="Calibri"/>
                <a:sym typeface="Calibri"/>
              </a:rPr>
              <a:t>Is there an association between treatment group and tumour shrinkage?</a:t>
            </a:r>
          </a:p>
          <a:p>
            <a:pPr indent="-342900" lvl="0" marL="342900" marR="0" rtl="0" algn="l">
              <a:lnSpc>
                <a:spcPct val="80000"/>
              </a:lnSpc>
              <a:spcBef>
                <a:spcPts val="1776"/>
              </a:spcBef>
              <a:spcAft>
                <a:spcPts val="0"/>
              </a:spcAft>
              <a:buClr>
                <a:schemeClr val="dk1"/>
              </a:buClr>
              <a:buSzPct val="99775"/>
              <a:buFont typeface="Arial"/>
              <a:buNone/>
            </a:pPr>
            <a:r>
              <a:t/>
            </a:r>
            <a:endParaRPr b="0" i="0" sz="8880" u="none" cap="none" strike="noStrike">
              <a:solidFill>
                <a:srgbClr val="7F7F7F"/>
              </a:solidFill>
              <a:latin typeface="Calibri"/>
              <a:ea typeface="Calibri"/>
              <a:cs typeface="Calibri"/>
              <a:sym typeface="Calibri"/>
            </a:endParaRPr>
          </a:p>
          <a:p>
            <a:pPr indent="-342900" lvl="0" marL="342900" marR="0" rtl="0" algn="l">
              <a:lnSpc>
                <a:spcPct val="80000"/>
              </a:lnSpc>
              <a:spcBef>
                <a:spcPts val="1776"/>
              </a:spcBef>
              <a:spcAft>
                <a:spcPts val="0"/>
              </a:spcAft>
              <a:buClr>
                <a:schemeClr val="dk1"/>
              </a:buClr>
              <a:buSzPct val="99775"/>
              <a:buFont typeface="Arial"/>
              <a:buNone/>
            </a:pPr>
            <a:r>
              <a:t/>
            </a:r>
            <a:endParaRPr b="0" i="0" sz="8880" u="none" cap="none" strike="noStrike">
              <a:solidFill>
                <a:srgbClr val="7F7F7F"/>
              </a:solidFill>
              <a:latin typeface="Calibri"/>
              <a:ea typeface="Calibri"/>
              <a:cs typeface="Calibri"/>
              <a:sym typeface="Calibri"/>
            </a:endParaRPr>
          </a:p>
          <a:p>
            <a:pPr indent="-342900" lvl="0" marL="342900" marR="0" rtl="0" algn="l">
              <a:lnSpc>
                <a:spcPct val="80000"/>
              </a:lnSpc>
              <a:spcBef>
                <a:spcPts val="592"/>
              </a:spcBef>
              <a:spcAft>
                <a:spcPts val="0"/>
              </a:spcAft>
              <a:buClr>
                <a:schemeClr val="dk1"/>
              </a:buClr>
              <a:buSzPct val="98666"/>
              <a:buFont typeface="Arial"/>
              <a:buChar char="•"/>
            </a:pPr>
            <a:r>
              <a:rPr b="1" i="0" lang="en-GB" sz="2960" u="none" cap="none" strike="noStrike">
                <a:solidFill>
                  <a:schemeClr val="dk1"/>
                </a:solidFill>
                <a:latin typeface="Calibri"/>
                <a:ea typeface="Calibri"/>
                <a:cs typeface="Calibri"/>
                <a:sym typeface="Calibri"/>
              </a:rPr>
              <a:t>Null hypothesis, </a:t>
            </a:r>
            <a:r>
              <a:rPr b="1" i="0" lang="en-GB" sz="2960" u="none" cap="none" strike="noStrike">
                <a:solidFill>
                  <a:srgbClr val="C00000"/>
                </a:solidFill>
                <a:latin typeface="Calibri"/>
                <a:ea typeface="Calibri"/>
                <a:cs typeface="Calibri"/>
                <a:sym typeface="Calibri"/>
              </a:rPr>
              <a:t>H</a:t>
            </a:r>
            <a:r>
              <a:rPr b="1" baseline="-25000" i="0" lang="en-GB" sz="2960" u="none" cap="none" strike="noStrike">
                <a:solidFill>
                  <a:srgbClr val="C00000"/>
                </a:solidFill>
                <a:latin typeface="Calibri"/>
                <a:ea typeface="Calibri"/>
                <a:cs typeface="Calibri"/>
                <a:sym typeface="Calibri"/>
              </a:rPr>
              <a:t>0 </a:t>
            </a:r>
            <a:r>
              <a:rPr b="0" i="0" lang="en-GB" sz="2960" u="none" cap="none" strike="noStrike">
                <a:solidFill>
                  <a:schemeClr val="dk1"/>
                </a:solidFill>
                <a:latin typeface="Calibri"/>
                <a:ea typeface="Calibri"/>
                <a:cs typeface="Calibri"/>
                <a:sym typeface="Calibri"/>
              </a:rPr>
              <a:t>: No association</a:t>
            </a:r>
          </a:p>
          <a:p>
            <a:pPr indent="-342900" lvl="0" marL="342900" marR="0" rtl="0" algn="l">
              <a:lnSpc>
                <a:spcPct val="80000"/>
              </a:lnSpc>
              <a:spcBef>
                <a:spcPts val="592"/>
              </a:spcBef>
              <a:spcAft>
                <a:spcPts val="0"/>
              </a:spcAft>
              <a:buClr>
                <a:schemeClr val="dk1"/>
              </a:buClr>
              <a:buSzPct val="98666"/>
              <a:buFont typeface="Arial"/>
              <a:buChar char="•"/>
            </a:pPr>
            <a:r>
              <a:rPr b="1" i="0" lang="en-GB" sz="2960" u="none" cap="none" strike="noStrike">
                <a:solidFill>
                  <a:schemeClr val="dk1"/>
                </a:solidFill>
                <a:latin typeface="Calibri"/>
                <a:ea typeface="Calibri"/>
                <a:cs typeface="Calibri"/>
                <a:sym typeface="Calibri"/>
              </a:rPr>
              <a:t>Alternative hypothesis, </a:t>
            </a:r>
            <a:r>
              <a:rPr b="1" i="0" lang="en-GB" sz="2960" u="none" cap="none" strike="noStrike">
                <a:solidFill>
                  <a:srgbClr val="C00000"/>
                </a:solidFill>
                <a:latin typeface="Calibri"/>
                <a:ea typeface="Calibri"/>
                <a:cs typeface="Calibri"/>
                <a:sym typeface="Calibri"/>
              </a:rPr>
              <a:t>H</a:t>
            </a:r>
            <a:r>
              <a:rPr b="1" baseline="-25000" i="0" lang="en-GB" sz="2960" u="none" cap="none" strike="noStrike">
                <a:solidFill>
                  <a:srgbClr val="C00000"/>
                </a:solidFill>
                <a:latin typeface="Calibri"/>
                <a:ea typeface="Calibri"/>
                <a:cs typeface="Calibri"/>
                <a:sym typeface="Calibri"/>
              </a:rPr>
              <a:t>1 </a:t>
            </a:r>
            <a:r>
              <a:rPr b="1" i="0" lang="en-GB" sz="2960" u="none" cap="none" strike="noStrike">
                <a:solidFill>
                  <a:schemeClr val="dk1"/>
                </a:solidFill>
                <a:latin typeface="Calibri"/>
                <a:ea typeface="Calibri"/>
                <a:cs typeface="Calibri"/>
                <a:sym typeface="Calibri"/>
              </a:rPr>
              <a:t>: </a:t>
            </a:r>
            <a:r>
              <a:rPr b="0" i="0" lang="en-GB" sz="2960" u="none" cap="none" strike="noStrike">
                <a:solidFill>
                  <a:schemeClr val="dk1"/>
                </a:solidFill>
                <a:latin typeface="Calibri"/>
                <a:ea typeface="Calibri"/>
                <a:cs typeface="Calibri"/>
                <a:sym typeface="Calibri"/>
              </a:rPr>
              <a:t>Some association</a:t>
            </a:r>
          </a:p>
          <a:p>
            <a:pPr indent="-342900" lvl="0" marL="342900" marR="0" rtl="0" algn="l">
              <a:lnSpc>
                <a:spcPct val="80000"/>
              </a:lnSpc>
              <a:spcBef>
                <a:spcPts val="592"/>
              </a:spcBef>
              <a:spcAft>
                <a:spcPts val="0"/>
              </a:spcAft>
              <a:buClr>
                <a:schemeClr val="dk1"/>
              </a:buClr>
              <a:buSzPct val="25000"/>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80000"/>
              </a:lnSpc>
              <a:spcBef>
                <a:spcPts val="592"/>
              </a:spcBef>
              <a:spcAft>
                <a:spcPts val="0"/>
              </a:spcAft>
              <a:buClr>
                <a:schemeClr val="dk1"/>
              </a:buClr>
              <a:buSzPct val="98666"/>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80000"/>
              </a:lnSpc>
              <a:spcBef>
                <a:spcPts val="592"/>
              </a:spcBef>
              <a:spcAft>
                <a:spcPts val="0"/>
              </a:spcAft>
              <a:buClr>
                <a:schemeClr val="dk1"/>
              </a:buClr>
              <a:buSzPct val="98666"/>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80000"/>
              </a:lnSpc>
              <a:spcBef>
                <a:spcPts val="592"/>
              </a:spcBef>
              <a:spcAft>
                <a:spcPts val="0"/>
              </a:spcAft>
              <a:buClr>
                <a:schemeClr val="dk1"/>
              </a:buClr>
              <a:buSzPct val="98666"/>
              <a:buFont typeface="Arial"/>
              <a:buNone/>
            </a:pPr>
            <a:r>
              <a:t/>
            </a:r>
            <a:endParaRPr b="0" i="0" sz="2960" u="none" cap="none" strike="noStrike">
              <a:solidFill>
                <a:schemeClr val="dk1"/>
              </a:solidFill>
              <a:latin typeface="Calibri"/>
              <a:ea typeface="Calibri"/>
              <a:cs typeface="Calibri"/>
              <a:sym typeface="Calibri"/>
            </a:endParaRPr>
          </a:p>
        </p:txBody>
      </p:sp>
      <p:graphicFrame>
        <p:nvGraphicFramePr>
          <p:cNvPr id="1150" name="Shape 1150"/>
          <p:cNvGraphicFramePr/>
          <p:nvPr/>
        </p:nvGraphicFramePr>
        <p:xfrm>
          <a:off x="1376670" y="2655150"/>
          <a:ext cx="3000000" cy="3000000"/>
        </p:xfrm>
        <a:graphic>
          <a:graphicData uri="http://schemas.openxmlformats.org/drawingml/2006/table">
            <a:tbl>
              <a:tblPr bandRow="1" firstRow="1">
                <a:noFill/>
                <a:tableStyleId>{5FC6720D-25A0-4E08-A8F3-1C052DAE1814}</a:tableStyleId>
              </a:tblPr>
              <a:tblGrid>
                <a:gridCol w="2228950"/>
                <a:gridCol w="1320200"/>
                <a:gridCol w="1046125"/>
                <a:gridCol w="1048325"/>
              </a:tblGrid>
              <a:tr h="481925">
                <a:tc row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Treatment group</a:t>
                      </a:r>
                    </a:p>
                  </a:txBody>
                  <a:tcPr marT="45725" marB="45725" marR="91450" marL="91450"/>
                </a:tc>
                <a:tc grid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Tumour shrinkage</a:t>
                      </a:r>
                    </a:p>
                  </a:txBody>
                  <a:tcPr marT="45725" marB="45725" marR="91450" marL="91450"/>
                </a:tc>
                <a:tc hMerge="1"/>
                <a:tc rowSpan="2">
                  <a:txBody>
                    <a:bodyPr>
                      <a:noAutofit/>
                    </a:bodyPr>
                    <a:lstStyle/>
                    <a:p>
                      <a:pPr indent="0" lvl="0" marL="0" marR="0" rtl="0" algn="ctr">
                        <a:spcBef>
                          <a:spcPts val="0"/>
                        </a:spcBef>
                        <a:buSzPct val="25000"/>
                        <a:buNone/>
                      </a:pPr>
                      <a:r>
                        <a:rPr b="1" lang="en-GB" sz="2000">
                          <a:solidFill>
                            <a:schemeClr val="lt1"/>
                          </a:solidFill>
                          <a:latin typeface="Calibri"/>
                          <a:ea typeface="Calibri"/>
                          <a:cs typeface="Calibri"/>
                          <a:sym typeface="Calibri"/>
                        </a:rPr>
                        <a:t>Total</a:t>
                      </a:r>
                    </a:p>
                  </a:txBody>
                  <a:tcPr marT="45725" marB="45725" marR="91450" marL="91450"/>
                </a:tc>
              </a:tr>
              <a:tr h="451025">
                <a:tc vMerge="1"/>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No</a:t>
                      </a:r>
                    </a:p>
                  </a:txBody>
                  <a:tcPr marT="0" marB="0" marR="68575" marL="68575" anchor="ctr">
                    <a:solidFill>
                      <a:schemeClr val="accent1"/>
                    </a:solidFill>
                  </a:tcPr>
                </a:tc>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Yes</a:t>
                      </a:r>
                    </a:p>
                  </a:txBody>
                  <a:tcPr marT="0" marB="0" marR="68575" marL="68575" anchor="ctr">
                    <a:solidFill>
                      <a:schemeClr val="accent1"/>
                    </a:solidFill>
                  </a:tcPr>
                </a:tc>
                <a:tc vMerge="1"/>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Treatment</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8</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3</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11</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Placebo</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9</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4</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13</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Total</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17</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7</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24</a:t>
                      </a:r>
                    </a:p>
                  </a:txBody>
                  <a:tcPr marT="0" marB="0" marR="68575" marL="68575" anchor="ctr"/>
                </a:tc>
              </a:tr>
            </a:tbl>
          </a:graphicData>
        </a:graphic>
      </p:graphicFrame>
      <p:sp>
        <p:nvSpPr>
          <p:cNvPr id="1151" name="Shape 1151"/>
          <p:cNvSpPr/>
          <p:nvPr/>
        </p:nvSpPr>
        <p:spPr>
          <a:xfrm>
            <a:off x="3608694" y="3591776"/>
            <a:ext cx="2376487" cy="863599"/>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52" name="Shape 1152"/>
          <p:cNvSpPr/>
          <p:nvPr/>
        </p:nvSpPr>
        <p:spPr>
          <a:xfrm>
            <a:off x="6128057" y="4455376"/>
            <a:ext cx="720724" cy="431799"/>
          </a:xfrm>
          <a:prstGeom prst="ellipse">
            <a:avLst/>
          </a:prstGeom>
          <a:noFill/>
          <a:ln cap="flat" cmpd="sng" w="25400">
            <a:solidFill>
              <a:srgbClr val="00B0F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7" name="Shape 1157"/>
        <p:cNvGrpSpPr/>
        <p:nvPr/>
      </p:nvGrpSpPr>
      <p:grpSpPr>
        <a:xfrm>
          <a:off x="0" y="0"/>
          <a:ext cx="0" cy="0"/>
          <a:chOff x="0" y="0"/>
          <a:chExt cx="0" cy="0"/>
        </a:xfrm>
      </p:grpSpPr>
      <p:sp>
        <p:nvSpPr>
          <p:cNvPr id="1158" name="Shape 115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Expected frequencies</a:t>
            </a:r>
          </a:p>
        </p:txBody>
      </p:sp>
      <p:pic>
        <p:nvPicPr>
          <p:cNvPr id="1159" name="Shape 1159"/>
          <p:cNvPicPr preferRelativeResize="0"/>
          <p:nvPr/>
        </p:nvPicPr>
        <p:blipFill rotWithShape="1">
          <a:blip r:embed="rId3">
            <a:alphaModFix/>
          </a:blip>
          <a:srcRect b="0" l="0" r="0" t="0"/>
          <a:stretch/>
        </p:blipFill>
        <p:spPr>
          <a:xfrm>
            <a:off x="251519" y="1484783"/>
            <a:ext cx="2692399" cy="711200"/>
          </a:xfrm>
          <a:prstGeom prst="rect">
            <a:avLst/>
          </a:prstGeom>
          <a:noFill/>
          <a:ln>
            <a:noFill/>
          </a:ln>
        </p:spPr>
      </p:pic>
      <p:sp>
        <p:nvSpPr>
          <p:cNvPr id="1160" name="Shape 1160"/>
          <p:cNvSpPr txBox="1"/>
          <p:nvPr/>
        </p:nvSpPr>
        <p:spPr>
          <a:xfrm>
            <a:off x="2484438" y="5046662"/>
            <a:ext cx="6048374" cy="830261"/>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e.g. </a:t>
            </a:r>
            <a:r>
              <a:rPr lang="en-GB" sz="2400" u="sng">
                <a:solidFill>
                  <a:schemeClr val="dk1"/>
                </a:solidFill>
                <a:latin typeface="Calibri"/>
                <a:ea typeface="Calibri"/>
                <a:cs typeface="Calibri"/>
                <a:sym typeface="Calibri"/>
              </a:rPr>
              <a:t>11</a:t>
            </a:r>
            <a:r>
              <a:rPr lang="en-GB" sz="2400">
                <a:solidFill>
                  <a:schemeClr val="dk1"/>
                </a:solidFill>
                <a:latin typeface="Calibri"/>
                <a:ea typeface="Calibri"/>
                <a:cs typeface="Calibri"/>
                <a:sym typeface="Calibri"/>
              </a:rPr>
              <a:t>  x  </a:t>
            </a:r>
            <a:r>
              <a:rPr lang="en-GB" sz="2400" u="sng">
                <a:solidFill>
                  <a:schemeClr val="dk1"/>
                </a:solidFill>
                <a:latin typeface="Calibri"/>
                <a:ea typeface="Calibri"/>
                <a:cs typeface="Calibri"/>
                <a:sym typeface="Calibri"/>
              </a:rPr>
              <a:t>17</a:t>
            </a:r>
            <a:r>
              <a:rPr lang="en-GB" sz="2400">
                <a:solidFill>
                  <a:schemeClr val="dk1"/>
                </a:solidFill>
                <a:latin typeface="Calibri"/>
                <a:ea typeface="Calibri"/>
                <a:cs typeface="Calibri"/>
                <a:sym typeface="Calibri"/>
              </a:rPr>
              <a:t>  x 24 =  </a:t>
            </a:r>
            <a:r>
              <a:rPr lang="en-GB" sz="2400" u="sng">
                <a:solidFill>
                  <a:schemeClr val="dk1"/>
                </a:solidFill>
                <a:latin typeface="Calibri"/>
                <a:ea typeface="Calibri"/>
                <a:cs typeface="Calibri"/>
                <a:sym typeface="Calibri"/>
              </a:rPr>
              <a:t>11 x 17</a:t>
            </a:r>
            <a:r>
              <a:rPr lang="en-GB" sz="2400">
                <a:solidFill>
                  <a:schemeClr val="dk1"/>
                </a:solidFill>
                <a:latin typeface="Calibri"/>
                <a:ea typeface="Calibri"/>
                <a:cs typeface="Calibri"/>
                <a:sym typeface="Calibri"/>
              </a:rPr>
              <a:t> = 7.8</a:t>
            </a:r>
          </a:p>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        24      24                  24</a:t>
            </a:r>
          </a:p>
        </p:txBody>
      </p:sp>
      <p:graphicFrame>
        <p:nvGraphicFramePr>
          <p:cNvPr id="1161" name="Shape 1161"/>
          <p:cNvGraphicFramePr/>
          <p:nvPr/>
        </p:nvGraphicFramePr>
        <p:xfrm>
          <a:off x="250825" y="2349500"/>
          <a:ext cx="3000000" cy="3000000"/>
        </p:xfrm>
        <a:graphic>
          <a:graphicData uri="http://schemas.openxmlformats.org/drawingml/2006/table">
            <a:tbl>
              <a:tblPr bandRow="1" firstRow="1">
                <a:noFill/>
                <a:tableStyleId>{5FC6720D-25A0-4E08-A8F3-1C052DAE1814}</a:tableStyleId>
              </a:tblPr>
              <a:tblGrid>
                <a:gridCol w="2228950"/>
                <a:gridCol w="1320200"/>
                <a:gridCol w="1046125"/>
                <a:gridCol w="1048325"/>
              </a:tblGrid>
              <a:tr h="481925">
                <a:tc row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Treatment group</a:t>
                      </a:r>
                    </a:p>
                  </a:txBody>
                  <a:tcPr marT="45725" marB="45725" marR="91450" marL="91450"/>
                </a:tc>
                <a:tc grid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Tumour shrinkage</a:t>
                      </a:r>
                    </a:p>
                  </a:txBody>
                  <a:tcPr marT="45725" marB="45725" marR="91450" marL="91450"/>
                </a:tc>
                <a:tc hMerge="1"/>
                <a:tc rowSpan="2">
                  <a:txBody>
                    <a:bodyPr>
                      <a:noAutofit/>
                    </a:bodyPr>
                    <a:lstStyle/>
                    <a:p>
                      <a:pPr indent="0" lvl="0" marL="0" marR="0" rtl="0" algn="ctr">
                        <a:spcBef>
                          <a:spcPts val="0"/>
                        </a:spcBef>
                        <a:buSzPct val="25000"/>
                        <a:buNone/>
                      </a:pPr>
                      <a:r>
                        <a:rPr b="1" lang="en-GB" sz="2000">
                          <a:solidFill>
                            <a:schemeClr val="lt1"/>
                          </a:solidFill>
                          <a:latin typeface="Calibri"/>
                          <a:ea typeface="Calibri"/>
                          <a:cs typeface="Calibri"/>
                          <a:sym typeface="Calibri"/>
                        </a:rPr>
                        <a:t>Total</a:t>
                      </a:r>
                    </a:p>
                  </a:txBody>
                  <a:tcPr marT="45725" marB="45725" marR="91450" marL="91450"/>
                </a:tc>
              </a:tr>
              <a:tr h="451025">
                <a:tc vMerge="1"/>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No</a:t>
                      </a:r>
                    </a:p>
                  </a:txBody>
                  <a:tcPr marT="0" marB="0" marR="68575" marL="68575" anchor="ctr">
                    <a:solidFill>
                      <a:schemeClr val="accent1"/>
                    </a:solidFill>
                  </a:tcPr>
                </a:tc>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Yes</a:t>
                      </a:r>
                    </a:p>
                  </a:txBody>
                  <a:tcPr marT="0" marB="0" marR="68575" marL="68575" anchor="ctr">
                    <a:solidFill>
                      <a:schemeClr val="accent1"/>
                    </a:solidFill>
                  </a:tcPr>
                </a:tc>
                <a:tc vMerge="1"/>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Treatment</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8 </a:t>
                      </a:r>
                      <a:r>
                        <a:rPr lang="en-GB" sz="2000">
                          <a:solidFill>
                            <a:srgbClr val="FF0000"/>
                          </a:solidFill>
                          <a:latin typeface="Arial"/>
                          <a:ea typeface="Arial"/>
                          <a:cs typeface="Arial"/>
                          <a:sym typeface="Arial"/>
                        </a:rPr>
                        <a:t>7.8</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3 </a:t>
                      </a:r>
                      <a:r>
                        <a:rPr lang="en-GB" sz="2000">
                          <a:solidFill>
                            <a:srgbClr val="FF0000"/>
                          </a:solidFill>
                          <a:latin typeface="Arial"/>
                          <a:ea typeface="Arial"/>
                          <a:cs typeface="Arial"/>
                          <a:sym typeface="Arial"/>
                        </a:rPr>
                        <a:t>3.2</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11</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Placebo</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9 </a:t>
                      </a:r>
                      <a:r>
                        <a:rPr lang="en-GB" sz="2000">
                          <a:solidFill>
                            <a:srgbClr val="FF0000"/>
                          </a:solidFill>
                          <a:latin typeface="Arial"/>
                          <a:ea typeface="Arial"/>
                          <a:cs typeface="Arial"/>
                          <a:sym typeface="Arial"/>
                        </a:rPr>
                        <a:t>9.2</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4 </a:t>
                      </a:r>
                      <a:r>
                        <a:rPr lang="en-GB" sz="2000">
                          <a:solidFill>
                            <a:srgbClr val="FF0000"/>
                          </a:solidFill>
                          <a:latin typeface="Arial"/>
                          <a:ea typeface="Arial"/>
                          <a:cs typeface="Arial"/>
                          <a:sym typeface="Arial"/>
                        </a:rPr>
                        <a:t>3.8</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13</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Total</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17</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7</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24</a:t>
                      </a:r>
                    </a:p>
                  </a:txBody>
                  <a:tcPr marT="0" marB="0" marR="68575" marL="68575" anchor="ctr"/>
                </a:tc>
              </a:tr>
            </a:tbl>
          </a:graphicData>
        </a:graphic>
      </p:graphicFrame>
      <p:sp>
        <p:nvSpPr>
          <p:cNvPr id="1162" name="Shape 1162"/>
          <p:cNvSpPr/>
          <p:nvPr/>
        </p:nvSpPr>
        <p:spPr>
          <a:xfrm>
            <a:off x="2484438" y="3284537"/>
            <a:ext cx="2374899" cy="865187"/>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63" name="Shape 1163"/>
          <p:cNvSpPr/>
          <p:nvPr/>
        </p:nvSpPr>
        <p:spPr>
          <a:xfrm>
            <a:off x="2987675" y="3284537"/>
            <a:ext cx="504824" cy="360362"/>
          </a:xfrm>
          <a:prstGeom prst="ellipse">
            <a:avLst/>
          </a:prstGeom>
          <a:noFill/>
          <a:ln cap="flat" cmpd="sng" w="25400">
            <a:solidFill>
              <a:srgbClr val="00B0F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164" name="Shape 1164"/>
          <p:cNvCxnSpPr/>
          <p:nvPr/>
        </p:nvCxnSpPr>
        <p:spPr>
          <a:xfrm>
            <a:off x="3348037" y="3644900"/>
            <a:ext cx="287337" cy="1296987"/>
          </a:xfrm>
          <a:prstGeom prst="straightConnector1">
            <a:avLst/>
          </a:prstGeom>
          <a:noFill/>
          <a:ln cap="flat" cmpd="sng" w="28575">
            <a:solidFill>
              <a:srgbClr val="00B0F0"/>
            </a:solidFill>
            <a:prstDash val="solid"/>
            <a:round/>
            <a:headEnd len="med" w="med" type="none"/>
            <a:tailEnd len="lg" w="lg" type="stealth"/>
          </a:ln>
        </p:spPr>
      </p:cxnSp>
      <p:sp>
        <p:nvSpPr>
          <p:cNvPr id="1165" name="Shape 1165"/>
          <p:cNvSpPr/>
          <p:nvPr/>
        </p:nvSpPr>
        <p:spPr>
          <a:xfrm>
            <a:off x="4211637" y="3285280"/>
            <a:ext cx="504824" cy="360363"/>
          </a:xfrm>
          <a:prstGeom prst="ellipse">
            <a:avLst/>
          </a:prstGeom>
          <a:noFill/>
          <a:ln cap="flat" cmpd="sng" w="25400">
            <a:solidFill>
              <a:srgbClr val="00B0F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66" name="Shape 1166"/>
          <p:cNvSpPr/>
          <p:nvPr/>
        </p:nvSpPr>
        <p:spPr>
          <a:xfrm>
            <a:off x="4211637" y="3717080"/>
            <a:ext cx="504824" cy="360363"/>
          </a:xfrm>
          <a:prstGeom prst="ellipse">
            <a:avLst/>
          </a:prstGeom>
          <a:noFill/>
          <a:ln cap="flat" cmpd="sng" w="25400">
            <a:solidFill>
              <a:srgbClr val="00B0F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167" name="Shape 1167"/>
          <p:cNvCxnSpPr/>
          <p:nvPr/>
        </p:nvCxnSpPr>
        <p:spPr>
          <a:xfrm flipH="1" rot="10800000">
            <a:off x="4716462" y="3142405"/>
            <a:ext cx="1871662" cy="790575"/>
          </a:xfrm>
          <a:prstGeom prst="straightConnector1">
            <a:avLst/>
          </a:prstGeom>
          <a:noFill/>
          <a:ln cap="flat" cmpd="sng" w="28575">
            <a:solidFill>
              <a:srgbClr val="00B0F0"/>
            </a:solidFill>
            <a:prstDash val="solid"/>
            <a:round/>
            <a:headEnd len="med" w="med" type="none"/>
            <a:tailEnd len="lg" w="lg" type="stealth"/>
          </a:ln>
        </p:spPr>
      </p:cxnSp>
      <p:cxnSp>
        <p:nvCxnSpPr>
          <p:cNvPr id="1168" name="Shape 1168"/>
          <p:cNvCxnSpPr/>
          <p:nvPr/>
        </p:nvCxnSpPr>
        <p:spPr>
          <a:xfrm flipH="1" rot="10800000">
            <a:off x="4716462" y="3142405"/>
            <a:ext cx="1871662" cy="358775"/>
          </a:xfrm>
          <a:prstGeom prst="straightConnector1">
            <a:avLst/>
          </a:prstGeom>
          <a:noFill/>
          <a:ln cap="flat" cmpd="sng" w="28575">
            <a:solidFill>
              <a:srgbClr val="00B0F0"/>
            </a:solidFill>
            <a:prstDash val="solid"/>
            <a:round/>
            <a:headEnd len="med" w="med" type="none"/>
            <a:tailEnd len="lg" w="lg" type="stealth"/>
          </a:ln>
        </p:spPr>
      </p:cxnSp>
      <p:sp>
        <p:nvSpPr>
          <p:cNvPr id="1169" name="Shape 1169"/>
          <p:cNvSpPr txBox="1"/>
          <p:nvPr/>
        </p:nvSpPr>
        <p:spPr>
          <a:xfrm>
            <a:off x="6516687" y="2853481"/>
            <a:ext cx="2158999" cy="6461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GB" sz="1800">
                <a:solidFill>
                  <a:schemeClr val="dk1"/>
                </a:solidFill>
                <a:latin typeface="Calibri"/>
                <a:ea typeface="Calibri"/>
                <a:cs typeface="Calibri"/>
                <a:sym typeface="Calibri"/>
              </a:rPr>
              <a:t>Expected frequency less than 5</a:t>
            </a:r>
          </a:p>
        </p:txBody>
      </p:sp>
      <p:sp>
        <p:nvSpPr>
          <p:cNvPr id="1170" name="Shape 1170"/>
          <p:cNvSpPr txBox="1"/>
          <p:nvPr/>
        </p:nvSpPr>
        <p:spPr>
          <a:xfrm>
            <a:off x="5940425" y="3802805"/>
            <a:ext cx="3203575" cy="922338"/>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GB" sz="1800">
                <a:solidFill>
                  <a:schemeClr val="dk1"/>
                </a:solidFill>
                <a:latin typeface="Calibri"/>
                <a:ea typeface="Calibri"/>
                <a:cs typeface="Calibri"/>
                <a:sym typeface="Calibri"/>
              </a:rPr>
              <a:t>Only 50% of cells have an expected frequency greater than 5 → use Fisher’s exact test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5"/>
                                        </p:tgtEl>
                                        <p:attrNameLst>
                                          <p:attrName>style.visibility</p:attrName>
                                        </p:attrNameLst>
                                      </p:cBhvr>
                                      <p:to>
                                        <p:strVal val="visible"/>
                                      </p:to>
                                    </p:set>
                                    <p:animEffect filter="fade" transition="in">
                                      <p:cBhvr>
                                        <p:cTn dur="500"/>
                                        <p:tgtEl>
                                          <p:spTgt spid="1165"/>
                                        </p:tgtEl>
                                      </p:cBhvr>
                                    </p:animEffect>
                                  </p:childTnLst>
                                </p:cTn>
                              </p:par>
                              <p:par>
                                <p:cTn fill="hold" nodeType="withEffect" presetClass="entr" presetID="10" presetSubtype="0">
                                  <p:stCondLst>
                                    <p:cond delay="0"/>
                                  </p:stCondLst>
                                  <p:childTnLst>
                                    <p:set>
                                      <p:cBhvr>
                                        <p:cTn dur="1" fill="hold">
                                          <p:stCondLst>
                                            <p:cond delay="0"/>
                                          </p:stCondLst>
                                        </p:cTn>
                                        <p:tgtEl>
                                          <p:spTgt spid="1168"/>
                                        </p:tgtEl>
                                        <p:attrNameLst>
                                          <p:attrName>style.visibility</p:attrName>
                                        </p:attrNameLst>
                                      </p:cBhvr>
                                      <p:to>
                                        <p:strVal val="visible"/>
                                      </p:to>
                                    </p:set>
                                    <p:animEffect filter="fade" transition="in">
                                      <p:cBhvr>
                                        <p:cTn dur="500"/>
                                        <p:tgtEl>
                                          <p:spTgt spid="1168"/>
                                        </p:tgtEl>
                                      </p:cBhvr>
                                    </p:animEffect>
                                  </p:childTnLst>
                                </p:cTn>
                              </p:par>
                              <p:par>
                                <p:cTn fill="hold" nodeType="withEffect" presetClass="entr" presetID="10" presetSubtype="0">
                                  <p:stCondLst>
                                    <p:cond delay="0"/>
                                  </p:stCondLst>
                                  <p:childTnLst>
                                    <p:set>
                                      <p:cBhvr>
                                        <p:cTn dur="1" fill="hold">
                                          <p:stCondLst>
                                            <p:cond delay="0"/>
                                          </p:stCondLst>
                                        </p:cTn>
                                        <p:tgtEl>
                                          <p:spTgt spid="1166"/>
                                        </p:tgtEl>
                                        <p:attrNameLst>
                                          <p:attrName>style.visibility</p:attrName>
                                        </p:attrNameLst>
                                      </p:cBhvr>
                                      <p:to>
                                        <p:strVal val="visible"/>
                                      </p:to>
                                    </p:set>
                                    <p:animEffect filter="fade" transition="in">
                                      <p:cBhvr>
                                        <p:cTn dur="500"/>
                                        <p:tgtEl>
                                          <p:spTgt spid="1166"/>
                                        </p:tgtEl>
                                      </p:cBhvr>
                                    </p:animEffect>
                                  </p:childTnLst>
                                </p:cTn>
                              </p:par>
                              <p:par>
                                <p:cTn fill="hold" nodeType="withEffect" presetClass="entr" presetID="10" presetSubtype="0">
                                  <p:stCondLst>
                                    <p:cond delay="0"/>
                                  </p:stCondLst>
                                  <p:childTnLst>
                                    <p:set>
                                      <p:cBhvr>
                                        <p:cTn dur="1" fill="hold">
                                          <p:stCondLst>
                                            <p:cond delay="0"/>
                                          </p:stCondLst>
                                        </p:cTn>
                                        <p:tgtEl>
                                          <p:spTgt spid="1167"/>
                                        </p:tgtEl>
                                        <p:attrNameLst>
                                          <p:attrName>style.visibility</p:attrName>
                                        </p:attrNameLst>
                                      </p:cBhvr>
                                      <p:to>
                                        <p:strVal val="visible"/>
                                      </p:to>
                                    </p:set>
                                    <p:animEffect filter="fade" transition="in">
                                      <p:cBhvr>
                                        <p:cTn dur="500"/>
                                        <p:tgtEl>
                                          <p:spTgt spid="1167"/>
                                        </p:tgtEl>
                                      </p:cBhvr>
                                    </p:animEffect>
                                  </p:childTnLst>
                                </p:cTn>
                              </p:par>
                              <p:par>
                                <p:cTn fill="hold" nodeType="withEffect" presetClass="entr" presetID="10" presetSubtype="0">
                                  <p:stCondLst>
                                    <p:cond delay="0"/>
                                  </p:stCondLst>
                                  <p:childTnLst>
                                    <p:set>
                                      <p:cBhvr>
                                        <p:cTn dur="1" fill="hold">
                                          <p:stCondLst>
                                            <p:cond delay="0"/>
                                          </p:stCondLst>
                                        </p:cTn>
                                        <p:tgtEl>
                                          <p:spTgt spid="1169"/>
                                        </p:tgtEl>
                                        <p:attrNameLst>
                                          <p:attrName>style.visibility</p:attrName>
                                        </p:attrNameLst>
                                      </p:cBhvr>
                                      <p:to>
                                        <p:strVal val="visible"/>
                                      </p:to>
                                    </p:set>
                                    <p:animEffect filter="fade" transition="in">
                                      <p:cBhvr>
                                        <p:cTn dur="500"/>
                                        <p:tgtEl>
                                          <p:spTgt spid="1169"/>
                                        </p:tgtEl>
                                      </p:cBhvr>
                                    </p:animEffect>
                                  </p:childTnLst>
                                </p:cTn>
                              </p:par>
                              <p:par>
                                <p:cTn fill="hold" nodeType="withEffect" presetClass="entr" presetID="10" presetSubtype="0">
                                  <p:stCondLst>
                                    <p:cond delay="0"/>
                                  </p:stCondLst>
                                  <p:childTnLst>
                                    <p:set>
                                      <p:cBhvr>
                                        <p:cTn dur="1" fill="hold">
                                          <p:stCondLst>
                                            <p:cond delay="0"/>
                                          </p:stCondLst>
                                        </p:cTn>
                                        <p:tgtEl>
                                          <p:spTgt spid="1170"/>
                                        </p:tgtEl>
                                        <p:attrNameLst>
                                          <p:attrName>style.visibility</p:attrName>
                                        </p:attrNameLst>
                                      </p:cBhvr>
                                      <p:to>
                                        <p:strVal val="visible"/>
                                      </p:to>
                                    </p:set>
                                    <p:animEffect filter="fade" transition="in">
                                      <p:cBhvr>
                                        <p:cTn dur="500"/>
                                        <p:tgtEl>
                                          <p:spTgt spid="1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5" name="Shape 1175"/>
        <p:cNvGrpSpPr/>
        <p:nvPr/>
      </p:nvGrpSpPr>
      <p:grpSpPr>
        <a:xfrm>
          <a:off x="0" y="0"/>
          <a:ext cx="0" cy="0"/>
          <a:chOff x="0" y="0"/>
          <a:chExt cx="0" cy="0"/>
        </a:xfrm>
      </p:grpSpPr>
      <p:sp>
        <p:nvSpPr>
          <p:cNvPr id="1176" name="Shape 117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Fisher's exact test - results</a:t>
            </a:r>
          </a:p>
        </p:txBody>
      </p:sp>
      <p:sp>
        <p:nvSpPr>
          <p:cNvPr id="1177" name="Shape 1177"/>
          <p:cNvSpPr txBox="1"/>
          <p:nvPr/>
        </p:nvSpPr>
        <p:spPr>
          <a:xfrm>
            <a:off x="250825" y="3860800"/>
            <a:ext cx="8678863" cy="2808288"/>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100740"/>
              <a:buFont typeface="Arial"/>
              <a:buChar char="•"/>
            </a:pPr>
            <a:r>
              <a:rPr lang="en-GB" sz="2720">
                <a:solidFill>
                  <a:schemeClr val="dk1"/>
                </a:solidFill>
                <a:latin typeface="Calibri"/>
                <a:ea typeface="Calibri"/>
                <a:cs typeface="Calibri"/>
                <a:sym typeface="Calibri"/>
              </a:rPr>
              <a:t>Test statistic: </a:t>
            </a:r>
            <a:r>
              <a:rPr b="1" lang="en-GB" sz="2720">
                <a:solidFill>
                  <a:schemeClr val="dk1"/>
                </a:solidFill>
                <a:latin typeface="Calibri"/>
                <a:ea typeface="Calibri"/>
                <a:cs typeface="Calibri"/>
                <a:sym typeface="Calibri"/>
              </a:rPr>
              <a:t>N/A</a:t>
            </a:r>
          </a:p>
          <a:p>
            <a:pPr indent="-342900" lvl="0" marL="342900" marR="0" rtl="0" algn="l">
              <a:lnSpc>
                <a:spcPct val="80000"/>
              </a:lnSpc>
              <a:spcBef>
                <a:spcPts val="544"/>
              </a:spcBef>
              <a:spcAft>
                <a:spcPts val="0"/>
              </a:spcAft>
              <a:buClr>
                <a:schemeClr val="dk1"/>
              </a:buClr>
              <a:buFont typeface="Arial"/>
              <a:buNone/>
            </a:pPr>
            <a:r>
              <a:t/>
            </a:r>
            <a:endParaRPr sz="2720">
              <a:solidFill>
                <a:schemeClr val="dk1"/>
              </a:solidFill>
              <a:latin typeface="Calibri"/>
              <a:ea typeface="Calibri"/>
              <a:cs typeface="Calibri"/>
              <a:sym typeface="Calibri"/>
            </a:endParaRPr>
          </a:p>
          <a:p>
            <a:pPr indent="-342900" lvl="0" marL="342900" marR="0" rtl="0" algn="l">
              <a:lnSpc>
                <a:spcPct val="80000"/>
              </a:lnSpc>
              <a:spcBef>
                <a:spcPts val="544"/>
              </a:spcBef>
              <a:spcAft>
                <a:spcPts val="0"/>
              </a:spcAft>
              <a:buClr>
                <a:schemeClr val="dk1"/>
              </a:buClr>
              <a:buSzPct val="100740"/>
              <a:buFont typeface="Arial"/>
              <a:buChar char="•"/>
            </a:pPr>
            <a:r>
              <a:rPr lang="en-GB" sz="2720">
                <a:solidFill>
                  <a:schemeClr val="dk1"/>
                </a:solidFill>
                <a:latin typeface="Calibri"/>
                <a:ea typeface="Calibri"/>
                <a:cs typeface="Calibri"/>
                <a:sym typeface="Calibri"/>
              </a:rPr>
              <a:t>P-value: </a:t>
            </a:r>
            <a:r>
              <a:rPr b="1" lang="en-GB" sz="2720">
                <a:solidFill>
                  <a:schemeClr val="dk1"/>
                </a:solidFill>
                <a:latin typeface="Calibri"/>
                <a:ea typeface="Calibri"/>
                <a:cs typeface="Calibri"/>
                <a:sym typeface="Calibri"/>
              </a:rPr>
              <a:t>1.00</a:t>
            </a:r>
          </a:p>
          <a:p>
            <a:pPr indent="-342900" lvl="0" marL="342900" marR="0" rtl="0" algn="l">
              <a:lnSpc>
                <a:spcPct val="80000"/>
              </a:lnSpc>
              <a:spcBef>
                <a:spcPts val="544"/>
              </a:spcBef>
              <a:spcAft>
                <a:spcPts val="0"/>
              </a:spcAft>
              <a:buNone/>
            </a:pPr>
            <a:r>
              <a:t/>
            </a:r>
            <a:endParaRPr b="1" sz="2720">
              <a:solidFill>
                <a:schemeClr val="dk1"/>
              </a:solidFill>
              <a:latin typeface="Calibri"/>
              <a:ea typeface="Calibri"/>
              <a:cs typeface="Calibri"/>
              <a:sym typeface="Calibri"/>
            </a:endParaRPr>
          </a:p>
          <a:p>
            <a:pPr indent="-342900" lvl="0" marL="342900" marR="0" rtl="0" algn="l">
              <a:lnSpc>
                <a:spcPct val="80000"/>
              </a:lnSpc>
              <a:spcBef>
                <a:spcPts val="544"/>
              </a:spcBef>
              <a:spcAft>
                <a:spcPts val="0"/>
              </a:spcAft>
              <a:buClr>
                <a:schemeClr val="dk1"/>
              </a:buClr>
              <a:buSzPct val="100740"/>
              <a:buFont typeface="Arial"/>
              <a:buChar char="•"/>
            </a:pPr>
            <a:r>
              <a:rPr lang="en-GB" sz="2720">
                <a:solidFill>
                  <a:schemeClr val="dk1"/>
                </a:solidFill>
                <a:latin typeface="Calibri"/>
                <a:ea typeface="Calibri"/>
                <a:cs typeface="Calibri"/>
                <a:sym typeface="Calibri"/>
              </a:rPr>
              <a:t>Interpretation: </a:t>
            </a:r>
            <a:r>
              <a:rPr lang="en-GB" sz="2720">
                <a:solidFill>
                  <a:srgbClr val="C00000"/>
                </a:solidFill>
                <a:latin typeface="Calibri"/>
                <a:ea typeface="Calibri"/>
                <a:cs typeface="Calibri"/>
                <a:sym typeface="Calibri"/>
              </a:rPr>
              <a:t>Do not reject H</a:t>
            </a:r>
            <a:r>
              <a:rPr baseline="-25000" lang="en-GB" sz="2720">
                <a:solidFill>
                  <a:srgbClr val="C00000"/>
                </a:solidFill>
                <a:latin typeface="Calibri"/>
                <a:ea typeface="Calibri"/>
                <a:cs typeface="Calibri"/>
                <a:sym typeface="Calibri"/>
              </a:rPr>
              <a:t>0 </a:t>
            </a:r>
            <a:r>
              <a:rPr lang="en-GB" sz="2720">
                <a:solidFill>
                  <a:schemeClr val="dk1"/>
                </a:solidFill>
                <a:latin typeface="Calibri"/>
                <a:ea typeface="Calibri"/>
                <a:cs typeface="Calibri"/>
                <a:sym typeface="Calibri"/>
              </a:rPr>
              <a:t>(No evidence of an  association between treatment group and tumour shrinkage).</a:t>
            </a:r>
          </a:p>
          <a:p>
            <a:pPr indent="-342900" lvl="0" marL="342900" marR="0" rtl="0" algn="l">
              <a:lnSpc>
                <a:spcPct val="80000"/>
              </a:lnSpc>
              <a:spcBef>
                <a:spcPts val="544"/>
              </a:spcBef>
              <a:spcAft>
                <a:spcPts val="0"/>
              </a:spcAft>
              <a:buNone/>
            </a:pPr>
            <a:r>
              <a:t/>
            </a:r>
            <a:endParaRPr sz="2720">
              <a:solidFill>
                <a:schemeClr val="dk1"/>
              </a:solidFill>
              <a:latin typeface="Calibri"/>
              <a:ea typeface="Calibri"/>
              <a:cs typeface="Calibri"/>
              <a:sym typeface="Calibri"/>
            </a:endParaRPr>
          </a:p>
        </p:txBody>
      </p:sp>
      <p:graphicFrame>
        <p:nvGraphicFramePr>
          <p:cNvPr id="1178" name="Shape 1178"/>
          <p:cNvGraphicFramePr/>
          <p:nvPr/>
        </p:nvGraphicFramePr>
        <p:xfrm>
          <a:off x="250825" y="1341437"/>
          <a:ext cx="3000000" cy="3000000"/>
        </p:xfrm>
        <a:graphic>
          <a:graphicData uri="http://schemas.openxmlformats.org/drawingml/2006/table">
            <a:tbl>
              <a:tblPr bandRow="1" firstRow="1">
                <a:noFill/>
                <a:tableStyleId>{5FC6720D-25A0-4E08-A8F3-1C052DAE1814}</a:tableStyleId>
              </a:tblPr>
              <a:tblGrid>
                <a:gridCol w="2228950"/>
                <a:gridCol w="1320200"/>
                <a:gridCol w="1046125"/>
                <a:gridCol w="1048325"/>
              </a:tblGrid>
              <a:tr h="481925">
                <a:tc row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Treatment group</a:t>
                      </a:r>
                    </a:p>
                  </a:txBody>
                  <a:tcPr marT="45725" marB="45725" marR="91450" marL="91450"/>
                </a:tc>
                <a:tc grid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Tumour shrinkage</a:t>
                      </a:r>
                    </a:p>
                  </a:txBody>
                  <a:tcPr marT="45725" marB="45725" marR="91450" marL="91450"/>
                </a:tc>
                <a:tc hMerge="1"/>
                <a:tc rowSpan="2">
                  <a:txBody>
                    <a:bodyPr>
                      <a:noAutofit/>
                    </a:bodyPr>
                    <a:lstStyle/>
                    <a:p>
                      <a:pPr indent="0" lvl="0" marL="0" marR="0" rtl="0" algn="ctr">
                        <a:spcBef>
                          <a:spcPts val="0"/>
                        </a:spcBef>
                        <a:buSzPct val="25000"/>
                        <a:buNone/>
                      </a:pPr>
                      <a:r>
                        <a:rPr b="1" lang="en-GB" sz="2000">
                          <a:solidFill>
                            <a:schemeClr val="lt1"/>
                          </a:solidFill>
                          <a:latin typeface="Calibri"/>
                          <a:ea typeface="Calibri"/>
                          <a:cs typeface="Calibri"/>
                          <a:sym typeface="Calibri"/>
                        </a:rPr>
                        <a:t>Total</a:t>
                      </a:r>
                    </a:p>
                  </a:txBody>
                  <a:tcPr marT="45725" marB="45725" marR="91450" marL="91450"/>
                </a:tc>
              </a:tr>
              <a:tr h="451025">
                <a:tc vMerge="1"/>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No</a:t>
                      </a:r>
                    </a:p>
                  </a:txBody>
                  <a:tcPr marT="0" marB="0" marR="68575" marL="68575" anchor="ctr">
                    <a:solidFill>
                      <a:schemeClr val="accent1"/>
                    </a:solidFill>
                  </a:tcPr>
                </a:tc>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Yes</a:t>
                      </a:r>
                    </a:p>
                  </a:txBody>
                  <a:tcPr marT="0" marB="0" marR="68575" marL="68575" anchor="ctr">
                    <a:solidFill>
                      <a:schemeClr val="accent1"/>
                    </a:solidFill>
                  </a:tcPr>
                </a:tc>
                <a:tc vMerge="1"/>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Treatment</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8 </a:t>
                      </a:r>
                      <a:r>
                        <a:rPr lang="en-GB" sz="2000">
                          <a:solidFill>
                            <a:srgbClr val="FF0000"/>
                          </a:solidFill>
                          <a:latin typeface="Arial"/>
                          <a:ea typeface="Arial"/>
                          <a:cs typeface="Arial"/>
                          <a:sym typeface="Arial"/>
                        </a:rPr>
                        <a:t>7.8</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3 </a:t>
                      </a:r>
                      <a:r>
                        <a:rPr lang="en-GB" sz="2000">
                          <a:solidFill>
                            <a:srgbClr val="FF0000"/>
                          </a:solidFill>
                          <a:latin typeface="Arial"/>
                          <a:ea typeface="Arial"/>
                          <a:cs typeface="Arial"/>
                          <a:sym typeface="Arial"/>
                        </a:rPr>
                        <a:t>3.2</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11</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Placebo</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9 </a:t>
                      </a:r>
                      <a:r>
                        <a:rPr lang="en-GB" sz="2000">
                          <a:solidFill>
                            <a:srgbClr val="FF0000"/>
                          </a:solidFill>
                          <a:latin typeface="Arial"/>
                          <a:ea typeface="Arial"/>
                          <a:cs typeface="Arial"/>
                          <a:sym typeface="Arial"/>
                        </a:rPr>
                        <a:t>9.2</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4 </a:t>
                      </a:r>
                      <a:r>
                        <a:rPr lang="en-GB" sz="2000">
                          <a:solidFill>
                            <a:srgbClr val="FF0000"/>
                          </a:solidFill>
                          <a:latin typeface="Arial"/>
                          <a:ea typeface="Arial"/>
                          <a:cs typeface="Arial"/>
                          <a:sym typeface="Arial"/>
                        </a:rPr>
                        <a:t>3.8</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13</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Total</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17</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7</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24</a:t>
                      </a:r>
                    </a:p>
                  </a:txBody>
                  <a:tcPr marT="0" marB="0" marR="68575" marL="68575" anchor="ctr"/>
                </a:tc>
              </a:tr>
            </a:tbl>
          </a:graphicData>
        </a:graphic>
      </p:graphicFrame>
      <p:sp>
        <p:nvSpPr>
          <p:cNvPr id="1179" name="Shape 1179"/>
          <p:cNvSpPr/>
          <p:nvPr/>
        </p:nvSpPr>
        <p:spPr>
          <a:xfrm>
            <a:off x="2484438" y="2276475"/>
            <a:ext cx="2374899" cy="865188"/>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3" name="Shape 1183"/>
        <p:cNvGrpSpPr/>
        <p:nvPr/>
      </p:nvGrpSpPr>
      <p:grpSpPr>
        <a:xfrm>
          <a:off x="0" y="0"/>
          <a:ext cx="0" cy="0"/>
          <a:chOff x="0" y="0"/>
          <a:chExt cx="0" cy="0"/>
        </a:xfrm>
      </p:grpSpPr>
      <p:sp>
        <p:nvSpPr>
          <p:cNvPr id="1184" name="Shape 1184"/>
          <p:cNvSpPr txBox="1"/>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4400">
                <a:solidFill>
                  <a:schemeClr val="dk1"/>
                </a:solidFill>
                <a:latin typeface="Calibri"/>
                <a:ea typeface="Calibri"/>
                <a:cs typeface="Calibri"/>
                <a:sym typeface="Calibri"/>
              </a:rPr>
              <a:t>Chi-square test for trend</a:t>
            </a:r>
          </a:p>
        </p:txBody>
      </p:sp>
      <p:sp>
        <p:nvSpPr>
          <p:cNvPr id="1185" name="Shape 1185"/>
          <p:cNvSpPr txBox="1"/>
          <p:nvPr/>
        </p:nvSpPr>
        <p:spPr>
          <a:xfrm>
            <a:off x="395536" y="1556791"/>
            <a:ext cx="8507288" cy="4896543"/>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1" lang="en-GB" sz="2800">
                <a:solidFill>
                  <a:schemeClr val="dk1"/>
                </a:solidFill>
                <a:latin typeface="Calibri"/>
                <a:ea typeface="Calibri"/>
                <a:cs typeface="Calibri"/>
                <a:sym typeface="Calibri"/>
              </a:rPr>
              <a:t>E.g. Research question: </a:t>
            </a:r>
            <a:r>
              <a:rPr lang="en-GB" sz="2800">
                <a:solidFill>
                  <a:srgbClr val="C00000"/>
                </a:solidFill>
                <a:latin typeface="Calibri"/>
                <a:ea typeface="Calibri"/>
                <a:cs typeface="Calibri"/>
                <a:sym typeface="Calibri"/>
              </a:rPr>
              <a:t>Is there a </a:t>
            </a:r>
            <a:r>
              <a:rPr lang="en-GB" sz="2800" u="sng">
                <a:solidFill>
                  <a:srgbClr val="C00000"/>
                </a:solidFill>
                <a:latin typeface="Calibri"/>
                <a:ea typeface="Calibri"/>
                <a:cs typeface="Calibri"/>
                <a:sym typeface="Calibri"/>
              </a:rPr>
              <a:t>linear</a:t>
            </a:r>
            <a:r>
              <a:rPr lang="en-GB" sz="2800">
                <a:solidFill>
                  <a:srgbClr val="C00000"/>
                </a:solidFill>
                <a:latin typeface="Calibri"/>
                <a:ea typeface="Calibri"/>
                <a:cs typeface="Calibri"/>
                <a:sym typeface="Calibri"/>
              </a:rPr>
              <a:t> association between tumour grade and the incidence of tumour shrinkage?</a:t>
            </a:r>
          </a:p>
          <a:p>
            <a:pPr indent="-342900" lvl="0" marL="342900" marR="0" rtl="0" algn="l">
              <a:lnSpc>
                <a:spcPct val="90000"/>
              </a:lnSpc>
              <a:spcBef>
                <a:spcPts val="640"/>
              </a:spcBef>
              <a:spcAft>
                <a:spcPts val="0"/>
              </a:spcAft>
              <a:buClr>
                <a:schemeClr val="dk1"/>
              </a:buClr>
              <a:buFont typeface="Arial"/>
              <a:buNone/>
            </a:pPr>
            <a:r>
              <a:t/>
            </a:r>
            <a:endParaRPr b="1" sz="3200">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Font typeface="Arial"/>
              <a:buNone/>
            </a:pPr>
            <a:r>
              <a:t/>
            </a:r>
            <a:endParaRPr b="1" sz="3200">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Font typeface="Arial"/>
              <a:buNone/>
            </a:pPr>
            <a:r>
              <a:t/>
            </a:r>
            <a:endParaRPr b="1" sz="3200">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Font typeface="Arial"/>
              <a:buNone/>
            </a:pPr>
            <a:r>
              <a:t/>
            </a:r>
            <a:endParaRPr b="1" sz="3200">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Font typeface="Arial"/>
              <a:buNone/>
            </a:pPr>
            <a:r>
              <a:t/>
            </a:r>
            <a:endParaRPr b="1" sz="3200">
              <a:solidFill>
                <a:schemeClr val="dk1"/>
              </a:solidFill>
              <a:latin typeface="Calibri"/>
              <a:ea typeface="Calibri"/>
              <a:cs typeface="Calibri"/>
              <a:sym typeface="Calibri"/>
            </a:endParaRPr>
          </a:p>
          <a:p>
            <a:pPr indent="-342900" lvl="0" marL="342900" marR="0" rtl="0" algn="l">
              <a:lnSpc>
                <a:spcPct val="90000"/>
              </a:lnSpc>
              <a:spcBef>
                <a:spcPts val="560"/>
              </a:spcBef>
              <a:spcAft>
                <a:spcPts val="0"/>
              </a:spcAft>
              <a:buClr>
                <a:schemeClr val="dk1"/>
              </a:buClr>
              <a:buSzPct val="100000"/>
              <a:buFont typeface="Arial"/>
              <a:buChar char="•"/>
            </a:pPr>
            <a:r>
              <a:rPr b="1" lang="en-GB" sz="2800">
                <a:solidFill>
                  <a:schemeClr val="dk1"/>
                </a:solidFill>
                <a:latin typeface="Calibri"/>
                <a:ea typeface="Calibri"/>
                <a:cs typeface="Calibri"/>
                <a:sym typeface="Calibri"/>
              </a:rPr>
              <a:t>Null hypothesis, </a:t>
            </a:r>
            <a:r>
              <a:rPr b="1" lang="en-GB" sz="2800">
                <a:solidFill>
                  <a:srgbClr val="C00000"/>
                </a:solidFill>
                <a:latin typeface="Calibri"/>
                <a:ea typeface="Calibri"/>
                <a:cs typeface="Calibri"/>
                <a:sym typeface="Calibri"/>
              </a:rPr>
              <a:t>H</a:t>
            </a:r>
            <a:r>
              <a:rPr b="1" baseline="-25000" lang="en-GB" sz="2800">
                <a:solidFill>
                  <a:srgbClr val="C00000"/>
                </a:solidFill>
                <a:latin typeface="Calibri"/>
                <a:ea typeface="Calibri"/>
                <a:cs typeface="Calibri"/>
                <a:sym typeface="Calibri"/>
              </a:rPr>
              <a:t>0</a:t>
            </a:r>
            <a:r>
              <a:rPr b="1" lang="en-GB" sz="2800">
                <a:solidFill>
                  <a:schemeClr val="dk1"/>
                </a:solidFill>
                <a:latin typeface="Calibri"/>
                <a:ea typeface="Calibri"/>
                <a:cs typeface="Calibri"/>
                <a:sym typeface="Calibri"/>
              </a:rPr>
              <a:t>: </a:t>
            </a:r>
            <a:r>
              <a:rPr lang="en-GB" sz="2800">
                <a:solidFill>
                  <a:schemeClr val="dk1"/>
                </a:solidFill>
                <a:latin typeface="Calibri"/>
                <a:ea typeface="Calibri"/>
                <a:cs typeface="Calibri"/>
                <a:sym typeface="Calibri"/>
              </a:rPr>
              <a:t>No </a:t>
            </a:r>
            <a:r>
              <a:rPr lang="en-GB" sz="2800" u="sng">
                <a:solidFill>
                  <a:schemeClr val="dk1"/>
                </a:solidFill>
                <a:latin typeface="Calibri"/>
                <a:ea typeface="Calibri"/>
                <a:cs typeface="Calibri"/>
                <a:sym typeface="Calibri"/>
              </a:rPr>
              <a:t>linear</a:t>
            </a:r>
            <a:r>
              <a:rPr lang="en-GB" sz="2800">
                <a:solidFill>
                  <a:schemeClr val="dk1"/>
                </a:solidFill>
                <a:latin typeface="Calibri"/>
                <a:ea typeface="Calibri"/>
                <a:cs typeface="Calibri"/>
                <a:sym typeface="Calibri"/>
              </a:rPr>
              <a:t> association</a:t>
            </a:r>
          </a:p>
          <a:p>
            <a:pPr indent="-342900" lvl="0" marL="342900" marR="0" rtl="0" algn="l">
              <a:lnSpc>
                <a:spcPct val="90000"/>
              </a:lnSpc>
              <a:spcBef>
                <a:spcPts val="560"/>
              </a:spcBef>
              <a:spcAft>
                <a:spcPts val="0"/>
              </a:spcAft>
              <a:buClr>
                <a:schemeClr val="dk1"/>
              </a:buClr>
              <a:buSzPct val="100000"/>
              <a:buFont typeface="Arial"/>
              <a:buChar char="•"/>
            </a:pPr>
            <a:r>
              <a:rPr b="1" lang="en-GB" sz="2800">
                <a:solidFill>
                  <a:schemeClr val="dk1"/>
                </a:solidFill>
                <a:latin typeface="Calibri"/>
                <a:ea typeface="Calibri"/>
                <a:cs typeface="Calibri"/>
                <a:sym typeface="Calibri"/>
              </a:rPr>
              <a:t>Alternative hypothesis, </a:t>
            </a:r>
            <a:r>
              <a:rPr b="1" lang="en-GB" sz="2800">
                <a:solidFill>
                  <a:srgbClr val="C00000"/>
                </a:solidFill>
                <a:latin typeface="Calibri"/>
                <a:ea typeface="Calibri"/>
                <a:cs typeface="Calibri"/>
                <a:sym typeface="Calibri"/>
              </a:rPr>
              <a:t>H</a:t>
            </a:r>
            <a:r>
              <a:rPr b="1" baseline="-25000" lang="en-GB" sz="2800">
                <a:solidFill>
                  <a:srgbClr val="C00000"/>
                </a:solidFill>
                <a:latin typeface="Calibri"/>
                <a:ea typeface="Calibri"/>
                <a:cs typeface="Calibri"/>
                <a:sym typeface="Calibri"/>
              </a:rPr>
              <a:t>1 </a:t>
            </a:r>
            <a:r>
              <a:rPr b="1" lang="en-GB" sz="2800">
                <a:solidFill>
                  <a:schemeClr val="dk1"/>
                </a:solidFill>
                <a:latin typeface="Calibri"/>
                <a:ea typeface="Calibri"/>
                <a:cs typeface="Calibri"/>
                <a:sym typeface="Calibri"/>
              </a:rPr>
              <a:t>: </a:t>
            </a:r>
            <a:r>
              <a:rPr lang="en-GB" sz="2800">
                <a:solidFill>
                  <a:schemeClr val="dk1"/>
                </a:solidFill>
                <a:latin typeface="Calibri"/>
                <a:ea typeface="Calibri"/>
                <a:cs typeface="Calibri"/>
                <a:sym typeface="Calibri"/>
              </a:rPr>
              <a:t>Some </a:t>
            </a:r>
            <a:r>
              <a:rPr lang="en-GB" sz="2800" u="sng">
                <a:solidFill>
                  <a:schemeClr val="dk1"/>
                </a:solidFill>
                <a:latin typeface="Calibri"/>
                <a:ea typeface="Calibri"/>
                <a:cs typeface="Calibri"/>
                <a:sym typeface="Calibri"/>
              </a:rPr>
              <a:t>linear</a:t>
            </a:r>
            <a:r>
              <a:rPr lang="en-GB" sz="2800">
                <a:solidFill>
                  <a:schemeClr val="dk1"/>
                </a:solidFill>
                <a:latin typeface="Calibri"/>
                <a:ea typeface="Calibri"/>
                <a:cs typeface="Calibri"/>
                <a:sym typeface="Calibri"/>
              </a:rPr>
              <a:t> association</a:t>
            </a:r>
          </a:p>
        </p:txBody>
      </p:sp>
      <p:graphicFrame>
        <p:nvGraphicFramePr>
          <p:cNvPr id="1186" name="Shape 1186"/>
          <p:cNvGraphicFramePr/>
          <p:nvPr/>
        </p:nvGraphicFramePr>
        <p:xfrm>
          <a:off x="2071688" y="3005299"/>
          <a:ext cx="3000000" cy="3000000"/>
        </p:xfrm>
        <a:graphic>
          <a:graphicData uri="http://schemas.openxmlformats.org/drawingml/2006/table">
            <a:tbl>
              <a:tblPr bandRow="1" firstRow="1">
                <a:noFill/>
                <a:tableStyleId>{5FC6720D-25A0-4E08-A8F3-1C052DAE1814}</a:tableStyleId>
              </a:tblPr>
              <a:tblGrid>
                <a:gridCol w="1791450"/>
                <a:gridCol w="1137500"/>
                <a:gridCol w="1106400"/>
                <a:gridCol w="893850"/>
              </a:tblGrid>
              <a:tr h="513725">
                <a:tc rowSpan="2">
                  <a:txBody>
                    <a:bodyPr>
                      <a:noAutofit/>
                    </a:bodyPr>
                    <a:lstStyle/>
                    <a:p>
                      <a:pPr indent="0" lvl="0" marL="0" marR="0" rtl="0" algn="ctr">
                        <a:lnSpc>
                          <a:spcPct val="65000"/>
                        </a:lnSpc>
                        <a:spcBef>
                          <a:spcPts val="0"/>
                        </a:spcBef>
                        <a:spcAft>
                          <a:spcPts val="0"/>
                        </a:spcAft>
                        <a:buSzPct val="25000"/>
                        <a:buNone/>
                      </a:pPr>
                      <a:r>
                        <a:rPr b="0" lang="en-GB" sz="2000">
                          <a:solidFill>
                            <a:schemeClr val="lt1"/>
                          </a:solidFill>
                          <a:latin typeface="Calibri"/>
                          <a:ea typeface="Calibri"/>
                          <a:cs typeface="Calibri"/>
                          <a:sym typeface="Calibri"/>
                        </a:rPr>
                        <a:t>Tumour grade</a:t>
                      </a:r>
                    </a:p>
                  </a:txBody>
                  <a:tcPr marT="0" marB="0" marR="68575" marL="68575" anchor="ctr"/>
                </a:tc>
                <a:tc gridSpan="2">
                  <a:txBody>
                    <a:bodyPr>
                      <a:noAutofit/>
                    </a:bodyPr>
                    <a:lstStyle/>
                    <a:p>
                      <a:pPr indent="0" lvl="0" marL="0" marR="0" rtl="0" algn="ctr">
                        <a:lnSpc>
                          <a:spcPct val="65000"/>
                        </a:lnSpc>
                        <a:spcBef>
                          <a:spcPts val="0"/>
                        </a:spcBef>
                        <a:spcAft>
                          <a:spcPts val="0"/>
                        </a:spcAft>
                        <a:buSzPct val="25000"/>
                        <a:buNone/>
                      </a:pPr>
                      <a:r>
                        <a:rPr b="0" lang="en-GB" sz="2000">
                          <a:solidFill>
                            <a:schemeClr val="lt1"/>
                          </a:solidFill>
                          <a:latin typeface="Calibri"/>
                          <a:ea typeface="Calibri"/>
                          <a:cs typeface="Calibri"/>
                          <a:sym typeface="Calibri"/>
                        </a:rPr>
                        <a:t>Tumour shrinkage</a:t>
                      </a:r>
                    </a:p>
                  </a:txBody>
                  <a:tcPr marT="0" marB="0" marR="68575" marL="68575" anchor="ctr"/>
                </a:tc>
                <a:tc hMerge="1"/>
                <a:tc rowSpan="2">
                  <a:txBody>
                    <a:bodyPr>
                      <a:noAutofit/>
                    </a:bodyPr>
                    <a:lstStyle/>
                    <a:p>
                      <a:pPr indent="0" lvl="0" marL="0" marR="0" rtl="0" algn="ctr">
                        <a:lnSpc>
                          <a:spcPct val="65000"/>
                        </a:lnSpc>
                        <a:spcBef>
                          <a:spcPts val="0"/>
                        </a:spcBef>
                        <a:spcAft>
                          <a:spcPts val="0"/>
                        </a:spcAft>
                        <a:buSzPct val="25000"/>
                        <a:buNone/>
                      </a:pPr>
                      <a:r>
                        <a:rPr b="0" lang="en-GB" sz="2000">
                          <a:solidFill>
                            <a:schemeClr val="lt1"/>
                          </a:solidFill>
                          <a:latin typeface="Calibri"/>
                          <a:ea typeface="Calibri"/>
                          <a:cs typeface="Calibri"/>
                          <a:sym typeface="Calibri"/>
                        </a:rPr>
                        <a:t>Total</a:t>
                      </a:r>
                    </a:p>
                  </a:txBody>
                  <a:tcPr marT="0" marB="0" marR="68575" marL="68575" anchor="ctr"/>
                </a:tc>
              </a:tr>
              <a:tr h="370850">
                <a:tc vMerge="1"/>
                <a:tc>
                  <a:txBody>
                    <a:bodyPr>
                      <a:noAutofit/>
                    </a:bodyPr>
                    <a:lstStyle/>
                    <a:p>
                      <a:pPr indent="0" lvl="0" marL="0" marR="0" rtl="0" algn="ctr">
                        <a:lnSpc>
                          <a:spcPct val="65000"/>
                        </a:lnSpc>
                        <a:spcBef>
                          <a:spcPts val="0"/>
                        </a:spcBef>
                        <a:spcAft>
                          <a:spcPts val="0"/>
                        </a:spcAft>
                        <a:buSzPct val="25000"/>
                        <a:buNone/>
                      </a:pPr>
                      <a:r>
                        <a:rPr b="0" lang="en-GB" sz="2000">
                          <a:solidFill>
                            <a:schemeClr val="lt1"/>
                          </a:solidFill>
                          <a:latin typeface="Calibri"/>
                          <a:ea typeface="Calibri"/>
                          <a:cs typeface="Calibri"/>
                          <a:sym typeface="Calibri"/>
                        </a:rPr>
                        <a:t>No</a:t>
                      </a:r>
                    </a:p>
                  </a:txBody>
                  <a:tcPr marT="0" marB="0" marR="68575" marL="68575" anchor="ctr">
                    <a:solidFill>
                      <a:schemeClr val="accent1"/>
                    </a:solidFill>
                  </a:tcPr>
                </a:tc>
                <a:tc>
                  <a:txBody>
                    <a:bodyPr>
                      <a:noAutofit/>
                    </a:bodyPr>
                    <a:lstStyle/>
                    <a:p>
                      <a:pPr indent="0" lvl="0" marL="0" marR="0" rtl="0" algn="ctr">
                        <a:lnSpc>
                          <a:spcPct val="65000"/>
                        </a:lnSpc>
                        <a:spcBef>
                          <a:spcPts val="0"/>
                        </a:spcBef>
                        <a:spcAft>
                          <a:spcPts val="0"/>
                        </a:spcAft>
                        <a:buSzPct val="25000"/>
                        <a:buNone/>
                      </a:pPr>
                      <a:r>
                        <a:rPr b="0" lang="en-GB" sz="2000">
                          <a:solidFill>
                            <a:schemeClr val="lt1"/>
                          </a:solidFill>
                          <a:latin typeface="Calibri"/>
                          <a:ea typeface="Calibri"/>
                          <a:cs typeface="Calibri"/>
                          <a:sym typeface="Calibri"/>
                        </a:rPr>
                        <a:t>Yes</a:t>
                      </a:r>
                    </a:p>
                  </a:txBody>
                  <a:tcPr marT="0" marB="0" marR="68575" marL="68575" anchor="ctr">
                    <a:solidFill>
                      <a:schemeClr val="accent1"/>
                    </a:solidFill>
                  </a:tcPr>
                </a:tc>
                <a:tc vMerge="1"/>
              </a:tr>
              <a:tr h="370850">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2</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18</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5</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23</a:t>
                      </a:r>
                    </a:p>
                  </a:txBody>
                  <a:tcPr marT="0" marB="0" marR="68575" marL="68575" anchor="ctr"/>
                </a:tc>
              </a:tr>
              <a:tr h="370850">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3</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15</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14</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27</a:t>
                      </a:r>
                    </a:p>
                  </a:txBody>
                  <a:tcPr marT="0" marB="0" marR="68575" marL="68575" anchor="ctr"/>
                </a:tc>
              </a:tr>
              <a:tr h="370850">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11</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21</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34</a:t>
                      </a:r>
                    </a:p>
                  </a:txBody>
                  <a:tcPr marT="0" marB="0" marR="68575" marL="68575" anchor="ctr"/>
                </a:tc>
              </a:tr>
              <a:tr h="370850">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Total</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44</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40</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84</a:t>
                      </a:r>
                    </a:p>
                  </a:txBody>
                  <a:tcPr marT="0" marB="0" marR="68575" marL="68575" anchor="ctr"/>
                </a:tc>
              </a:tr>
            </a:tbl>
          </a:graphicData>
        </a:graphic>
      </p:graphicFrame>
      <p:sp>
        <p:nvSpPr>
          <p:cNvPr id="1187" name="Shape 1187"/>
          <p:cNvSpPr/>
          <p:nvPr/>
        </p:nvSpPr>
        <p:spPr>
          <a:xfrm>
            <a:off x="3851275" y="3873662"/>
            <a:ext cx="2305050" cy="1152525"/>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2" name="Shape 1192"/>
        <p:cNvGrpSpPr/>
        <p:nvPr/>
      </p:nvGrpSpPr>
      <p:grpSpPr>
        <a:xfrm>
          <a:off x="0" y="0"/>
          <a:ext cx="0" cy="0"/>
          <a:chOff x="0" y="0"/>
          <a:chExt cx="0" cy="0"/>
        </a:xfrm>
      </p:grpSpPr>
      <p:sp>
        <p:nvSpPr>
          <p:cNvPr id="1193" name="Shape 1193"/>
          <p:cNvSpPr txBox="1"/>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4400">
                <a:solidFill>
                  <a:schemeClr val="dk1"/>
                </a:solidFill>
                <a:latin typeface="Calibri"/>
                <a:ea typeface="Calibri"/>
                <a:cs typeface="Calibri"/>
                <a:sym typeface="Calibri"/>
              </a:rPr>
              <a:t>Expected frequencies</a:t>
            </a:r>
          </a:p>
        </p:txBody>
      </p:sp>
      <p:sp>
        <p:nvSpPr>
          <p:cNvPr id="1194" name="Shape 1194"/>
          <p:cNvSpPr txBox="1"/>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Font typeface="Arial"/>
              <a:buNone/>
            </a:pPr>
            <a:r>
              <a:t/>
            </a:r>
            <a:endParaRPr sz="3200">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Font typeface="Arial"/>
              <a:buNone/>
            </a:pPr>
            <a:r>
              <a:t/>
            </a:r>
            <a:endParaRPr sz="3200">
              <a:solidFill>
                <a:schemeClr val="dk1"/>
              </a:solidFill>
              <a:latin typeface="Calibri"/>
              <a:ea typeface="Calibri"/>
              <a:cs typeface="Calibri"/>
              <a:sym typeface="Calibri"/>
            </a:endParaRPr>
          </a:p>
        </p:txBody>
      </p:sp>
      <p:graphicFrame>
        <p:nvGraphicFramePr>
          <p:cNvPr id="1195" name="Shape 1195"/>
          <p:cNvGraphicFramePr/>
          <p:nvPr/>
        </p:nvGraphicFramePr>
        <p:xfrm>
          <a:off x="467543" y="2420888"/>
          <a:ext cx="3000000" cy="3000000"/>
        </p:xfrm>
        <a:graphic>
          <a:graphicData uri="http://schemas.openxmlformats.org/drawingml/2006/table">
            <a:tbl>
              <a:tblPr bandRow="1" firstRow="1">
                <a:noFill/>
                <a:tableStyleId>{5FC6720D-25A0-4E08-A8F3-1C052DAE1814}</a:tableStyleId>
              </a:tblPr>
              <a:tblGrid>
                <a:gridCol w="1791450"/>
                <a:gridCol w="1137500"/>
                <a:gridCol w="1106400"/>
                <a:gridCol w="893850"/>
              </a:tblGrid>
              <a:tr h="513725">
                <a:tc rowSpan="2">
                  <a:txBody>
                    <a:bodyPr>
                      <a:noAutofit/>
                    </a:bodyPr>
                    <a:lstStyle/>
                    <a:p>
                      <a:pPr indent="0" lvl="0" marL="0" marR="0" rtl="0" algn="ctr">
                        <a:lnSpc>
                          <a:spcPct val="65000"/>
                        </a:lnSpc>
                        <a:spcBef>
                          <a:spcPts val="0"/>
                        </a:spcBef>
                        <a:spcAft>
                          <a:spcPts val="0"/>
                        </a:spcAft>
                        <a:buSzPct val="25000"/>
                        <a:buNone/>
                      </a:pPr>
                      <a:r>
                        <a:rPr b="0" lang="en-GB" sz="2000">
                          <a:solidFill>
                            <a:schemeClr val="lt1"/>
                          </a:solidFill>
                          <a:latin typeface="Calibri"/>
                          <a:ea typeface="Calibri"/>
                          <a:cs typeface="Calibri"/>
                          <a:sym typeface="Calibri"/>
                        </a:rPr>
                        <a:t>Tumour grade</a:t>
                      </a:r>
                    </a:p>
                  </a:txBody>
                  <a:tcPr marT="0" marB="0" marR="68575" marL="68575" anchor="ctr"/>
                </a:tc>
                <a:tc gridSpan="2">
                  <a:txBody>
                    <a:bodyPr>
                      <a:noAutofit/>
                    </a:bodyPr>
                    <a:lstStyle/>
                    <a:p>
                      <a:pPr indent="0" lvl="0" marL="0" marR="0" rtl="0" algn="ctr">
                        <a:lnSpc>
                          <a:spcPct val="65000"/>
                        </a:lnSpc>
                        <a:spcBef>
                          <a:spcPts val="0"/>
                        </a:spcBef>
                        <a:spcAft>
                          <a:spcPts val="0"/>
                        </a:spcAft>
                        <a:buSzPct val="25000"/>
                        <a:buNone/>
                      </a:pPr>
                      <a:r>
                        <a:rPr b="0" lang="en-GB" sz="2000">
                          <a:solidFill>
                            <a:schemeClr val="lt1"/>
                          </a:solidFill>
                          <a:latin typeface="Calibri"/>
                          <a:ea typeface="Calibri"/>
                          <a:cs typeface="Calibri"/>
                          <a:sym typeface="Calibri"/>
                        </a:rPr>
                        <a:t>Tumour shrinkage</a:t>
                      </a:r>
                    </a:p>
                  </a:txBody>
                  <a:tcPr marT="0" marB="0" marR="68575" marL="68575" anchor="ctr"/>
                </a:tc>
                <a:tc hMerge="1"/>
                <a:tc rowSpan="2">
                  <a:txBody>
                    <a:bodyPr>
                      <a:noAutofit/>
                    </a:bodyPr>
                    <a:lstStyle/>
                    <a:p>
                      <a:pPr indent="0" lvl="0" marL="0" marR="0" rtl="0" algn="ctr">
                        <a:lnSpc>
                          <a:spcPct val="65000"/>
                        </a:lnSpc>
                        <a:spcBef>
                          <a:spcPts val="0"/>
                        </a:spcBef>
                        <a:spcAft>
                          <a:spcPts val="0"/>
                        </a:spcAft>
                        <a:buSzPct val="25000"/>
                        <a:buNone/>
                      </a:pPr>
                      <a:r>
                        <a:rPr b="0" lang="en-GB" sz="2000">
                          <a:solidFill>
                            <a:schemeClr val="lt1"/>
                          </a:solidFill>
                          <a:latin typeface="Calibri"/>
                          <a:ea typeface="Calibri"/>
                          <a:cs typeface="Calibri"/>
                          <a:sym typeface="Calibri"/>
                        </a:rPr>
                        <a:t>Total</a:t>
                      </a:r>
                    </a:p>
                  </a:txBody>
                  <a:tcPr marT="0" marB="0" marR="68575" marL="68575" anchor="ctr"/>
                </a:tc>
              </a:tr>
              <a:tr h="370850">
                <a:tc vMerge="1"/>
                <a:tc>
                  <a:txBody>
                    <a:bodyPr>
                      <a:noAutofit/>
                    </a:bodyPr>
                    <a:lstStyle/>
                    <a:p>
                      <a:pPr indent="0" lvl="0" marL="0" marR="0" rtl="0" algn="ctr">
                        <a:lnSpc>
                          <a:spcPct val="65000"/>
                        </a:lnSpc>
                        <a:spcBef>
                          <a:spcPts val="0"/>
                        </a:spcBef>
                        <a:spcAft>
                          <a:spcPts val="0"/>
                        </a:spcAft>
                        <a:buSzPct val="25000"/>
                        <a:buNone/>
                      </a:pPr>
                      <a:r>
                        <a:rPr b="0" lang="en-GB" sz="2000">
                          <a:solidFill>
                            <a:schemeClr val="lt1"/>
                          </a:solidFill>
                          <a:latin typeface="Calibri"/>
                          <a:ea typeface="Calibri"/>
                          <a:cs typeface="Calibri"/>
                          <a:sym typeface="Calibri"/>
                        </a:rPr>
                        <a:t>No</a:t>
                      </a:r>
                    </a:p>
                  </a:txBody>
                  <a:tcPr marT="0" marB="0" marR="68575" marL="68575" anchor="ctr">
                    <a:solidFill>
                      <a:schemeClr val="accent1"/>
                    </a:solidFill>
                  </a:tcPr>
                </a:tc>
                <a:tc>
                  <a:txBody>
                    <a:bodyPr>
                      <a:noAutofit/>
                    </a:bodyPr>
                    <a:lstStyle/>
                    <a:p>
                      <a:pPr indent="0" lvl="0" marL="0" marR="0" rtl="0" algn="ctr">
                        <a:lnSpc>
                          <a:spcPct val="65000"/>
                        </a:lnSpc>
                        <a:spcBef>
                          <a:spcPts val="0"/>
                        </a:spcBef>
                        <a:spcAft>
                          <a:spcPts val="0"/>
                        </a:spcAft>
                        <a:buSzPct val="25000"/>
                        <a:buNone/>
                      </a:pPr>
                      <a:r>
                        <a:rPr b="0" lang="en-GB" sz="2000">
                          <a:solidFill>
                            <a:schemeClr val="lt1"/>
                          </a:solidFill>
                          <a:latin typeface="Calibri"/>
                          <a:ea typeface="Calibri"/>
                          <a:cs typeface="Calibri"/>
                          <a:sym typeface="Calibri"/>
                        </a:rPr>
                        <a:t>Yes</a:t>
                      </a:r>
                    </a:p>
                  </a:txBody>
                  <a:tcPr marT="0" marB="0" marR="68575" marL="68575" anchor="ctr">
                    <a:solidFill>
                      <a:schemeClr val="accent1"/>
                    </a:solidFill>
                  </a:tcPr>
                </a:tc>
                <a:tc vMerge="1"/>
              </a:tr>
              <a:tr h="370850">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2</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18 </a:t>
                      </a:r>
                      <a:r>
                        <a:rPr b="0" lang="en-GB" sz="2000">
                          <a:solidFill>
                            <a:srgbClr val="FF0000"/>
                          </a:solidFill>
                          <a:latin typeface="Arial"/>
                          <a:ea typeface="Arial"/>
                          <a:cs typeface="Arial"/>
                          <a:sym typeface="Arial"/>
                        </a:rPr>
                        <a:t>12.0</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5 </a:t>
                      </a:r>
                      <a:r>
                        <a:rPr b="0" lang="en-GB" sz="2000">
                          <a:solidFill>
                            <a:srgbClr val="FF0000"/>
                          </a:solidFill>
                          <a:latin typeface="Arial"/>
                          <a:ea typeface="Arial"/>
                          <a:cs typeface="Arial"/>
                          <a:sym typeface="Arial"/>
                        </a:rPr>
                        <a:t>11.0</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23</a:t>
                      </a:r>
                    </a:p>
                  </a:txBody>
                  <a:tcPr marT="0" marB="0" marR="68575" marL="68575" anchor="ctr"/>
                </a:tc>
              </a:tr>
              <a:tr h="370850">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3</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15 </a:t>
                      </a:r>
                      <a:r>
                        <a:rPr b="0" lang="en-GB" sz="2000">
                          <a:solidFill>
                            <a:srgbClr val="FF0000"/>
                          </a:solidFill>
                          <a:latin typeface="Arial"/>
                          <a:ea typeface="Arial"/>
                          <a:cs typeface="Arial"/>
                          <a:sym typeface="Arial"/>
                        </a:rPr>
                        <a:t>14.1</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14 </a:t>
                      </a:r>
                      <a:r>
                        <a:rPr b="0" lang="en-GB" sz="2000">
                          <a:solidFill>
                            <a:srgbClr val="FF0000"/>
                          </a:solidFill>
                          <a:latin typeface="Arial"/>
                          <a:ea typeface="Arial"/>
                          <a:cs typeface="Arial"/>
                          <a:sym typeface="Arial"/>
                        </a:rPr>
                        <a:t>12.9</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27</a:t>
                      </a:r>
                    </a:p>
                  </a:txBody>
                  <a:tcPr marT="0" marB="0" marR="68575" marL="68575" anchor="ctr"/>
                </a:tc>
              </a:tr>
              <a:tr h="370850">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4</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11 </a:t>
                      </a:r>
                      <a:r>
                        <a:rPr b="0" lang="en-GB" sz="2000">
                          <a:solidFill>
                            <a:srgbClr val="FF0000"/>
                          </a:solidFill>
                          <a:latin typeface="Arial"/>
                          <a:ea typeface="Arial"/>
                          <a:cs typeface="Arial"/>
                          <a:sym typeface="Arial"/>
                        </a:rPr>
                        <a:t>17.8</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21 </a:t>
                      </a:r>
                      <a:r>
                        <a:rPr b="0" lang="en-GB" sz="2000">
                          <a:solidFill>
                            <a:srgbClr val="FF0000"/>
                          </a:solidFill>
                          <a:latin typeface="Arial"/>
                          <a:ea typeface="Arial"/>
                          <a:cs typeface="Arial"/>
                          <a:sym typeface="Arial"/>
                        </a:rPr>
                        <a:t>16.2</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34</a:t>
                      </a:r>
                    </a:p>
                  </a:txBody>
                  <a:tcPr marT="0" marB="0" marR="68575" marL="68575" anchor="ctr"/>
                </a:tc>
              </a:tr>
              <a:tr h="370850">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Total</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44</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40</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84</a:t>
                      </a:r>
                    </a:p>
                  </a:txBody>
                  <a:tcPr marT="0" marB="0" marR="68575" marL="68575" anchor="ctr"/>
                </a:tc>
              </a:tr>
            </a:tbl>
          </a:graphicData>
        </a:graphic>
      </p:graphicFrame>
      <p:sp>
        <p:nvSpPr>
          <p:cNvPr id="1196" name="Shape 1196"/>
          <p:cNvSpPr/>
          <p:nvPr/>
        </p:nvSpPr>
        <p:spPr>
          <a:xfrm>
            <a:off x="2266950" y="3284983"/>
            <a:ext cx="2305050" cy="1152525"/>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197" name="Shape 1197"/>
          <p:cNvPicPr preferRelativeResize="0"/>
          <p:nvPr/>
        </p:nvPicPr>
        <p:blipFill rotWithShape="1">
          <a:blip r:embed="rId3">
            <a:alphaModFix/>
          </a:blip>
          <a:srcRect b="0" l="0" r="0" t="0"/>
          <a:stretch/>
        </p:blipFill>
        <p:spPr>
          <a:xfrm>
            <a:off x="395536" y="1484312"/>
            <a:ext cx="2692399" cy="711200"/>
          </a:xfrm>
          <a:prstGeom prst="rect">
            <a:avLst/>
          </a:prstGeom>
          <a:noFill/>
          <a:ln>
            <a:noFill/>
          </a:ln>
        </p:spPr>
      </p:pic>
      <p:sp>
        <p:nvSpPr>
          <p:cNvPr id="1198" name="Shape 1198"/>
          <p:cNvSpPr txBox="1"/>
          <p:nvPr/>
        </p:nvSpPr>
        <p:spPr>
          <a:xfrm>
            <a:off x="1043608" y="5013176"/>
            <a:ext cx="6048374" cy="830261"/>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e.g. </a:t>
            </a:r>
            <a:r>
              <a:rPr lang="en-GB" sz="2400" u="sng">
                <a:solidFill>
                  <a:schemeClr val="dk1"/>
                </a:solidFill>
                <a:latin typeface="Calibri"/>
                <a:ea typeface="Calibri"/>
                <a:cs typeface="Calibri"/>
                <a:sym typeface="Calibri"/>
              </a:rPr>
              <a:t>44</a:t>
            </a:r>
            <a:r>
              <a:rPr lang="en-GB" sz="2400">
                <a:solidFill>
                  <a:schemeClr val="dk1"/>
                </a:solidFill>
                <a:latin typeface="Calibri"/>
                <a:ea typeface="Calibri"/>
                <a:cs typeface="Calibri"/>
                <a:sym typeface="Calibri"/>
              </a:rPr>
              <a:t>  x  </a:t>
            </a:r>
            <a:r>
              <a:rPr lang="en-GB" sz="2400" u="sng">
                <a:solidFill>
                  <a:schemeClr val="dk1"/>
                </a:solidFill>
                <a:latin typeface="Calibri"/>
                <a:ea typeface="Calibri"/>
                <a:cs typeface="Calibri"/>
                <a:sym typeface="Calibri"/>
              </a:rPr>
              <a:t>23</a:t>
            </a:r>
            <a:r>
              <a:rPr lang="en-GB" sz="2400">
                <a:solidFill>
                  <a:schemeClr val="dk1"/>
                </a:solidFill>
                <a:latin typeface="Calibri"/>
                <a:ea typeface="Calibri"/>
                <a:cs typeface="Calibri"/>
                <a:sym typeface="Calibri"/>
              </a:rPr>
              <a:t>  x 84 =  </a:t>
            </a:r>
            <a:r>
              <a:rPr lang="en-GB" sz="2400" u="sng">
                <a:solidFill>
                  <a:schemeClr val="dk1"/>
                </a:solidFill>
                <a:latin typeface="Calibri"/>
                <a:ea typeface="Calibri"/>
                <a:cs typeface="Calibri"/>
                <a:sym typeface="Calibri"/>
              </a:rPr>
              <a:t>44 x 23</a:t>
            </a:r>
            <a:r>
              <a:rPr lang="en-GB" sz="2400">
                <a:solidFill>
                  <a:schemeClr val="dk1"/>
                </a:solidFill>
                <a:latin typeface="Calibri"/>
                <a:ea typeface="Calibri"/>
                <a:cs typeface="Calibri"/>
                <a:sym typeface="Calibri"/>
              </a:rPr>
              <a:t> = 12.0</a:t>
            </a:r>
          </a:p>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        84      84                  84</a:t>
            </a:r>
          </a:p>
        </p:txBody>
      </p:sp>
      <p:sp>
        <p:nvSpPr>
          <p:cNvPr id="1199" name="Shape 1199"/>
          <p:cNvSpPr/>
          <p:nvPr/>
        </p:nvSpPr>
        <p:spPr>
          <a:xfrm>
            <a:off x="2699792" y="3284662"/>
            <a:ext cx="576064" cy="360362"/>
          </a:xfrm>
          <a:prstGeom prst="ellipse">
            <a:avLst/>
          </a:prstGeom>
          <a:noFill/>
          <a:ln cap="flat" cmpd="sng" w="25400">
            <a:solidFill>
              <a:srgbClr val="00B0F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200" name="Shape 1200"/>
          <p:cNvCxnSpPr/>
          <p:nvPr/>
        </p:nvCxnSpPr>
        <p:spPr>
          <a:xfrm>
            <a:off x="3132163" y="3645346"/>
            <a:ext cx="287337" cy="1296987"/>
          </a:xfrm>
          <a:prstGeom prst="straightConnector1">
            <a:avLst/>
          </a:prstGeom>
          <a:noFill/>
          <a:ln cap="flat" cmpd="sng" w="28575">
            <a:solidFill>
              <a:srgbClr val="00B0F0"/>
            </a:solidFill>
            <a:prstDash val="solid"/>
            <a:round/>
            <a:headEnd len="med" w="med" type="none"/>
            <a:tailEnd len="lg" w="lg"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95"/>
                                        </p:tgtEl>
                                        <p:attrNameLst>
                                          <p:attrName>style.visibility</p:attrName>
                                        </p:attrNameLst>
                                      </p:cBhvr>
                                      <p:to>
                                        <p:strVal val="visible"/>
                                      </p:to>
                                    </p:set>
                                    <p:animEffect filter="fade" transition="in">
                                      <p:cBhvr>
                                        <p:cTn dur="500"/>
                                        <p:tgtEl>
                                          <p:spTgt spid="1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179511" y="274637"/>
            <a:ext cx="8784976"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Continuous Data – Distribution</a:t>
            </a:r>
          </a:p>
        </p:txBody>
      </p:sp>
      <p:pic>
        <p:nvPicPr>
          <p:cNvPr id="168" name="Shape 168"/>
          <p:cNvPicPr preferRelativeResize="0"/>
          <p:nvPr>
            <p:ph idx="1" type="body"/>
          </p:nvPr>
        </p:nvPicPr>
        <p:blipFill rotWithShape="1">
          <a:blip r:embed="rId3">
            <a:alphaModFix/>
          </a:blip>
          <a:srcRect b="0" l="23290" r="51520" t="20904"/>
          <a:stretch/>
        </p:blipFill>
        <p:spPr>
          <a:xfrm>
            <a:off x="2556898" y="1676400"/>
            <a:ext cx="1269900" cy="3842400"/>
          </a:xfrm>
          <a:prstGeom prst="rect">
            <a:avLst/>
          </a:prstGeom>
          <a:noFill/>
          <a:ln>
            <a:noFill/>
          </a:ln>
        </p:spPr>
      </p:pic>
      <p:pic>
        <p:nvPicPr>
          <p:cNvPr id="169" name="Shape 169"/>
          <p:cNvPicPr preferRelativeResize="0"/>
          <p:nvPr/>
        </p:nvPicPr>
        <p:blipFill rotWithShape="1">
          <a:blip r:embed="rId4">
            <a:alphaModFix/>
          </a:blip>
          <a:srcRect b="0" l="0" r="0" t="0"/>
          <a:stretch/>
        </p:blipFill>
        <p:spPr>
          <a:xfrm>
            <a:off x="5410200" y="1676400"/>
            <a:ext cx="3275581" cy="1981199"/>
          </a:xfrm>
          <a:prstGeom prst="rect">
            <a:avLst/>
          </a:prstGeom>
          <a:noFill/>
          <a:ln cap="flat" cmpd="sng" w="9525">
            <a:solidFill>
              <a:srgbClr val="395E89"/>
            </a:solidFill>
            <a:prstDash val="solid"/>
            <a:miter/>
            <a:headEnd len="med" w="med" type="none"/>
            <a:tailEnd len="med" w="med" type="none"/>
          </a:ln>
        </p:spPr>
      </p:pic>
      <p:pic>
        <p:nvPicPr>
          <p:cNvPr descr="Histogram.png" id="170" name="Shape 170"/>
          <p:cNvPicPr preferRelativeResize="0"/>
          <p:nvPr/>
        </p:nvPicPr>
        <p:blipFill rotWithShape="1">
          <a:blip r:embed="rId5">
            <a:alphaModFix/>
          </a:blip>
          <a:srcRect b="0" l="0" r="0" t="0"/>
          <a:stretch/>
        </p:blipFill>
        <p:spPr>
          <a:xfrm>
            <a:off x="1059698" y="3704639"/>
            <a:ext cx="3606800" cy="2921000"/>
          </a:xfrm>
          <a:prstGeom prst="rect">
            <a:avLst/>
          </a:prstGeom>
          <a:noFill/>
          <a:ln>
            <a:noFill/>
          </a:ln>
        </p:spPr>
      </p:pic>
      <p:pic>
        <p:nvPicPr>
          <p:cNvPr descr="boxplot.png" id="171" name="Shape 171"/>
          <p:cNvPicPr preferRelativeResize="0"/>
          <p:nvPr/>
        </p:nvPicPr>
        <p:blipFill rotWithShape="1">
          <a:blip r:embed="rId6">
            <a:alphaModFix/>
          </a:blip>
          <a:srcRect b="0" l="0" r="0" t="0"/>
          <a:stretch/>
        </p:blipFill>
        <p:spPr>
          <a:xfrm>
            <a:off x="5104382" y="3759339"/>
            <a:ext cx="3581399" cy="2552699"/>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5" name="Shape 1205"/>
        <p:cNvGrpSpPr/>
        <p:nvPr/>
      </p:nvGrpSpPr>
      <p:grpSpPr>
        <a:xfrm>
          <a:off x="0" y="0"/>
          <a:ext cx="0" cy="0"/>
          <a:chOff x="0" y="0"/>
          <a:chExt cx="0" cy="0"/>
        </a:xfrm>
      </p:grpSpPr>
      <p:pic>
        <p:nvPicPr>
          <p:cNvPr descr="plot.png" id="1206" name="Shape 1206"/>
          <p:cNvPicPr preferRelativeResize="0"/>
          <p:nvPr/>
        </p:nvPicPr>
        <p:blipFill rotWithShape="1">
          <a:blip r:embed="rId3">
            <a:alphaModFix/>
          </a:blip>
          <a:srcRect b="0" l="0" r="0" t="0"/>
          <a:stretch/>
        </p:blipFill>
        <p:spPr>
          <a:xfrm>
            <a:off x="1403648" y="692695"/>
            <a:ext cx="6144344" cy="6144344"/>
          </a:xfrm>
          <a:prstGeom prst="rect">
            <a:avLst/>
          </a:prstGeom>
          <a:noFill/>
          <a:ln>
            <a:noFill/>
          </a:ln>
        </p:spPr>
      </p:pic>
      <p:sp>
        <p:nvSpPr>
          <p:cNvPr id="1207" name="Shape 1207"/>
          <p:cNvSpPr txBox="1"/>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4400">
                <a:solidFill>
                  <a:schemeClr val="dk1"/>
                </a:solidFill>
                <a:latin typeface="Calibri"/>
                <a:ea typeface="Calibri"/>
                <a:cs typeface="Calibri"/>
                <a:sym typeface="Calibri"/>
              </a:rPr>
              <a:t>Chi-square test for trend</a:t>
            </a: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2" name="Shape 1212"/>
        <p:cNvGrpSpPr/>
        <p:nvPr/>
      </p:nvGrpSpPr>
      <p:grpSpPr>
        <a:xfrm>
          <a:off x="0" y="0"/>
          <a:ext cx="0" cy="0"/>
          <a:chOff x="0" y="0"/>
          <a:chExt cx="0" cy="0"/>
        </a:xfrm>
      </p:grpSpPr>
      <p:cxnSp>
        <p:nvCxnSpPr>
          <p:cNvPr id="1213" name="Shape 1213"/>
          <p:cNvCxnSpPr/>
          <p:nvPr/>
        </p:nvCxnSpPr>
        <p:spPr>
          <a:xfrm>
            <a:off x="1403350" y="4149725"/>
            <a:ext cx="2808288" cy="0"/>
          </a:xfrm>
          <a:prstGeom prst="straightConnector1">
            <a:avLst/>
          </a:prstGeom>
          <a:noFill/>
          <a:ln cap="flat" cmpd="sng" w="9525">
            <a:solidFill>
              <a:schemeClr val="accent2"/>
            </a:solidFill>
            <a:prstDash val="solid"/>
            <a:round/>
            <a:headEnd len="med" w="med" type="none"/>
            <a:tailEnd len="med" w="med" type="none"/>
          </a:ln>
        </p:spPr>
      </p:cxnSp>
      <p:cxnSp>
        <p:nvCxnSpPr>
          <p:cNvPr id="1214" name="Shape 1214"/>
          <p:cNvCxnSpPr/>
          <p:nvPr/>
        </p:nvCxnSpPr>
        <p:spPr>
          <a:xfrm flipH="1" rot="10800000">
            <a:off x="1857375" y="2581274"/>
            <a:ext cx="2571749" cy="2071687"/>
          </a:xfrm>
          <a:prstGeom prst="straightConnector1">
            <a:avLst/>
          </a:prstGeom>
          <a:noFill/>
          <a:ln cap="flat" cmpd="sng" w="9525">
            <a:solidFill>
              <a:srgbClr val="4A7DBA"/>
            </a:solidFill>
            <a:prstDash val="solid"/>
            <a:round/>
            <a:headEnd len="med" w="med" type="none"/>
            <a:tailEnd len="med" w="med" type="none"/>
          </a:ln>
        </p:spPr>
      </p:cxnSp>
      <p:pic>
        <p:nvPicPr>
          <p:cNvPr id="1215" name="Shape 1215"/>
          <p:cNvPicPr preferRelativeResize="0"/>
          <p:nvPr/>
        </p:nvPicPr>
        <p:blipFill rotWithShape="1">
          <a:blip r:embed="rId3">
            <a:alphaModFix/>
          </a:blip>
          <a:srcRect b="0" l="0" r="3956" t="10001"/>
          <a:stretch/>
        </p:blipFill>
        <p:spPr>
          <a:xfrm>
            <a:off x="431800" y="1484312"/>
            <a:ext cx="5003800" cy="4681536"/>
          </a:xfrm>
          <a:prstGeom prst="rect">
            <a:avLst/>
          </a:prstGeom>
          <a:noFill/>
          <a:ln>
            <a:noFill/>
          </a:ln>
        </p:spPr>
      </p:pic>
      <p:pic>
        <p:nvPicPr>
          <p:cNvPr id="1216" name="Shape 1216"/>
          <p:cNvPicPr preferRelativeResize="0"/>
          <p:nvPr/>
        </p:nvPicPr>
        <p:blipFill rotWithShape="1">
          <a:blip r:embed="rId4">
            <a:alphaModFix/>
          </a:blip>
          <a:srcRect b="0" l="0" r="0" t="0"/>
          <a:stretch/>
        </p:blipFill>
        <p:spPr>
          <a:xfrm>
            <a:off x="215900" y="1484312"/>
            <a:ext cx="8748712" cy="5068886"/>
          </a:xfrm>
          <a:prstGeom prst="rect">
            <a:avLst/>
          </a:prstGeom>
          <a:noFill/>
          <a:ln>
            <a:noFill/>
          </a:ln>
        </p:spPr>
      </p:pic>
      <p:sp>
        <p:nvSpPr>
          <p:cNvPr id="1217" name="Shape 1217"/>
          <p:cNvSpPr txBox="1"/>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4400">
                <a:solidFill>
                  <a:schemeClr val="dk1"/>
                </a:solidFill>
                <a:latin typeface="Calibri"/>
                <a:ea typeface="Calibri"/>
                <a:cs typeface="Calibri"/>
                <a:sym typeface="Calibri"/>
              </a:rPr>
              <a:t>Chi-square test for trend - results</a:t>
            </a:r>
          </a:p>
        </p:txBody>
      </p:sp>
      <p:pic>
        <p:nvPicPr>
          <p:cNvPr id="1218" name="Shape 1218"/>
          <p:cNvPicPr preferRelativeResize="0"/>
          <p:nvPr/>
        </p:nvPicPr>
        <p:blipFill rotWithShape="1">
          <a:blip r:embed="rId5">
            <a:alphaModFix/>
          </a:blip>
          <a:srcRect b="0" l="0" r="0" t="0"/>
          <a:stretch/>
        </p:blipFill>
        <p:spPr>
          <a:xfrm>
            <a:off x="6450603" y="1844824"/>
            <a:ext cx="2009828" cy="657578"/>
          </a:xfrm>
          <a:prstGeom prst="rect">
            <a:avLst/>
          </a:prstGeom>
          <a:noFill/>
          <a:ln>
            <a:noFill/>
          </a:ln>
        </p:spPr>
      </p:pic>
      <p:sp>
        <p:nvSpPr>
          <p:cNvPr id="1219" name="Shape 1219"/>
          <p:cNvSpPr txBox="1"/>
          <p:nvPr/>
        </p:nvSpPr>
        <p:spPr>
          <a:xfrm>
            <a:off x="4067944" y="3284983"/>
            <a:ext cx="2562319" cy="5847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3200">
                <a:solidFill>
                  <a:schemeClr val="dk1"/>
                </a:solidFill>
                <a:latin typeface="Calibri"/>
                <a:ea typeface="Calibri"/>
                <a:cs typeface="Calibri"/>
                <a:sym typeface="Calibri"/>
              </a:rPr>
              <a:t>P-value: </a:t>
            </a:r>
            <a:r>
              <a:rPr b="1" lang="en-GB" sz="3200">
                <a:solidFill>
                  <a:schemeClr val="dk1"/>
                </a:solidFill>
                <a:latin typeface="Calibri"/>
                <a:ea typeface="Calibri"/>
                <a:cs typeface="Calibri"/>
                <a:sym typeface="Calibri"/>
              </a:rPr>
              <a:t>0.001</a:t>
            </a:r>
          </a:p>
        </p:txBody>
      </p:sp>
      <p:sp>
        <p:nvSpPr>
          <p:cNvPr id="1220" name="Shape 1220"/>
          <p:cNvSpPr/>
          <p:nvPr/>
        </p:nvSpPr>
        <p:spPr>
          <a:xfrm>
            <a:off x="4067944" y="3995792"/>
            <a:ext cx="4752527" cy="138499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rgbClr val="C00000"/>
                </a:solidFill>
                <a:latin typeface="Calibri"/>
                <a:ea typeface="Calibri"/>
                <a:cs typeface="Calibri"/>
                <a:sym typeface="Calibri"/>
              </a:rPr>
              <a:t>Reject H</a:t>
            </a:r>
            <a:r>
              <a:rPr baseline="-25000" lang="en-GB" sz="2800">
                <a:solidFill>
                  <a:srgbClr val="C00000"/>
                </a:solidFill>
                <a:latin typeface="Calibri"/>
                <a:ea typeface="Calibri"/>
                <a:cs typeface="Calibri"/>
                <a:sym typeface="Calibri"/>
              </a:rPr>
              <a:t>0 </a:t>
            </a:r>
            <a:r>
              <a:rPr lang="en-GB" sz="2800">
                <a:solidFill>
                  <a:schemeClr val="dk1"/>
                </a:solidFill>
                <a:latin typeface="Calibri"/>
                <a:ea typeface="Calibri"/>
                <a:cs typeface="Calibri"/>
                <a:sym typeface="Calibri"/>
              </a:rPr>
              <a:t>(evidence of a linear association between tumour grade and tumour shrinkage) </a:t>
            </a:r>
          </a:p>
        </p:txBody>
      </p:sp>
      <p:sp>
        <p:nvSpPr>
          <p:cNvPr id="1221" name="Shape 1221"/>
          <p:cNvSpPr txBox="1"/>
          <p:nvPr/>
        </p:nvSpPr>
        <p:spPr>
          <a:xfrm>
            <a:off x="4067944" y="2492896"/>
            <a:ext cx="1512167" cy="575518"/>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SzPct val="25000"/>
              <a:buNone/>
            </a:pPr>
            <a:r>
              <a:rPr lang="en-GB" sz="3200">
                <a:solidFill>
                  <a:schemeClr val="dk1"/>
                </a:solidFill>
                <a:latin typeface="Calibri"/>
                <a:ea typeface="Calibri"/>
                <a:cs typeface="Calibri"/>
                <a:sym typeface="Calibri"/>
              </a:rPr>
              <a:t>DF = 1</a:t>
            </a:r>
          </a:p>
          <a:p>
            <a:pPr indent="-342900" lvl="0" marL="342900" marR="0" rtl="0" algn="l">
              <a:spcBef>
                <a:spcPts val="640"/>
              </a:spcBef>
              <a:spcAft>
                <a:spcPts val="0"/>
              </a:spcAft>
              <a:buClr>
                <a:schemeClr val="dk1"/>
              </a:buClr>
              <a:buFont typeface="Arial"/>
              <a:buNone/>
            </a:pPr>
            <a:r>
              <a:t/>
            </a:r>
            <a:endParaRPr sz="3200">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Font typeface="Arial"/>
              <a:buNone/>
            </a:pPr>
            <a:r>
              <a:t/>
            </a:r>
            <a:endParaRPr sz="3200">
              <a:solidFill>
                <a:schemeClr val="dk1"/>
              </a:solidFill>
              <a:latin typeface="Calibri"/>
              <a:ea typeface="Calibri"/>
              <a:cs typeface="Calibri"/>
              <a:sym typeface="Calibri"/>
            </a:endParaRPr>
          </a:p>
        </p:txBody>
      </p:sp>
      <p:sp>
        <p:nvSpPr>
          <p:cNvPr id="1222" name="Shape 1222"/>
          <p:cNvSpPr txBox="1"/>
          <p:nvPr/>
        </p:nvSpPr>
        <p:spPr>
          <a:xfrm>
            <a:off x="4067944" y="1916832"/>
            <a:ext cx="4052887" cy="575518"/>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SzPct val="25000"/>
              <a:buNone/>
            </a:pPr>
            <a:r>
              <a:rPr lang="en-GB" sz="3200">
                <a:solidFill>
                  <a:schemeClr val="dk1"/>
                </a:solidFill>
                <a:latin typeface="Calibri"/>
                <a:ea typeface="Calibri"/>
                <a:cs typeface="Calibri"/>
                <a:sym typeface="Calibri"/>
              </a:rPr>
              <a:t>Test statistic:</a:t>
            </a:r>
          </a:p>
          <a:p>
            <a:pPr indent="-342900" lvl="0" marL="342900" marR="0" rtl="0" algn="l">
              <a:spcBef>
                <a:spcPts val="640"/>
              </a:spcBef>
              <a:spcAft>
                <a:spcPts val="0"/>
              </a:spcAft>
              <a:buClr>
                <a:schemeClr val="dk1"/>
              </a:buClr>
              <a:buFont typeface="Arial"/>
              <a:buNone/>
            </a:pPr>
            <a:r>
              <a:t/>
            </a:r>
            <a:endParaRPr sz="3200">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Font typeface="Arial"/>
              <a:buNone/>
            </a:pPr>
            <a:r>
              <a:t/>
            </a:r>
            <a:endParaRPr sz="32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9"/>
                                        </p:tgtEl>
                                        <p:attrNameLst>
                                          <p:attrName>style.visibility</p:attrName>
                                        </p:attrNameLst>
                                      </p:cBhvr>
                                      <p:to>
                                        <p:strVal val="visible"/>
                                      </p:to>
                                    </p:set>
                                    <p:animEffect filter="fade" transition="in">
                                      <p:cBhvr>
                                        <p:cTn dur="500"/>
                                        <p:tgtEl>
                                          <p:spTgt spid="1219"/>
                                        </p:tgtEl>
                                      </p:cBhvr>
                                    </p:animEffect>
                                  </p:childTnLst>
                                </p:cTn>
                              </p:par>
                              <p:par>
                                <p:cTn fill="hold" nodeType="withEffect" presetClass="entr" presetID="10" presetSubtype="0">
                                  <p:stCondLst>
                                    <p:cond delay="0"/>
                                  </p:stCondLst>
                                  <p:childTnLst>
                                    <p:set>
                                      <p:cBhvr>
                                        <p:cTn dur="1" fill="hold">
                                          <p:stCondLst>
                                            <p:cond delay="0"/>
                                          </p:stCondLst>
                                        </p:cTn>
                                        <p:tgtEl>
                                          <p:spTgt spid="1220"/>
                                        </p:tgtEl>
                                        <p:attrNameLst>
                                          <p:attrName>style.visibility</p:attrName>
                                        </p:attrNameLst>
                                      </p:cBhvr>
                                      <p:to>
                                        <p:strVal val="visible"/>
                                      </p:to>
                                    </p:set>
                                    <p:animEffect filter="fade" transition="in">
                                      <p:cBhvr>
                                        <p:cTn dur="500"/>
                                        <p:tgtEl>
                                          <p:spTgt spid="1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7" name="Shape 1227"/>
        <p:cNvGrpSpPr/>
        <p:nvPr/>
      </p:nvGrpSpPr>
      <p:grpSpPr>
        <a:xfrm>
          <a:off x="0" y="0"/>
          <a:ext cx="0" cy="0"/>
          <a:chOff x="0" y="0"/>
          <a:chExt cx="0" cy="0"/>
        </a:xfrm>
      </p:grpSpPr>
      <p:sp>
        <p:nvSpPr>
          <p:cNvPr id="1228" name="Shape 122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Summary – categorical variables</a:t>
            </a:r>
          </a:p>
        </p:txBody>
      </p:sp>
      <p:sp>
        <p:nvSpPr>
          <p:cNvPr id="1229" name="Shape 1229"/>
          <p:cNvSpPr txBox="1"/>
          <p:nvPr>
            <p:ph idx="1" type="body"/>
          </p:nvPr>
        </p:nvSpPr>
        <p:spPr>
          <a:xfrm>
            <a:off x="457200" y="1412775"/>
            <a:ext cx="8229600" cy="5445224"/>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1" i="0" lang="en-GB" sz="2200" u="none" cap="none" strike="noStrike">
                <a:solidFill>
                  <a:schemeClr val="dk1"/>
                </a:solidFill>
                <a:latin typeface="Calibri"/>
                <a:ea typeface="Calibri"/>
                <a:cs typeface="Calibri"/>
                <a:sym typeface="Calibri"/>
              </a:rPr>
              <a:t>Chi-square test</a:t>
            </a:r>
          </a:p>
          <a:p>
            <a:pPr indent="-342900" lvl="0" marL="342900" marR="0" rtl="0" algn="l">
              <a:spcBef>
                <a:spcPts val="440"/>
              </a:spcBef>
              <a:spcAft>
                <a:spcPts val="0"/>
              </a:spcAft>
              <a:buClr>
                <a:schemeClr val="dk1"/>
              </a:buClr>
              <a:buSzPct val="25000"/>
              <a:buFont typeface="Arial"/>
              <a:buNone/>
            </a:pPr>
            <a:r>
              <a:rPr b="0" i="0" lang="en-GB" sz="2200" u="none" cap="none" strike="noStrike">
                <a:solidFill>
                  <a:schemeClr val="dk1"/>
                </a:solidFill>
                <a:latin typeface="Calibri"/>
                <a:ea typeface="Calibri"/>
                <a:cs typeface="Calibri"/>
                <a:sym typeface="Calibri"/>
              </a:rPr>
              <a:t>	Use when we have two categorical variables, each with </a:t>
            </a:r>
            <a:r>
              <a:rPr b="0" i="0" lang="en-GB" sz="2200" u="sng" cap="none" strike="noStrike">
                <a:solidFill>
                  <a:schemeClr val="dk1"/>
                </a:solidFill>
                <a:latin typeface="Calibri"/>
                <a:ea typeface="Calibri"/>
                <a:cs typeface="Calibri"/>
                <a:sym typeface="Calibri"/>
              </a:rPr>
              <a:t>two or more levels</a:t>
            </a:r>
            <a:r>
              <a:rPr b="0" i="0" lang="en-GB" sz="2200" u="none" cap="none" strike="noStrike">
                <a:solidFill>
                  <a:schemeClr val="dk1"/>
                </a:solidFill>
                <a:latin typeface="Calibri"/>
                <a:ea typeface="Calibri"/>
                <a:cs typeface="Calibri"/>
                <a:sym typeface="Calibri"/>
              </a:rPr>
              <a:t>, and our </a:t>
            </a:r>
            <a:r>
              <a:rPr b="0" i="0" lang="en-GB" sz="2200" u="sng" cap="none" strike="noStrike">
                <a:solidFill>
                  <a:schemeClr val="dk1"/>
                </a:solidFill>
                <a:latin typeface="Calibri"/>
                <a:ea typeface="Calibri"/>
                <a:cs typeface="Calibri"/>
                <a:sym typeface="Calibri"/>
              </a:rPr>
              <a:t>expected frequencies </a:t>
            </a:r>
            <a:r>
              <a:rPr b="1" i="0" lang="en-GB" sz="2200" u="sng" cap="none" strike="noStrike">
                <a:solidFill>
                  <a:schemeClr val="dk1"/>
                </a:solidFill>
                <a:latin typeface="Calibri"/>
                <a:ea typeface="Calibri"/>
                <a:cs typeface="Calibri"/>
                <a:sym typeface="Calibri"/>
              </a:rPr>
              <a:t>are not</a:t>
            </a:r>
            <a:r>
              <a:rPr b="0" i="0" lang="en-GB" sz="2200" u="sng" cap="none" strike="noStrike">
                <a:solidFill>
                  <a:schemeClr val="dk1"/>
                </a:solidFill>
                <a:latin typeface="Calibri"/>
                <a:ea typeface="Calibri"/>
                <a:cs typeface="Calibri"/>
                <a:sym typeface="Calibri"/>
              </a:rPr>
              <a:t> too small</a:t>
            </a:r>
            <a:r>
              <a:rPr b="0" i="0" lang="en-GB" sz="2200" u="none" cap="none" strike="noStrike">
                <a:solidFill>
                  <a:schemeClr val="dk1"/>
                </a:solidFill>
                <a:latin typeface="Calibri"/>
                <a:ea typeface="Calibri"/>
                <a:cs typeface="Calibri"/>
                <a:sym typeface="Calibri"/>
              </a:rPr>
              <a:t>. </a:t>
            </a:r>
          </a:p>
          <a:p>
            <a:pPr indent="-285750" lvl="1" marL="742950" marR="0" rtl="0" algn="l">
              <a:spcBef>
                <a:spcPts val="300"/>
              </a:spcBef>
              <a:spcAft>
                <a:spcPts val="0"/>
              </a:spcAft>
              <a:buClr>
                <a:schemeClr val="dk1"/>
              </a:buClr>
              <a:buSzPct val="25000"/>
              <a:buFont typeface="Arial"/>
              <a:buNone/>
            </a:pPr>
            <a:r>
              <a:t/>
            </a:r>
            <a:endParaRPr b="0" i="0" sz="15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ct val="100000"/>
              <a:buFont typeface="Arial"/>
              <a:buChar char="•"/>
            </a:pPr>
            <a:r>
              <a:rPr b="1" i="0" lang="en-GB" sz="2200" u="none" cap="none" strike="noStrike">
                <a:solidFill>
                  <a:schemeClr val="dk1"/>
                </a:solidFill>
                <a:latin typeface="Calibri"/>
                <a:ea typeface="Calibri"/>
                <a:cs typeface="Calibri"/>
                <a:sym typeface="Calibri"/>
              </a:rPr>
              <a:t>Fishers exact test</a:t>
            </a:r>
          </a:p>
          <a:p>
            <a:pPr indent="-342900" lvl="0" marL="342900" marR="0" rtl="0" algn="l">
              <a:spcBef>
                <a:spcPts val="440"/>
              </a:spcBef>
              <a:spcAft>
                <a:spcPts val="0"/>
              </a:spcAft>
              <a:buClr>
                <a:schemeClr val="dk1"/>
              </a:buClr>
              <a:buSzPct val="25000"/>
              <a:buFont typeface="Arial"/>
              <a:buNone/>
            </a:pPr>
            <a:r>
              <a:rPr b="1" i="0" lang="en-GB" sz="2200" u="none" cap="none" strike="noStrike">
                <a:solidFill>
                  <a:schemeClr val="dk1"/>
                </a:solidFill>
                <a:latin typeface="Calibri"/>
                <a:ea typeface="Calibri"/>
                <a:cs typeface="Calibri"/>
                <a:sym typeface="Calibri"/>
              </a:rPr>
              <a:t>	</a:t>
            </a:r>
            <a:r>
              <a:rPr b="0" i="0" lang="en-GB" sz="2200" u="none" cap="none" strike="noStrike">
                <a:solidFill>
                  <a:schemeClr val="dk1"/>
                </a:solidFill>
                <a:latin typeface="Calibri"/>
                <a:ea typeface="Calibri"/>
                <a:cs typeface="Calibri"/>
                <a:sym typeface="Calibri"/>
              </a:rPr>
              <a:t>Use when we have two categorical variables, each with </a:t>
            </a:r>
            <a:r>
              <a:rPr b="0" i="0" lang="en-GB" sz="2200" u="sng" cap="none" strike="noStrike">
                <a:solidFill>
                  <a:schemeClr val="dk1"/>
                </a:solidFill>
                <a:latin typeface="Calibri"/>
                <a:ea typeface="Calibri"/>
                <a:cs typeface="Calibri"/>
                <a:sym typeface="Calibri"/>
              </a:rPr>
              <a:t>two levels</a:t>
            </a:r>
            <a:r>
              <a:rPr b="0" i="0" lang="en-GB" sz="2200" u="none" cap="none" strike="noStrike">
                <a:solidFill>
                  <a:schemeClr val="dk1"/>
                </a:solidFill>
                <a:latin typeface="Calibri"/>
                <a:ea typeface="Calibri"/>
                <a:cs typeface="Calibri"/>
                <a:sym typeface="Calibri"/>
              </a:rPr>
              <a:t>, and our </a:t>
            </a:r>
            <a:r>
              <a:rPr b="0" i="0" lang="en-GB" sz="2200" u="sng" cap="none" strike="noStrike">
                <a:solidFill>
                  <a:schemeClr val="dk1"/>
                </a:solidFill>
                <a:latin typeface="Calibri"/>
                <a:ea typeface="Calibri"/>
                <a:cs typeface="Calibri"/>
                <a:sym typeface="Calibri"/>
              </a:rPr>
              <a:t>expected frequencies </a:t>
            </a:r>
            <a:r>
              <a:rPr b="1" i="0" lang="en-GB" sz="2200" u="sng" cap="none" strike="noStrike">
                <a:solidFill>
                  <a:schemeClr val="dk1"/>
                </a:solidFill>
                <a:latin typeface="Calibri"/>
                <a:ea typeface="Calibri"/>
                <a:cs typeface="Calibri"/>
                <a:sym typeface="Calibri"/>
              </a:rPr>
              <a:t>are</a:t>
            </a:r>
            <a:r>
              <a:rPr b="0" i="0" lang="en-GB" sz="2200" u="sng" cap="none" strike="noStrike">
                <a:solidFill>
                  <a:schemeClr val="dk1"/>
                </a:solidFill>
                <a:latin typeface="Calibri"/>
                <a:ea typeface="Calibri"/>
                <a:cs typeface="Calibri"/>
                <a:sym typeface="Calibri"/>
              </a:rPr>
              <a:t> small</a:t>
            </a:r>
            <a:r>
              <a:rPr b="0" i="0" lang="en-GB" sz="2200" u="none" cap="none" strike="noStrike">
                <a:solidFill>
                  <a:schemeClr val="dk1"/>
                </a:solidFill>
                <a:latin typeface="Calibri"/>
                <a:ea typeface="Calibri"/>
                <a:cs typeface="Calibri"/>
                <a:sym typeface="Calibri"/>
              </a:rPr>
              <a:t>. </a:t>
            </a:r>
          </a:p>
          <a:p>
            <a:pPr indent="-285750" lvl="1" marL="742950" marR="0" rtl="0" algn="l">
              <a:spcBef>
                <a:spcPts val="440"/>
              </a:spcBef>
              <a:spcAft>
                <a:spcPts val="0"/>
              </a:spcAft>
              <a:buClr>
                <a:schemeClr val="dk1"/>
              </a:buClr>
              <a:buSzPct val="25000"/>
              <a:buFont typeface="Arial"/>
              <a:buNone/>
            </a:pPr>
            <a:r>
              <a:rPr b="0" i="0" lang="en-GB" sz="2200" u="none" cap="none" strike="noStrike">
                <a:solidFill>
                  <a:schemeClr val="dk1"/>
                </a:solidFill>
                <a:latin typeface="Calibri"/>
                <a:ea typeface="Calibri"/>
                <a:cs typeface="Calibri"/>
                <a:sym typeface="Calibri"/>
              </a:rPr>
              <a:t> </a:t>
            </a:r>
          </a:p>
          <a:p>
            <a:pPr indent="-342900" lvl="0" marL="342900" marR="0" rtl="0" algn="l">
              <a:lnSpc>
                <a:spcPct val="50000"/>
              </a:lnSpc>
              <a:spcBef>
                <a:spcPts val="440"/>
              </a:spcBef>
              <a:spcAft>
                <a:spcPts val="0"/>
              </a:spcAft>
              <a:buClr>
                <a:schemeClr val="dk1"/>
              </a:buClr>
              <a:buSzPct val="100000"/>
              <a:buFont typeface="Arial"/>
              <a:buChar char="•"/>
            </a:pPr>
            <a:r>
              <a:rPr b="1" i="0" lang="en-GB" sz="2200" u="none" cap="none" strike="noStrike">
                <a:solidFill>
                  <a:schemeClr val="dk1"/>
                </a:solidFill>
                <a:latin typeface="Calibri"/>
                <a:ea typeface="Calibri"/>
                <a:cs typeface="Calibri"/>
                <a:sym typeface="Calibri"/>
              </a:rPr>
              <a:t>Chi-square test for trend</a:t>
            </a:r>
          </a:p>
          <a:p>
            <a:pPr indent="-342900" lvl="0" marL="342900" marR="0" rtl="0" algn="l">
              <a:spcBef>
                <a:spcPts val="440"/>
              </a:spcBef>
              <a:spcAft>
                <a:spcPts val="0"/>
              </a:spcAft>
              <a:buClr>
                <a:schemeClr val="dk1"/>
              </a:buClr>
              <a:buSzPct val="25000"/>
              <a:buFont typeface="Arial"/>
              <a:buNone/>
            </a:pPr>
            <a:r>
              <a:rPr b="1" i="0" lang="en-GB" sz="2200" u="none" cap="none" strike="noStrike">
                <a:solidFill>
                  <a:schemeClr val="dk1"/>
                </a:solidFill>
                <a:latin typeface="Calibri"/>
                <a:ea typeface="Calibri"/>
                <a:cs typeface="Calibri"/>
                <a:sym typeface="Calibri"/>
              </a:rPr>
              <a:t>	</a:t>
            </a:r>
            <a:r>
              <a:rPr b="0" i="0" lang="en-GB" sz="2200" u="none" cap="none" strike="noStrike">
                <a:solidFill>
                  <a:schemeClr val="dk1"/>
                </a:solidFill>
                <a:latin typeface="Calibri"/>
                <a:ea typeface="Calibri"/>
                <a:cs typeface="Calibri"/>
                <a:sym typeface="Calibri"/>
              </a:rPr>
              <a:t>Use when we have two categorical variables, where </a:t>
            </a:r>
            <a:r>
              <a:rPr b="0" i="0" lang="en-GB" sz="2200" u="sng" cap="none" strike="noStrike">
                <a:solidFill>
                  <a:schemeClr val="dk1"/>
                </a:solidFill>
                <a:latin typeface="Calibri"/>
                <a:ea typeface="Calibri"/>
                <a:cs typeface="Calibri"/>
                <a:sym typeface="Calibri"/>
              </a:rPr>
              <a:t>one or both are naturally ordered</a:t>
            </a:r>
            <a:r>
              <a:rPr b="0" i="0" lang="en-GB" sz="2200" u="none" cap="none" strike="noStrike">
                <a:solidFill>
                  <a:schemeClr val="dk1"/>
                </a:solidFill>
                <a:latin typeface="Calibri"/>
                <a:ea typeface="Calibri"/>
                <a:cs typeface="Calibri"/>
                <a:sym typeface="Calibri"/>
              </a:rPr>
              <a:t> and the </a:t>
            </a:r>
            <a:r>
              <a:rPr b="0" i="0" lang="en-GB" sz="2200" u="sng" cap="none" strike="noStrike">
                <a:solidFill>
                  <a:schemeClr val="dk1"/>
                </a:solidFill>
                <a:latin typeface="Calibri"/>
                <a:ea typeface="Calibri"/>
                <a:cs typeface="Calibri"/>
                <a:sym typeface="Calibri"/>
              </a:rPr>
              <a:t>ordered variable has at least three levels</a:t>
            </a:r>
            <a:r>
              <a:rPr b="0" i="0" lang="en-GB" sz="2200" u="none" cap="none" strike="noStrike">
                <a:solidFill>
                  <a:schemeClr val="dk1"/>
                </a:solidFill>
                <a:latin typeface="Calibri"/>
                <a:ea typeface="Calibri"/>
                <a:cs typeface="Calibri"/>
                <a:sym typeface="Calibri"/>
              </a:rPr>
              <a:t>, and our </a:t>
            </a:r>
            <a:r>
              <a:rPr b="0" i="0" lang="en-GB" sz="2200" u="sng" cap="none" strike="noStrike">
                <a:solidFill>
                  <a:schemeClr val="dk1"/>
                </a:solidFill>
                <a:latin typeface="Calibri"/>
                <a:ea typeface="Calibri"/>
                <a:cs typeface="Calibri"/>
                <a:sym typeface="Calibri"/>
              </a:rPr>
              <a:t>expected frequencies </a:t>
            </a:r>
            <a:r>
              <a:rPr b="1" i="0" lang="en-GB" sz="2200" u="sng" cap="none" strike="noStrike">
                <a:solidFill>
                  <a:schemeClr val="dk1"/>
                </a:solidFill>
                <a:latin typeface="Calibri"/>
                <a:ea typeface="Calibri"/>
                <a:cs typeface="Calibri"/>
                <a:sym typeface="Calibri"/>
              </a:rPr>
              <a:t>are not</a:t>
            </a:r>
            <a:r>
              <a:rPr b="0" i="0" lang="en-GB" sz="2200" u="sng" cap="none" strike="noStrike">
                <a:solidFill>
                  <a:schemeClr val="dk1"/>
                </a:solidFill>
                <a:latin typeface="Calibri"/>
                <a:ea typeface="Calibri"/>
                <a:cs typeface="Calibri"/>
                <a:sym typeface="Calibri"/>
              </a:rPr>
              <a:t> too small</a:t>
            </a:r>
            <a:r>
              <a:rPr b="0" i="0" lang="en-GB" sz="2200" u="none" cap="none" strike="noStrike">
                <a:solidFill>
                  <a:schemeClr val="dk1"/>
                </a:solidFill>
                <a:latin typeface="Calibri"/>
                <a:ea typeface="Calibri"/>
                <a:cs typeface="Calibri"/>
                <a:sym typeface="Calibri"/>
              </a:rPr>
              <a:t>. </a:t>
            </a:r>
          </a:p>
          <a:p>
            <a:pPr indent="-342900" lvl="0" marL="342900" marR="0" rtl="0" algn="l">
              <a:spcBef>
                <a:spcPts val="300"/>
              </a:spcBef>
              <a:spcAft>
                <a:spcPts val="0"/>
              </a:spcAft>
              <a:buClr>
                <a:schemeClr val="dk1"/>
              </a:buClr>
              <a:buSzPct val="25000"/>
              <a:buFont typeface="Arial"/>
              <a:buNone/>
            </a:pPr>
            <a:r>
              <a:t/>
            </a:r>
            <a:endParaRPr b="0" i="0" sz="15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ct val="100000"/>
              <a:buFont typeface="Arial"/>
              <a:buChar char="•"/>
            </a:pPr>
            <a:r>
              <a:rPr b="1" i="0" lang="en-GB" sz="2200" u="none" cap="none" strike="noStrike">
                <a:solidFill>
                  <a:schemeClr val="dk1"/>
                </a:solidFill>
                <a:latin typeface="Calibri"/>
                <a:ea typeface="Calibri"/>
                <a:cs typeface="Calibri"/>
                <a:sym typeface="Calibri"/>
              </a:rPr>
              <a:t>McNemar’s test</a:t>
            </a:r>
          </a:p>
          <a:p>
            <a:pPr indent="-342900" lvl="0" marL="342900" marR="0" rtl="0" algn="l">
              <a:spcBef>
                <a:spcPts val="440"/>
              </a:spcBef>
              <a:spcAft>
                <a:spcPts val="0"/>
              </a:spcAft>
              <a:buClr>
                <a:schemeClr val="dk1"/>
              </a:buClr>
              <a:buSzPct val="25000"/>
              <a:buFont typeface="Arial"/>
              <a:buNone/>
            </a:pPr>
            <a:r>
              <a:rPr b="1" i="0" lang="en-GB" sz="2200" u="none" cap="none" strike="noStrike">
                <a:solidFill>
                  <a:schemeClr val="dk1"/>
                </a:solidFill>
                <a:latin typeface="Calibri"/>
                <a:ea typeface="Calibri"/>
                <a:cs typeface="Calibri"/>
                <a:sym typeface="Calibri"/>
              </a:rPr>
              <a:t>	</a:t>
            </a:r>
            <a:r>
              <a:rPr b="0" i="0" lang="en-GB" sz="2200" u="none" cap="none" strike="noStrike">
                <a:solidFill>
                  <a:schemeClr val="dk1"/>
                </a:solidFill>
                <a:latin typeface="Calibri"/>
                <a:ea typeface="Calibri"/>
                <a:cs typeface="Calibri"/>
                <a:sym typeface="Calibri"/>
              </a:rPr>
              <a:t>Use when we have two categorical </a:t>
            </a:r>
            <a:r>
              <a:rPr b="0" i="0" lang="en-GB" sz="2200" u="sng" cap="none" strike="noStrike">
                <a:solidFill>
                  <a:schemeClr val="dk1"/>
                </a:solidFill>
                <a:latin typeface="Calibri"/>
                <a:ea typeface="Calibri"/>
                <a:cs typeface="Calibri"/>
                <a:sym typeface="Calibri"/>
              </a:rPr>
              <a:t>paired</a:t>
            </a:r>
            <a:r>
              <a:rPr b="0" i="0" lang="en-GB" sz="2200" u="none" cap="none" strike="noStrike">
                <a:solidFill>
                  <a:schemeClr val="dk1"/>
                </a:solidFill>
                <a:latin typeface="Calibri"/>
                <a:ea typeface="Calibri"/>
                <a:cs typeface="Calibri"/>
                <a:sym typeface="Calibri"/>
              </a:rPr>
              <a:t> variables.</a:t>
            </a:r>
          </a:p>
          <a:p>
            <a:pPr indent="-342900" lvl="0" marL="342900" marR="0" rtl="0" algn="l">
              <a:spcBef>
                <a:spcPts val="440"/>
              </a:spcBef>
              <a:spcAft>
                <a:spcPts val="0"/>
              </a:spcAft>
              <a:buClr>
                <a:schemeClr val="dk1"/>
              </a:buClr>
              <a:buSzPct val="25000"/>
              <a:buFont typeface="Arial"/>
              <a:buNone/>
            </a:pPr>
            <a:r>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ct val="2500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3" name="Shape 1233"/>
        <p:cNvGrpSpPr/>
        <p:nvPr/>
      </p:nvGrpSpPr>
      <p:grpSpPr>
        <a:xfrm>
          <a:off x="0" y="0"/>
          <a:ext cx="0" cy="0"/>
          <a:chOff x="0" y="0"/>
          <a:chExt cx="0" cy="0"/>
        </a:xfrm>
      </p:grpSpPr>
      <p:sp>
        <p:nvSpPr>
          <p:cNvPr id="1234" name="Shape 123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Summary – contingency tables</a:t>
            </a:r>
          </a:p>
        </p:txBody>
      </p:sp>
      <p:sp>
        <p:nvSpPr>
          <p:cNvPr id="1235" name="Shape 1235"/>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Turn scientific question to null and alternative hypothesis</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Calculate expected frequencies</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Think about test assumptions</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Carry out chi-square or Fishers test if appropriate</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0" name="Shape 1240"/>
        <p:cNvGrpSpPr/>
        <p:nvPr/>
      </p:nvGrpSpPr>
      <p:grpSpPr>
        <a:xfrm>
          <a:off x="0" y="0"/>
          <a:ext cx="0" cy="0"/>
          <a:chOff x="0" y="0"/>
          <a:chExt cx="0" cy="0"/>
        </a:xfrm>
      </p:grpSpPr>
      <p:sp>
        <p:nvSpPr>
          <p:cNvPr id="1241" name="Shape 1241"/>
          <p:cNvSpPr txBox="1"/>
          <p:nvPr>
            <p:ph type="title"/>
          </p:nvPr>
        </p:nvSpPr>
        <p:spPr>
          <a:xfrm>
            <a:off x="468312" y="549275"/>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Contingency table</a:t>
            </a:r>
            <a:br>
              <a:rPr b="0" i="0" lang="en-GB" sz="4400" u="none" cap="none" strike="noStrike">
                <a:solidFill>
                  <a:schemeClr val="dk1"/>
                </a:solidFill>
                <a:latin typeface="Calibri"/>
                <a:ea typeface="Calibri"/>
                <a:cs typeface="Calibri"/>
                <a:sym typeface="Calibri"/>
              </a:rPr>
            </a:br>
            <a:r>
              <a:rPr b="0" i="0" lang="en-GB" sz="4400" u="none" cap="none" strike="noStrike">
                <a:solidFill>
                  <a:schemeClr val="dk1"/>
                </a:solidFill>
                <a:latin typeface="Calibri"/>
                <a:ea typeface="Calibri"/>
                <a:cs typeface="Calibri"/>
                <a:sym typeface="Calibri"/>
              </a:rPr>
              <a:t> practical</a:t>
            </a:r>
          </a:p>
        </p:txBody>
      </p:sp>
      <p:sp>
        <p:nvSpPr>
          <p:cNvPr id="1242" name="Shape 1242"/>
          <p:cNvSpPr/>
          <p:nvPr/>
        </p:nvSpPr>
        <p:spPr>
          <a:xfrm>
            <a:off x="395287" y="476250"/>
            <a:ext cx="8353425" cy="5832474"/>
          </a:xfrm>
          <a:prstGeom prst="rect">
            <a:avLst/>
          </a:prstGeom>
          <a:noFill/>
          <a:ln cap="flat" cmpd="sng" w="57150">
            <a:solidFill>
              <a:srgbClr val="00B0F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C:\Users\dawson04\AppData\Local\Microsoft\Windows\Temporary Internet Files\Content.IE5\46NUUJQD\MC900198862[1].wmf" id="1243" name="Shape 1243"/>
          <p:cNvPicPr preferRelativeResize="0"/>
          <p:nvPr/>
        </p:nvPicPr>
        <p:blipFill rotWithShape="1">
          <a:blip r:embed="rId3">
            <a:alphaModFix/>
          </a:blip>
          <a:srcRect b="0" l="0" r="0" t="0"/>
          <a:stretch/>
        </p:blipFill>
        <p:spPr>
          <a:xfrm>
            <a:off x="6915150" y="620712"/>
            <a:ext cx="1692275" cy="1730374"/>
          </a:xfrm>
          <a:prstGeom prst="rect">
            <a:avLst/>
          </a:prstGeom>
          <a:noFill/>
          <a:ln>
            <a:noFill/>
          </a:ln>
        </p:spPr>
      </p:pic>
      <p:sp>
        <p:nvSpPr>
          <p:cNvPr id="1244" name="Shape 1244"/>
          <p:cNvSpPr txBox="1"/>
          <p:nvPr/>
        </p:nvSpPr>
        <p:spPr>
          <a:xfrm>
            <a:off x="446856" y="1752600"/>
            <a:ext cx="8229600" cy="452596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Font typeface="Arial"/>
              <a:buNone/>
            </a:pPr>
            <a:r>
              <a:t/>
            </a:r>
            <a:endParaRPr sz="3000">
              <a:solidFill>
                <a:schemeClr val="dk1"/>
              </a:solidFill>
              <a:latin typeface="Calibri"/>
              <a:ea typeface="Calibri"/>
              <a:cs typeface="Calibri"/>
              <a:sym typeface="Calibri"/>
            </a:endParaRPr>
          </a:p>
          <a:p>
            <a:pPr indent="-342900" lvl="0" marL="342900" marR="0" rtl="0" algn="l">
              <a:spcBef>
                <a:spcPts val="600"/>
              </a:spcBef>
              <a:spcAft>
                <a:spcPts val="0"/>
              </a:spcAft>
              <a:buClr>
                <a:schemeClr val="dk1"/>
              </a:buClr>
              <a:buFont typeface="Arial"/>
              <a:buNone/>
            </a:pPr>
            <a:r>
              <a:t/>
            </a:r>
            <a:endParaRPr sz="3000">
              <a:solidFill>
                <a:schemeClr val="dk1"/>
              </a:solidFill>
              <a:latin typeface="Calibri"/>
              <a:ea typeface="Calibri"/>
              <a:cs typeface="Calibri"/>
              <a:sym typeface="Calibri"/>
            </a:endParaRPr>
          </a:p>
          <a:p>
            <a:pPr indent="-342900" lvl="0" marL="342900" marR="0" rtl="0" algn="l">
              <a:spcBef>
                <a:spcPts val="600"/>
              </a:spcBef>
              <a:spcAft>
                <a:spcPts val="0"/>
              </a:spcAft>
              <a:buClr>
                <a:schemeClr val="dk1"/>
              </a:buClr>
              <a:buSzPct val="100000"/>
              <a:buFont typeface="Arial"/>
              <a:buChar char="•"/>
            </a:pPr>
            <a:r>
              <a:rPr lang="en-GB" sz="3000">
                <a:solidFill>
                  <a:schemeClr val="dk1"/>
                </a:solidFill>
                <a:latin typeface="Calibri"/>
                <a:ea typeface="Calibri"/>
                <a:cs typeface="Calibri"/>
                <a:sym typeface="Calibri"/>
              </a:rPr>
              <a:t>Work through examples in the slides</a:t>
            </a:r>
          </a:p>
          <a:p>
            <a:pPr indent="-342900" lvl="0" marL="342900" marR="0" rtl="0" algn="l">
              <a:spcBef>
                <a:spcPts val="600"/>
              </a:spcBef>
              <a:spcAft>
                <a:spcPts val="0"/>
              </a:spcAft>
              <a:buClr>
                <a:schemeClr val="dk1"/>
              </a:buClr>
              <a:buFont typeface="Arial"/>
              <a:buNone/>
            </a:pPr>
            <a:r>
              <a:t/>
            </a:r>
            <a:endParaRPr sz="3000">
              <a:solidFill>
                <a:schemeClr val="dk1"/>
              </a:solidFill>
              <a:latin typeface="Calibri"/>
              <a:ea typeface="Calibri"/>
              <a:cs typeface="Calibri"/>
              <a:sym typeface="Calibri"/>
            </a:endParaRPr>
          </a:p>
          <a:p>
            <a:pPr indent="-342900" lvl="0" marL="342900" marR="0" rtl="0" algn="l">
              <a:spcBef>
                <a:spcPts val="600"/>
              </a:spcBef>
              <a:spcAft>
                <a:spcPts val="0"/>
              </a:spcAft>
              <a:buClr>
                <a:schemeClr val="dk1"/>
              </a:buClr>
              <a:buSzPct val="100000"/>
              <a:buFont typeface="Arial"/>
              <a:buChar char="•"/>
            </a:pPr>
            <a:r>
              <a:rPr lang="en-GB" sz="3000">
                <a:solidFill>
                  <a:schemeClr val="dk1"/>
                </a:solidFill>
                <a:latin typeface="Calibri"/>
                <a:ea typeface="Calibri"/>
                <a:cs typeface="Calibri"/>
                <a:sym typeface="Calibri"/>
              </a:rPr>
              <a:t>Complete contingency table practical </a:t>
            </a:r>
          </a:p>
          <a:p>
            <a:pPr indent="-342900" lvl="0" marL="342900" marR="0" rtl="0" algn="l">
              <a:spcBef>
                <a:spcPts val="600"/>
              </a:spcBef>
              <a:spcAft>
                <a:spcPts val="0"/>
              </a:spcAft>
              <a:buClr>
                <a:schemeClr val="dk1"/>
              </a:buClr>
              <a:buFont typeface="Arial"/>
              <a:buNone/>
            </a:pPr>
            <a:r>
              <a:t/>
            </a:r>
            <a:endParaRPr sz="3000">
              <a:solidFill>
                <a:schemeClr val="dk1"/>
              </a:solidFill>
              <a:latin typeface="Calibri"/>
              <a:ea typeface="Calibri"/>
              <a:cs typeface="Calibri"/>
              <a:sym typeface="Calibri"/>
            </a:endParaRPr>
          </a:p>
          <a:p>
            <a:pPr indent="-342900" lvl="0" marL="342900" marR="0" rtl="0" algn="l">
              <a:spcBef>
                <a:spcPts val="600"/>
              </a:spcBef>
              <a:spcAft>
                <a:spcPts val="0"/>
              </a:spcAft>
              <a:buClr>
                <a:schemeClr val="dk1"/>
              </a:buClr>
              <a:buSzPct val="100000"/>
              <a:buFont typeface="Arial"/>
              <a:buChar char="•"/>
            </a:pPr>
            <a:r>
              <a:rPr lang="en-GB" sz="3000">
                <a:solidFill>
                  <a:schemeClr val="dk1"/>
                </a:solidFill>
                <a:latin typeface="Calibri"/>
                <a:ea typeface="Calibri"/>
                <a:cs typeface="Calibri"/>
                <a:sym typeface="Calibri"/>
              </a:rPr>
              <a:t>We will have solutions before moving to the group exercise</a:t>
            </a:r>
          </a:p>
          <a:p>
            <a:pPr indent="-342900" lvl="0" marL="342900" marR="0" rtl="0" algn="l">
              <a:spcBef>
                <a:spcPts val="600"/>
              </a:spcBef>
              <a:spcAft>
                <a:spcPts val="0"/>
              </a:spcAft>
              <a:buClr>
                <a:schemeClr val="dk1"/>
              </a:buClr>
              <a:buFont typeface="Arial"/>
              <a:buNone/>
            </a:pPr>
            <a:r>
              <a:t/>
            </a:r>
            <a:endParaRPr sz="3000">
              <a:solidFill>
                <a:schemeClr val="dk1"/>
              </a:solidFill>
              <a:latin typeface="Calibri"/>
              <a:ea typeface="Calibri"/>
              <a:cs typeface="Calibri"/>
              <a:sym typeface="Calibri"/>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9" name="Shape 1249"/>
        <p:cNvGrpSpPr/>
        <p:nvPr/>
      </p:nvGrpSpPr>
      <p:grpSpPr>
        <a:xfrm>
          <a:off x="0" y="0"/>
          <a:ext cx="0" cy="0"/>
          <a:chOff x="0" y="0"/>
          <a:chExt cx="0" cy="0"/>
        </a:xfrm>
      </p:grpSpPr>
      <p:sp>
        <p:nvSpPr>
          <p:cNvPr id="1250" name="Shape 1250"/>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GB"/>
              <a:t>Small group exercise</a:t>
            </a:r>
          </a:p>
        </p:txBody>
      </p:sp>
      <p:sp>
        <p:nvSpPr>
          <p:cNvPr id="1251" name="Shape 1251"/>
          <p:cNvSpPr txBox="1"/>
          <p:nvPr>
            <p:ph idx="1" type="body"/>
          </p:nvPr>
        </p:nvSpPr>
        <p:spPr>
          <a:xfrm>
            <a:off x="181000" y="1600200"/>
            <a:ext cx="8963100" cy="4526100"/>
          </a:xfrm>
          <a:prstGeom prst="rect">
            <a:avLst/>
          </a:prstGeom>
        </p:spPr>
        <p:txBody>
          <a:bodyPr anchorCtr="0" anchor="t" bIns="91425" lIns="91425" rIns="91425" tIns="91425">
            <a:noAutofit/>
          </a:bodyPr>
          <a:lstStyle/>
          <a:p>
            <a:pPr indent="-228600" lvl="0" marL="457200" rtl="0">
              <a:spcBef>
                <a:spcPts val="0"/>
              </a:spcBef>
            </a:pPr>
            <a:r>
              <a:rPr lang="en-GB"/>
              <a:t>In groups of 3 /4 you are going to explore several example datasets</a:t>
            </a:r>
          </a:p>
          <a:p>
            <a:pPr indent="-228600" lvl="0" marL="457200" rtl="0">
              <a:spcBef>
                <a:spcPts val="0"/>
              </a:spcBef>
            </a:pPr>
            <a:r>
              <a:rPr lang="en-GB"/>
              <a:t>Each dataset has a brief explanation</a:t>
            </a:r>
          </a:p>
          <a:p>
            <a:pPr indent="-228600" lvl="0" marL="457200" rtl="0">
              <a:spcBef>
                <a:spcPts val="0"/>
              </a:spcBef>
            </a:pPr>
            <a:r>
              <a:rPr lang="en-GB"/>
              <a:t>You have to decide what test is appropriate?</a:t>
            </a:r>
          </a:p>
          <a:p>
            <a:pPr indent="-228600" lvl="1" marL="914400" rtl="0">
              <a:spcBef>
                <a:spcPts val="0"/>
              </a:spcBef>
            </a:pPr>
            <a:r>
              <a:rPr lang="en-GB"/>
              <a:t>Parametric / Non-parametric?</a:t>
            </a:r>
          </a:p>
          <a:p>
            <a:pPr indent="-228600" lvl="1" marL="914400" rtl="0">
              <a:spcBef>
                <a:spcPts val="0"/>
              </a:spcBef>
            </a:pPr>
            <a:r>
              <a:rPr lang="en-GB"/>
              <a:t>Paired? Independent?</a:t>
            </a:r>
          </a:p>
          <a:p>
            <a:pPr indent="-228600" lvl="1" marL="914400" rtl="0">
              <a:spcBef>
                <a:spcPts val="0"/>
              </a:spcBef>
            </a:pPr>
            <a:r>
              <a:rPr lang="en-GB"/>
              <a:t>Two-sided?</a:t>
            </a:r>
          </a:p>
          <a:p>
            <a:pPr indent="0" lvl="0" marL="0" rtl="0">
              <a:spcBef>
                <a:spcPts val="0"/>
              </a:spcBef>
              <a:buNone/>
            </a:pPr>
            <a:r>
              <a:rPr lang="en-GB"/>
              <a:t>Record your observations here:-</a:t>
            </a:r>
          </a:p>
          <a:p>
            <a:pPr indent="0" lvl="0" marL="0">
              <a:spcBef>
                <a:spcPts val="0"/>
              </a:spcBef>
              <a:buNone/>
            </a:pPr>
            <a:r>
              <a:rPr lang="en-GB"/>
              <a:t>https://public.etherpad-mozilla.org/p/2016-10-17-intro-to-stats</a:t>
            </a: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6" name="Shape 1256"/>
        <p:cNvGrpSpPr/>
        <p:nvPr/>
      </p:nvGrpSpPr>
      <p:grpSpPr>
        <a:xfrm>
          <a:off x="0" y="0"/>
          <a:ext cx="0" cy="0"/>
          <a:chOff x="0" y="0"/>
          <a:chExt cx="0" cy="0"/>
        </a:xfrm>
      </p:grpSpPr>
      <p:sp>
        <p:nvSpPr>
          <p:cNvPr id="1257" name="Shape 125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Summary</a:t>
            </a:r>
          </a:p>
        </p:txBody>
      </p:sp>
      <p:sp>
        <p:nvSpPr>
          <p:cNvPr id="1258" name="Shape 1258"/>
          <p:cNvSpPr txBox="1"/>
          <p:nvPr>
            <p:ph idx="1" type="body"/>
          </p:nvPr>
        </p:nvSpPr>
        <p:spPr>
          <a:xfrm>
            <a:off x="457200" y="1600200"/>
            <a:ext cx="8229600" cy="50291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740"/>
              <a:buFont typeface="Arial"/>
              <a:buChar char="•"/>
            </a:pPr>
            <a:r>
              <a:rPr b="0" i="0" lang="en-GB" sz="2720" u="none" cap="none" strike="noStrike">
                <a:solidFill>
                  <a:schemeClr val="dk1"/>
                </a:solidFill>
                <a:latin typeface="Calibri"/>
                <a:ea typeface="Calibri"/>
                <a:cs typeface="Calibri"/>
                <a:sym typeface="Calibri"/>
              </a:rPr>
              <a:t>For </a:t>
            </a:r>
            <a:r>
              <a:rPr b="0" i="0" lang="en-GB" sz="2720" u="none" cap="none" strike="noStrike">
                <a:solidFill>
                  <a:srgbClr val="7030A0"/>
                </a:solidFill>
                <a:latin typeface="Calibri"/>
                <a:ea typeface="Calibri"/>
                <a:cs typeface="Calibri"/>
                <a:sym typeface="Calibri"/>
              </a:rPr>
              <a:t>independent</a:t>
            </a:r>
            <a:r>
              <a:rPr b="0" i="0" lang="en-GB" sz="2720" u="none" cap="none" strike="noStrike">
                <a:solidFill>
                  <a:schemeClr val="dk1"/>
                </a:solidFill>
                <a:latin typeface="Calibri"/>
                <a:ea typeface="Calibri"/>
                <a:cs typeface="Calibri"/>
                <a:sym typeface="Calibri"/>
              </a:rPr>
              <a:t> observations</a:t>
            </a:r>
          </a:p>
          <a:p>
            <a:pPr indent="-342900" lvl="0" marL="342900" marR="0" rtl="0" algn="l">
              <a:lnSpc>
                <a:spcPct val="90000"/>
              </a:lnSpc>
              <a:spcBef>
                <a:spcPts val="544"/>
              </a:spcBef>
              <a:spcAft>
                <a:spcPts val="0"/>
              </a:spcAft>
              <a:buClr>
                <a:schemeClr val="dk1"/>
              </a:buClr>
              <a:buSzPct val="100740"/>
              <a:buFont typeface="Arial"/>
              <a:buChar char="•"/>
            </a:pPr>
            <a:r>
              <a:rPr b="0" i="0" lang="en-GB" sz="2720" u="none" cap="none" strike="noStrike">
                <a:solidFill>
                  <a:schemeClr val="dk1"/>
                </a:solidFill>
                <a:latin typeface="Calibri"/>
                <a:ea typeface="Calibri"/>
                <a:cs typeface="Calibri"/>
                <a:sym typeface="Calibri"/>
              </a:rPr>
              <a:t>For </a:t>
            </a:r>
            <a:r>
              <a:rPr b="0" i="0" lang="en-GB" sz="2720" u="none" cap="none" strike="noStrike">
                <a:solidFill>
                  <a:srgbClr val="0070C0"/>
                </a:solidFill>
                <a:latin typeface="Calibri"/>
                <a:ea typeface="Calibri"/>
                <a:cs typeface="Calibri"/>
                <a:sym typeface="Calibri"/>
              </a:rPr>
              <a:t>normally distributed</a:t>
            </a:r>
            <a:r>
              <a:rPr b="0" i="0" lang="en-GB" sz="2720" u="none" cap="none" strike="noStrike">
                <a:solidFill>
                  <a:schemeClr val="dk1"/>
                </a:solidFill>
                <a:latin typeface="Calibri"/>
                <a:ea typeface="Calibri"/>
                <a:cs typeface="Calibri"/>
                <a:sym typeface="Calibri"/>
              </a:rPr>
              <a:t> </a:t>
            </a:r>
            <a:r>
              <a:rPr b="0" i="0" lang="en-GB" sz="2720" u="none" cap="none" strike="noStrike">
                <a:solidFill>
                  <a:srgbClr val="FF0000"/>
                </a:solidFill>
                <a:latin typeface="Calibri"/>
                <a:ea typeface="Calibri"/>
                <a:cs typeface="Calibri"/>
                <a:sym typeface="Calibri"/>
              </a:rPr>
              <a:t>continuous</a:t>
            </a:r>
            <a:r>
              <a:rPr b="0" i="0" lang="en-GB" sz="2720" u="none" cap="none" strike="noStrike">
                <a:solidFill>
                  <a:schemeClr val="dk1"/>
                </a:solidFill>
                <a:latin typeface="Calibri"/>
                <a:ea typeface="Calibri"/>
                <a:cs typeface="Calibri"/>
                <a:sym typeface="Calibri"/>
              </a:rPr>
              <a:t> outcomes - T-tests</a:t>
            </a:r>
          </a:p>
          <a:p>
            <a:pPr indent="-342900" lvl="0" marL="342900" marR="0" rtl="0" algn="l">
              <a:lnSpc>
                <a:spcPct val="90000"/>
              </a:lnSpc>
              <a:spcBef>
                <a:spcPts val="544"/>
              </a:spcBef>
              <a:spcAft>
                <a:spcPts val="0"/>
              </a:spcAft>
              <a:buClr>
                <a:schemeClr val="dk1"/>
              </a:buClr>
              <a:buSzPct val="100740"/>
              <a:buFont typeface="Arial"/>
              <a:buChar char="•"/>
            </a:pPr>
            <a:r>
              <a:rPr b="0" i="0" lang="en-GB" sz="2720" u="none" cap="none" strike="noStrike">
                <a:solidFill>
                  <a:schemeClr val="dk1"/>
                </a:solidFill>
                <a:latin typeface="Calibri"/>
                <a:ea typeface="Calibri"/>
                <a:cs typeface="Calibri"/>
                <a:sym typeface="Calibri"/>
              </a:rPr>
              <a:t>For </a:t>
            </a:r>
            <a:r>
              <a:rPr b="0" i="0" lang="en-GB" sz="2720" u="none" cap="none" strike="noStrike">
                <a:solidFill>
                  <a:srgbClr val="FF0000"/>
                </a:solidFill>
                <a:latin typeface="Calibri"/>
                <a:ea typeface="Calibri"/>
                <a:cs typeface="Calibri"/>
                <a:sym typeface="Calibri"/>
              </a:rPr>
              <a:t>categorical </a:t>
            </a:r>
            <a:r>
              <a:rPr b="0" i="0" lang="en-GB" sz="2720" u="none" cap="none" strike="noStrike">
                <a:solidFill>
                  <a:schemeClr val="dk1"/>
                </a:solidFill>
                <a:latin typeface="Calibri"/>
                <a:ea typeface="Calibri"/>
                <a:cs typeface="Calibri"/>
                <a:sym typeface="Calibri"/>
              </a:rPr>
              <a:t>outcomes - Chi-squared tests</a:t>
            </a:r>
          </a:p>
          <a:p>
            <a:pPr indent="-342900" lvl="0" marL="342900" marR="0" rtl="0" algn="l">
              <a:lnSpc>
                <a:spcPct val="90000"/>
              </a:lnSpc>
              <a:spcBef>
                <a:spcPts val="544"/>
              </a:spcBef>
              <a:spcAft>
                <a:spcPts val="0"/>
              </a:spcAft>
              <a:buClr>
                <a:schemeClr val="dk1"/>
              </a:buClr>
              <a:buSzPct val="100740"/>
              <a:buFont typeface="Arial"/>
              <a:buChar char="•"/>
            </a:pPr>
            <a:r>
              <a:rPr b="0" i="0" lang="en-GB" sz="2720" u="none" cap="none" strike="noStrike">
                <a:solidFill>
                  <a:schemeClr val="dk1"/>
                </a:solidFill>
                <a:latin typeface="Calibri"/>
                <a:ea typeface="Calibri"/>
                <a:cs typeface="Calibri"/>
                <a:sym typeface="Calibri"/>
              </a:rPr>
              <a:t>Confidence interval tell us more of story than p-value</a:t>
            </a:r>
          </a:p>
          <a:p>
            <a:pPr indent="-342900" lvl="0" marL="342900" marR="0" rtl="0" algn="l">
              <a:lnSpc>
                <a:spcPct val="90000"/>
              </a:lnSpc>
              <a:spcBef>
                <a:spcPts val="544"/>
              </a:spcBef>
              <a:spcAft>
                <a:spcPts val="0"/>
              </a:spcAft>
              <a:buClr>
                <a:schemeClr val="dk1"/>
              </a:buClr>
              <a:buSzPct val="100740"/>
              <a:buFont typeface="Arial"/>
              <a:buChar char="•"/>
            </a:pPr>
            <a:r>
              <a:rPr b="0" i="0" lang="en-GB" sz="2720" u="none" cap="none" strike="noStrike">
                <a:solidFill>
                  <a:schemeClr val="dk1"/>
                </a:solidFill>
                <a:latin typeface="Calibri"/>
                <a:ea typeface="Calibri"/>
                <a:cs typeface="Calibri"/>
                <a:sym typeface="Calibri"/>
              </a:rPr>
              <a:t>Limitations </a:t>
            </a:r>
          </a:p>
          <a:p>
            <a:pPr indent="-285750" lvl="1" marL="742950" marR="0" rtl="0" algn="l">
              <a:lnSpc>
                <a:spcPct val="90000"/>
              </a:lnSpc>
              <a:spcBef>
                <a:spcPts val="476"/>
              </a:spcBef>
              <a:spcAft>
                <a:spcPts val="0"/>
              </a:spcAft>
              <a:buClr>
                <a:schemeClr val="dk1"/>
              </a:buClr>
              <a:buSzPct val="99166"/>
              <a:buFont typeface="Arial"/>
              <a:buChar char="–"/>
            </a:pPr>
            <a:r>
              <a:rPr b="0" i="0" lang="en-GB" sz="2380" u="none" cap="none" strike="noStrike">
                <a:solidFill>
                  <a:schemeClr val="dk1"/>
                </a:solidFill>
                <a:latin typeface="Calibri"/>
                <a:ea typeface="Calibri"/>
                <a:cs typeface="Calibri"/>
                <a:sym typeface="Calibri"/>
              </a:rPr>
              <a:t>Confounding – can adjust for important factors by stratification or regression</a:t>
            </a:r>
          </a:p>
          <a:p>
            <a:pPr indent="-285750" lvl="1" marL="742950" marR="0" rtl="0" algn="l">
              <a:lnSpc>
                <a:spcPct val="90000"/>
              </a:lnSpc>
              <a:spcBef>
                <a:spcPts val="476"/>
              </a:spcBef>
              <a:spcAft>
                <a:spcPts val="0"/>
              </a:spcAft>
              <a:buClr>
                <a:schemeClr val="dk1"/>
              </a:buClr>
              <a:buSzPct val="25000"/>
              <a:buFont typeface="Arial"/>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3" name="Shape 1263"/>
        <p:cNvGrpSpPr/>
        <p:nvPr/>
      </p:nvGrpSpPr>
      <p:grpSpPr>
        <a:xfrm>
          <a:off x="0" y="0"/>
          <a:ext cx="0" cy="0"/>
          <a:chOff x="0" y="0"/>
          <a:chExt cx="0" cy="0"/>
        </a:xfrm>
      </p:grpSpPr>
      <p:sp>
        <p:nvSpPr>
          <p:cNvPr id="1264" name="Shape 126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rgbClr val="0000FF"/>
                </a:solidFill>
                <a:latin typeface="Calibri"/>
                <a:ea typeface="Calibri"/>
                <a:cs typeface="Calibri"/>
                <a:sym typeface="Calibri"/>
              </a:rPr>
              <a:t>References</a:t>
            </a:r>
          </a:p>
        </p:txBody>
      </p:sp>
      <p:sp>
        <p:nvSpPr>
          <p:cNvPr id="1265" name="Shape 1265"/>
          <p:cNvSpPr txBox="1"/>
          <p:nvPr>
            <p:ph idx="1" type="body"/>
          </p:nvPr>
        </p:nvSpPr>
        <p:spPr>
          <a:xfrm>
            <a:off x="457200" y="1600200"/>
            <a:ext cx="8229600" cy="5029199"/>
          </a:xfrm>
          <a:prstGeom prst="rect">
            <a:avLst/>
          </a:prstGeom>
          <a:noFill/>
          <a:ln>
            <a:noFill/>
          </a:ln>
        </p:spPr>
        <p:txBody>
          <a:bodyPr anchorCtr="0" anchor="t" bIns="45700" lIns="91425" rIns="91425" tIns="45700">
            <a:noAutofit/>
          </a:bodyPr>
          <a:lstStyle/>
          <a:p>
            <a:pPr indent="-514350" lvl="1" marL="971550" marR="0" rtl="0" algn="l">
              <a:spcBef>
                <a:spcPts val="0"/>
              </a:spcBef>
              <a:spcAft>
                <a:spcPts val="0"/>
              </a:spcAft>
              <a:buClr>
                <a:srgbClr val="0000FF"/>
              </a:buClr>
              <a:buSzPct val="100000"/>
              <a:buFont typeface="Calibri"/>
              <a:buAutoNum type="arabicPeriod"/>
            </a:pPr>
            <a:r>
              <a:rPr b="0" i="1" lang="en-GB" sz="2800" u="none" cap="none" strike="noStrike">
                <a:solidFill>
                  <a:srgbClr val="0000FF"/>
                </a:solidFill>
                <a:latin typeface="Calibri"/>
                <a:ea typeface="Calibri"/>
                <a:cs typeface="Calibri"/>
                <a:sym typeface="Calibri"/>
              </a:rPr>
              <a:t>Essential Medical Statistics</a:t>
            </a:r>
            <a:r>
              <a:rPr b="0" i="1" lang="en-GB" sz="2800" u="none" cap="none" strike="noStrike">
                <a:solidFill>
                  <a:schemeClr val="dk1"/>
                </a:solidFill>
                <a:latin typeface="Calibri"/>
                <a:ea typeface="Calibri"/>
                <a:cs typeface="Calibri"/>
                <a:sym typeface="Calibri"/>
              </a:rPr>
              <a:t>, Betty Kirkwood and Jonathan Sterne, Wiley-Blackwell, 2</a:t>
            </a:r>
            <a:r>
              <a:rPr b="0" baseline="30000" i="1" lang="en-GB" sz="2800" u="none" cap="none" strike="noStrike">
                <a:solidFill>
                  <a:schemeClr val="dk1"/>
                </a:solidFill>
                <a:latin typeface="Calibri"/>
                <a:ea typeface="Calibri"/>
                <a:cs typeface="Calibri"/>
                <a:sym typeface="Calibri"/>
              </a:rPr>
              <a:t>nd</a:t>
            </a:r>
            <a:r>
              <a:rPr b="0" i="1" lang="en-GB" sz="2800" u="none" cap="none" strike="noStrike">
                <a:solidFill>
                  <a:schemeClr val="dk1"/>
                </a:solidFill>
                <a:latin typeface="Calibri"/>
                <a:ea typeface="Calibri"/>
                <a:cs typeface="Calibri"/>
                <a:sym typeface="Calibri"/>
              </a:rPr>
              <a:t> Edition 2003.</a:t>
            </a:r>
          </a:p>
          <a:p>
            <a:pPr indent="-514350" lvl="1" marL="971550" marR="0" rtl="0" algn="l">
              <a:spcBef>
                <a:spcPts val="560"/>
              </a:spcBef>
              <a:spcAft>
                <a:spcPts val="0"/>
              </a:spcAft>
              <a:buClr>
                <a:srgbClr val="0000FF"/>
              </a:buClr>
              <a:buSzPct val="100000"/>
              <a:buFont typeface="Calibri"/>
              <a:buAutoNum type="arabicPeriod"/>
            </a:pPr>
            <a:r>
              <a:rPr b="0" i="1" lang="en-GB" sz="2800" u="none" cap="none" strike="noStrike">
                <a:solidFill>
                  <a:srgbClr val="0000FF"/>
                </a:solidFill>
                <a:latin typeface="Calibri"/>
                <a:ea typeface="Calibri"/>
                <a:cs typeface="Calibri"/>
                <a:sym typeface="Calibri"/>
              </a:rPr>
              <a:t>Practical Statistics for Medical Research</a:t>
            </a:r>
            <a:r>
              <a:rPr b="0" i="1" lang="en-GB" sz="2800" u="none" cap="none" strike="noStrike">
                <a:solidFill>
                  <a:schemeClr val="dk1"/>
                </a:solidFill>
                <a:latin typeface="Calibri"/>
                <a:ea typeface="Calibri"/>
                <a:cs typeface="Calibri"/>
                <a:sym typeface="Calibri"/>
              </a:rPr>
              <a:t>, Douglas G. Altman, Chapman &amp; Hall / CRC, 1999.</a:t>
            </a:r>
            <a:r>
              <a:rPr b="0" i="0" lang="en-GB" sz="2800" u="none" cap="none" strike="noStrike">
                <a:solidFill>
                  <a:schemeClr val="dk1"/>
                </a:solidFill>
                <a:latin typeface="Calibri"/>
                <a:ea typeface="Calibri"/>
                <a:cs typeface="Calibri"/>
                <a:sym typeface="Calibri"/>
              </a:rPr>
              <a:t>	</a:t>
            </a:r>
          </a:p>
          <a:p>
            <a:pPr indent="-514350" lvl="1" marL="971550" marR="0" rtl="0" algn="l">
              <a:spcBef>
                <a:spcPts val="560"/>
              </a:spcBef>
              <a:spcAft>
                <a:spcPts val="0"/>
              </a:spcAft>
              <a:buClr>
                <a:srgbClr val="0000FF"/>
              </a:buClr>
              <a:buSzPct val="100000"/>
              <a:buFont typeface="Calibri"/>
              <a:buAutoNum type="arabicPeriod"/>
            </a:pPr>
            <a:r>
              <a:rPr i="1" lang="en-GB">
                <a:solidFill>
                  <a:srgbClr val="0000FF"/>
                </a:solidFill>
              </a:rPr>
              <a:t>Ten Simple Rules for Effective Statistical Practice</a:t>
            </a:r>
            <a:r>
              <a:rPr i="1" lang="en-GB">
                <a:solidFill>
                  <a:srgbClr val="000000"/>
                </a:solidFill>
              </a:rPr>
              <a:t>, Robert E. Kass, Brian S. Caffo, Marie Davidian, Xio-Li Meng, Bin Yu, Nancy Reid</a:t>
            </a:r>
            <a:r>
              <a:rPr i="1" lang="en-GB">
                <a:solidFill>
                  <a:srgbClr val="0000FF"/>
                </a:solidFill>
              </a:rPr>
              <a:t> </a:t>
            </a:r>
            <a:r>
              <a:rPr lang="en-GB"/>
              <a:t>http://journals.plos.org/ploscompbiol/article?id=10.1371/journal.pcbi.1004961</a:t>
            </a:r>
            <a:r>
              <a:rPr b="0" i="0" lang="en-GB" sz="2800" u="none" cap="none" strike="noStrike">
                <a:solidFill>
                  <a:schemeClr val="dk1"/>
                </a:solidFill>
                <a:latin typeface="Calibri"/>
                <a:ea typeface="Calibri"/>
                <a:cs typeface="Calibri"/>
                <a:sym typeface="Calibri"/>
              </a:rPr>
              <a:t>				</a:t>
            </a: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0" name="Shape 1270"/>
        <p:cNvGrpSpPr/>
        <p:nvPr/>
      </p:nvGrpSpPr>
      <p:grpSpPr>
        <a:xfrm>
          <a:off x="0" y="0"/>
          <a:ext cx="0" cy="0"/>
          <a:chOff x="0" y="0"/>
          <a:chExt cx="0" cy="0"/>
        </a:xfrm>
      </p:grpSpPr>
      <p:sp>
        <p:nvSpPr>
          <p:cNvPr id="1271" name="Shape 1271"/>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Course Materials:-</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GB" sz="3200" u="sng" cap="none" strike="noStrike">
                <a:solidFill>
                  <a:schemeClr val="hlink"/>
                </a:solidFill>
                <a:latin typeface="Calibri"/>
                <a:ea typeface="Calibri"/>
                <a:cs typeface="Calibri"/>
                <a:sym typeface="Calibri"/>
                <a:hlinkClick r:id="rId3"/>
              </a:rPr>
              <a:t>http://tiny.cc/crukStats</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Course Feedback:-</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rgbClr val="0000FF"/>
              </a:buClr>
              <a:buSzPct val="100000"/>
              <a:buFont typeface="Arial"/>
              <a:buChar char="•"/>
            </a:pPr>
            <a:r>
              <a:rPr lang="en-GB" u="sng">
                <a:solidFill>
                  <a:schemeClr val="hlink"/>
                </a:solidFill>
                <a:hlinkClick r:id="rId4"/>
              </a:rPr>
              <a:t>http://tinyurl.com/stat</a:t>
            </a:r>
            <a:r>
              <a:rPr lang="en-GB" u="sng">
                <a:solidFill>
                  <a:srgbClr val="0000FF"/>
                </a:solidFill>
                <a:hlinkClick r:id="rId5"/>
              </a:rPr>
              <a:t>s-oct17</a:t>
            </a:r>
          </a:p>
        </p:txBody>
      </p:sp>
      <p:sp>
        <p:nvSpPr>
          <p:cNvPr id="1272" name="Shape 127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Finally…</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274637"/>
            <a:ext cx="8507288"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Continuous Data – Distribution?</a:t>
            </a:r>
          </a:p>
        </p:txBody>
      </p:sp>
      <p:pic>
        <p:nvPicPr>
          <p:cNvPr id="178" name="Shape 178"/>
          <p:cNvPicPr preferRelativeResize="0"/>
          <p:nvPr/>
        </p:nvPicPr>
        <p:blipFill rotWithShape="1">
          <a:blip r:embed="rId3">
            <a:alphaModFix/>
          </a:blip>
          <a:srcRect b="0" l="0" r="0" t="0"/>
          <a:stretch/>
        </p:blipFill>
        <p:spPr>
          <a:xfrm>
            <a:off x="357187" y="1285875"/>
            <a:ext cx="4190999" cy="2886074"/>
          </a:xfrm>
          <a:prstGeom prst="rect">
            <a:avLst/>
          </a:prstGeom>
          <a:noFill/>
          <a:ln cap="flat" cmpd="sng" w="9525">
            <a:solidFill>
              <a:schemeClr val="dk1"/>
            </a:solidFill>
            <a:prstDash val="solid"/>
            <a:miter/>
            <a:headEnd len="med" w="med" type="none"/>
            <a:tailEnd len="med" w="med" type="none"/>
          </a:ln>
        </p:spPr>
      </p:pic>
      <p:pic>
        <p:nvPicPr>
          <p:cNvPr id="179" name="Shape 179"/>
          <p:cNvPicPr preferRelativeResize="0"/>
          <p:nvPr/>
        </p:nvPicPr>
        <p:blipFill rotWithShape="1">
          <a:blip r:embed="rId4">
            <a:alphaModFix/>
          </a:blip>
          <a:srcRect b="0" l="0" r="0" t="0"/>
          <a:stretch/>
        </p:blipFill>
        <p:spPr>
          <a:xfrm>
            <a:off x="214312" y="4143375"/>
            <a:ext cx="2714624" cy="2506663"/>
          </a:xfrm>
          <a:prstGeom prst="rect">
            <a:avLst/>
          </a:prstGeom>
          <a:noFill/>
          <a:ln cap="flat" cmpd="sng" w="9525">
            <a:solidFill>
              <a:schemeClr val="accent1"/>
            </a:solidFill>
            <a:prstDash val="solid"/>
            <a:miter/>
            <a:headEnd len="med" w="med" type="none"/>
            <a:tailEnd len="med" w="med" type="none"/>
          </a:ln>
        </p:spPr>
      </p:pic>
      <p:pic>
        <p:nvPicPr>
          <p:cNvPr descr="C:\Users\merral02\AppData\Local\Microsoft\Windows\Temporary Internet Files\Content.Outlook\XWP7JLWI\Histogram of Data 1.jpg" id="180" name="Shape 180"/>
          <p:cNvPicPr preferRelativeResize="0"/>
          <p:nvPr/>
        </p:nvPicPr>
        <p:blipFill rotWithShape="1">
          <a:blip r:embed="rId5">
            <a:alphaModFix/>
          </a:blip>
          <a:srcRect b="0" l="0" r="0" t="0"/>
          <a:stretch/>
        </p:blipFill>
        <p:spPr>
          <a:xfrm>
            <a:off x="4857751" y="1285859"/>
            <a:ext cx="4052886" cy="2714624"/>
          </a:xfrm>
          <a:prstGeom prst="rect">
            <a:avLst/>
          </a:prstGeom>
          <a:noFill/>
          <a:ln cap="flat" cmpd="sng" w="9525">
            <a:solidFill>
              <a:schemeClr val="accent1"/>
            </a:solidFill>
            <a:prstDash val="solid"/>
            <a:miter/>
            <a:headEnd len="med" w="med" type="none"/>
            <a:tailEnd len="med" w="med" type="none"/>
          </a:ln>
        </p:spPr>
      </p:pic>
      <p:pic>
        <p:nvPicPr>
          <p:cNvPr id="181" name="Shape 181"/>
          <p:cNvPicPr preferRelativeResize="0"/>
          <p:nvPr/>
        </p:nvPicPr>
        <p:blipFill rotWithShape="1">
          <a:blip r:embed="rId6">
            <a:alphaModFix/>
          </a:blip>
          <a:srcRect b="0" l="0" r="0" t="0"/>
          <a:stretch/>
        </p:blipFill>
        <p:spPr>
          <a:xfrm>
            <a:off x="2483767" y="3861048"/>
            <a:ext cx="785813" cy="763586"/>
          </a:xfrm>
          <a:prstGeom prst="rect">
            <a:avLst/>
          </a:prstGeom>
          <a:noFill/>
          <a:ln>
            <a:noFill/>
          </a:ln>
        </p:spPr>
      </p:pic>
      <p:pic>
        <p:nvPicPr>
          <p:cNvPr id="182" name="Shape 182"/>
          <p:cNvPicPr preferRelativeResize="0"/>
          <p:nvPr/>
        </p:nvPicPr>
        <p:blipFill rotWithShape="1">
          <a:blip r:embed="rId7">
            <a:alphaModFix/>
          </a:blip>
          <a:srcRect b="0" l="0" r="0" t="0"/>
          <a:stretch/>
        </p:blipFill>
        <p:spPr>
          <a:xfrm>
            <a:off x="8143900" y="4857760"/>
            <a:ext cx="762000" cy="1066799"/>
          </a:xfrm>
          <a:prstGeom prst="rect">
            <a:avLst/>
          </a:prstGeom>
          <a:noFill/>
          <a:ln>
            <a:noFill/>
          </a:ln>
        </p:spPr>
      </p:pic>
      <p:pic>
        <p:nvPicPr>
          <p:cNvPr id="183" name="Shape 183"/>
          <p:cNvPicPr preferRelativeResize="0"/>
          <p:nvPr/>
        </p:nvPicPr>
        <p:blipFill rotWithShape="1">
          <a:blip r:embed="rId8">
            <a:alphaModFix/>
          </a:blip>
          <a:srcRect b="0" l="0" r="0" t="0"/>
          <a:stretch/>
        </p:blipFill>
        <p:spPr>
          <a:xfrm>
            <a:off x="8001024" y="2500306"/>
            <a:ext cx="714374" cy="714374"/>
          </a:xfrm>
          <a:prstGeom prst="rect">
            <a:avLst/>
          </a:prstGeom>
          <a:noFill/>
          <a:ln>
            <a:noFill/>
          </a:ln>
        </p:spPr>
      </p:pic>
      <p:sp>
        <p:nvSpPr>
          <p:cNvPr id="184" name="Shape 184"/>
          <p:cNvSpPr/>
          <p:nvPr/>
        </p:nvSpPr>
        <p:spPr>
          <a:xfrm>
            <a:off x="5715007" y="6143644"/>
            <a:ext cx="928694" cy="285751"/>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85" name="Shape 185"/>
          <p:cNvPicPr preferRelativeResize="0"/>
          <p:nvPr/>
        </p:nvPicPr>
        <p:blipFill rotWithShape="1">
          <a:blip r:embed="rId9">
            <a:alphaModFix/>
          </a:blip>
          <a:srcRect b="0" l="0" r="0" t="0"/>
          <a:stretch/>
        </p:blipFill>
        <p:spPr>
          <a:xfrm>
            <a:off x="4429123" y="3714751"/>
            <a:ext cx="3476624" cy="2867025"/>
          </a:xfrm>
          <a:prstGeom prst="rect">
            <a:avLst/>
          </a:prstGeom>
          <a:noFill/>
          <a:ln cap="flat" cmpd="sng" w="9525">
            <a:solidFill>
              <a:srgbClr val="395E89"/>
            </a:solidFill>
            <a:prstDash val="solid"/>
            <a:miter/>
            <a:headEnd len="med" w="med" type="none"/>
            <a:tailEnd len="med" w="med" type="none"/>
          </a:ln>
        </p:spPr>
      </p:pic>
      <p:sp>
        <p:nvSpPr>
          <p:cNvPr id="186" name="Shape 186"/>
          <p:cNvSpPr/>
          <p:nvPr/>
        </p:nvSpPr>
        <p:spPr>
          <a:xfrm>
            <a:off x="5000628" y="1357298"/>
            <a:ext cx="3214710" cy="285751"/>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7" name="Shape 187"/>
          <p:cNvSpPr/>
          <p:nvPr/>
        </p:nvSpPr>
        <p:spPr>
          <a:xfrm>
            <a:off x="8001024" y="1643050"/>
            <a:ext cx="857255" cy="500065"/>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359023" y="0"/>
            <a:ext cx="8784976"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Continuous Data</a:t>
            </a:r>
          </a:p>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Descriptive Statistics</a:t>
            </a:r>
          </a:p>
        </p:txBody>
      </p:sp>
      <p:sp>
        <p:nvSpPr>
          <p:cNvPr id="194" name="Shape 194"/>
          <p:cNvSpPr txBox="1"/>
          <p:nvPr>
            <p:ph idx="1" type="body"/>
          </p:nvPr>
        </p:nvSpPr>
        <p:spPr>
          <a:xfrm>
            <a:off x="550862" y="1285875"/>
            <a:ext cx="8229600" cy="55722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Measures of location and spread</a:t>
            </a: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0" lvl="0" marL="457200" marR="0" rtl="0" algn="l">
              <a:spcBef>
                <a:spcPts val="560"/>
              </a:spcBef>
              <a:spcAft>
                <a:spcPts val="0"/>
              </a:spcAft>
              <a:buNone/>
            </a:pPr>
            <a:r>
              <a:rPr b="0" i="0" lang="en-GB" sz="2800" u="none" cap="none" strike="noStrike">
                <a:solidFill>
                  <a:schemeClr val="dk1"/>
                </a:solidFill>
                <a:latin typeface="Calibri"/>
                <a:ea typeface="Calibri"/>
                <a:cs typeface="Calibri"/>
                <a:sym typeface="Calibri"/>
              </a:rPr>
              <a:t>Mean and standard deviation</a:t>
            </a: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25000"/>
              <a:buFont typeface="Arial"/>
              <a:buNone/>
            </a:pPr>
            <a:r>
              <a:t/>
            </a:r>
            <a:endParaRPr b="0" i="0" sz="2800" u="none" cap="none" strike="noStrike">
              <a:solidFill>
                <a:srgbClr val="7F7F7F"/>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p:txBody>
      </p:sp>
      <p:pic>
        <p:nvPicPr>
          <p:cNvPr id="195" name="Shape 195"/>
          <p:cNvPicPr preferRelativeResize="0"/>
          <p:nvPr/>
        </p:nvPicPr>
        <p:blipFill rotWithShape="1">
          <a:blip r:embed="rId3">
            <a:alphaModFix/>
          </a:blip>
          <a:srcRect b="0" l="0" r="0" t="0"/>
          <a:stretch/>
        </p:blipFill>
        <p:spPr>
          <a:xfrm>
            <a:off x="1323975" y="4745037"/>
            <a:ext cx="4502150" cy="1806575"/>
          </a:xfrm>
          <a:prstGeom prst="rect">
            <a:avLst/>
          </a:prstGeom>
          <a:noFill/>
          <a:ln>
            <a:noFill/>
          </a:ln>
        </p:spPr>
      </p:pic>
      <p:pic>
        <p:nvPicPr>
          <p:cNvPr id="196" name="Shape 196"/>
          <p:cNvPicPr preferRelativeResize="0"/>
          <p:nvPr/>
        </p:nvPicPr>
        <p:blipFill rotWithShape="1">
          <a:blip r:embed="rId4">
            <a:alphaModFix/>
          </a:blip>
          <a:srcRect b="0" l="0" r="0" t="0"/>
          <a:stretch/>
        </p:blipFill>
        <p:spPr>
          <a:xfrm>
            <a:off x="2362200" y="1921115"/>
            <a:ext cx="3124199" cy="1888885"/>
          </a:xfrm>
          <a:prstGeom prst="rect">
            <a:avLst/>
          </a:prstGeom>
          <a:noFill/>
          <a:ln>
            <a:noFill/>
          </a:ln>
        </p:spPr>
      </p:pic>
      <p:sp>
        <p:nvSpPr>
          <p:cNvPr id="197" name="Shape 197"/>
          <p:cNvSpPr/>
          <p:nvPr/>
        </p:nvSpPr>
        <p:spPr>
          <a:xfrm>
            <a:off x="2777075" y="4745050"/>
            <a:ext cx="254100" cy="300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8" name="Shape 198"/>
          <p:cNvSpPr/>
          <p:nvPr/>
        </p:nvSpPr>
        <p:spPr>
          <a:xfrm>
            <a:off x="4334925" y="5896500"/>
            <a:ext cx="254100" cy="300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9" name="Shape 199"/>
          <p:cNvSpPr txBox="1"/>
          <p:nvPr/>
        </p:nvSpPr>
        <p:spPr>
          <a:xfrm>
            <a:off x="2700875" y="4632700"/>
            <a:ext cx="525000" cy="525000"/>
          </a:xfrm>
          <a:prstGeom prst="rect">
            <a:avLst/>
          </a:prstGeom>
          <a:noFill/>
          <a:ln>
            <a:noFill/>
          </a:ln>
        </p:spPr>
        <p:txBody>
          <a:bodyPr anchorCtr="0" anchor="t" bIns="91425" lIns="91425" rIns="91425" tIns="91425">
            <a:noAutofit/>
          </a:bodyPr>
          <a:lstStyle/>
          <a:p>
            <a:pPr lvl="0">
              <a:spcBef>
                <a:spcPts val="0"/>
              </a:spcBef>
              <a:buNone/>
            </a:pPr>
            <a:r>
              <a:rPr lang="en-GB" sz="600"/>
              <a:t> </a:t>
            </a:r>
            <a:r>
              <a:rPr lang="en-GB" sz="1800"/>
              <a:t>...</a:t>
            </a:r>
          </a:p>
        </p:txBody>
      </p:sp>
      <p:sp>
        <p:nvSpPr>
          <p:cNvPr id="200" name="Shape 200"/>
          <p:cNvSpPr txBox="1"/>
          <p:nvPr/>
        </p:nvSpPr>
        <p:spPr>
          <a:xfrm>
            <a:off x="4275675" y="5784150"/>
            <a:ext cx="525000" cy="525000"/>
          </a:xfrm>
          <a:prstGeom prst="rect">
            <a:avLst/>
          </a:prstGeom>
          <a:noFill/>
          <a:ln>
            <a:noFill/>
          </a:ln>
        </p:spPr>
        <p:txBody>
          <a:bodyPr anchorCtr="0" anchor="t" bIns="91425" lIns="91425" rIns="91425" tIns="91425">
            <a:noAutofit/>
          </a:bodyPr>
          <a:lstStyle/>
          <a:p>
            <a:pPr lvl="0" rtl="0">
              <a:spcBef>
                <a:spcPts val="0"/>
              </a:spcBef>
              <a:buNone/>
            </a:pPr>
            <a:r>
              <a:rPr lang="en-GB" sz="600"/>
              <a:t> </a:t>
            </a:r>
            <a:r>
              <a:rPr lang="en-GB" sz="1800"/>
              <a: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359023" y="0"/>
            <a:ext cx="8784976"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Continuous Data</a:t>
            </a:r>
          </a:p>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Descriptive Statistics</a:t>
            </a:r>
          </a:p>
        </p:txBody>
      </p:sp>
      <p:sp>
        <p:nvSpPr>
          <p:cNvPr id="207" name="Shape 207"/>
          <p:cNvSpPr txBox="1"/>
          <p:nvPr>
            <p:ph idx="1" type="body"/>
          </p:nvPr>
        </p:nvSpPr>
        <p:spPr>
          <a:xfrm>
            <a:off x="500062" y="1285875"/>
            <a:ext cx="8229600" cy="5572125"/>
          </a:xfrm>
          <a:prstGeom prst="rect">
            <a:avLst/>
          </a:prstGeom>
          <a:noFill/>
          <a:ln>
            <a:noFill/>
          </a:ln>
        </p:spPr>
        <p:txBody>
          <a:bodyPr anchorCtr="0" anchor="t" bIns="45700" lIns="91425" rIns="91425" tIns="45700">
            <a:noAutofit/>
          </a:bodyPr>
          <a:lstStyle/>
          <a:p>
            <a:pPr indent="-285750" lvl="1" marL="742950" marR="0" rtl="0" algn="l">
              <a:spcBef>
                <a:spcPts val="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Median: middle value</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Lower quartile: median bottom half of data</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Upper quartile: median top half of data</a:t>
            </a:r>
          </a:p>
        </p:txBody>
      </p:sp>
      <p:grpSp>
        <p:nvGrpSpPr>
          <p:cNvPr id="208" name="Shape 208"/>
          <p:cNvGrpSpPr/>
          <p:nvPr/>
        </p:nvGrpSpPr>
        <p:grpSpPr>
          <a:xfrm>
            <a:off x="2267744" y="1357867"/>
            <a:ext cx="4176463" cy="2863219"/>
            <a:chOff x="4857751" y="1285859"/>
            <a:chExt cx="4052886" cy="2714624"/>
          </a:xfrm>
        </p:grpSpPr>
        <p:pic>
          <p:nvPicPr>
            <p:cNvPr descr="C:\Users\merral02\AppData\Local\Microsoft\Windows\Temporary Internet Files\Content.Outlook\XWP7JLWI\Histogram of Data 1.jpg" id="209" name="Shape 209"/>
            <p:cNvPicPr preferRelativeResize="0"/>
            <p:nvPr/>
          </p:nvPicPr>
          <p:blipFill rotWithShape="1">
            <a:blip r:embed="rId3">
              <a:alphaModFix/>
            </a:blip>
            <a:srcRect b="0" l="0" r="0" t="0"/>
            <a:stretch/>
          </p:blipFill>
          <p:spPr>
            <a:xfrm>
              <a:off x="4857751" y="1285859"/>
              <a:ext cx="4052886" cy="2714624"/>
            </a:xfrm>
            <a:prstGeom prst="rect">
              <a:avLst/>
            </a:prstGeom>
            <a:noFill/>
            <a:ln cap="flat" cmpd="sng" w="9525">
              <a:solidFill>
                <a:schemeClr val="accent1"/>
              </a:solidFill>
              <a:prstDash val="solid"/>
              <a:miter/>
              <a:headEnd len="med" w="med" type="none"/>
              <a:tailEnd len="med" w="med" type="none"/>
            </a:ln>
          </p:spPr>
        </p:pic>
        <p:sp>
          <p:nvSpPr>
            <p:cNvPr id="210" name="Shape 210"/>
            <p:cNvSpPr/>
            <p:nvPr/>
          </p:nvSpPr>
          <p:spPr>
            <a:xfrm>
              <a:off x="5000628" y="1357298"/>
              <a:ext cx="3214710" cy="285751"/>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1" name="Shape 211"/>
            <p:cNvSpPr/>
            <p:nvPr/>
          </p:nvSpPr>
          <p:spPr>
            <a:xfrm>
              <a:off x="8001024" y="1643050"/>
              <a:ext cx="857255" cy="500065"/>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2" name="Shape 212"/>
            <p:cNvSpPr/>
            <p:nvPr/>
          </p:nvSpPr>
          <p:spPr>
            <a:xfrm>
              <a:off x="5153028" y="3719312"/>
              <a:ext cx="3214710" cy="213744"/>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359023" y="0"/>
            <a:ext cx="8784976"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Continuous Data</a:t>
            </a:r>
          </a:p>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Descriptive Statistics (Example)</a:t>
            </a:r>
          </a:p>
        </p:txBody>
      </p:sp>
      <p:sp>
        <p:nvSpPr>
          <p:cNvPr id="219" name="Shape 219"/>
          <p:cNvSpPr txBox="1"/>
          <p:nvPr>
            <p:ph idx="1" type="body"/>
          </p:nvPr>
        </p:nvSpPr>
        <p:spPr>
          <a:xfrm>
            <a:off x="500062" y="1285875"/>
            <a:ext cx="8229600" cy="5572125"/>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E.g.  No. of Facebook friends for 7 colleagues</a:t>
            </a:r>
          </a:p>
          <a:p>
            <a:pPr indent="-342900" lvl="0" marL="342900" marR="0" rtl="0" algn="l">
              <a:spcBef>
                <a:spcPts val="64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	311, 345, 270, 310, 243, 5300, 11</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Measures of location and spread</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Mean and standard deviation</a:t>
            </a: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25000"/>
              <a:buFont typeface="Arial"/>
              <a:buNone/>
            </a:pPr>
            <a:r>
              <a:t/>
            </a:r>
            <a:endParaRPr b="0" i="0" sz="2800" u="none" cap="none" strike="noStrike">
              <a:solidFill>
                <a:srgbClr val="7F7F7F"/>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Median and interquartile range</a:t>
            </a:r>
          </a:p>
          <a:p>
            <a:pPr indent="-285750" lvl="1" marL="742950" marR="0" rtl="0" algn="l">
              <a:spcBef>
                <a:spcPts val="560"/>
              </a:spcBef>
              <a:spcAft>
                <a:spcPts val="0"/>
              </a:spcAft>
              <a:buClr>
                <a:schemeClr val="dk1"/>
              </a:buClr>
              <a:buSzPct val="25000"/>
              <a:buFont typeface="Arial"/>
              <a:buNone/>
            </a:pPr>
            <a:r>
              <a:rPr b="0" i="0" lang="en-GB" sz="2800" u="none" cap="none" strike="noStrike">
                <a:solidFill>
                  <a:schemeClr val="dk1"/>
                </a:solidFill>
                <a:latin typeface="Calibri"/>
                <a:ea typeface="Calibri"/>
                <a:cs typeface="Calibri"/>
                <a:sym typeface="Calibri"/>
              </a:rPr>
              <a:t>	11, </a:t>
            </a:r>
            <a:r>
              <a:rPr b="1" i="0" lang="en-GB" sz="2800" u="none" cap="none" strike="noStrike">
                <a:solidFill>
                  <a:srgbClr val="FFC000"/>
                </a:solidFill>
                <a:latin typeface="Calibri"/>
                <a:ea typeface="Calibri"/>
                <a:cs typeface="Calibri"/>
                <a:sym typeface="Calibri"/>
              </a:rPr>
              <a:t>243</a:t>
            </a:r>
            <a:r>
              <a:rPr b="0" i="0" lang="en-GB" sz="2800" u="none" cap="none" strike="noStrike">
                <a:solidFill>
                  <a:schemeClr val="dk1"/>
                </a:solidFill>
                <a:latin typeface="Calibri"/>
                <a:ea typeface="Calibri"/>
                <a:cs typeface="Calibri"/>
                <a:sym typeface="Calibri"/>
              </a:rPr>
              <a:t>, 270, </a:t>
            </a:r>
            <a:r>
              <a:rPr b="1" i="0" lang="en-GB" sz="2800" u="none" cap="none" strike="noStrike">
                <a:solidFill>
                  <a:srgbClr val="FF0000"/>
                </a:solidFill>
                <a:latin typeface="Calibri"/>
                <a:ea typeface="Calibri"/>
                <a:cs typeface="Calibri"/>
                <a:sym typeface="Calibri"/>
              </a:rPr>
              <a:t>310</a:t>
            </a:r>
            <a:r>
              <a:rPr b="0" i="0" lang="en-GB" sz="2800" u="none" cap="none" strike="noStrike">
                <a:solidFill>
                  <a:schemeClr val="dk1"/>
                </a:solidFill>
                <a:latin typeface="Calibri"/>
                <a:ea typeface="Calibri"/>
                <a:cs typeface="Calibri"/>
                <a:sym typeface="Calibri"/>
              </a:rPr>
              <a:t>, 311, </a:t>
            </a:r>
            <a:r>
              <a:rPr b="1" i="0" lang="en-GB" sz="2800" u="none" cap="none" strike="noStrike">
                <a:solidFill>
                  <a:srgbClr val="FFC000"/>
                </a:solidFill>
                <a:latin typeface="Calibri"/>
                <a:ea typeface="Calibri"/>
                <a:cs typeface="Calibri"/>
                <a:sym typeface="Calibri"/>
              </a:rPr>
              <a:t>345</a:t>
            </a:r>
            <a:r>
              <a:rPr b="0" i="0" lang="en-GB" sz="2800" u="none" cap="none" strike="noStrike">
                <a:solidFill>
                  <a:schemeClr val="dk1"/>
                </a:solidFill>
                <a:latin typeface="Calibri"/>
                <a:ea typeface="Calibri"/>
                <a:cs typeface="Calibri"/>
                <a:sym typeface="Calibri"/>
              </a:rPr>
              <a:t>, 5300</a:t>
            </a:r>
          </a:p>
        </p:txBody>
      </p:sp>
      <p:pic>
        <p:nvPicPr>
          <p:cNvPr id="220" name="Shape 220"/>
          <p:cNvPicPr preferRelativeResize="0"/>
          <p:nvPr/>
        </p:nvPicPr>
        <p:blipFill rotWithShape="1">
          <a:blip r:embed="rId3">
            <a:alphaModFix/>
          </a:blip>
          <a:srcRect b="0" l="0" r="0" t="0"/>
          <a:stretch/>
        </p:blipFill>
        <p:spPr>
          <a:xfrm>
            <a:off x="1371600" y="3622675"/>
            <a:ext cx="5481638" cy="1787524"/>
          </a:xfrm>
          <a:prstGeom prst="rect">
            <a:avLst/>
          </a:prstGeom>
          <a:noFill/>
          <a:ln>
            <a:noFill/>
          </a:ln>
        </p:spPr>
      </p:pic>
      <p:sp>
        <p:nvSpPr>
          <p:cNvPr id="221" name="Shape 221"/>
          <p:cNvSpPr/>
          <p:nvPr/>
        </p:nvSpPr>
        <p:spPr>
          <a:xfrm>
            <a:off x="2827875" y="3622675"/>
            <a:ext cx="254100" cy="300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2" name="Shape 222"/>
          <p:cNvSpPr/>
          <p:nvPr/>
        </p:nvSpPr>
        <p:spPr>
          <a:xfrm>
            <a:off x="4368800" y="4761975"/>
            <a:ext cx="254100" cy="300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3" name="Shape 223"/>
          <p:cNvSpPr txBox="1"/>
          <p:nvPr/>
        </p:nvSpPr>
        <p:spPr>
          <a:xfrm>
            <a:off x="2751675" y="3510325"/>
            <a:ext cx="525000" cy="525000"/>
          </a:xfrm>
          <a:prstGeom prst="rect">
            <a:avLst/>
          </a:prstGeom>
          <a:noFill/>
          <a:ln>
            <a:noFill/>
          </a:ln>
        </p:spPr>
        <p:txBody>
          <a:bodyPr anchorCtr="0" anchor="t" bIns="91425" lIns="91425" rIns="91425" tIns="91425">
            <a:noAutofit/>
          </a:bodyPr>
          <a:lstStyle/>
          <a:p>
            <a:pPr lvl="0" rtl="0">
              <a:spcBef>
                <a:spcPts val="0"/>
              </a:spcBef>
              <a:buNone/>
            </a:pPr>
            <a:r>
              <a:rPr lang="en-GB" sz="600"/>
              <a:t> </a:t>
            </a:r>
            <a:r>
              <a:rPr lang="en-GB" sz="1800"/>
              <a:t>...</a:t>
            </a:r>
          </a:p>
        </p:txBody>
      </p:sp>
      <p:sp>
        <p:nvSpPr>
          <p:cNvPr id="224" name="Shape 224"/>
          <p:cNvSpPr txBox="1"/>
          <p:nvPr/>
        </p:nvSpPr>
        <p:spPr>
          <a:xfrm>
            <a:off x="4309500" y="4649625"/>
            <a:ext cx="525000" cy="525000"/>
          </a:xfrm>
          <a:prstGeom prst="rect">
            <a:avLst/>
          </a:prstGeom>
          <a:noFill/>
          <a:ln>
            <a:noFill/>
          </a:ln>
        </p:spPr>
        <p:txBody>
          <a:bodyPr anchorCtr="0" anchor="t" bIns="91425" lIns="91425" rIns="91425" tIns="91425">
            <a:noAutofit/>
          </a:bodyPr>
          <a:lstStyle/>
          <a:p>
            <a:pPr lvl="0" rtl="0">
              <a:spcBef>
                <a:spcPts val="0"/>
              </a:spcBef>
              <a:buNone/>
            </a:pPr>
            <a:r>
              <a:rPr lang="en-GB" sz="600"/>
              <a:t> </a:t>
            </a:r>
            <a:r>
              <a:rPr lang="en-GB" sz="1800"/>
              <a: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359023" y="0"/>
            <a:ext cx="8784976"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Continuous Data</a:t>
            </a:r>
          </a:p>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Descriptive Statistics (Example)</a:t>
            </a:r>
          </a:p>
        </p:txBody>
      </p:sp>
      <p:sp>
        <p:nvSpPr>
          <p:cNvPr id="231" name="Shape 231"/>
          <p:cNvSpPr txBox="1"/>
          <p:nvPr>
            <p:ph idx="1" type="body"/>
          </p:nvPr>
        </p:nvSpPr>
        <p:spPr>
          <a:xfrm>
            <a:off x="500075" y="1285875"/>
            <a:ext cx="8643900" cy="55722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E.g.  No. of </a:t>
            </a:r>
            <a:r>
              <a:rPr lang="en-GB"/>
              <a:t>F</a:t>
            </a:r>
            <a:r>
              <a:rPr b="0" i="0" lang="en-GB" sz="3200" u="none" cap="none" strike="noStrike">
                <a:solidFill>
                  <a:schemeClr val="dk1"/>
                </a:solidFill>
                <a:latin typeface="Calibri"/>
                <a:ea typeface="Calibri"/>
                <a:cs typeface="Calibri"/>
                <a:sym typeface="Calibri"/>
              </a:rPr>
              <a:t>acebook friends for 7 colleagues</a:t>
            </a:r>
          </a:p>
          <a:p>
            <a:pPr indent="-342900" lvl="0" marL="342900" marR="0" rtl="0" algn="l">
              <a:spcBef>
                <a:spcPts val="64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	311, 345, 270, 310, 243, </a:t>
            </a:r>
            <a:r>
              <a:rPr b="1" i="0" lang="en-GB" sz="3200" u="none" cap="none" strike="noStrike">
                <a:solidFill>
                  <a:srgbClr val="FF0000"/>
                </a:solidFill>
                <a:latin typeface="Calibri"/>
                <a:ea typeface="Calibri"/>
                <a:cs typeface="Calibri"/>
                <a:sym typeface="Calibri"/>
              </a:rPr>
              <a:t>530</a:t>
            </a:r>
            <a:r>
              <a:rPr b="0" i="0" lang="en-GB" sz="3200" u="none" cap="none" strike="noStrike">
                <a:solidFill>
                  <a:schemeClr val="dk1"/>
                </a:solidFill>
                <a:latin typeface="Calibri"/>
                <a:ea typeface="Calibri"/>
                <a:cs typeface="Calibri"/>
                <a:sym typeface="Calibri"/>
              </a:rPr>
              <a:t>, 11</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Measures of location and spread</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Mean and standard deviation</a:t>
            </a: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25000"/>
              <a:buFont typeface="Arial"/>
              <a:buNone/>
            </a:pPr>
            <a:r>
              <a:t/>
            </a:r>
            <a:endParaRPr b="0" i="0" sz="2800" u="none" cap="none" strike="noStrike">
              <a:solidFill>
                <a:srgbClr val="7F7F7F"/>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Median and interquartile range</a:t>
            </a:r>
          </a:p>
          <a:p>
            <a:pPr indent="-285750" lvl="1" marL="742950" marR="0" rtl="0" algn="l">
              <a:spcBef>
                <a:spcPts val="560"/>
              </a:spcBef>
              <a:spcAft>
                <a:spcPts val="0"/>
              </a:spcAft>
              <a:buClr>
                <a:schemeClr val="dk1"/>
              </a:buClr>
              <a:buSzPct val="25000"/>
              <a:buFont typeface="Arial"/>
              <a:buNone/>
            </a:pPr>
            <a:r>
              <a:rPr b="0" i="0" lang="en-GB" sz="2800" u="none" cap="none" strike="noStrike">
                <a:solidFill>
                  <a:schemeClr val="dk1"/>
                </a:solidFill>
                <a:latin typeface="Calibri"/>
                <a:ea typeface="Calibri"/>
                <a:cs typeface="Calibri"/>
                <a:sym typeface="Calibri"/>
              </a:rPr>
              <a:t>	11, </a:t>
            </a:r>
            <a:r>
              <a:rPr b="1" i="0" lang="en-GB" sz="2800" u="none" cap="none" strike="noStrike">
                <a:solidFill>
                  <a:srgbClr val="FFC000"/>
                </a:solidFill>
                <a:latin typeface="Calibri"/>
                <a:ea typeface="Calibri"/>
                <a:cs typeface="Calibri"/>
                <a:sym typeface="Calibri"/>
              </a:rPr>
              <a:t>243</a:t>
            </a:r>
            <a:r>
              <a:rPr b="0" i="0" lang="en-GB" sz="2800" u="none" cap="none" strike="noStrike">
                <a:solidFill>
                  <a:schemeClr val="dk1"/>
                </a:solidFill>
                <a:latin typeface="Calibri"/>
                <a:ea typeface="Calibri"/>
                <a:cs typeface="Calibri"/>
                <a:sym typeface="Calibri"/>
              </a:rPr>
              <a:t>, 270, </a:t>
            </a:r>
            <a:r>
              <a:rPr b="1" i="0" lang="en-GB" sz="2800" u="none" cap="none" strike="noStrike">
                <a:solidFill>
                  <a:srgbClr val="FF0000"/>
                </a:solidFill>
                <a:latin typeface="Calibri"/>
                <a:ea typeface="Calibri"/>
                <a:cs typeface="Calibri"/>
                <a:sym typeface="Calibri"/>
              </a:rPr>
              <a:t>310</a:t>
            </a:r>
            <a:r>
              <a:rPr b="0" i="0" lang="en-GB" sz="2800" u="none" cap="none" strike="noStrike">
                <a:solidFill>
                  <a:schemeClr val="dk1"/>
                </a:solidFill>
                <a:latin typeface="Calibri"/>
                <a:ea typeface="Calibri"/>
                <a:cs typeface="Calibri"/>
                <a:sym typeface="Calibri"/>
              </a:rPr>
              <a:t>, 311, </a:t>
            </a:r>
            <a:r>
              <a:rPr b="1" i="0" lang="en-GB" sz="2800" u="none" cap="none" strike="noStrike">
                <a:solidFill>
                  <a:srgbClr val="FFC000"/>
                </a:solidFill>
                <a:latin typeface="Calibri"/>
                <a:ea typeface="Calibri"/>
                <a:cs typeface="Calibri"/>
                <a:sym typeface="Calibri"/>
              </a:rPr>
              <a:t>345</a:t>
            </a:r>
            <a:r>
              <a:rPr b="0" i="0" lang="en-GB" sz="2800" u="none" cap="none" strike="noStrike">
                <a:solidFill>
                  <a:schemeClr val="dk1"/>
                </a:solidFill>
                <a:latin typeface="Calibri"/>
                <a:ea typeface="Calibri"/>
                <a:cs typeface="Calibri"/>
                <a:sym typeface="Calibri"/>
              </a:rPr>
              <a:t>, 530</a:t>
            </a:r>
          </a:p>
        </p:txBody>
      </p:sp>
      <p:pic>
        <p:nvPicPr>
          <p:cNvPr id="232" name="Shape 232"/>
          <p:cNvPicPr preferRelativeResize="0"/>
          <p:nvPr/>
        </p:nvPicPr>
        <p:blipFill rotWithShape="1">
          <a:blip r:embed="rId3">
            <a:alphaModFix/>
          </a:blip>
          <a:srcRect b="0" l="0" r="0" t="0"/>
          <a:stretch/>
        </p:blipFill>
        <p:spPr>
          <a:xfrm>
            <a:off x="1362625" y="3621625"/>
            <a:ext cx="5343000" cy="1788600"/>
          </a:xfrm>
          <a:prstGeom prst="rect">
            <a:avLst/>
          </a:prstGeom>
          <a:noFill/>
          <a:ln>
            <a:noFill/>
          </a:ln>
        </p:spPr>
      </p:pic>
      <p:sp>
        <p:nvSpPr>
          <p:cNvPr id="233" name="Shape 233"/>
          <p:cNvSpPr/>
          <p:nvPr/>
        </p:nvSpPr>
        <p:spPr>
          <a:xfrm>
            <a:off x="2827875" y="3622675"/>
            <a:ext cx="254100" cy="300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4" name="Shape 234"/>
          <p:cNvSpPr/>
          <p:nvPr/>
        </p:nvSpPr>
        <p:spPr>
          <a:xfrm>
            <a:off x="4368800" y="4761975"/>
            <a:ext cx="254100" cy="300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5" name="Shape 235"/>
          <p:cNvSpPr txBox="1"/>
          <p:nvPr/>
        </p:nvSpPr>
        <p:spPr>
          <a:xfrm>
            <a:off x="2751675" y="3510325"/>
            <a:ext cx="525000" cy="525000"/>
          </a:xfrm>
          <a:prstGeom prst="rect">
            <a:avLst/>
          </a:prstGeom>
          <a:noFill/>
          <a:ln>
            <a:noFill/>
          </a:ln>
        </p:spPr>
        <p:txBody>
          <a:bodyPr anchorCtr="0" anchor="t" bIns="91425" lIns="91425" rIns="91425" tIns="91425">
            <a:noAutofit/>
          </a:bodyPr>
          <a:lstStyle/>
          <a:p>
            <a:pPr lvl="0" rtl="0">
              <a:spcBef>
                <a:spcPts val="0"/>
              </a:spcBef>
              <a:buNone/>
            </a:pPr>
            <a:r>
              <a:rPr lang="en-GB" sz="600"/>
              <a:t> </a:t>
            </a:r>
            <a:r>
              <a:rPr lang="en-GB" sz="1800"/>
              <a:t>...</a:t>
            </a:r>
          </a:p>
        </p:txBody>
      </p:sp>
      <p:sp>
        <p:nvSpPr>
          <p:cNvPr id="236" name="Shape 236"/>
          <p:cNvSpPr txBox="1"/>
          <p:nvPr/>
        </p:nvSpPr>
        <p:spPr>
          <a:xfrm>
            <a:off x="4309500" y="4649625"/>
            <a:ext cx="525000" cy="525000"/>
          </a:xfrm>
          <a:prstGeom prst="rect">
            <a:avLst/>
          </a:prstGeom>
          <a:noFill/>
          <a:ln>
            <a:noFill/>
          </a:ln>
        </p:spPr>
        <p:txBody>
          <a:bodyPr anchorCtr="0" anchor="t" bIns="91425" lIns="91425" rIns="91425" tIns="91425">
            <a:noAutofit/>
          </a:bodyPr>
          <a:lstStyle/>
          <a:p>
            <a:pPr lvl="0" rtl="0">
              <a:spcBef>
                <a:spcPts val="0"/>
              </a:spcBef>
              <a:buNone/>
            </a:pPr>
            <a:r>
              <a:rPr lang="en-GB" sz="600"/>
              <a:t> </a:t>
            </a:r>
            <a:r>
              <a:rPr lang="en-GB" sz="1800"/>
              <a: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359023" y="0"/>
            <a:ext cx="87849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Continuous Data</a:t>
            </a:r>
          </a:p>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Descriptive Statistics (Example)</a:t>
            </a:r>
          </a:p>
        </p:txBody>
      </p:sp>
      <p:sp>
        <p:nvSpPr>
          <p:cNvPr id="243" name="Shape 243"/>
          <p:cNvSpPr txBox="1"/>
          <p:nvPr>
            <p:ph idx="1" type="body"/>
          </p:nvPr>
        </p:nvSpPr>
        <p:spPr>
          <a:xfrm>
            <a:off x="500075" y="1285875"/>
            <a:ext cx="8643900" cy="55722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E.g.  No. of </a:t>
            </a:r>
            <a:r>
              <a:rPr lang="en-GB"/>
              <a:t>F</a:t>
            </a:r>
            <a:r>
              <a:rPr b="0" i="0" lang="en-GB" sz="3200" u="none" cap="none" strike="noStrike">
                <a:solidFill>
                  <a:schemeClr val="dk1"/>
                </a:solidFill>
                <a:latin typeface="Calibri"/>
                <a:ea typeface="Calibri"/>
                <a:cs typeface="Calibri"/>
                <a:sym typeface="Calibri"/>
              </a:rPr>
              <a:t>acebook friends for 7 colleagues</a:t>
            </a:r>
          </a:p>
          <a:p>
            <a:pPr indent="-342900" lvl="0" marL="342900" marR="0" rtl="0" algn="l">
              <a:spcBef>
                <a:spcPts val="64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	311, 345, 270, 310, 243, </a:t>
            </a:r>
            <a:r>
              <a:rPr b="1" i="0" lang="en-GB" sz="3200" u="none" cap="none" strike="noStrike">
                <a:solidFill>
                  <a:srgbClr val="FF0000"/>
                </a:solidFill>
                <a:latin typeface="Calibri"/>
                <a:ea typeface="Calibri"/>
                <a:cs typeface="Calibri"/>
                <a:sym typeface="Calibri"/>
              </a:rPr>
              <a:t>530</a:t>
            </a:r>
            <a:r>
              <a:rPr b="0" i="0" lang="en-GB" sz="3200" u="none" cap="none" strike="noStrike">
                <a:solidFill>
                  <a:schemeClr val="dk1"/>
                </a:solidFill>
                <a:latin typeface="Calibri"/>
                <a:ea typeface="Calibri"/>
                <a:cs typeface="Calibri"/>
                <a:sym typeface="Calibri"/>
              </a:rPr>
              <a:t>, 11</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Measures of location and spread</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Mean and standard deviation		</a:t>
            </a:r>
            <a:r>
              <a:rPr b="0" i="0" lang="en-GB" sz="2400" u="none" cap="none" strike="noStrike">
                <a:solidFill>
                  <a:schemeClr val="dk1"/>
                </a:solidFill>
                <a:latin typeface="Calibri"/>
                <a:ea typeface="Calibri"/>
                <a:cs typeface="Calibri"/>
                <a:sym typeface="Calibri"/>
              </a:rPr>
              <a:t>: low breakdown po</a:t>
            </a:r>
            <a:r>
              <a:rPr lang="en-GB" sz="2400"/>
              <a:t>int</a:t>
            </a: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25000"/>
              <a:buFont typeface="Arial"/>
              <a:buNone/>
            </a:pPr>
            <a:r>
              <a:t/>
            </a:r>
            <a:endParaRPr b="0" i="0" sz="2800" u="none" cap="none" strike="noStrike">
              <a:solidFill>
                <a:srgbClr val="7F7F7F"/>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Median and interquartile range	</a:t>
            </a:r>
            <a:r>
              <a:rPr b="0" i="0" lang="en-GB" sz="2400" u="none" cap="none" strike="noStrike">
                <a:solidFill>
                  <a:schemeClr val="dk1"/>
                </a:solidFill>
                <a:latin typeface="Calibri"/>
                <a:ea typeface="Calibri"/>
                <a:cs typeface="Calibri"/>
                <a:sym typeface="Calibri"/>
              </a:rPr>
              <a:t>: robust to outliers</a:t>
            </a:r>
          </a:p>
          <a:p>
            <a:pPr indent="-285750" lvl="1" marL="742950" marR="0" rtl="0" algn="l">
              <a:spcBef>
                <a:spcPts val="560"/>
              </a:spcBef>
              <a:spcAft>
                <a:spcPts val="0"/>
              </a:spcAft>
              <a:buClr>
                <a:schemeClr val="dk1"/>
              </a:buClr>
              <a:buSzPct val="25000"/>
              <a:buFont typeface="Arial"/>
              <a:buNone/>
            </a:pPr>
            <a:r>
              <a:rPr b="0" i="0" lang="en-GB" sz="2800" u="none" cap="none" strike="noStrike">
                <a:solidFill>
                  <a:schemeClr val="dk1"/>
                </a:solidFill>
                <a:latin typeface="Calibri"/>
                <a:ea typeface="Calibri"/>
                <a:cs typeface="Calibri"/>
                <a:sym typeface="Calibri"/>
              </a:rPr>
              <a:t>	11, </a:t>
            </a:r>
            <a:r>
              <a:rPr b="1" i="0" lang="en-GB" sz="2800" u="none" cap="none" strike="noStrike">
                <a:solidFill>
                  <a:srgbClr val="FFC000"/>
                </a:solidFill>
                <a:latin typeface="Calibri"/>
                <a:ea typeface="Calibri"/>
                <a:cs typeface="Calibri"/>
                <a:sym typeface="Calibri"/>
              </a:rPr>
              <a:t>243</a:t>
            </a:r>
            <a:r>
              <a:rPr b="0" i="0" lang="en-GB" sz="2800" u="none" cap="none" strike="noStrike">
                <a:solidFill>
                  <a:schemeClr val="dk1"/>
                </a:solidFill>
                <a:latin typeface="Calibri"/>
                <a:ea typeface="Calibri"/>
                <a:cs typeface="Calibri"/>
                <a:sym typeface="Calibri"/>
              </a:rPr>
              <a:t>, 270, </a:t>
            </a:r>
            <a:r>
              <a:rPr b="1" i="0" lang="en-GB" sz="2800" u="none" cap="none" strike="noStrike">
                <a:solidFill>
                  <a:srgbClr val="FF0000"/>
                </a:solidFill>
                <a:latin typeface="Calibri"/>
                <a:ea typeface="Calibri"/>
                <a:cs typeface="Calibri"/>
                <a:sym typeface="Calibri"/>
              </a:rPr>
              <a:t>310</a:t>
            </a:r>
            <a:r>
              <a:rPr b="0" i="0" lang="en-GB" sz="2800" u="none" cap="none" strike="noStrike">
                <a:solidFill>
                  <a:schemeClr val="dk1"/>
                </a:solidFill>
                <a:latin typeface="Calibri"/>
                <a:ea typeface="Calibri"/>
                <a:cs typeface="Calibri"/>
                <a:sym typeface="Calibri"/>
              </a:rPr>
              <a:t>, 311, </a:t>
            </a:r>
            <a:r>
              <a:rPr b="1" i="0" lang="en-GB" sz="2800" u="none" cap="none" strike="noStrike">
                <a:solidFill>
                  <a:srgbClr val="FFC000"/>
                </a:solidFill>
                <a:latin typeface="Calibri"/>
                <a:ea typeface="Calibri"/>
                <a:cs typeface="Calibri"/>
                <a:sym typeface="Calibri"/>
              </a:rPr>
              <a:t>345</a:t>
            </a:r>
            <a:r>
              <a:rPr b="0" i="0" lang="en-GB" sz="2800" u="none" cap="none" strike="noStrike">
                <a:solidFill>
                  <a:schemeClr val="dk1"/>
                </a:solidFill>
                <a:latin typeface="Calibri"/>
                <a:ea typeface="Calibri"/>
                <a:cs typeface="Calibri"/>
                <a:sym typeface="Calibri"/>
              </a:rPr>
              <a:t>, 530</a:t>
            </a:r>
          </a:p>
        </p:txBody>
      </p:sp>
      <p:pic>
        <p:nvPicPr>
          <p:cNvPr id="244" name="Shape 244"/>
          <p:cNvPicPr preferRelativeResize="0"/>
          <p:nvPr/>
        </p:nvPicPr>
        <p:blipFill rotWithShape="1">
          <a:blip r:embed="rId3">
            <a:alphaModFix/>
          </a:blip>
          <a:srcRect b="0" l="0" r="0" t="0"/>
          <a:stretch/>
        </p:blipFill>
        <p:spPr>
          <a:xfrm>
            <a:off x="1362625" y="3621625"/>
            <a:ext cx="5343000" cy="1788600"/>
          </a:xfrm>
          <a:prstGeom prst="rect">
            <a:avLst/>
          </a:prstGeom>
          <a:noFill/>
          <a:ln>
            <a:noFill/>
          </a:ln>
        </p:spPr>
      </p:pic>
      <p:sp>
        <p:nvSpPr>
          <p:cNvPr id="245" name="Shape 245"/>
          <p:cNvSpPr/>
          <p:nvPr/>
        </p:nvSpPr>
        <p:spPr>
          <a:xfrm>
            <a:off x="2827875" y="3622675"/>
            <a:ext cx="254100" cy="300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6" name="Shape 246"/>
          <p:cNvSpPr/>
          <p:nvPr/>
        </p:nvSpPr>
        <p:spPr>
          <a:xfrm>
            <a:off x="4368800" y="4761975"/>
            <a:ext cx="254100" cy="300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7" name="Shape 247"/>
          <p:cNvSpPr txBox="1"/>
          <p:nvPr/>
        </p:nvSpPr>
        <p:spPr>
          <a:xfrm>
            <a:off x="2751675" y="3510325"/>
            <a:ext cx="525000" cy="525000"/>
          </a:xfrm>
          <a:prstGeom prst="rect">
            <a:avLst/>
          </a:prstGeom>
          <a:noFill/>
          <a:ln>
            <a:noFill/>
          </a:ln>
        </p:spPr>
        <p:txBody>
          <a:bodyPr anchorCtr="0" anchor="t" bIns="91425" lIns="91425" rIns="91425" tIns="91425">
            <a:noAutofit/>
          </a:bodyPr>
          <a:lstStyle/>
          <a:p>
            <a:pPr lvl="0" rtl="0">
              <a:spcBef>
                <a:spcPts val="0"/>
              </a:spcBef>
              <a:buNone/>
            </a:pPr>
            <a:r>
              <a:rPr lang="en-GB" sz="600"/>
              <a:t> </a:t>
            </a:r>
            <a:r>
              <a:rPr lang="en-GB" sz="1800"/>
              <a:t>...</a:t>
            </a:r>
          </a:p>
        </p:txBody>
      </p:sp>
      <p:sp>
        <p:nvSpPr>
          <p:cNvPr id="248" name="Shape 248"/>
          <p:cNvSpPr txBox="1"/>
          <p:nvPr/>
        </p:nvSpPr>
        <p:spPr>
          <a:xfrm>
            <a:off x="4309500" y="4649625"/>
            <a:ext cx="525000" cy="525000"/>
          </a:xfrm>
          <a:prstGeom prst="rect">
            <a:avLst/>
          </a:prstGeom>
          <a:noFill/>
          <a:ln>
            <a:noFill/>
          </a:ln>
        </p:spPr>
        <p:txBody>
          <a:bodyPr anchorCtr="0" anchor="t" bIns="91425" lIns="91425" rIns="91425" tIns="91425">
            <a:noAutofit/>
          </a:bodyPr>
          <a:lstStyle/>
          <a:p>
            <a:pPr lvl="0" rtl="0">
              <a:spcBef>
                <a:spcPts val="0"/>
              </a:spcBef>
              <a:buNone/>
            </a:pPr>
            <a:r>
              <a:rPr lang="en-GB" sz="600"/>
              <a:t> </a:t>
            </a:r>
            <a:r>
              <a:rPr lang="en-GB" sz="1800"/>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idx="1" type="body"/>
          </p:nvPr>
        </p:nvSpPr>
        <p:spPr>
          <a:xfrm>
            <a:off x="-72008" y="260648"/>
            <a:ext cx="9756576" cy="6048671"/>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Approximate Timetable</a:t>
            </a:r>
          </a:p>
          <a:p>
            <a:pPr indent="0" lvl="0" marL="0" marR="0" rtl="0" algn="l">
              <a:spcBef>
                <a:spcPts val="480"/>
              </a:spcBef>
              <a:spcAft>
                <a:spcPts val="0"/>
              </a:spcAft>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10.30 - 11.15 – Lecture: Introduction to Statistical analysis</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11.15 - 11.30 – Quiz: Variables/Dependencies/Tests/Generalisability</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11.30 - 12.00 – Lecture: Parametric Tests for Continuous Variables; t-tests</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12.00 - 12.30 – Examples/Practicals (computer based)</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12.30 - 13.30 – Lunch (not provided)</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13.30 - 14.00 – Lecture: Non-parametric tests for continuous variable</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14.00 - 14.30 – Examples/Practicals (computer based)</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(14:30 COFFEE)</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14.30 - 14.45 – Lecture: Tests for Categorical Variables</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14.45 - 15.30 – Examples/Practicals/Solutions (computer based)</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15.30 - 16.25 – Group based exercise: Choosing appropriate tests</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16.25 - 16.30 – Summary</a:t>
            </a:r>
          </a:p>
          <a:p>
            <a:pPr indent="-342900" lvl="0" marL="342900" marR="0" rtl="0" algn="l">
              <a:spcBef>
                <a:spcPts val="440"/>
              </a:spcBef>
              <a:spcAft>
                <a:spcPts val="0"/>
              </a:spcAft>
              <a:buClr>
                <a:schemeClr val="dk1"/>
              </a:buClr>
              <a:buSzPct val="10000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Categorical Data</a:t>
            </a:r>
          </a:p>
        </p:txBody>
      </p:sp>
      <p:sp>
        <p:nvSpPr>
          <p:cNvPr id="255" name="Shape 255"/>
          <p:cNvSpPr txBox="1"/>
          <p:nvPr>
            <p:ph idx="1" type="body"/>
          </p:nvPr>
        </p:nvSpPr>
        <p:spPr>
          <a:xfrm>
            <a:off x="500062" y="1285875"/>
            <a:ext cx="8229600" cy="5572125"/>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Summarised by counts and percentages</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Examples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19/82 (23%) subjects had Grade IV tumour</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48/82 (58%) subjects had Diarrhoea as an Adverse Event.</a:t>
            </a:r>
          </a:p>
          <a:p>
            <a:pPr indent="0" lvl="1" marL="45720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pic>
        <p:nvPicPr>
          <p:cNvPr descr="barplot.png" id="256" name="Shape 256"/>
          <p:cNvPicPr preferRelativeResize="0"/>
          <p:nvPr/>
        </p:nvPicPr>
        <p:blipFill rotWithShape="1">
          <a:blip r:embed="rId3">
            <a:alphaModFix/>
          </a:blip>
          <a:srcRect b="0" l="0" r="0" t="0"/>
          <a:stretch/>
        </p:blipFill>
        <p:spPr>
          <a:xfrm>
            <a:off x="3180183" y="3909392"/>
            <a:ext cx="2759968" cy="275996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251519" y="274637"/>
            <a:ext cx="864096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200" u="none" cap="none" strike="noStrike">
                <a:solidFill>
                  <a:schemeClr val="dk1"/>
                </a:solidFill>
                <a:latin typeface="Calibri"/>
                <a:ea typeface="Calibri"/>
                <a:cs typeface="Calibri"/>
                <a:sym typeface="Calibri"/>
              </a:rPr>
              <a:t>Standard Deviation and Standard Error</a:t>
            </a:r>
          </a:p>
        </p:txBody>
      </p:sp>
      <p:sp>
        <p:nvSpPr>
          <p:cNvPr id="263" name="Shape 263"/>
          <p:cNvSpPr txBox="1"/>
          <p:nvPr>
            <p:ph idx="1" type="body"/>
          </p:nvPr>
        </p:nvSpPr>
        <p:spPr>
          <a:xfrm>
            <a:off x="500062" y="1285875"/>
            <a:ext cx="8229600" cy="4468651"/>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Commonly confused</a:t>
            </a:r>
          </a:p>
          <a:p>
            <a:pPr indent="0" lvl="0" marL="0" marR="0" rtl="0" algn="l">
              <a:spcBef>
                <a:spcPts val="0"/>
              </a:spcBef>
              <a:spcAft>
                <a:spcPts val="0"/>
              </a:spcAft>
              <a:buNone/>
            </a:pPr>
            <a:r>
              <a:t/>
            </a:r>
            <a:endParaRPr sz="1000"/>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Standard deviation (SD):</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Measure of spread of the data</a:t>
            </a:r>
          </a:p>
          <a:p>
            <a:pPr indent="0" lvl="0" marL="0" marR="0" rtl="0" algn="l">
              <a:spcBef>
                <a:spcPts val="560"/>
              </a:spcBef>
              <a:spcAft>
                <a:spcPts val="0"/>
              </a:spcAft>
              <a:buNone/>
            </a:pPr>
            <a:r>
              <a:t/>
            </a:r>
            <a:endParaRPr sz="1000"/>
          </a:p>
          <a:p>
            <a:pPr lvl="0" rtl="0">
              <a:spcBef>
                <a:spcPts val="0"/>
              </a:spcBef>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Standard error (</a:t>
            </a:r>
            <a:r>
              <a:rPr lang="en-GB"/>
              <a:t>SE)</a:t>
            </a:r>
            <a:r>
              <a:rPr b="0" i="0" lang="en-GB" sz="3200" u="none" cap="none" strike="noStrike">
                <a:solidFill>
                  <a:schemeClr val="dk1"/>
                </a:solidFill>
                <a:latin typeface="Calibri"/>
                <a:ea typeface="Calibri"/>
                <a:cs typeface="Calibri"/>
                <a:sym typeface="Calibri"/>
              </a:rPr>
              <a:t>:</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Variability of the mean from repeated sampling</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Precision of mean</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Used to calculate confidence interval</a:t>
            </a:r>
          </a:p>
        </p:txBody>
      </p:sp>
      <p:sp>
        <p:nvSpPr>
          <p:cNvPr id="264" name="Shape 264"/>
          <p:cNvSpPr txBox="1"/>
          <p:nvPr/>
        </p:nvSpPr>
        <p:spPr>
          <a:xfrm>
            <a:off x="504233" y="5645639"/>
            <a:ext cx="8229600" cy="136330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SD: How widely scattered measurements are</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SE: Uncertainty in estimate of sample mean</a:t>
            </a:r>
          </a:p>
          <a:p>
            <a:pPr indent="-342900" lvl="0" marL="34290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Confidence intervals for the mean</a:t>
            </a:r>
          </a:p>
        </p:txBody>
      </p:sp>
      <p:sp>
        <p:nvSpPr>
          <p:cNvPr id="271" name="Shape 271"/>
          <p:cNvSpPr txBox="1"/>
          <p:nvPr>
            <p:ph idx="1" type="body"/>
          </p:nvPr>
        </p:nvSpPr>
        <p:spPr>
          <a:xfrm>
            <a:off x="500062" y="1285875"/>
            <a:ext cx="8229600" cy="55722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Confidence interval (CI) is a random interval</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In repeated experiments</a:t>
            </a:r>
            <a:r>
              <a:rPr lang="en-GB"/>
              <a:t>…</a:t>
            </a:r>
          </a:p>
          <a:p>
            <a:pPr indent="457200" lvl="0" marL="457200" marR="0" rtl="0" algn="l">
              <a:spcBef>
                <a:spcPts val="560"/>
              </a:spcBef>
              <a:spcAft>
                <a:spcPts val="0"/>
              </a:spcAft>
              <a:buNone/>
            </a:pPr>
            <a:r>
              <a:rPr b="0" i="0" lang="en-GB" u="none" cap="none" strike="noStrike">
                <a:solidFill>
                  <a:schemeClr val="dk1"/>
                </a:solidFill>
                <a:latin typeface="Calibri"/>
                <a:ea typeface="Calibri"/>
                <a:cs typeface="Calibri"/>
                <a:sym typeface="Calibri"/>
              </a:rPr>
              <a:t>95% of time CI covers the mean</a:t>
            </a:r>
          </a:p>
          <a:p>
            <a:pPr indent="-342900" lvl="0" marL="342900" marR="0" rtl="0" algn="l">
              <a:spcBef>
                <a:spcPts val="640"/>
              </a:spcBef>
              <a:spcAft>
                <a:spcPts val="0"/>
              </a:spcAft>
              <a:buClr>
                <a:schemeClr val="dk1"/>
              </a:buClr>
              <a:buSzPct val="100000"/>
              <a:buFont typeface="Arial"/>
              <a:buChar char="•"/>
            </a:pPr>
            <a:r>
              <a:rPr lang="en-GB"/>
              <a:t>T</a:t>
            </a:r>
            <a:r>
              <a:rPr b="0" i="0" lang="en-GB" sz="3200" u="none" cap="none" strike="noStrike">
                <a:solidFill>
                  <a:schemeClr val="dk1"/>
                </a:solidFill>
                <a:latin typeface="Calibri"/>
                <a:ea typeface="Calibri"/>
                <a:cs typeface="Calibri"/>
                <a:sym typeface="Calibri"/>
              </a:rPr>
              <a:t>he mean should be in the CI </a:t>
            </a:r>
            <a:r>
              <a:rPr lang="en-GB"/>
              <a:t>95% of the time</a:t>
            </a:r>
          </a:p>
        </p:txBody>
      </p:sp>
      <p:pic>
        <p:nvPicPr>
          <p:cNvPr id="272" name="Shape 272"/>
          <p:cNvPicPr preferRelativeResize="0"/>
          <p:nvPr/>
        </p:nvPicPr>
        <p:blipFill rotWithShape="1">
          <a:blip r:embed="rId3">
            <a:alphaModFix/>
          </a:blip>
          <a:srcRect b="0" l="0" r="0" t="0"/>
          <a:stretch/>
        </p:blipFill>
        <p:spPr>
          <a:xfrm>
            <a:off x="533400" y="4648200"/>
            <a:ext cx="5453062" cy="785813"/>
          </a:xfrm>
          <a:prstGeom prst="rect">
            <a:avLst/>
          </a:prstGeom>
          <a:noFill/>
          <a:ln>
            <a:noFill/>
          </a:ln>
        </p:spPr>
      </p:pic>
      <p:pic>
        <p:nvPicPr>
          <p:cNvPr id="273" name="Shape 273"/>
          <p:cNvPicPr preferRelativeResize="0"/>
          <p:nvPr/>
        </p:nvPicPr>
        <p:blipFill rotWithShape="1">
          <a:blip r:embed="rId4">
            <a:alphaModFix/>
          </a:blip>
          <a:srcRect b="0" l="0" r="0" t="0"/>
          <a:stretch/>
        </p:blipFill>
        <p:spPr>
          <a:xfrm>
            <a:off x="560387" y="3821112"/>
            <a:ext cx="7685086" cy="630236"/>
          </a:xfrm>
          <a:prstGeom prst="rect">
            <a:avLst/>
          </a:prstGeom>
          <a:noFill/>
          <a:ln>
            <a:noFill/>
          </a:ln>
        </p:spPr>
      </p:pic>
      <p:sp>
        <p:nvSpPr>
          <p:cNvPr id="274" name="Shape 274"/>
          <p:cNvSpPr/>
          <p:nvPr/>
        </p:nvSpPr>
        <p:spPr>
          <a:xfrm>
            <a:off x="4656675" y="4572000"/>
            <a:ext cx="1473300" cy="8619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Confidence intervals for the mean</a:t>
            </a:r>
          </a:p>
        </p:txBody>
      </p:sp>
      <p:sp>
        <p:nvSpPr>
          <p:cNvPr id="281" name="Shape 281"/>
          <p:cNvSpPr txBox="1"/>
          <p:nvPr>
            <p:ph idx="1" type="body"/>
          </p:nvPr>
        </p:nvSpPr>
        <p:spPr>
          <a:xfrm>
            <a:off x="500062" y="1285875"/>
            <a:ext cx="8229600" cy="55722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Confidence interval (CI) is a random interval</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In repeated experiments</a:t>
            </a:r>
            <a:r>
              <a:rPr lang="en-GB"/>
              <a:t>…</a:t>
            </a:r>
          </a:p>
          <a:p>
            <a:pPr indent="457200" lvl="0" marL="457200" marR="0" rtl="0" algn="l">
              <a:spcBef>
                <a:spcPts val="560"/>
              </a:spcBef>
              <a:spcAft>
                <a:spcPts val="0"/>
              </a:spcAft>
              <a:buNone/>
            </a:pPr>
            <a:r>
              <a:rPr b="0" i="0" lang="en-GB" u="none" cap="none" strike="noStrike">
                <a:solidFill>
                  <a:schemeClr val="dk1"/>
                </a:solidFill>
                <a:latin typeface="Calibri"/>
                <a:ea typeface="Calibri"/>
                <a:cs typeface="Calibri"/>
                <a:sym typeface="Calibri"/>
              </a:rPr>
              <a:t>95% of time CI covers the mean</a:t>
            </a:r>
          </a:p>
          <a:p>
            <a:pPr indent="-342900" lvl="0" marL="342900" marR="0" rtl="0" algn="l">
              <a:spcBef>
                <a:spcPts val="640"/>
              </a:spcBef>
              <a:spcAft>
                <a:spcPts val="0"/>
              </a:spcAft>
              <a:buClr>
                <a:schemeClr val="dk1"/>
              </a:buClr>
              <a:buSzPct val="100000"/>
              <a:buFont typeface="Arial"/>
              <a:buChar char="•"/>
            </a:pPr>
            <a:r>
              <a:rPr lang="en-GB"/>
              <a:t>T</a:t>
            </a:r>
            <a:r>
              <a:rPr b="0" i="0" lang="en-GB" sz="3200" u="none" cap="none" strike="noStrike">
                <a:solidFill>
                  <a:schemeClr val="dk1"/>
                </a:solidFill>
                <a:latin typeface="Calibri"/>
                <a:ea typeface="Calibri"/>
                <a:cs typeface="Calibri"/>
                <a:sym typeface="Calibri"/>
              </a:rPr>
              <a:t>he mean should be in the CI </a:t>
            </a:r>
            <a:r>
              <a:rPr lang="en-GB"/>
              <a:t>95% of the time</a:t>
            </a:r>
          </a:p>
        </p:txBody>
      </p:sp>
      <p:pic>
        <p:nvPicPr>
          <p:cNvPr id="282" name="Shape 282"/>
          <p:cNvPicPr preferRelativeResize="0"/>
          <p:nvPr/>
        </p:nvPicPr>
        <p:blipFill rotWithShape="1">
          <a:blip r:embed="rId3">
            <a:alphaModFix/>
          </a:blip>
          <a:srcRect b="0" l="0" r="0" t="0"/>
          <a:stretch/>
        </p:blipFill>
        <p:spPr>
          <a:xfrm>
            <a:off x="533400" y="4648200"/>
            <a:ext cx="5453100" cy="785700"/>
          </a:xfrm>
          <a:prstGeom prst="rect">
            <a:avLst/>
          </a:prstGeom>
          <a:noFill/>
          <a:ln>
            <a:noFill/>
          </a:ln>
        </p:spPr>
      </p:pic>
      <p:pic>
        <p:nvPicPr>
          <p:cNvPr id="283" name="Shape 283"/>
          <p:cNvPicPr preferRelativeResize="0"/>
          <p:nvPr/>
        </p:nvPicPr>
        <p:blipFill rotWithShape="1">
          <a:blip r:embed="rId4">
            <a:alphaModFix/>
          </a:blip>
          <a:srcRect b="0" l="0" r="0" t="0"/>
          <a:stretch/>
        </p:blipFill>
        <p:spPr>
          <a:xfrm>
            <a:off x="560387" y="3821112"/>
            <a:ext cx="7685100" cy="630300"/>
          </a:xfrm>
          <a:prstGeom prst="rect">
            <a:avLst/>
          </a:prstGeom>
          <a:noFill/>
          <a:ln>
            <a:noFill/>
          </a:ln>
        </p:spPr>
      </p:pic>
      <p:sp>
        <p:nvSpPr>
          <p:cNvPr id="284" name="Shape 284"/>
          <p:cNvSpPr txBox="1"/>
          <p:nvPr/>
        </p:nvSpPr>
        <p:spPr>
          <a:xfrm>
            <a:off x="1165583" y="5847767"/>
            <a:ext cx="6768300" cy="7695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GB" sz="4400" u="none" cap="none" strike="noStrike">
                <a:solidFill>
                  <a:srgbClr val="FF33CC"/>
                </a:solidFill>
                <a:latin typeface="Calibri"/>
                <a:ea typeface="Calibri"/>
                <a:cs typeface="Calibri"/>
                <a:sym typeface="Calibri"/>
              </a:rPr>
              <a:t>Mean 289, 95% CI (175, 402)</a:t>
            </a:r>
          </a:p>
        </p:txBody>
      </p:sp>
      <p:sp>
        <p:nvSpPr>
          <p:cNvPr id="285" name="Shape 285"/>
          <p:cNvSpPr txBox="1"/>
          <p:nvPr/>
        </p:nvSpPr>
        <p:spPr>
          <a:xfrm>
            <a:off x="-12" y="5108050"/>
            <a:ext cx="8414400" cy="1143000"/>
          </a:xfrm>
          <a:prstGeom prst="rect">
            <a:avLst/>
          </a:prstGeom>
          <a:noFill/>
          <a:ln>
            <a:noFill/>
          </a:ln>
        </p:spPr>
        <p:txBody>
          <a:bodyPr anchorCtr="0" anchor="ctr" bIns="91425" lIns="91425" rIns="91425" tIns="91425">
            <a:noAutofit/>
          </a:bodyPr>
          <a:lstStyle/>
          <a:p>
            <a:pPr indent="-285750" lvl="1" marL="742950" rtl="0">
              <a:spcBef>
                <a:spcPts val="560"/>
              </a:spcBef>
              <a:buNone/>
            </a:pPr>
            <a:r>
              <a:rPr lang="en-GB" sz="2400">
                <a:solidFill>
                  <a:schemeClr val="dk1"/>
                </a:solidFill>
                <a:latin typeface="Calibri"/>
                <a:ea typeface="Calibri"/>
                <a:cs typeface="Calibri"/>
                <a:sym typeface="Calibri"/>
              </a:rPr>
              <a:t>Facebook data:</a:t>
            </a:r>
            <a:r>
              <a:rPr lang="en-GB" sz="2800">
                <a:solidFill>
                  <a:schemeClr val="dk1"/>
                </a:solidFill>
                <a:latin typeface="Calibri"/>
                <a:ea typeface="Calibri"/>
                <a:cs typeface="Calibri"/>
                <a:sym typeface="Calibri"/>
              </a:rPr>
              <a:t> 11, </a:t>
            </a:r>
            <a:r>
              <a:rPr b="1" lang="en-GB" sz="2800">
                <a:solidFill>
                  <a:srgbClr val="FFC000"/>
                </a:solidFill>
                <a:latin typeface="Calibri"/>
                <a:ea typeface="Calibri"/>
                <a:cs typeface="Calibri"/>
                <a:sym typeface="Calibri"/>
              </a:rPr>
              <a:t>243</a:t>
            </a:r>
            <a:r>
              <a:rPr lang="en-GB" sz="2800">
                <a:solidFill>
                  <a:schemeClr val="dk1"/>
                </a:solidFill>
                <a:latin typeface="Calibri"/>
                <a:ea typeface="Calibri"/>
                <a:cs typeface="Calibri"/>
                <a:sym typeface="Calibri"/>
              </a:rPr>
              <a:t>, 270, </a:t>
            </a:r>
            <a:r>
              <a:rPr b="1" lang="en-GB" sz="2800">
                <a:solidFill>
                  <a:srgbClr val="FF0000"/>
                </a:solidFill>
                <a:latin typeface="Calibri"/>
                <a:ea typeface="Calibri"/>
                <a:cs typeface="Calibri"/>
                <a:sym typeface="Calibri"/>
              </a:rPr>
              <a:t>310</a:t>
            </a:r>
            <a:r>
              <a:rPr lang="en-GB" sz="2800">
                <a:solidFill>
                  <a:schemeClr val="dk1"/>
                </a:solidFill>
                <a:latin typeface="Calibri"/>
                <a:ea typeface="Calibri"/>
                <a:cs typeface="Calibri"/>
                <a:sym typeface="Calibri"/>
              </a:rPr>
              <a:t>, 311, </a:t>
            </a:r>
            <a:r>
              <a:rPr b="1" lang="en-GB" sz="2800">
                <a:solidFill>
                  <a:srgbClr val="FFC000"/>
                </a:solidFill>
                <a:latin typeface="Calibri"/>
                <a:ea typeface="Calibri"/>
                <a:cs typeface="Calibri"/>
                <a:sym typeface="Calibri"/>
              </a:rPr>
              <a:t>345</a:t>
            </a:r>
            <a:r>
              <a:rPr lang="en-GB" sz="2800">
                <a:solidFill>
                  <a:schemeClr val="dk1"/>
                </a:solidFill>
                <a:latin typeface="Calibri"/>
                <a:ea typeface="Calibri"/>
                <a:cs typeface="Calibri"/>
                <a:sym typeface="Calibri"/>
              </a:rPr>
              <a:t>, 530</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428625" y="142875"/>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Confidence intervals</a:t>
            </a:r>
          </a:p>
        </p:txBody>
      </p:sp>
      <p:pic>
        <p:nvPicPr>
          <p:cNvPr descr="R:\bioinformatics\Courses\GraphPad Prism 2011\Powerpoint\Histogram1.tif" id="292" name="Shape 292"/>
          <p:cNvPicPr preferRelativeResize="0"/>
          <p:nvPr/>
        </p:nvPicPr>
        <p:blipFill rotWithShape="1">
          <a:blip r:embed="rId3">
            <a:alphaModFix/>
          </a:blip>
          <a:srcRect b="0" l="0" r="0" t="0"/>
          <a:stretch/>
        </p:blipFill>
        <p:spPr>
          <a:xfrm>
            <a:off x="1285875" y="2500313"/>
            <a:ext cx="5714999" cy="4151312"/>
          </a:xfrm>
          <a:prstGeom prst="rect">
            <a:avLst/>
          </a:prstGeom>
          <a:noFill/>
          <a:ln>
            <a:noFill/>
          </a:ln>
        </p:spPr>
      </p:pic>
      <p:sp>
        <p:nvSpPr>
          <p:cNvPr id="293" name="Shape 293"/>
          <p:cNvSpPr txBox="1"/>
          <p:nvPr/>
        </p:nvSpPr>
        <p:spPr>
          <a:xfrm>
            <a:off x="2214563" y="6286500"/>
            <a:ext cx="1190624" cy="461962"/>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Group 1</a:t>
            </a:r>
          </a:p>
        </p:txBody>
      </p:sp>
      <p:sp>
        <p:nvSpPr>
          <p:cNvPr id="294" name="Shape 294"/>
          <p:cNvSpPr/>
          <p:nvPr/>
        </p:nvSpPr>
        <p:spPr>
          <a:xfrm>
            <a:off x="571500" y="1214437"/>
            <a:ext cx="428625" cy="785811"/>
          </a:xfrm>
          <a:prstGeom prst="upArrow">
            <a:avLst>
              <a:gd fmla="val 50000" name="adj1"/>
              <a:gd fmla="val 50000" name="adj2"/>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5" name="Shape 295"/>
          <p:cNvSpPr/>
          <p:nvPr/>
        </p:nvSpPr>
        <p:spPr>
          <a:xfrm rot="10800000">
            <a:off x="6000675" y="1214550"/>
            <a:ext cx="428700" cy="785700"/>
          </a:xfrm>
          <a:prstGeom prst="upArrow">
            <a:avLst>
              <a:gd fmla="val 50000" name="adj1"/>
              <a:gd fmla="val 50000" name="adj2"/>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6" name="Shape 296"/>
          <p:cNvSpPr/>
          <p:nvPr/>
        </p:nvSpPr>
        <p:spPr>
          <a:xfrm rot="5400000">
            <a:off x="3664225" y="1490123"/>
            <a:ext cx="416700" cy="145800"/>
          </a:xfrm>
          <a:prstGeom prst="leftRightArrow">
            <a:avLst>
              <a:gd fmla="val 50000" name="adj1"/>
              <a:gd fmla="val 50000" name="adj2"/>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7" name="Shape 297"/>
          <p:cNvSpPr txBox="1"/>
          <p:nvPr/>
        </p:nvSpPr>
        <p:spPr>
          <a:xfrm>
            <a:off x="1071562" y="1143000"/>
            <a:ext cx="1857375" cy="120015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No. of observations</a:t>
            </a:r>
          </a:p>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a:t>
            </a:r>
            <a:r>
              <a:rPr lang="en-GB" sz="2400">
                <a:solidFill>
                  <a:schemeClr val="dk1"/>
                </a:solidFill>
                <a:latin typeface="Calibri"/>
                <a:ea typeface="Calibri"/>
                <a:cs typeface="Calibri"/>
                <a:sym typeface="Calibri"/>
              </a:rPr>
              <a:t>samples)</a:t>
            </a:r>
          </a:p>
        </p:txBody>
      </p:sp>
      <p:sp>
        <p:nvSpPr>
          <p:cNvPr id="298" name="Shape 298"/>
          <p:cNvSpPr txBox="1"/>
          <p:nvPr/>
        </p:nvSpPr>
        <p:spPr>
          <a:xfrm>
            <a:off x="4143375" y="1143000"/>
            <a:ext cx="1857375" cy="83026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Standard deviation</a:t>
            </a:r>
          </a:p>
        </p:txBody>
      </p:sp>
      <p:sp>
        <p:nvSpPr>
          <p:cNvPr id="299" name="Shape 299"/>
          <p:cNvSpPr txBox="1"/>
          <p:nvPr/>
        </p:nvSpPr>
        <p:spPr>
          <a:xfrm>
            <a:off x="6500812" y="1143000"/>
            <a:ext cx="2071686" cy="83026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Standard error of mean</a:t>
            </a:r>
          </a:p>
        </p:txBody>
      </p:sp>
      <p:sp>
        <p:nvSpPr>
          <p:cNvPr id="300" name="Shape 300"/>
          <p:cNvSpPr txBox="1"/>
          <p:nvPr/>
        </p:nvSpPr>
        <p:spPr>
          <a:xfrm>
            <a:off x="5003800" y="6300787"/>
            <a:ext cx="1192213" cy="461961"/>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Group 2</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Hypothesis tests – basic set-up</a:t>
            </a:r>
          </a:p>
        </p:txBody>
      </p:sp>
      <p:sp>
        <p:nvSpPr>
          <p:cNvPr id="307" name="Shape 307"/>
          <p:cNvSpPr txBox="1"/>
          <p:nvPr>
            <p:ph idx="1" type="body"/>
          </p:nvPr>
        </p:nvSpPr>
        <p:spPr>
          <a:xfrm>
            <a:off x="357187" y="1285874"/>
            <a:ext cx="8229600" cy="5572125"/>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Formulate a </a:t>
            </a:r>
            <a:r>
              <a:rPr b="0" i="0" lang="en-GB" sz="2800" u="none" cap="none" strike="noStrike">
                <a:solidFill>
                  <a:srgbClr val="C00000"/>
                </a:solidFill>
                <a:latin typeface="Calibri"/>
                <a:ea typeface="Calibri"/>
                <a:cs typeface="Calibri"/>
                <a:sym typeface="Calibri"/>
              </a:rPr>
              <a:t>null</a:t>
            </a:r>
            <a:r>
              <a:rPr b="0" i="0" lang="en-GB" sz="2800" u="none" cap="none" strike="noStrike">
                <a:solidFill>
                  <a:schemeClr val="dk1"/>
                </a:solidFill>
                <a:latin typeface="Calibri"/>
                <a:ea typeface="Calibri"/>
                <a:cs typeface="Calibri"/>
                <a:sym typeface="Calibri"/>
              </a:rPr>
              <a:t> hypothesis, </a:t>
            </a:r>
            <a:r>
              <a:rPr b="0" i="0" lang="en-GB" sz="2800" u="none" cap="none" strike="noStrike">
                <a:solidFill>
                  <a:srgbClr val="C00000"/>
                </a:solidFill>
                <a:latin typeface="Calibri"/>
                <a:ea typeface="Calibri"/>
                <a:cs typeface="Calibri"/>
                <a:sym typeface="Calibri"/>
              </a:rPr>
              <a:t>H</a:t>
            </a:r>
            <a:r>
              <a:rPr b="0" baseline="-25000" i="0" lang="en-GB" sz="2800" u="none" cap="none" strike="noStrike">
                <a:solidFill>
                  <a:srgbClr val="C00000"/>
                </a:solidFill>
                <a:latin typeface="Calibri"/>
                <a:ea typeface="Calibri"/>
                <a:cs typeface="Calibri"/>
                <a:sym typeface="Calibri"/>
              </a:rPr>
              <a:t>0</a:t>
            </a: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Calculate a test statistic from the data under the null hypothesis</a:t>
            </a:r>
          </a:p>
          <a:p>
            <a:pPr indent="0" lvl="1" marL="457200" marR="0" rtl="0" algn="l">
              <a:spcBef>
                <a:spcPts val="480"/>
              </a:spcBef>
              <a:spcAft>
                <a:spcPts val="0"/>
              </a:spcAft>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spcBef>
                <a:spcPts val="560"/>
              </a:spcBef>
              <a:spcAft>
                <a:spcPts val="0"/>
              </a:spcAft>
              <a:buNone/>
            </a:pPr>
            <a:r>
              <a:t/>
            </a:r>
            <a:endParaRP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rgbClr val="C00000"/>
              </a:solidFill>
              <a:latin typeface="Calibri"/>
              <a:ea typeface="Calibri"/>
              <a:cs typeface="Calibri"/>
              <a:sym typeface="Calibri"/>
            </a:endParaRPr>
          </a:p>
        </p:txBody>
      </p:sp>
      <p:pic>
        <p:nvPicPr>
          <p:cNvPr id="308" name="Shape 308"/>
          <p:cNvPicPr preferRelativeResize="0"/>
          <p:nvPr/>
        </p:nvPicPr>
        <p:blipFill rotWithShape="1">
          <a:blip r:embed="rId3">
            <a:alphaModFix/>
          </a:blip>
          <a:srcRect b="0" l="0" r="0" t="0"/>
          <a:stretch/>
        </p:blipFill>
        <p:spPr>
          <a:xfrm>
            <a:off x="2857500" y="2852738"/>
            <a:ext cx="2774949" cy="881062"/>
          </a:xfrm>
          <a:prstGeom prst="rect">
            <a:avLst/>
          </a:prstGeom>
          <a:solidFill>
            <a:srgbClr val="99CC00"/>
          </a:solidFill>
          <a:ln>
            <a:noFill/>
          </a:ln>
        </p:spPr>
      </p:pic>
      <p:sp>
        <p:nvSpPr>
          <p:cNvPr id="309" name="Shape 309"/>
          <p:cNvSpPr/>
          <p:nvPr/>
        </p:nvSpPr>
        <p:spPr>
          <a:xfrm>
            <a:off x="0" y="1772816"/>
            <a:ext cx="8858249" cy="400109"/>
          </a:xfrm>
          <a:prstGeom prst="rect">
            <a:avLst/>
          </a:prstGeom>
          <a:noFill/>
          <a:ln>
            <a:noFill/>
          </a:ln>
        </p:spPr>
        <p:txBody>
          <a:bodyPr anchorCtr="0" anchor="t" bIns="45700" lIns="91425" rIns="91425" tIns="45700">
            <a:noAutofit/>
          </a:bodyPr>
          <a:lstStyle/>
          <a:p>
            <a:pPr indent="0" lvl="1" marL="457200" marR="0" rtl="0" algn="l">
              <a:spcBef>
                <a:spcPts val="0"/>
              </a:spcBef>
              <a:spcAft>
                <a:spcPts val="0"/>
              </a:spcAft>
              <a:buSzPct val="25000"/>
              <a:buNone/>
            </a:pPr>
            <a:r>
              <a:rPr lang="en-GB" sz="2000">
                <a:solidFill>
                  <a:srgbClr val="00B050"/>
                </a:solidFill>
                <a:latin typeface="Calibri"/>
                <a:ea typeface="Calibri"/>
                <a:cs typeface="Calibri"/>
                <a:sym typeface="Calibri"/>
              </a:rPr>
              <a:t>Example: t</a:t>
            </a:r>
            <a:r>
              <a:rPr b="0" i="0" lang="en-GB" sz="2000" u="none" cap="none" strike="noStrike">
                <a:solidFill>
                  <a:srgbClr val="00B050"/>
                </a:solidFill>
                <a:latin typeface="Calibri"/>
                <a:ea typeface="Calibri"/>
                <a:cs typeface="Calibri"/>
                <a:sym typeface="Calibri"/>
              </a:rPr>
              <a:t>he difference in gene expression before and after treatment = 0</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Hypothesis tests – basic set-up</a:t>
            </a:r>
          </a:p>
        </p:txBody>
      </p:sp>
      <p:sp>
        <p:nvSpPr>
          <p:cNvPr id="316" name="Shape 316"/>
          <p:cNvSpPr txBox="1"/>
          <p:nvPr>
            <p:ph idx="1" type="body"/>
          </p:nvPr>
        </p:nvSpPr>
        <p:spPr>
          <a:xfrm>
            <a:off x="357187" y="1285874"/>
            <a:ext cx="8229600" cy="55722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Formulate a </a:t>
            </a:r>
            <a:r>
              <a:rPr b="0" i="0" lang="en-GB" sz="2800" u="none" cap="none" strike="noStrike">
                <a:solidFill>
                  <a:srgbClr val="C00000"/>
                </a:solidFill>
                <a:latin typeface="Calibri"/>
                <a:ea typeface="Calibri"/>
                <a:cs typeface="Calibri"/>
                <a:sym typeface="Calibri"/>
              </a:rPr>
              <a:t>null</a:t>
            </a:r>
            <a:r>
              <a:rPr b="0" i="0" lang="en-GB" sz="2800" u="none" cap="none" strike="noStrike">
                <a:solidFill>
                  <a:schemeClr val="dk1"/>
                </a:solidFill>
                <a:latin typeface="Calibri"/>
                <a:ea typeface="Calibri"/>
                <a:cs typeface="Calibri"/>
                <a:sym typeface="Calibri"/>
              </a:rPr>
              <a:t> hypothesis, </a:t>
            </a:r>
            <a:r>
              <a:rPr b="0" i="0" lang="en-GB" sz="2800" u="none" cap="none" strike="noStrike">
                <a:solidFill>
                  <a:srgbClr val="C00000"/>
                </a:solidFill>
                <a:latin typeface="Calibri"/>
                <a:ea typeface="Calibri"/>
                <a:cs typeface="Calibri"/>
                <a:sym typeface="Calibri"/>
              </a:rPr>
              <a:t>H</a:t>
            </a:r>
            <a:r>
              <a:rPr b="0" baseline="-25000" i="0" lang="en-GB" sz="2800" u="none" cap="none" strike="noStrike">
                <a:solidFill>
                  <a:srgbClr val="C00000"/>
                </a:solidFill>
                <a:latin typeface="Calibri"/>
                <a:ea typeface="Calibri"/>
                <a:cs typeface="Calibri"/>
                <a:sym typeface="Calibri"/>
              </a:rPr>
              <a:t>0</a:t>
            </a: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Calculate a test statistic from the data under the null hypothesis</a:t>
            </a:r>
          </a:p>
          <a:p>
            <a:pPr indent="0" lvl="1" marL="457200" marR="0" rtl="0" algn="l">
              <a:spcBef>
                <a:spcPts val="480"/>
              </a:spcBef>
              <a:spcAft>
                <a:spcPts val="0"/>
              </a:spcAft>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lang="en-GB" sz="2800"/>
              <a:t>Compare the test statistic to theoretical values </a:t>
            </a:r>
            <a:br>
              <a:rPr lang="en-GB" sz="2800"/>
            </a:br>
            <a:r>
              <a:rPr lang="en-GB" sz="2800"/>
              <a:t>I</a:t>
            </a:r>
            <a:r>
              <a:rPr b="0" i="0" lang="en-GB" sz="2800" u="none" cap="none" strike="noStrike">
                <a:solidFill>
                  <a:schemeClr val="dk1"/>
                </a:solidFill>
                <a:latin typeface="Calibri"/>
                <a:ea typeface="Calibri"/>
                <a:cs typeface="Calibri"/>
                <a:sym typeface="Calibri"/>
              </a:rPr>
              <a:t>s it more extreme than expected?  (</a:t>
            </a:r>
            <a:r>
              <a:rPr b="0" i="0" lang="en-GB" sz="2800" u="none" cap="none" strike="noStrike">
                <a:solidFill>
                  <a:srgbClr val="C00000"/>
                </a:solidFill>
                <a:latin typeface="Calibri"/>
                <a:ea typeface="Calibri"/>
                <a:cs typeface="Calibri"/>
                <a:sym typeface="Calibri"/>
              </a:rPr>
              <a:t>p-value</a:t>
            </a:r>
            <a:r>
              <a:rPr b="0" i="0" lang="en-GB" sz="2800" u="none" cap="none" strike="noStrike">
                <a:solidFill>
                  <a:schemeClr val="dk1"/>
                </a:solidFill>
                <a:latin typeface="Calibri"/>
                <a:ea typeface="Calibri"/>
                <a:cs typeface="Calibri"/>
                <a:sym typeface="Calibri"/>
              </a:rPr>
              <a:t>)</a:t>
            </a:r>
          </a:p>
          <a:p>
            <a:pPr indent="0" lvl="0" marL="0" marR="0" rtl="0" algn="l">
              <a:spcBef>
                <a:spcPts val="560"/>
              </a:spcBef>
              <a:spcAft>
                <a:spcPts val="0"/>
              </a:spcAft>
              <a:buNone/>
            </a:pPr>
            <a:r>
              <a:t/>
            </a:r>
            <a:endParaRPr sz="600"/>
          </a:p>
          <a:p>
            <a:pPr indent="-342900" lvl="0" marL="342900" marR="0" rtl="0" algn="l">
              <a:spcBef>
                <a:spcPts val="560"/>
              </a:spcBef>
              <a:spcAft>
                <a:spcPts val="0"/>
              </a:spcAft>
              <a:buClr>
                <a:schemeClr val="dk1"/>
              </a:buClr>
              <a:buSzPct val="100000"/>
              <a:buFont typeface="Arial"/>
              <a:buChar char="•"/>
            </a:pPr>
            <a:r>
              <a:rPr lang="en-GB" sz="2800"/>
              <a:t>Either r</a:t>
            </a:r>
            <a:r>
              <a:rPr b="0" i="0" lang="en-GB" sz="2800" u="none" cap="none" strike="noStrike">
                <a:solidFill>
                  <a:schemeClr val="dk1"/>
                </a:solidFill>
                <a:latin typeface="Calibri"/>
                <a:ea typeface="Calibri"/>
                <a:cs typeface="Calibri"/>
                <a:sym typeface="Calibri"/>
              </a:rPr>
              <a:t>eject or do not reject the null hypothesis</a:t>
            </a: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rgbClr val="C00000"/>
              </a:solidFill>
              <a:latin typeface="Calibri"/>
              <a:ea typeface="Calibri"/>
              <a:cs typeface="Calibri"/>
              <a:sym typeface="Calibri"/>
            </a:endParaRPr>
          </a:p>
        </p:txBody>
      </p:sp>
      <p:sp>
        <p:nvSpPr>
          <p:cNvPr id="317" name="Shape 317"/>
          <p:cNvSpPr txBox="1"/>
          <p:nvPr/>
        </p:nvSpPr>
        <p:spPr>
          <a:xfrm>
            <a:off x="1285875" y="5258910"/>
            <a:ext cx="7200900" cy="9540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rgbClr val="0000FF"/>
                </a:solidFill>
                <a:latin typeface="Calibri"/>
                <a:ea typeface="Calibri"/>
                <a:cs typeface="Calibri"/>
                <a:sym typeface="Calibri"/>
              </a:rPr>
              <a:t>Absence of evidence is not evidence of absence </a:t>
            </a:r>
          </a:p>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(Bland and Altman, 1995)</a:t>
            </a:r>
          </a:p>
        </p:txBody>
      </p:sp>
      <p:pic>
        <p:nvPicPr>
          <p:cNvPr id="318" name="Shape 318"/>
          <p:cNvPicPr preferRelativeResize="0"/>
          <p:nvPr/>
        </p:nvPicPr>
        <p:blipFill rotWithShape="1">
          <a:blip r:embed="rId3">
            <a:alphaModFix/>
          </a:blip>
          <a:srcRect b="0" l="0" r="0" t="0"/>
          <a:stretch/>
        </p:blipFill>
        <p:spPr>
          <a:xfrm>
            <a:off x="2857500" y="2852738"/>
            <a:ext cx="2775000" cy="881100"/>
          </a:xfrm>
          <a:prstGeom prst="rect">
            <a:avLst/>
          </a:prstGeom>
          <a:solidFill>
            <a:srgbClr val="99CC00"/>
          </a:solidFill>
          <a:ln>
            <a:noFill/>
          </a:ln>
        </p:spPr>
      </p:pic>
      <p:sp>
        <p:nvSpPr>
          <p:cNvPr id="319" name="Shape 319"/>
          <p:cNvSpPr/>
          <p:nvPr/>
        </p:nvSpPr>
        <p:spPr>
          <a:xfrm>
            <a:off x="0" y="1772816"/>
            <a:ext cx="8858100" cy="400200"/>
          </a:xfrm>
          <a:prstGeom prst="rect">
            <a:avLst/>
          </a:prstGeom>
          <a:noFill/>
          <a:ln>
            <a:noFill/>
          </a:ln>
        </p:spPr>
        <p:txBody>
          <a:bodyPr anchorCtr="0" anchor="t" bIns="45700" lIns="91425" rIns="91425" tIns="45700">
            <a:noAutofit/>
          </a:bodyPr>
          <a:lstStyle/>
          <a:p>
            <a:pPr indent="0" lvl="1" marL="457200" marR="0" rtl="0" algn="l">
              <a:spcBef>
                <a:spcPts val="0"/>
              </a:spcBef>
              <a:spcAft>
                <a:spcPts val="0"/>
              </a:spcAft>
              <a:buSzPct val="25000"/>
              <a:buNone/>
            </a:pPr>
            <a:r>
              <a:rPr lang="en-GB" sz="2000">
                <a:solidFill>
                  <a:srgbClr val="00B050"/>
                </a:solidFill>
                <a:latin typeface="Calibri"/>
                <a:ea typeface="Calibri"/>
                <a:cs typeface="Calibri"/>
                <a:sym typeface="Calibri"/>
              </a:rPr>
              <a:t>Example: t</a:t>
            </a:r>
            <a:r>
              <a:rPr b="0" i="0" lang="en-GB" sz="2000" u="none" cap="none" strike="noStrike">
                <a:solidFill>
                  <a:srgbClr val="00B050"/>
                </a:solidFill>
                <a:latin typeface="Calibri"/>
                <a:ea typeface="Calibri"/>
                <a:cs typeface="Calibri"/>
                <a:sym typeface="Calibri"/>
              </a:rPr>
              <a:t>he difference in gene expression before and after treatment = 0</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Hypothesis tests – basic set-up</a:t>
            </a:r>
          </a:p>
        </p:txBody>
      </p:sp>
      <p:sp>
        <p:nvSpPr>
          <p:cNvPr id="326" name="Shape 326"/>
          <p:cNvSpPr txBox="1"/>
          <p:nvPr>
            <p:ph idx="1" type="body"/>
          </p:nvPr>
        </p:nvSpPr>
        <p:spPr>
          <a:xfrm>
            <a:off x="357187" y="1285874"/>
            <a:ext cx="8229600" cy="55722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Formulate a </a:t>
            </a:r>
            <a:r>
              <a:rPr b="0" i="0" lang="en-GB" sz="2800" u="none" cap="none" strike="noStrike">
                <a:solidFill>
                  <a:srgbClr val="C00000"/>
                </a:solidFill>
                <a:latin typeface="Calibri"/>
                <a:ea typeface="Calibri"/>
                <a:cs typeface="Calibri"/>
                <a:sym typeface="Calibri"/>
              </a:rPr>
              <a:t>null</a:t>
            </a:r>
            <a:r>
              <a:rPr b="0" i="0" lang="en-GB" sz="2800" u="none" cap="none" strike="noStrike">
                <a:solidFill>
                  <a:schemeClr val="dk1"/>
                </a:solidFill>
                <a:latin typeface="Calibri"/>
                <a:ea typeface="Calibri"/>
                <a:cs typeface="Calibri"/>
                <a:sym typeface="Calibri"/>
              </a:rPr>
              <a:t> hypothesis, </a:t>
            </a:r>
            <a:r>
              <a:rPr b="0" i="0" lang="en-GB" sz="2800" u="none" cap="none" strike="noStrike">
                <a:solidFill>
                  <a:srgbClr val="C00000"/>
                </a:solidFill>
                <a:latin typeface="Calibri"/>
                <a:ea typeface="Calibri"/>
                <a:cs typeface="Calibri"/>
                <a:sym typeface="Calibri"/>
              </a:rPr>
              <a:t>H</a:t>
            </a:r>
            <a:r>
              <a:rPr b="0" baseline="-25000" i="0" lang="en-GB" sz="2800" u="none" cap="none" strike="noStrike">
                <a:solidFill>
                  <a:srgbClr val="C00000"/>
                </a:solidFill>
                <a:latin typeface="Calibri"/>
                <a:ea typeface="Calibri"/>
                <a:cs typeface="Calibri"/>
                <a:sym typeface="Calibri"/>
              </a:rPr>
              <a:t>0</a:t>
            </a: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Calculate a test statistic from the data under the null hypothesis</a:t>
            </a:r>
          </a:p>
          <a:p>
            <a:pPr indent="0" lvl="1" marL="457200" marR="0" rtl="0" algn="l">
              <a:spcBef>
                <a:spcPts val="480"/>
              </a:spcBef>
              <a:spcAft>
                <a:spcPts val="0"/>
              </a:spcAft>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lang="en-GB" sz="2800"/>
              <a:t>Compare the test statistic to theoretical values </a:t>
            </a:r>
            <a:br>
              <a:rPr lang="en-GB" sz="2800"/>
            </a:br>
            <a:r>
              <a:rPr lang="en-GB" sz="2800"/>
              <a:t>I</a:t>
            </a:r>
            <a:r>
              <a:rPr b="0" i="0" lang="en-GB" sz="2800" u="none" cap="none" strike="noStrike">
                <a:solidFill>
                  <a:schemeClr val="dk1"/>
                </a:solidFill>
                <a:latin typeface="Calibri"/>
                <a:ea typeface="Calibri"/>
                <a:cs typeface="Calibri"/>
                <a:sym typeface="Calibri"/>
              </a:rPr>
              <a:t>s it more extreme than expected?  (</a:t>
            </a:r>
            <a:r>
              <a:rPr b="0" i="0" lang="en-GB" sz="2800" u="none" cap="none" strike="noStrike">
                <a:solidFill>
                  <a:srgbClr val="C00000"/>
                </a:solidFill>
                <a:latin typeface="Calibri"/>
                <a:ea typeface="Calibri"/>
                <a:cs typeface="Calibri"/>
                <a:sym typeface="Calibri"/>
              </a:rPr>
              <a:t>p-value</a:t>
            </a:r>
            <a:r>
              <a:rPr b="0" i="0" lang="en-GB" sz="2800" u="none" cap="none" strike="noStrike">
                <a:solidFill>
                  <a:schemeClr val="dk1"/>
                </a:solidFill>
                <a:latin typeface="Calibri"/>
                <a:ea typeface="Calibri"/>
                <a:cs typeface="Calibri"/>
                <a:sym typeface="Calibri"/>
              </a:rPr>
              <a:t>)</a:t>
            </a:r>
          </a:p>
          <a:p>
            <a:pPr indent="0" lvl="0" marL="0" marR="0" rtl="0" algn="l">
              <a:spcBef>
                <a:spcPts val="560"/>
              </a:spcBef>
              <a:spcAft>
                <a:spcPts val="0"/>
              </a:spcAft>
              <a:buNone/>
            </a:pPr>
            <a:r>
              <a:t/>
            </a:r>
            <a:endParaRPr sz="600"/>
          </a:p>
          <a:p>
            <a:pPr indent="-342900" lvl="0" marL="342900" marR="0" rtl="0" algn="l">
              <a:spcBef>
                <a:spcPts val="560"/>
              </a:spcBef>
              <a:spcAft>
                <a:spcPts val="0"/>
              </a:spcAft>
              <a:buClr>
                <a:schemeClr val="dk1"/>
              </a:buClr>
              <a:buSzPct val="100000"/>
              <a:buFont typeface="Arial"/>
              <a:buChar char="•"/>
            </a:pPr>
            <a:r>
              <a:rPr lang="en-GB" sz="2800"/>
              <a:t>Either r</a:t>
            </a:r>
            <a:r>
              <a:rPr b="0" i="0" lang="en-GB" sz="2800" u="none" cap="none" strike="noStrike">
                <a:solidFill>
                  <a:schemeClr val="dk1"/>
                </a:solidFill>
                <a:latin typeface="Calibri"/>
                <a:ea typeface="Calibri"/>
                <a:cs typeface="Calibri"/>
                <a:sym typeface="Calibri"/>
              </a:rPr>
              <a:t>eject or do not reject the null hypothesis</a:t>
            </a: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Correction for multiple testing</a:t>
            </a: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rgbClr val="C00000"/>
              </a:solidFill>
              <a:latin typeface="Calibri"/>
              <a:ea typeface="Calibri"/>
              <a:cs typeface="Calibri"/>
              <a:sym typeface="Calibri"/>
            </a:endParaRPr>
          </a:p>
        </p:txBody>
      </p:sp>
      <p:sp>
        <p:nvSpPr>
          <p:cNvPr id="327" name="Shape 327"/>
          <p:cNvSpPr txBox="1"/>
          <p:nvPr/>
        </p:nvSpPr>
        <p:spPr>
          <a:xfrm>
            <a:off x="1285875" y="5258910"/>
            <a:ext cx="7200900" cy="9540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rgbClr val="0000FF"/>
                </a:solidFill>
                <a:latin typeface="Calibri"/>
                <a:ea typeface="Calibri"/>
                <a:cs typeface="Calibri"/>
                <a:sym typeface="Calibri"/>
              </a:rPr>
              <a:t>Absence of evidence is not evidence of absence </a:t>
            </a:r>
          </a:p>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(Bland and Altman, 1995)</a:t>
            </a:r>
          </a:p>
        </p:txBody>
      </p:sp>
      <p:pic>
        <p:nvPicPr>
          <p:cNvPr id="328" name="Shape 328"/>
          <p:cNvPicPr preferRelativeResize="0"/>
          <p:nvPr/>
        </p:nvPicPr>
        <p:blipFill rotWithShape="1">
          <a:blip r:embed="rId3">
            <a:alphaModFix/>
          </a:blip>
          <a:srcRect b="0" l="0" r="0" t="0"/>
          <a:stretch/>
        </p:blipFill>
        <p:spPr>
          <a:xfrm>
            <a:off x="2857500" y="2852738"/>
            <a:ext cx="2775000" cy="881100"/>
          </a:xfrm>
          <a:prstGeom prst="rect">
            <a:avLst/>
          </a:prstGeom>
          <a:solidFill>
            <a:srgbClr val="99CC00"/>
          </a:solidFill>
          <a:ln>
            <a:noFill/>
          </a:ln>
        </p:spPr>
      </p:pic>
      <p:sp>
        <p:nvSpPr>
          <p:cNvPr id="329" name="Shape 329"/>
          <p:cNvSpPr/>
          <p:nvPr/>
        </p:nvSpPr>
        <p:spPr>
          <a:xfrm>
            <a:off x="0" y="1772816"/>
            <a:ext cx="8858100" cy="400200"/>
          </a:xfrm>
          <a:prstGeom prst="rect">
            <a:avLst/>
          </a:prstGeom>
          <a:noFill/>
          <a:ln>
            <a:noFill/>
          </a:ln>
        </p:spPr>
        <p:txBody>
          <a:bodyPr anchorCtr="0" anchor="t" bIns="45700" lIns="91425" rIns="91425" tIns="45700">
            <a:noAutofit/>
          </a:bodyPr>
          <a:lstStyle/>
          <a:p>
            <a:pPr indent="0" lvl="1" marL="457200" marR="0" rtl="0" algn="l">
              <a:spcBef>
                <a:spcPts val="0"/>
              </a:spcBef>
              <a:spcAft>
                <a:spcPts val="0"/>
              </a:spcAft>
              <a:buSzPct val="25000"/>
              <a:buNone/>
            </a:pPr>
            <a:r>
              <a:rPr lang="en-GB" sz="2000">
                <a:solidFill>
                  <a:srgbClr val="00B050"/>
                </a:solidFill>
                <a:latin typeface="Calibri"/>
                <a:ea typeface="Calibri"/>
                <a:cs typeface="Calibri"/>
                <a:sym typeface="Calibri"/>
              </a:rPr>
              <a:t>Example: t</a:t>
            </a:r>
            <a:r>
              <a:rPr b="0" i="0" lang="en-GB" sz="2000" u="none" cap="none" strike="noStrike">
                <a:solidFill>
                  <a:srgbClr val="00B050"/>
                </a:solidFill>
                <a:latin typeface="Calibri"/>
                <a:ea typeface="Calibri"/>
                <a:cs typeface="Calibri"/>
                <a:sym typeface="Calibri"/>
              </a:rPr>
              <a:t>he difference in gene expression before and after treatment = 0</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Hypothesis tests – Example</a:t>
            </a:r>
          </a:p>
        </p:txBody>
      </p:sp>
      <p:sp>
        <p:nvSpPr>
          <p:cNvPr id="336" name="Shape 336"/>
          <p:cNvSpPr txBox="1"/>
          <p:nvPr>
            <p:ph idx="1" type="body"/>
          </p:nvPr>
        </p:nvSpPr>
        <p:spPr>
          <a:xfrm>
            <a:off x="357187" y="1285874"/>
            <a:ext cx="8229600" cy="5572125"/>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C00000"/>
              </a:buClr>
              <a:buSzPct val="25000"/>
              <a:buFont typeface="Arial"/>
              <a:buNone/>
            </a:pPr>
            <a:r>
              <a:rPr b="0" i="0" lang="en-GB" sz="2800" u="none" cap="none" strike="noStrike">
                <a:solidFill>
                  <a:srgbClr val="C00000"/>
                </a:solidFill>
                <a:latin typeface="Calibri"/>
                <a:ea typeface="Calibri"/>
                <a:cs typeface="Calibri"/>
                <a:sym typeface="Calibri"/>
              </a:rPr>
              <a:t>Lady Tasting Tea</a:t>
            </a:r>
            <a:r>
              <a:rPr b="0" i="0" lang="en-GB" sz="2800" u="none" cap="none" strike="noStrike">
                <a:solidFill>
                  <a:schemeClr val="dk1"/>
                </a:solidFill>
                <a:latin typeface="Calibri"/>
                <a:ea typeface="Calibri"/>
                <a:cs typeface="Calibri"/>
                <a:sym typeface="Calibri"/>
              </a:rPr>
              <a:t> </a:t>
            </a:r>
          </a:p>
          <a:p>
            <a:pPr indent="0" lvl="1" marL="0" marR="0" rtl="0" algn="l">
              <a:lnSpc>
                <a:spcPct val="90000"/>
              </a:lnSpc>
              <a:spcBef>
                <a:spcPts val="400"/>
              </a:spcBef>
              <a:spcAft>
                <a:spcPts val="0"/>
              </a:spcAft>
              <a:buClr>
                <a:srgbClr val="00B050"/>
              </a:buClr>
              <a:buSzPct val="25000"/>
              <a:buFont typeface="Arial"/>
              <a:buNone/>
            </a:pPr>
            <a:r>
              <a:rPr b="0" i="0" lang="en-GB" sz="2000" u="none" cap="none" strike="noStrike">
                <a:solidFill>
                  <a:srgbClr val="00B050"/>
                </a:solidFill>
                <a:latin typeface="Calibri"/>
                <a:ea typeface="Calibri"/>
                <a:cs typeface="Calibri"/>
                <a:sym typeface="Calibri"/>
              </a:rPr>
              <a:t>Randomised Experiment by Fisher</a:t>
            </a:r>
          </a:p>
          <a:p>
            <a:pPr indent="-342900" lvl="0" marL="34290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Randomly ordered 8 cups of tea</a:t>
            </a:r>
          </a:p>
          <a:p>
            <a:pPr indent="-285750" lvl="1" marL="742950" marR="0" rtl="0" algn="l">
              <a:lnSpc>
                <a:spcPct val="90000"/>
              </a:lnSpc>
              <a:spcBef>
                <a:spcPts val="48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4 were prepared by first adding milk</a:t>
            </a:r>
          </a:p>
          <a:p>
            <a:pPr indent="-285750" lvl="1" marL="742950" marR="0" rtl="0" algn="l">
              <a:lnSpc>
                <a:spcPct val="90000"/>
              </a:lnSpc>
              <a:spcBef>
                <a:spcPts val="48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4 were prepared by first adding tea</a:t>
            </a:r>
          </a:p>
          <a:p>
            <a:pPr indent="-342900" lvl="0" marL="34290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Task: Lady had to select the 4 cups of one particular method</a:t>
            </a:r>
          </a:p>
          <a:p>
            <a:pPr indent="-342900" lvl="0" marL="342900" marR="0" rtl="0" algn="l">
              <a:lnSpc>
                <a:spcPct val="90000"/>
              </a:lnSpc>
              <a:spcBef>
                <a:spcPts val="560"/>
              </a:spcBef>
              <a:spcAft>
                <a:spcPts val="0"/>
              </a:spcAft>
              <a:buClr>
                <a:srgbClr val="C00000"/>
              </a:buClr>
              <a:buSzPct val="100000"/>
              <a:buFont typeface="Arial"/>
              <a:buChar char="•"/>
            </a:pPr>
            <a:r>
              <a:rPr b="0" i="0" lang="en-GB" sz="2800" u="none" cap="none" strike="noStrike">
                <a:solidFill>
                  <a:srgbClr val="C00000"/>
                </a:solidFill>
                <a:latin typeface="Calibri"/>
                <a:ea typeface="Calibri"/>
                <a:cs typeface="Calibri"/>
                <a:sym typeface="Calibri"/>
              </a:rPr>
              <a:t>H</a:t>
            </a:r>
            <a:r>
              <a:rPr b="0" baseline="-25000" i="0" lang="en-GB" sz="2800" u="none" cap="none" strike="noStrike">
                <a:solidFill>
                  <a:srgbClr val="C00000"/>
                </a:solidFill>
                <a:latin typeface="Calibri"/>
                <a:ea typeface="Calibri"/>
                <a:cs typeface="Calibri"/>
                <a:sym typeface="Calibri"/>
              </a:rPr>
              <a:t>0</a:t>
            </a:r>
            <a:r>
              <a:rPr b="0" i="0" lang="en-GB" sz="2800" u="none" cap="none" strike="noStrike">
                <a:solidFill>
                  <a:srgbClr val="C00000"/>
                </a:solidFill>
                <a:latin typeface="Calibri"/>
                <a:ea typeface="Calibri"/>
                <a:cs typeface="Calibri"/>
                <a:sym typeface="Calibri"/>
              </a:rPr>
              <a:t>: </a:t>
            </a:r>
            <a:r>
              <a:rPr b="0" i="0" lang="en-GB" sz="2800" u="none" cap="none" strike="noStrike">
                <a:solidFill>
                  <a:schemeClr val="dk1"/>
                </a:solidFill>
                <a:latin typeface="Calibri"/>
                <a:ea typeface="Calibri"/>
                <a:cs typeface="Calibri"/>
                <a:sym typeface="Calibri"/>
              </a:rPr>
              <a:t>Lady had no such ability</a:t>
            </a:r>
          </a:p>
          <a:p>
            <a:pPr indent="-342900" lvl="0" marL="342900" marR="0" rtl="0" algn="l">
              <a:lnSpc>
                <a:spcPct val="90000"/>
              </a:lnSpc>
              <a:spcBef>
                <a:spcPts val="560"/>
              </a:spcBef>
              <a:spcAft>
                <a:spcPts val="0"/>
              </a:spcAft>
              <a:buClr>
                <a:srgbClr val="C00000"/>
              </a:buClr>
              <a:buSzPct val="100000"/>
              <a:buFont typeface="Arial"/>
              <a:buChar char="•"/>
            </a:pPr>
            <a:r>
              <a:rPr b="0" i="0" lang="en-GB" sz="2800" u="none" cap="none" strike="noStrike">
                <a:solidFill>
                  <a:srgbClr val="C00000"/>
                </a:solidFill>
                <a:latin typeface="Calibri"/>
                <a:ea typeface="Calibri"/>
                <a:cs typeface="Calibri"/>
                <a:sym typeface="Calibri"/>
              </a:rPr>
              <a:t>Test Statistic: </a:t>
            </a:r>
            <a:r>
              <a:rPr b="0" i="0" lang="en-GB" sz="2800" u="none" cap="none" strike="noStrike">
                <a:solidFill>
                  <a:schemeClr val="dk1"/>
                </a:solidFill>
                <a:latin typeface="Calibri"/>
                <a:ea typeface="Calibri"/>
                <a:cs typeface="Calibri"/>
                <a:sym typeface="Calibri"/>
              </a:rPr>
              <a:t>number of successes in selecting the 4 cups.</a:t>
            </a:r>
          </a:p>
          <a:p>
            <a:pPr indent="-342900" lvl="0" marL="342900" marR="0" rtl="0" algn="l">
              <a:lnSpc>
                <a:spcPct val="90000"/>
              </a:lnSpc>
              <a:spcBef>
                <a:spcPts val="560"/>
              </a:spcBef>
              <a:spcAft>
                <a:spcPts val="0"/>
              </a:spcAft>
              <a:buClr>
                <a:srgbClr val="C00000"/>
              </a:buClr>
              <a:buSzPct val="100000"/>
              <a:buFont typeface="Arial"/>
              <a:buChar char="•"/>
            </a:pPr>
            <a:r>
              <a:rPr b="0" i="0" lang="en-GB" sz="2800" u="none" cap="none" strike="noStrike">
                <a:solidFill>
                  <a:srgbClr val="C00000"/>
                </a:solidFill>
                <a:latin typeface="Calibri"/>
                <a:ea typeface="Calibri"/>
                <a:cs typeface="Calibri"/>
                <a:sym typeface="Calibri"/>
              </a:rPr>
              <a:t>Result: </a:t>
            </a:r>
            <a:r>
              <a:rPr b="0" i="0" lang="en-GB" sz="2800" u="none" cap="none" strike="noStrike">
                <a:solidFill>
                  <a:schemeClr val="dk1"/>
                </a:solidFill>
                <a:latin typeface="Calibri"/>
                <a:ea typeface="Calibri"/>
                <a:cs typeface="Calibri"/>
                <a:sym typeface="Calibri"/>
              </a:rPr>
              <a:t>Lady got all 4 cups right!</a:t>
            </a:r>
          </a:p>
          <a:p>
            <a:pPr indent="0" lvl="0" marL="0" marR="0" rtl="0" algn="ctr">
              <a:lnSpc>
                <a:spcPct val="90000"/>
              </a:lnSpc>
              <a:spcBef>
                <a:spcPts val="560"/>
              </a:spcBef>
              <a:spcAft>
                <a:spcPts val="0"/>
              </a:spcAft>
              <a:buClr>
                <a:srgbClr val="0000FF"/>
              </a:buClr>
              <a:buSzPct val="25000"/>
              <a:buFont typeface="Arial"/>
              <a:buNone/>
            </a:pPr>
            <a:r>
              <a:rPr b="0" i="0" lang="en-GB" sz="2800" u="none" cap="none" strike="noStrike">
                <a:solidFill>
                  <a:srgbClr val="0000FF"/>
                </a:solidFill>
                <a:latin typeface="Calibri"/>
                <a:ea typeface="Calibri"/>
                <a:cs typeface="Calibri"/>
                <a:sym typeface="Calibri"/>
              </a:rPr>
              <a:t>Reject the null hypothesis</a:t>
            </a:r>
          </a:p>
          <a:p>
            <a:pPr indent="-342900" lvl="0" marL="342900" marR="0" rtl="0" algn="l">
              <a:lnSpc>
                <a:spcPct val="90000"/>
              </a:lnSpc>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90000"/>
              </a:lnSpc>
              <a:spcBef>
                <a:spcPts val="560"/>
              </a:spcBef>
              <a:spcAft>
                <a:spcPts val="0"/>
              </a:spcAft>
              <a:buClr>
                <a:schemeClr val="dk1"/>
              </a:buClr>
              <a:buSzPct val="100000"/>
              <a:buFont typeface="Arial"/>
              <a:buNone/>
            </a:pPr>
            <a:r>
              <a:t/>
            </a:r>
            <a:endParaRPr b="0" i="0" sz="2800" u="none" cap="none" strike="noStrike">
              <a:solidFill>
                <a:srgbClr val="C00000"/>
              </a:solidFill>
              <a:latin typeface="Calibri"/>
              <a:ea typeface="Calibri"/>
              <a:cs typeface="Calibri"/>
              <a:sym typeface="Calibri"/>
            </a:endParaRPr>
          </a:p>
        </p:txBody>
      </p:sp>
      <p:pic>
        <p:nvPicPr>
          <p:cNvPr id="337" name="Shape 337"/>
          <p:cNvPicPr preferRelativeResize="0"/>
          <p:nvPr/>
        </p:nvPicPr>
        <p:blipFill rotWithShape="1">
          <a:blip r:embed="rId3">
            <a:alphaModFix/>
          </a:blip>
          <a:srcRect b="0" l="0" r="0" t="0"/>
          <a:stretch/>
        </p:blipFill>
        <p:spPr>
          <a:xfrm>
            <a:off x="6012160" y="1268759"/>
            <a:ext cx="2794000" cy="20954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ph type="title"/>
          </p:nvPr>
        </p:nvSpPr>
        <p:spPr>
          <a:xfrm>
            <a:off x="457200" y="188640"/>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Hypothesis tests – Errors </a:t>
            </a:r>
          </a:p>
        </p:txBody>
      </p:sp>
      <p:pic>
        <p:nvPicPr>
          <p:cNvPr id="344" name="Shape 344"/>
          <p:cNvPicPr preferRelativeResize="0"/>
          <p:nvPr/>
        </p:nvPicPr>
        <p:blipFill rotWithShape="1">
          <a:blip r:embed="rId3">
            <a:alphaModFix/>
          </a:blip>
          <a:srcRect b="0" l="0" r="0" t="0"/>
          <a:stretch/>
        </p:blipFill>
        <p:spPr>
          <a:xfrm>
            <a:off x="142875" y="5143500"/>
            <a:ext cx="3011488" cy="1714500"/>
          </a:xfrm>
          <a:prstGeom prst="rect">
            <a:avLst/>
          </a:prstGeom>
          <a:noFill/>
          <a:ln>
            <a:noFill/>
          </a:ln>
        </p:spPr>
      </p:pic>
      <p:graphicFrame>
        <p:nvGraphicFramePr>
          <p:cNvPr id="345" name="Shape 345"/>
          <p:cNvGraphicFramePr/>
          <p:nvPr/>
        </p:nvGraphicFramePr>
        <p:xfrm>
          <a:off x="1619671" y="1428736"/>
          <a:ext cx="3000000" cy="3000000"/>
        </p:xfrm>
        <a:graphic>
          <a:graphicData uri="http://schemas.openxmlformats.org/drawingml/2006/table">
            <a:tbl>
              <a:tblPr>
                <a:noFill/>
                <a:tableStyleId>{6654FF4D-EA63-4A45-9AC1-9165D790744F}</a:tableStyleId>
              </a:tblPr>
              <a:tblGrid>
                <a:gridCol w="1545525"/>
                <a:gridCol w="2198900"/>
                <a:gridCol w="2542125"/>
              </a:tblGrid>
              <a:tr h="392675">
                <a:tc>
                  <a:txBody>
                    <a:bodyPr>
                      <a:noAutofit/>
                    </a:bodyPr>
                    <a:lstStyle/>
                    <a:p>
                      <a:pPr indent="0" lvl="0" marL="0" marR="0" rtl="0" algn="ctr">
                        <a:lnSpc>
                          <a:spcPct val="115000"/>
                        </a:lnSpc>
                        <a:spcBef>
                          <a:spcPts val="0"/>
                        </a:spcBef>
                        <a:spcAft>
                          <a:spcPts val="0"/>
                        </a:spcAft>
                        <a:buSzPct val="25000"/>
                        <a:buNone/>
                      </a:pPr>
                      <a:r>
                        <a:t/>
                      </a:r>
                      <a:endParaRPr sz="1800" u="none" cap="none" strike="noStrike">
                        <a:latin typeface="Calibri"/>
                        <a:ea typeface="Calibri"/>
                        <a:cs typeface="Calibri"/>
                        <a:sym typeface="Calibri"/>
                      </a:endParaRPr>
                    </a:p>
                  </a:txBody>
                  <a:tcPr marT="0" marB="0" marR="41600" marL="41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SzPct val="25000"/>
                        <a:buNone/>
                      </a:pPr>
                      <a:r>
                        <a:rPr b="1" lang="en-GB" sz="1800" u="none" cap="none" strike="noStrike">
                          <a:latin typeface="Calibri"/>
                          <a:ea typeface="Calibri"/>
                          <a:cs typeface="Calibri"/>
                          <a:sym typeface="Calibri"/>
                        </a:rPr>
                        <a:t>Null hypothesis does not hold</a:t>
                      </a:r>
                    </a:p>
                  </a:txBody>
                  <a:tcPr marT="0" marB="0" marR="41600" marL="41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SzPct val="25000"/>
                        <a:buNone/>
                      </a:pPr>
                      <a:r>
                        <a:rPr b="1" lang="en-GB" sz="1800" u="none" cap="none" strike="noStrike">
                          <a:latin typeface="Calibri"/>
                          <a:ea typeface="Calibri"/>
                          <a:cs typeface="Calibri"/>
                          <a:sym typeface="Calibri"/>
                        </a:rPr>
                        <a:t>Null hypothesis holds</a:t>
                      </a:r>
                    </a:p>
                  </a:txBody>
                  <a:tcPr marT="0" marB="0" marR="41600" marL="41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178025">
                <a:tc>
                  <a:txBody>
                    <a:bodyPr>
                      <a:noAutofit/>
                    </a:bodyPr>
                    <a:lstStyle/>
                    <a:p>
                      <a:pPr indent="0" lvl="0" marL="0" marR="0" rtl="0" algn="ctr">
                        <a:lnSpc>
                          <a:spcPct val="115000"/>
                        </a:lnSpc>
                        <a:spcBef>
                          <a:spcPts val="0"/>
                        </a:spcBef>
                        <a:spcAft>
                          <a:spcPts val="0"/>
                        </a:spcAft>
                        <a:buSzPct val="25000"/>
                        <a:buNone/>
                      </a:pPr>
                      <a:r>
                        <a:rPr b="1" lang="en-GB" sz="1800" u="none" cap="none" strike="noStrike">
                          <a:latin typeface="Calibri"/>
                          <a:ea typeface="Calibri"/>
                          <a:cs typeface="Calibri"/>
                          <a:sym typeface="Calibri"/>
                        </a:rPr>
                        <a:t>Reject null hypothesis</a:t>
                      </a:r>
                    </a:p>
                  </a:txBody>
                  <a:tcPr marT="0" marB="0" marR="41600" marL="41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SzPct val="25000"/>
                        <a:buNone/>
                      </a:pPr>
                      <a:r>
                        <a:rPr lang="en-GB" sz="1800" u="none" cap="none" strike="noStrike">
                          <a:solidFill>
                            <a:srgbClr val="7030A0"/>
                          </a:solidFill>
                          <a:latin typeface="Calibri"/>
                          <a:ea typeface="Calibri"/>
                          <a:cs typeface="Calibri"/>
                          <a:sym typeface="Calibri"/>
                        </a:rPr>
                        <a:t>Correct</a:t>
                      </a:r>
                    </a:p>
                    <a:p>
                      <a:pPr indent="0" lvl="0" marL="0" marR="0" rtl="0" algn="ctr">
                        <a:lnSpc>
                          <a:spcPct val="115000"/>
                        </a:lnSpc>
                        <a:spcBef>
                          <a:spcPts val="0"/>
                        </a:spcBef>
                        <a:spcAft>
                          <a:spcPts val="0"/>
                        </a:spcAft>
                        <a:buSzPct val="25000"/>
                        <a:buNone/>
                      </a:pPr>
                      <a:r>
                        <a:rPr lang="en-GB" sz="1800" u="none" cap="none" strike="noStrike">
                          <a:solidFill>
                            <a:srgbClr val="7030A0"/>
                          </a:solidFill>
                          <a:latin typeface="Calibri"/>
                          <a:ea typeface="Calibri"/>
                          <a:cs typeface="Calibri"/>
                          <a:sym typeface="Calibri"/>
                        </a:rPr>
                        <a:t>True positive</a:t>
                      </a:r>
                    </a:p>
                  </a:txBody>
                  <a:tcPr marT="0" marB="0" marR="41600" marL="41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CC0D9"/>
                    </a:solidFill>
                  </a:tcPr>
                </a:tc>
                <a:tc>
                  <a:txBody>
                    <a:bodyPr>
                      <a:noAutofit/>
                    </a:bodyPr>
                    <a:lstStyle/>
                    <a:p>
                      <a:pPr indent="0" lvl="0" marL="0" marR="0" rtl="0" algn="ctr">
                        <a:lnSpc>
                          <a:spcPct val="115000"/>
                        </a:lnSpc>
                        <a:spcBef>
                          <a:spcPts val="0"/>
                        </a:spcBef>
                        <a:spcAft>
                          <a:spcPts val="0"/>
                        </a:spcAft>
                        <a:buSzPct val="25000"/>
                        <a:buNone/>
                      </a:pPr>
                      <a:r>
                        <a:rPr lang="en-GB" sz="1800" u="none" cap="none" strike="noStrike">
                          <a:solidFill>
                            <a:srgbClr val="006EC0"/>
                          </a:solidFill>
                          <a:latin typeface="Calibri"/>
                          <a:ea typeface="Calibri"/>
                          <a:cs typeface="Calibri"/>
                          <a:sym typeface="Calibri"/>
                        </a:rPr>
                        <a:t>Wrong</a:t>
                      </a:r>
                    </a:p>
                    <a:p>
                      <a:pPr indent="0" lvl="0" marL="0" marR="0" rtl="0" algn="ctr">
                        <a:lnSpc>
                          <a:spcPct val="115000"/>
                        </a:lnSpc>
                        <a:spcBef>
                          <a:spcPts val="0"/>
                        </a:spcBef>
                        <a:spcAft>
                          <a:spcPts val="0"/>
                        </a:spcAft>
                        <a:buSzPct val="25000"/>
                        <a:buNone/>
                      </a:pPr>
                      <a:r>
                        <a:rPr lang="en-GB" sz="1800" u="none" cap="none" strike="noStrike">
                          <a:solidFill>
                            <a:srgbClr val="006EC0"/>
                          </a:solidFill>
                          <a:latin typeface="Calibri"/>
                          <a:ea typeface="Calibri"/>
                          <a:cs typeface="Calibri"/>
                          <a:sym typeface="Calibri"/>
                        </a:rPr>
                        <a:t>False positive</a:t>
                      </a:r>
                    </a:p>
                  </a:txBody>
                  <a:tcPr marT="0" marB="0" marR="41600" marL="41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B8CCE4"/>
                    </a:solidFill>
                  </a:tcPr>
                </a:tc>
              </a:tr>
              <a:tr h="1178025">
                <a:tc>
                  <a:txBody>
                    <a:bodyPr>
                      <a:noAutofit/>
                    </a:bodyPr>
                    <a:lstStyle/>
                    <a:p>
                      <a:pPr indent="0" lvl="0" marL="0" marR="0" rtl="0" algn="ctr">
                        <a:lnSpc>
                          <a:spcPct val="115000"/>
                        </a:lnSpc>
                        <a:spcBef>
                          <a:spcPts val="0"/>
                        </a:spcBef>
                        <a:spcAft>
                          <a:spcPts val="0"/>
                        </a:spcAft>
                        <a:buSzPct val="25000"/>
                        <a:buNone/>
                      </a:pPr>
                      <a:r>
                        <a:rPr b="1" lang="en-GB" sz="1800" u="none" cap="none" strike="noStrike">
                          <a:latin typeface="Calibri"/>
                          <a:ea typeface="Calibri"/>
                          <a:cs typeface="Calibri"/>
                          <a:sym typeface="Calibri"/>
                        </a:rPr>
                        <a:t>Do not reject null hypothesis</a:t>
                      </a:r>
                    </a:p>
                  </a:txBody>
                  <a:tcPr marT="0" marB="0" marR="41600" marL="41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SzPct val="25000"/>
                        <a:buNone/>
                      </a:pPr>
                      <a:r>
                        <a:rPr lang="en-GB" sz="1800" u="none" cap="none" strike="noStrike">
                          <a:solidFill>
                            <a:srgbClr val="006EC0"/>
                          </a:solidFill>
                          <a:latin typeface="Calibri"/>
                          <a:ea typeface="Calibri"/>
                          <a:cs typeface="Calibri"/>
                          <a:sym typeface="Calibri"/>
                        </a:rPr>
                        <a:t>Wrong</a:t>
                      </a:r>
                    </a:p>
                    <a:p>
                      <a:pPr indent="0" lvl="0" marL="0" marR="0" rtl="0" algn="ctr">
                        <a:lnSpc>
                          <a:spcPct val="115000"/>
                        </a:lnSpc>
                        <a:spcBef>
                          <a:spcPts val="0"/>
                        </a:spcBef>
                        <a:spcAft>
                          <a:spcPts val="0"/>
                        </a:spcAft>
                        <a:buSzPct val="25000"/>
                        <a:buNone/>
                      </a:pPr>
                      <a:r>
                        <a:rPr lang="en-GB" sz="1800" u="none" cap="none" strike="noStrike">
                          <a:solidFill>
                            <a:srgbClr val="006EC0"/>
                          </a:solidFill>
                          <a:latin typeface="Calibri"/>
                          <a:ea typeface="Calibri"/>
                          <a:cs typeface="Calibri"/>
                          <a:sym typeface="Calibri"/>
                        </a:rPr>
                        <a:t>False negative</a:t>
                      </a:r>
                    </a:p>
                  </a:txBody>
                  <a:tcPr marT="0" marB="0" marR="41600" marL="41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B8CCE4"/>
                    </a:solidFill>
                  </a:tcPr>
                </a:tc>
                <a:tc>
                  <a:txBody>
                    <a:bodyPr>
                      <a:noAutofit/>
                    </a:bodyPr>
                    <a:lstStyle/>
                    <a:p>
                      <a:pPr indent="0" lvl="0" marL="0" marR="0" rtl="0" algn="ctr">
                        <a:lnSpc>
                          <a:spcPct val="115000"/>
                        </a:lnSpc>
                        <a:spcBef>
                          <a:spcPts val="0"/>
                        </a:spcBef>
                        <a:spcAft>
                          <a:spcPts val="0"/>
                        </a:spcAft>
                        <a:buSzPct val="25000"/>
                        <a:buNone/>
                      </a:pPr>
                      <a:r>
                        <a:rPr lang="en-GB" sz="1800" u="none" cap="none" strike="noStrike">
                          <a:solidFill>
                            <a:srgbClr val="7030A0"/>
                          </a:solidFill>
                          <a:latin typeface="Calibri"/>
                          <a:ea typeface="Calibri"/>
                          <a:cs typeface="Calibri"/>
                          <a:sym typeface="Calibri"/>
                        </a:rPr>
                        <a:t>Correct</a:t>
                      </a:r>
                    </a:p>
                    <a:p>
                      <a:pPr indent="0" lvl="0" marL="0" marR="0" rtl="0" algn="ctr">
                        <a:lnSpc>
                          <a:spcPct val="115000"/>
                        </a:lnSpc>
                        <a:spcBef>
                          <a:spcPts val="0"/>
                        </a:spcBef>
                        <a:spcAft>
                          <a:spcPts val="0"/>
                        </a:spcAft>
                        <a:buSzPct val="25000"/>
                        <a:buNone/>
                      </a:pPr>
                      <a:r>
                        <a:rPr lang="en-GB" sz="1800" u="none" cap="none" strike="noStrike">
                          <a:solidFill>
                            <a:srgbClr val="7030A0"/>
                          </a:solidFill>
                          <a:latin typeface="Calibri"/>
                          <a:ea typeface="Calibri"/>
                          <a:cs typeface="Calibri"/>
                          <a:sym typeface="Calibri"/>
                        </a:rPr>
                        <a:t>True negative</a:t>
                      </a:r>
                    </a:p>
                  </a:txBody>
                  <a:tcPr marT="0" marB="0" marR="41600" marL="41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CC0D9"/>
                    </a:solidFill>
                  </a:tcPr>
                </a:tc>
              </a:tr>
            </a:tbl>
          </a:graphicData>
        </a:graphic>
      </p:graphicFrame>
      <p:sp>
        <p:nvSpPr>
          <p:cNvPr id="346" name="Shape 346"/>
          <p:cNvSpPr/>
          <p:nvPr/>
        </p:nvSpPr>
        <p:spPr>
          <a:xfrm>
            <a:off x="2357422" y="4572007"/>
            <a:ext cx="6500857" cy="95410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rgbClr val="00B050"/>
                </a:solidFill>
                <a:latin typeface="Calibri"/>
                <a:ea typeface="Calibri"/>
                <a:cs typeface="Calibri"/>
                <a:sym typeface="Calibri"/>
              </a:rPr>
              <a:t>significance level, sample size, difference of interest, variability of the observations.</a:t>
            </a:r>
          </a:p>
        </p:txBody>
      </p:sp>
      <p:sp>
        <p:nvSpPr>
          <p:cNvPr id="347" name="Shape 347"/>
          <p:cNvSpPr/>
          <p:nvPr/>
        </p:nvSpPr>
        <p:spPr>
          <a:xfrm>
            <a:off x="3000364" y="5903892"/>
            <a:ext cx="5857915" cy="523219"/>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GB" sz="2800">
                <a:solidFill>
                  <a:srgbClr val="FF0000"/>
                </a:solidFill>
                <a:latin typeface="Calibri"/>
                <a:ea typeface="Calibri"/>
                <a:cs typeface="Calibri"/>
                <a:sym typeface="Calibri"/>
              </a:rPr>
              <a:t>Be aware of issues of multiple testing!</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The point of statistics</a:t>
            </a:r>
          </a:p>
        </p:txBody>
      </p:sp>
      <p:sp>
        <p:nvSpPr>
          <p:cNvPr id="101" name="Shape 101"/>
          <p:cNvSpPr txBox="1"/>
          <p:nvPr>
            <p:ph idx="1" type="body"/>
          </p:nvPr>
        </p:nvSpPr>
        <p:spPr>
          <a:xfrm>
            <a:off x="457200" y="1484312"/>
            <a:ext cx="8229600" cy="4824412"/>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Rarely feasible to study the whole population that we are interested in, so we take a sample instead</a:t>
            </a:r>
          </a:p>
          <a:p>
            <a:pPr indent="-342900" lvl="0" marL="34290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Assume that data collected represents a larger population</a:t>
            </a:r>
          </a:p>
          <a:p>
            <a:pPr indent="-342900" lvl="0" marL="34290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Use sample data to make conclusions about the overall population</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pic>
        <p:nvPicPr>
          <p:cNvPr id="102" name="Shape 102"/>
          <p:cNvPicPr preferRelativeResize="0"/>
          <p:nvPr/>
        </p:nvPicPr>
        <p:blipFill rotWithShape="1">
          <a:blip r:embed="rId3">
            <a:alphaModFix/>
          </a:blip>
          <a:srcRect b="0" l="0" r="0" t="0"/>
          <a:stretch/>
        </p:blipFill>
        <p:spPr>
          <a:xfrm>
            <a:off x="5435600" y="4005262"/>
            <a:ext cx="3357563" cy="270351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pic>
        <p:nvPicPr>
          <p:cNvPr id="353" name="Shape 353"/>
          <p:cNvPicPr preferRelativeResize="0"/>
          <p:nvPr/>
        </p:nvPicPr>
        <p:blipFill rotWithShape="1">
          <a:blip r:embed="rId3">
            <a:alphaModFix/>
          </a:blip>
          <a:srcRect b="0" l="0" r="0" t="0"/>
          <a:stretch/>
        </p:blipFill>
        <p:spPr>
          <a:xfrm>
            <a:off x="456181" y="1740742"/>
            <a:ext cx="8796338" cy="5000625"/>
          </a:xfrm>
          <a:prstGeom prst="rect">
            <a:avLst/>
          </a:prstGeom>
          <a:noFill/>
          <a:ln>
            <a:noFill/>
          </a:ln>
        </p:spPr>
      </p:pic>
      <p:sp>
        <p:nvSpPr>
          <p:cNvPr id="354" name="Shape 35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When to use which test</a:t>
            </a:r>
          </a:p>
          <a:p>
            <a:pPr indent="0" lvl="0" marL="0" marR="0" rtl="0" algn="ctr">
              <a:spcBef>
                <a:spcPts val="0"/>
              </a:spcBef>
              <a:spcAft>
                <a:spcPts val="0"/>
              </a:spcAft>
              <a:buSzPct val="25000"/>
              <a:buNone/>
            </a:pPr>
            <a:r>
              <a:rPr lang="en-GB"/>
              <a:t>(see course site for “cheat sheet”)</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sp>
        <p:nvSpPr>
          <p:cNvPr id="360" name="Shape 360"/>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GB"/>
              <a:t>Quiz…..</a:t>
            </a:r>
          </a:p>
        </p:txBody>
      </p:sp>
      <p:sp>
        <p:nvSpPr>
          <p:cNvPr id="361" name="Shape 361"/>
          <p:cNvSpPr txBox="1"/>
          <p:nvPr>
            <p:ph idx="1" type="body"/>
          </p:nvPr>
        </p:nvSpPr>
        <p:spPr>
          <a:xfrm>
            <a:off x="457200" y="1600200"/>
            <a:ext cx="8229600" cy="4526100"/>
          </a:xfrm>
          <a:prstGeom prst="rect">
            <a:avLst/>
          </a:prstGeom>
        </p:spPr>
        <p:txBody>
          <a:bodyPr anchorCtr="0" anchor="t" bIns="91425" lIns="91425" rIns="91425" tIns="91425">
            <a:noAutofit/>
          </a:bodyPr>
          <a:lstStyle/>
          <a:p>
            <a:pPr lvl="0">
              <a:spcBef>
                <a:spcPts val="0"/>
              </a:spcBef>
              <a:buNone/>
            </a:pPr>
            <a:r>
              <a:rPr lang="en-GB"/>
              <a:t>tinyurl.com/further-stats-prac</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457200" y="274637"/>
            <a:ext cx="8229600" cy="617855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Tests for continuous variables</a:t>
            </a:r>
            <a:br>
              <a:rPr b="0" i="0" lang="en-GB" sz="4400" u="none" cap="none" strike="noStrike">
                <a:solidFill>
                  <a:schemeClr val="dk1"/>
                </a:solidFill>
                <a:latin typeface="Calibri"/>
                <a:ea typeface="Calibri"/>
                <a:cs typeface="Calibri"/>
                <a:sym typeface="Calibri"/>
              </a:rPr>
            </a:br>
            <a:r>
              <a:rPr b="0" i="0" lang="en-GB" sz="4400" u="none" cap="none" strike="noStrike">
                <a:solidFill>
                  <a:schemeClr val="dk1"/>
                </a:solidFill>
                <a:latin typeface="Calibri"/>
                <a:ea typeface="Calibri"/>
                <a:cs typeface="Calibri"/>
                <a:sym typeface="Calibri"/>
              </a:rPr>
              <a:t>T-tests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sp>
        <p:nvSpPr>
          <p:cNvPr id="373" name="Shape 37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3959" u="none" cap="none" strike="noStrike">
                <a:solidFill>
                  <a:schemeClr val="dk1"/>
                </a:solidFill>
                <a:latin typeface="Calibri"/>
                <a:ea typeface="Calibri"/>
                <a:cs typeface="Calibri"/>
                <a:sym typeface="Calibri"/>
              </a:rPr>
              <a:t>Statistical tests – continuous variables</a:t>
            </a:r>
          </a:p>
        </p:txBody>
      </p:sp>
      <p:sp>
        <p:nvSpPr>
          <p:cNvPr id="374" name="Shape 374"/>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T-test:</a:t>
            </a:r>
          </a:p>
          <a:p>
            <a:pPr indent="-285750" lvl="1" marL="742950" marR="0" rtl="0" algn="l">
              <a:spcBef>
                <a:spcPts val="560"/>
              </a:spcBef>
              <a:spcAft>
                <a:spcPts val="0"/>
              </a:spcAft>
              <a:buClr>
                <a:schemeClr val="dk1"/>
              </a:buClr>
              <a:buSzPct val="100000"/>
              <a:buFont typeface="Arial"/>
              <a:buChar char="–"/>
            </a:pPr>
            <a:r>
              <a:rPr b="1" i="0" lang="en-GB" sz="2800" u="none" cap="none" strike="noStrike">
                <a:solidFill>
                  <a:schemeClr val="dk1"/>
                </a:solidFill>
                <a:latin typeface="Calibri"/>
                <a:ea typeface="Calibri"/>
                <a:cs typeface="Calibri"/>
                <a:sym typeface="Calibri"/>
              </a:rPr>
              <a:t>One-sample t-test</a:t>
            </a:r>
            <a:r>
              <a:rPr b="0" i="0" lang="en-GB" sz="2800" u="none" cap="none" strike="noStrike">
                <a:solidFill>
                  <a:schemeClr val="dk1"/>
                </a:solidFill>
                <a:latin typeface="Calibri"/>
                <a:ea typeface="Calibri"/>
                <a:cs typeface="Calibri"/>
                <a:sym typeface="Calibri"/>
              </a:rPr>
              <a:t> </a:t>
            </a:r>
          </a:p>
          <a:p>
            <a:pPr indent="-285750" lvl="1" marL="742950" marR="0" rtl="0" algn="l">
              <a:spcBef>
                <a:spcPts val="560"/>
              </a:spcBef>
              <a:spcAft>
                <a:spcPts val="0"/>
              </a:spcAft>
              <a:buClr>
                <a:schemeClr val="dk1"/>
              </a:buClr>
              <a:buSzPct val="25000"/>
              <a:buFont typeface="Arial"/>
              <a:buNone/>
            </a:pPr>
            <a:r>
              <a:rPr b="0" i="0" lang="en-GB" sz="2800" u="none" cap="none" strike="noStrike">
                <a:solidFill>
                  <a:schemeClr val="dk1"/>
                </a:solidFill>
                <a:latin typeface="Calibri"/>
                <a:ea typeface="Calibri"/>
                <a:cs typeface="Calibri"/>
                <a:sym typeface="Calibri"/>
              </a:rPr>
              <a:t>	(e.g. </a:t>
            </a:r>
            <a:r>
              <a:rPr b="0" i="0" lang="en-GB" sz="2800" u="none" cap="none" strike="noStrike">
                <a:solidFill>
                  <a:srgbClr val="C00000"/>
                </a:solidFill>
                <a:latin typeface="Calibri"/>
                <a:ea typeface="Calibri"/>
                <a:cs typeface="Calibri"/>
                <a:sym typeface="Calibri"/>
              </a:rPr>
              <a:t>H</a:t>
            </a:r>
            <a:r>
              <a:rPr b="0" baseline="-25000" i="0" lang="en-GB" sz="2800" u="none" cap="none" strike="noStrike">
                <a:solidFill>
                  <a:srgbClr val="C00000"/>
                </a:solidFill>
                <a:latin typeface="Calibri"/>
                <a:ea typeface="Calibri"/>
                <a:cs typeface="Calibri"/>
                <a:sym typeface="Calibri"/>
              </a:rPr>
              <a:t>0</a:t>
            </a:r>
            <a:r>
              <a:rPr b="0" i="0" lang="en-GB" sz="2800" u="none" cap="none" strike="noStrike">
                <a:solidFill>
                  <a:schemeClr val="dk1"/>
                </a:solidFill>
                <a:latin typeface="Calibri"/>
                <a:ea typeface="Calibri"/>
                <a:cs typeface="Calibri"/>
                <a:sym typeface="Calibri"/>
              </a:rPr>
              <a:t>: mean = 5)</a:t>
            </a:r>
          </a:p>
          <a:p>
            <a:pPr indent="-285750" lvl="1" marL="74295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Char char="–"/>
            </a:pPr>
            <a:r>
              <a:rPr b="1" i="0" lang="en-GB" sz="2800" u="none" cap="none" strike="noStrike">
                <a:solidFill>
                  <a:schemeClr val="dk1"/>
                </a:solidFill>
                <a:latin typeface="Calibri"/>
                <a:ea typeface="Calibri"/>
                <a:cs typeface="Calibri"/>
                <a:sym typeface="Calibri"/>
              </a:rPr>
              <a:t>Independent two-sample t-test </a:t>
            </a:r>
          </a:p>
          <a:p>
            <a:pPr indent="-285750" lvl="1" marL="742950" marR="0" rtl="0" algn="l">
              <a:spcBef>
                <a:spcPts val="560"/>
              </a:spcBef>
              <a:spcAft>
                <a:spcPts val="0"/>
              </a:spcAft>
              <a:buClr>
                <a:schemeClr val="dk1"/>
              </a:buClr>
              <a:buSzPct val="25000"/>
              <a:buFont typeface="Arial"/>
              <a:buNone/>
            </a:pPr>
            <a:r>
              <a:rPr b="0" i="0" lang="en-GB" sz="2800" u="none" cap="none" strike="noStrike">
                <a:solidFill>
                  <a:schemeClr val="dk1"/>
                </a:solidFill>
                <a:latin typeface="Calibri"/>
                <a:ea typeface="Calibri"/>
                <a:cs typeface="Calibri"/>
                <a:sym typeface="Calibri"/>
              </a:rPr>
              <a:t>	(e.g. </a:t>
            </a:r>
            <a:r>
              <a:rPr b="0" i="0" lang="en-GB" sz="2800" u="none" cap="none" strike="noStrike">
                <a:solidFill>
                  <a:srgbClr val="C00000"/>
                </a:solidFill>
                <a:latin typeface="Calibri"/>
                <a:ea typeface="Calibri"/>
                <a:cs typeface="Calibri"/>
                <a:sym typeface="Calibri"/>
              </a:rPr>
              <a:t>H</a:t>
            </a:r>
            <a:r>
              <a:rPr b="0" baseline="-25000" i="0" lang="en-GB" sz="2800" u="none" cap="none" strike="noStrike">
                <a:solidFill>
                  <a:srgbClr val="C00000"/>
                </a:solidFill>
                <a:latin typeface="Calibri"/>
                <a:ea typeface="Calibri"/>
                <a:cs typeface="Calibri"/>
                <a:sym typeface="Calibri"/>
              </a:rPr>
              <a:t>0</a:t>
            </a:r>
            <a:r>
              <a:rPr b="0" i="0" lang="en-GB" sz="2800" u="none" cap="none" strike="noStrike">
                <a:solidFill>
                  <a:schemeClr val="dk1"/>
                </a:solidFill>
                <a:latin typeface="Calibri"/>
                <a:ea typeface="Calibri"/>
                <a:cs typeface="Calibri"/>
                <a:sym typeface="Calibri"/>
              </a:rPr>
              <a:t>: mean of sample 1 = mean of sample 2)</a:t>
            </a:r>
          </a:p>
          <a:p>
            <a:pPr indent="-285750" lvl="1" marL="74295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Char char="–"/>
            </a:pPr>
            <a:r>
              <a:rPr b="1" i="0" lang="en-GB" sz="2800" u="none" cap="none" strike="noStrike">
                <a:solidFill>
                  <a:schemeClr val="dk1"/>
                </a:solidFill>
                <a:latin typeface="Calibri"/>
                <a:ea typeface="Calibri"/>
                <a:cs typeface="Calibri"/>
                <a:sym typeface="Calibri"/>
              </a:rPr>
              <a:t>Paired two-sample t-test </a:t>
            </a:r>
          </a:p>
          <a:p>
            <a:pPr indent="-285750" lvl="1" marL="742950" marR="0" rtl="0" algn="l">
              <a:spcBef>
                <a:spcPts val="560"/>
              </a:spcBef>
              <a:spcAft>
                <a:spcPts val="0"/>
              </a:spcAft>
              <a:buClr>
                <a:schemeClr val="dk1"/>
              </a:buClr>
              <a:buSzPct val="25000"/>
              <a:buFont typeface="Arial"/>
              <a:buNone/>
            </a:pPr>
            <a:r>
              <a:rPr b="0" i="0" lang="en-GB" sz="2800" u="none" cap="none" strike="noStrike">
                <a:solidFill>
                  <a:schemeClr val="dk1"/>
                </a:solidFill>
                <a:latin typeface="Calibri"/>
                <a:ea typeface="Calibri"/>
                <a:cs typeface="Calibri"/>
                <a:sym typeface="Calibri"/>
              </a:rPr>
              <a:t>	(e.g. </a:t>
            </a:r>
            <a:r>
              <a:rPr b="0" i="0" lang="en-GB" sz="2800" u="none" cap="none" strike="noStrike">
                <a:solidFill>
                  <a:srgbClr val="C00000"/>
                </a:solidFill>
                <a:latin typeface="Calibri"/>
                <a:ea typeface="Calibri"/>
                <a:cs typeface="Calibri"/>
                <a:sym typeface="Calibri"/>
              </a:rPr>
              <a:t>H</a:t>
            </a:r>
            <a:r>
              <a:rPr b="0" baseline="-25000" i="0" lang="en-GB" sz="2800" u="none" cap="none" strike="noStrike">
                <a:solidFill>
                  <a:srgbClr val="C00000"/>
                </a:solidFill>
                <a:latin typeface="Calibri"/>
                <a:ea typeface="Calibri"/>
                <a:cs typeface="Calibri"/>
                <a:sym typeface="Calibri"/>
              </a:rPr>
              <a:t>0</a:t>
            </a:r>
            <a:r>
              <a:rPr b="0" i="0" lang="en-GB" sz="2800" u="none" cap="none" strike="noStrike">
                <a:solidFill>
                  <a:schemeClr val="dk1"/>
                </a:solidFill>
                <a:latin typeface="Calibri"/>
                <a:ea typeface="Calibri"/>
                <a:cs typeface="Calibri"/>
                <a:sym typeface="Calibri"/>
              </a:rPr>
              <a:t>: mean difference between pairs = 0)</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9" name="Shape 379"/>
        <p:cNvGrpSpPr/>
        <p:nvPr/>
      </p:nvGrpSpPr>
      <p:grpSpPr>
        <a:xfrm>
          <a:off x="0" y="0"/>
          <a:ext cx="0" cy="0"/>
          <a:chOff x="0" y="0"/>
          <a:chExt cx="0" cy="0"/>
        </a:xfrm>
      </p:grpSpPr>
      <p:sp>
        <p:nvSpPr>
          <p:cNvPr id="380" name="Shape 38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T-distributions</a:t>
            </a:r>
          </a:p>
        </p:txBody>
      </p:sp>
      <p:pic>
        <p:nvPicPr>
          <p:cNvPr descr="t_dist" id="381" name="Shape 381"/>
          <p:cNvPicPr preferRelativeResize="0"/>
          <p:nvPr/>
        </p:nvPicPr>
        <p:blipFill rotWithShape="1">
          <a:blip r:embed="rId3">
            <a:alphaModFix/>
          </a:blip>
          <a:srcRect b="0" l="0" r="0" t="0"/>
          <a:stretch/>
        </p:blipFill>
        <p:spPr>
          <a:xfrm>
            <a:off x="1691680" y="1268759"/>
            <a:ext cx="5357811" cy="5357811"/>
          </a:xfrm>
          <a:prstGeom prst="rect">
            <a:avLst/>
          </a:prstGeom>
          <a:solidFill>
            <a:schemeClr val="lt1"/>
          </a:solid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x="0" y="0"/>
          <a:ext cx="0" cy="0"/>
          <a:chOff x="0" y="0"/>
          <a:chExt cx="0" cy="0"/>
        </a:xfrm>
      </p:grpSpPr>
      <p:sp>
        <p:nvSpPr>
          <p:cNvPr id="387" name="Shape 38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One-sample t-test: </a:t>
            </a:r>
            <a:r>
              <a:rPr b="0" i="0" lang="en-GB" sz="4400" u="none" cap="none" strike="noStrike">
                <a:solidFill>
                  <a:srgbClr val="C00000"/>
                </a:solidFill>
                <a:latin typeface="Calibri"/>
                <a:ea typeface="Calibri"/>
                <a:cs typeface="Calibri"/>
                <a:sym typeface="Calibri"/>
              </a:rPr>
              <a:t>does mean = X?</a:t>
            </a:r>
          </a:p>
        </p:txBody>
      </p:sp>
      <p:sp>
        <p:nvSpPr>
          <p:cNvPr id="388" name="Shape 388"/>
          <p:cNvSpPr txBox="1"/>
          <p:nvPr>
            <p:ph idx="1" type="body"/>
          </p:nvPr>
        </p:nvSpPr>
        <p:spPr>
          <a:xfrm>
            <a:off x="142875" y="1600200"/>
            <a:ext cx="8543925" cy="4925144"/>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1" i="0" lang="en-GB" sz="2800" u="none" cap="none" strike="noStrike">
                <a:solidFill>
                  <a:schemeClr val="dk1"/>
                </a:solidFill>
                <a:latin typeface="Calibri"/>
                <a:ea typeface="Calibri"/>
                <a:cs typeface="Calibri"/>
                <a:sym typeface="Calibri"/>
              </a:rPr>
              <a:t>	E.g. Research question: </a:t>
            </a:r>
            <a:r>
              <a:rPr b="0" i="0" lang="en-GB" sz="2800" u="none" cap="none" strike="noStrike">
                <a:solidFill>
                  <a:schemeClr val="dk1"/>
                </a:solidFill>
                <a:latin typeface="Calibri"/>
                <a:ea typeface="Calibri"/>
                <a:cs typeface="Calibri"/>
                <a:sym typeface="Calibri"/>
              </a:rPr>
              <a:t>Published data suggests that the microarray failure rate for a particular supplier is 2.1%. </a:t>
            </a:r>
          </a:p>
          <a:p>
            <a:pPr indent="-342900" lvl="0" marL="342900" marR="0" rtl="0" algn="l">
              <a:spcBef>
                <a:spcPts val="360"/>
              </a:spcBef>
              <a:spcAft>
                <a:spcPts val="0"/>
              </a:spcAft>
              <a:buClr>
                <a:schemeClr val="dk1"/>
              </a:buClr>
              <a:buSzPct val="250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rgbClr val="C00000"/>
              </a:buClr>
              <a:buSzPct val="25000"/>
              <a:buFont typeface="Arial"/>
              <a:buNone/>
            </a:pPr>
            <a:r>
              <a:rPr b="0" i="0" lang="en-GB" sz="2800" u="none" cap="none" strike="noStrike">
                <a:solidFill>
                  <a:srgbClr val="C00000"/>
                </a:solidFill>
                <a:latin typeface="Calibri"/>
                <a:ea typeface="Calibri"/>
                <a:cs typeface="Calibri"/>
                <a:sym typeface="Calibri"/>
              </a:rPr>
              <a:t>	Genomics Core want to know if this holds true in their own lab?</a:t>
            </a:r>
          </a:p>
          <a:p>
            <a:pPr indent="-342900" lvl="0" marL="342900" marR="0" rtl="0" algn="l">
              <a:spcBef>
                <a:spcPts val="280"/>
              </a:spcBef>
              <a:spcAft>
                <a:spcPts val="0"/>
              </a:spcAft>
              <a:buClr>
                <a:schemeClr val="dk1"/>
              </a:buClr>
              <a:buSzPct val="25000"/>
              <a:buFont typeface="Arial"/>
              <a:buNone/>
            </a:pPr>
            <a:r>
              <a:t/>
            </a:r>
            <a:endParaRPr b="0" i="0" sz="1400" u="none" cap="none" strike="noStrike">
              <a:solidFill>
                <a:srgbClr val="7F7F7F"/>
              </a:solidFill>
              <a:latin typeface="Calibri"/>
              <a:ea typeface="Calibri"/>
              <a:cs typeface="Calibri"/>
              <a:sym typeface="Calibri"/>
            </a:endParaRPr>
          </a:p>
          <a:p>
            <a:pPr indent="-342900" lvl="0" marL="34290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pic>
        <p:nvPicPr>
          <p:cNvPr descr="http://www.kreatech.com/uploads/RTEmagicC_a35ea4cdda.gif.gif" id="389" name="Shape 389"/>
          <p:cNvPicPr preferRelativeResize="0"/>
          <p:nvPr/>
        </p:nvPicPr>
        <p:blipFill rotWithShape="1">
          <a:blip r:embed="rId3">
            <a:alphaModFix/>
          </a:blip>
          <a:srcRect b="0" l="0" r="0" t="0"/>
          <a:stretch/>
        </p:blipFill>
        <p:spPr>
          <a:xfrm>
            <a:off x="3635896" y="4161891"/>
            <a:ext cx="1800199" cy="236345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4" name="Shape 394"/>
        <p:cNvGrpSpPr/>
        <p:nvPr/>
      </p:nvGrpSpPr>
      <p:grpSpPr>
        <a:xfrm>
          <a:off x="0" y="0"/>
          <a:ext cx="0" cy="0"/>
          <a:chOff x="0" y="0"/>
          <a:chExt cx="0" cy="0"/>
        </a:xfrm>
      </p:grpSpPr>
      <p:sp>
        <p:nvSpPr>
          <p:cNvPr id="395" name="Shape 39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One-sample t-test: </a:t>
            </a:r>
            <a:r>
              <a:rPr b="0" i="0" lang="en-GB" sz="4400" u="none" cap="none" strike="noStrike">
                <a:solidFill>
                  <a:srgbClr val="C00000"/>
                </a:solidFill>
                <a:latin typeface="Calibri"/>
                <a:ea typeface="Calibri"/>
                <a:cs typeface="Calibri"/>
                <a:sym typeface="Calibri"/>
              </a:rPr>
              <a:t>does mean = X?</a:t>
            </a:r>
          </a:p>
        </p:txBody>
      </p:sp>
      <p:sp>
        <p:nvSpPr>
          <p:cNvPr id="396" name="Shape 396"/>
          <p:cNvSpPr txBox="1"/>
          <p:nvPr>
            <p:ph idx="1" type="body"/>
          </p:nvPr>
        </p:nvSpPr>
        <p:spPr>
          <a:xfrm>
            <a:off x="142875" y="1600200"/>
            <a:ext cx="8677597" cy="4997152"/>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99615"/>
              <a:buFont typeface="Arial"/>
              <a:buNone/>
            </a:pPr>
            <a:r>
              <a:t/>
            </a:r>
            <a:endParaRPr b="1" i="0" sz="2590" u="none" cap="none" strike="noStrike">
              <a:solidFill>
                <a:schemeClr val="dk1"/>
              </a:solidFill>
              <a:latin typeface="Calibri"/>
              <a:ea typeface="Calibri"/>
              <a:cs typeface="Calibri"/>
              <a:sym typeface="Calibri"/>
            </a:endParaRPr>
          </a:p>
          <a:p>
            <a:pPr indent="-342900" lvl="0" marL="342900" marR="0" rtl="0" algn="l">
              <a:lnSpc>
                <a:spcPct val="80000"/>
              </a:lnSpc>
              <a:spcBef>
                <a:spcPts val="555"/>
              </a:spcBef>
              <a:spcAft>
                <a:spcPts val="0"/>
              </a:spcAft>
              <a:buClr>
                <a:schemeClr val="dk1"/>
              </a:buClr>
              <a:buSzPct val="99107"/>
              <a:buFont typeface="Arial"/>
              <a:buChar char="•"/>
            </a:pPr>
            <a:r>
              <a:rPr b="1" i="0" lang="en-GB" sz="2775" u="none" cap="none" strike="noStrike">
                <a:solidFill>
                  <a:schemeClr val="dk1"/>
                </a:solidFill>
                <a:latin typeface="Calibri"/>
                <a:ea typeface="Calibri"/>
                <a:cs typeface="Calibri"/>
                <a:sym typeface="Calibri"/>
              </a:rPr>
              <a:t>Null hypothesis, </a:t>
            </a:r>
            <a:r>
              <a:rPr b="1" i="0" lang="en-GB" sz="2775" u="none" cap="none" strike="noStrike">
                <a:solidFill>
                  <a:srgbClr val="C00000"/>
                </a:solidFill>
                <a:latin typeface="Calibri"/>
                <a:ea typeface="Calibri"/>
                <a:cs typeface="Calibri"/>
                <a:sym typeface="Calibri"/>
              </a:rPr>
              <a:t>H</a:t>
            </a:r>
            <a:r>
              <a:rPr b="1" baseline="-25000" i="0" lang="en-GB" sz="2775" u="none" cap="none" strike="noStrike">
                <a:solidFill>
                  <a:srgbClr val="C00000"/>
                </a:solidFill>
                <a:latin typeface="Calibri"/>
                <a:ea typeface="Calibri"/>
                <a:cs typeface="Calibri"/>
                <a:sym typeface="Calibri"/>
              </a:rPr>
              <a:t>0 </a:t>
            </a:r>
            <a:r>
              <a:rPr b="0" i="0" lang="en-GB" sz="2775" u="none" cap="none" strike="noStrike">
                <a:solidFill>
                  <a:schemeClr val="dk1"/>
                </a:solidFill>
                <a:latin typeface="Calibri"/>
                <a:ea typeface="Calibri"/>
                <a:cs typeface="Calibri"/>
                <a:sym typeface="Calibri"/>
              </a:rPr>
              <a:t>: </a:t>
            </a:r>
          </a:p>
          <a:p>
            <a:pPr indent="-342900" lvl="0" marL="342900" marR="0" rtl="0" algn="l">
              <a:lnSpc>
                <a:spcPct val="80000"/>
              </a:lnSpc>
              <a:spcBef>
                <a:spcPts val="555"/>
              </a:spcBef>
              <a:spcAft>
                <a:spcPts val="0"/>
              </a:spcAft>
              <a:buClr>
                <a:schemeClr val="dk1"/>
              </a:buClr>
              <a:buSzPct val="25000"/>
              <a:buFont typeface="Arial"/>
              <a:buNone/>
            </a:pPr>
            <a:r>
              <a:rPr b="0" i="0" lang="en-GB" sz="2775" u="none" cap="none" strike="noStrike">
                <a:solidFill>
                  <a:schemeClr val="dk1"/>
                </a:solidFill>
                <a:latin typeface="Calibri"/>
                <a:ea typeface="Calibri"/>
                <a:cs typeface="Calibri"/>
                <a:sym typeface="Calibri"/>
              </a:rPr>
              <a:t>	Mean monthly failure rate = 2.1%.</a:t>
            </a:r>
          </a:p>
          <a:p>
            <a:pPr indent="-342900" lvl="0" marL="342900" marR="0" rtl="0" algn="l">
              <a:lnSpc>
                <a:spcPct val="80000"/>
              </a:lnSpc>
              <a:spcBef>
                <a:spcPts val="555"/>
              </a:spcBef>
              <a:spcAft>
                <a:spcPts val="0"/>
              </a:spcAft>
              <a:buClr>
                <a:schemeClr val="dk1"/>
              </a:buClr>
              <a:buSzPct val="99107"/>
              <a:buFont typeface="Arial"/>
              <a:buNone/>
            </a:pPr>
            <a:r>
              <a:t/>
            </a:r>
            <a:endParaRPr b="0" i="0" sz="2775" u="none" cap="none" strike="noStrike">
              <a:solidFill>
                <a:schemeClr val="dk1"/>
              </a:solidFill>
              <a:latin typeface="Calibri"/>
              <a:ea typeface="Calibri"/>
              <a:cs typeface="Calibri"/>
              <a:sym typeface="Calibri"/>
            </a:endParaRPr>
          </a:p>
          <a:p>
            <a:pPr indent="-342900" lvl="0" marL="342900" marR="0" rtl="0" algn="l">
              <a:lnSpc>
                <a:spcPct val="80000"/>
              </a:lnSpc>
              <a:spcBef>
                <a:spcPts val="555"/>
              </a:spcBef>
              <a:spcAft>
                <a:spcPts val="0"/>
              </a:spcAft>
              <a:buClr>
                <a:schemeClr val="dk1"/>
              </a:buClr>
              <a:buSzPct val="99107"/>
              <a:buFont typeface="Arial"/>
              <a:buChar char="•"/>
            </a:pPr>
            <a:r>
              <a:rPr b="1" i="0" lang="en-GB" sz="2775" u="none" cap="none" strike="noStrike">
                <a:solidFill>
                  <a:schemeClr val="dk1"/>
                </a:solidFill>
                <a:latin typeface="Calibri"/>
                <a:ea typeface="Calibri"/>
                <a:cs typeface="Calibri"/>
                <a:sym typeface="Calibri"/>
              </a:rPr>
              <a:t>Alternative hypothesis, </a:t>
            </a:r>
            <a:r>
              <a:rPr b="1" i="0" lang="en-GB" sz="2775" u="none" cap="none" strike="noStrike">
                <a:solidFill>
                  <a:srgbClr val="C00000"/>
                </a:solidFill>
                <a:latin typeface="Calibri"/>
                <a:ea typeface="Calibri"/>
                <a:cs typeface="Calibri"/>
                <a:sym typeface="Calibri"/>
              </a:rPr>
              <a:t>H</a:t>
            </a:r>
            <a:r>
              <a:rPr b="1" baseline="-25000" i="0" lang="en-GB" sz="2775" u="none" cap="none" strike="noStrike">
                <a:solidFill>
                  <a:srgbClr val="C00000"/>
                </a:solidFill>
                <a:latin typeface="Calibri"/>
                <a:ea typeface="Calibri"/>
                <a:cs typeface="Calibri"/>
                <a:sym typeface="Calibri"/>
              </a:rPr>
              <a:t>1 </a:t>
            </a:r>
            <a:r>
              <a:rPr b="0" i="0" lang="en-GB" sz="2775" u="none" cap="none" strike="noStrike">
                <a:solidFill>
                  <a:schemeClr val="dk1"/>
                </a:solidFill>
                <a:latin typeface="Calibri"/>
                <a:ea typeface="Calibri"/>
                <a:cs typeface="Calibri"/>
                <a:sym typeface="Calibri"/>
              </a:rPr>
              <a:t>: </a:t>
            </a:r>
          </a:p>
          <a:p>
            <a:pPr indent="-342900" lvl="0" marL="342900" marR="0" rtl="0" algn="l">
              <a:lnSpc>
                <a:spcPct val="80000"/>
              </a:lnSpc>
              <a:spcBef>
                <a:spcPts val="555"/>
              </a:spcBef>
              <a:spcAft>
                <a:spcPts val="0"/>
              </a:spcAft>
              <a:buClr>
                <a:schemeClr val="dk1"/>
              </a:buClr>
              <a:buSzPct val="25000"/>
              <a:buFont typeface="Arial"/>
              <a:buNone/>
            </a:pPr>
            <a:r>
              <a:rPr b="0" i="0" lang="en-GB" sz="2775" u="none" cap="none" strike="noStrike">
                <a:solidFill>
                  <a:schemeClr val="dk1"/>
                </a:solidFill>
                <a:latin typeface="Calibri"/>
                <a:ea typeface="Calibri"/>
                <a:cs typeface="Calibri"/>
                <a:sym typeface="Calibri"/>
              </a:rPr>
              <a:t>	Mean monthly failure rate </a:t>
            </a:r>
            <a:r>
              <a:rPr b="0" i="0" lang="en-GB" sz="2775" u="none" cap="none" strike="noStrike">
                <a:solidFill>
                  <a:srgbClr val="C00000"/>
                </a:solidFill>
                <a:latin typeface="Calibri"/>
                <a:ea typeface="Calibri"/>
                <a:cs typeface="Calibri"/>
                <a:sym typeface="Calibri"/>
              </a:rPr>
              <a:t>≠</a:t>
            </a:r>
            <a:r>
              <a:rPr b="0" i="0" lang="en-GB" sz="2775" u="none" cap="none" strike="noStrike">
                <a:solidFill>
                  <a:schemeClr val="dk1"/>
                </a:solidFill>
                <a:latin typeface="Calibri"/>
                <a:ea typeface="Calibri"/>
                <a:cs typeface="Calibri"/>
                <a:sym typeface="Calibri"/>
              </a:rPr>
              <a:t> 2.1%.</a:t>
            </a:r>
          </a:p>
          <a:p>
            <a:pPr indent="-342900" lvl="0" marL="342900" marR="0" rtl="0" algn="l">
              <a:lnSpc>
                <a:spcPct val="80000"/>
              </a:lnSpc>
              <a:spcBef>
                <a:spcPts val="555"/>
              </a:spcBef>
              <a:spcAft>
                <a:spcPts val="0"/>
              </a:spcAft>
              <a:buClr>
                <a:schemeClr val="dk1"/>
              </a:buClr>
              <a:buSzPct val="25000"/>
              <a:buFont typeface="Arial"/>
              <a:buNone/>
            </a:pPr>
            <a:r>
              <a:t/>
            </a:r>
            <a:endParaRPr b="0" i="0" sz="2775" u="none" cap="none" strike="noStrike">
              <a:solidFill>
                <a:schemeClr val="dk1"/>
              </a:solidFill>
              <a:latin typeface="Calibri"/>
              <a:ea typeface="Calibri"/>
              <a:cs typeface="Calibri"/>
              <a:sym typeface="Calibri"/>
            </a:endParaRPr>
          </a:p>
          <a:p>
            <a:pPr indent="-342900" lvl="0" marL="342900" marR="0" rtl="0" algn="l">
              <a:lnSpc>
                <a:spcPct val="80000"/>
              </a:lnSpc>
              <a:spcBef>
                <a:spcPts val="555"/>
              </a:spcBef>
              <a:spcAft>
                <a:spcPts val="0"/>
              </a:spcAft>
              <a:buClr>
                <a:schemeClr val="dk1"/>
              </a:buClr>
              <a:buSzPct val="99107"/>
              <a:buFont typeface="Arial"/>
              <a:buChar char="•"/>
            </a:pPr>
            <a:r>
              <a:rPr b="1" i="0" lang="en-GB" sz="2775" u="none" cap="none" strike="noStrike">
                <a:solidFill>
                  <a:schemeClr val="dk1"/>
                </a:solidFill>
                <a:latin typeface="Calibri"/>
                <a:ea typeface="Calibri"/>
                <a:cs typeface="Calibri"/>
                <a:sym typeface="Calibri"/>
              </a:rPr>
              <a:t>Tails</a:t>
            </a:r>
            <a:r>
              <a:rPr b="0" i="0" lang="en-GB" sz="2775" u="none" cap="none" strike="noStrike">
                <a:solidFill>
                  <a:schemeClr val="dk1"/>
                </a:solidFill>
                <a:latin typeface="Calibri"/>
                <a:ea typeface="Calibri"/>
                <a:cs typeface="Calibri"/>
                <a:sym typeface="Calibri"/>
              </a:rPr>
              <a:t>: </a:t>
            </a:r>
            <a:r>
              <a:rPr b="0" i="0" lang="en-GB" sz="2775" u="none" cap="none" strike="noStrike">
                <a:solidFill>
                  <a:srgbClr val="C00000"/>
                </a:solidFill>
                <a:latin typeface="Calibri"/>
                <a:ea typeface="Calibri"/>
                <a:cs typeface="Calibri"/>
                <a:sym typeface="Calibri"/>
              </a:rPr>
              <a:t>two-tailed</a:t>
            </a:r>
            <a:r>
              <a:rPr b="0" i="0" lang="en-GB" sz="2775" u="none" cap="none" strike="noStrike">
                <a:solidFill>
                  <a:schemeClr val="dk1"/>
                </a:solidFill>
                <a:latin typeface="Calibri"/>
                <a:ea typeface="Calibri"/>
                <a:cs typeface="Calibri"/>
                <a:sym typeface="Calibri"/>
              </a:rPr>
              <a:t>.</a:t>
            </a:r>
          </a:p>
          <a:p>
            <a:pPr indent="-342900" lvl="0" marL="342900" marR="0" rtl="0" algn="l">
              <a:lnSpc>
                <a:spcPct val="80000"/>
              </a:lnSpc>
              <a:spcBef>
                <a:spcPts val="555"/>
              </a:spcBef>
              <a:spcAft>
                <a:spcPts val="0"/>
              </a:spcAft>
              <a:buClr>
                <a:schemeClr val="dk1"/>
              </a:buClr>
              <a:buSzPct val="99107"/>
              <a:buFont typeface="Arial"/>
              <a:buNone/>
            </a:pPr>
            <a:r>
              <a:t/>
            </a:r>
            <a:endParaRPr b="0" i="0" sz="2775" u="none" cap="none" strike="noStrike">
              <a:solidFill>
                <a:schemeClr val="dk1"/>
              </a:solidFill>
              <a:latin typeface="Calibri"/>
              <a:ea typeface="Calibri"/>
              <a:cs typeface="Calibri"/>
              <a:sym typeface="Calibri"/>
            </a:endParaRPr>
          </a:p>
          <a:p>
            <a:pPr indent="-342900" lvl="0" marL="342900" marR="0" rtl="0" algn="l">
              <a:lnSpc>
                <a:spcPct val="80000"/>
              </a:lnSpc>
              <a:spcBef>
                <a:spcPts val="555"/>
              </a:spcBef>
              <a:spcAft>
                <a:spcPts val="0"/>
              </a:spcAft>
              <a:buClr>
                <a:schemeClr val="dk1"/>
              </a:buClr>
              <a:buSzPct val="99107"/>
              <a:buFont typeface="Arial"/>
              <a:buChar char="•"/>
            </a:pPr>
            <a:r>
              <a:rPr b="0" i="0" lang="en-GB" sz="2775" u="none" cap="none" strike="noStrike">
                <a:solidFill>
                  <a:schemeClr val="dk1"/>
                </a:solidFill>
                <a:latin typeface="Calibri"/>
                <a:ea typeface="Calibri"/>
                <a:cs typeface="Calibri"/>
                <a:sym typeface="Calibri"/>
              </a:rPr>
              <a:t>Either </a:t>
            </a:r>
            <a:r>
              <a:rPr b="0" i="0" lang="en-GB" sz="2775" u="none" cap="none" strike="noStrike">
                <a:solidFill>
                  <a:srgbClr val="C00000"/>
                </a:solidFill>
                <a:latin typeface="Calibri"/>
                <a:ea typeface="Calibri"/>
                <a:cs typeface="Calibri"/>
                <a:sym typeface="Calibri"/>
              </a:rPr>
              <a:t>reject</a:t>
            </a:r>
            <a:r>
              <a:rPr b="0" i="0" lang="en-GB" sz="2775" u="none" cap="none" strike="noStrike">
                <a:solidFill>
                  <a:schemeClr val="dk1"/>
                </a:solidFill>
                <a:latin typeface="Calibri"/>
                <a:ea typeface="Calibri"/>
                <a:cs typeface="Calibri"/>
                <a:sym typeface="Calibri"/>
              </a:rPr>
              <a:t> or </a:t>
            </a:r>
            <a:r>
              <a:rPr b="0" i="0" lang="en-GB" sz="2775" u="none" cap="none" strike="noStrike">
                <a:solidFill>
                  <a:srgbClr val="C00000"/>
                </a:solidFill>
                <a:latin typeface="Calibri"/>
                <a:ea typeface="Calibri"/>
                <a:cs typeface="Calibri"/>
                <a:sym typeface="Calibri"/>
              </a:rPr>
              <a:t>do not reject </a:t>
            </a:r>
            <a:r>
              <a:rPr b="0" i="0" lang="en-GB" sz="2775" u="none" cap="none" strike="noStrike">
                <a:solidFill>
                  <a:schemeClr val="dk1"/>
                </a:solidFill>
                <a:latin typeface="Calibri"/>
                <a:ea typeface="Calibri"/>
                <a:cs typeface="Calibri"/>
                <a:sym typeface="Calibri"/>
              </a:rPr>
              <a:t>the </a:t>
            </a:r>
            <a:r>
              <a:rPr b="1" i="0" lang="en-GB" sz="2775" u="none" cap="none" strike="noStrike">
                <a:solidFill>
                  <a:schemeClr val="dk1"/>
                </a:solidFill>
                <a:latin typeface="Calibri"/>
                <a:ea typeface="Calibri"/>
                <a:cs typeface="Calibri"/>
                <a:sym typeface="Calibri"/>
              </a:rPr>
              <a:t>null hypothesis </a:t>
            </a:r>
            <a:r>
              <a:rPr b="0" i="0" lang="en-GB" sz="2775" u="none" cap="none" strike="noStrike">
                <a:solidFill>
                  <a:schemeClr val="dk1"/>
                </a:solidFill>
                <a:latin typeface="Calibri"/>
                <a:ea typeface="Calibri"/>
                <a:cs typeface="Calibri"/>
                <a:sym typeface="Calibri"/>
              </a:rPr>
              <a:t>– </a:t>
            </a:r>
            <a:r>
              <a:rPr b="0" i="0" lang="en-GB" sz="2775" u="sng" cap="none" strike="noStrike">
                <a:solidFill>
                  <a:schemeClr val="dk1"/>
                </a:solidFill>
                <a:latin typeface="Calibri"/>
                <a:ea typeface="Calibri"/>
                <a:cs typeface="Calibri"/>
                <a:sym typeface="Calibri"/>
              </a:rPr>
              <a:t>never accept the </a:t>
            </a:r>
            <a:r>
              <a:rPr lang="en-GB" sz="2775" u="sng"/>
              <a:t>null </a:t>
            </a:r>
            <a:r>
              <a:rPr b="0" i="0" lang="en-GB" sz="2775" u="sng" cap="none" strike="noStrike">
                <a:solidFill>
                  <a:schemeClr val="dk1"/>
                </a:solidFill>
                <a:latin typeface="Calibri"/>
                <a:ea typeface="Calibri"/>
                <a:cs typeface="Calibri"/>
                <a:sym typeface="Calibri"/>
              </a:rPr>
              <a:t>hypothesis</a:t>
            </a:r>
          </a:p>
          <a:p>
            <a:pPr indent="-342900" lvl="0" marL="342900" marR="0" rtl="0" algn="l">
              <a:lnSpc>
                <a:spcPct val="80000"/>
              </a:lnSpc>
              <a:spcBef>
                <a:spcPts val="518"/>
              </a:spcBef>
              <a:spcAft>
                <a:spcPts val="0"/>
              </a:spcAft>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a:p>
            <a:pPr indent="-342900" lvl="0" marL="342900" marR="0" rtl="0" algn="l">
              <a:lnSpc>
                <a:spcPct val="80000"/>
              </a:lnSpc>
              <a:spcBef>
                <a:spcPts val="518"/>
              </a:spcBef>
              <a:spcAft>
                <a:spcPts val="0"/>
              </a:spcAft>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a:p>
            <a:pPr indent="-342900" lvl="0" marL="342900" marR="0" rtl="0" algn="l">
              <a:lnSpc>
                <a:spcPct val="80000"/>
              </a:lnSpc>
              <a:spcBef>
                <a:spcPts val="518"/>
              </a:spcBef>
              <a:spcAft>
                <a:spcPts val="0"/>
              </a:spcAft>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a:p>
            <a:pPr indent="-342900" lvl="0" marL="342900" marR="0" rtl="0" algn="l">
              <a:lnSpc>
                <a:spcPct val="80000"/>
              </a:lnSpc>
              <a:spcBef>
                <a:spcPts val="592"/>
              </a:spcBef>
              <a:spcAft>
                <a:spcPts val="0"/>
              </a:spcAft>
              <a:buClr>
                <a:schemeClr val="dk1"/>
              </a:buClr>
              <a:buSzPct val="25000"/>
              <a:buFont typeface="Arial"/>
              <a:buNone/>
            </a:pPr>
            <a:r>
              <a:t/>
            </a:r>
            <a:endParaRPr b="0" i="0" sz="2960" u="none" cap="none" strike="noStrike">
              <a:solidFill>
                <a:schemeClr val="dk1"/>
              </a:solidFill>
              <a:latin typeface="Calibri"/>
              <a:ea typeface="Calibri"/>
              <a:cs typeface="Calibri"/>
              <a:sym typeface="Calibri"/>
            </a:endParaRPr>
          </a:p>
          <a:p>
            <a:pPr indent="-285750" lvl="1" marL="742950" marR="0" rtl="0" algn="l">
              <a:lnSpc>
                <a:spcPct val="80000"/>
              </a:lnSpc>
              <a:spcBef>
                <a:spcPts val="518"/>
              </a:spcBef>
              <a:spcAft>
                <a:spcPts val="0"/>
              </a:spcAft>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1" name="Shape 401"/>
        <p:cNvGrpSpPr/>
        <p:nvPr/>
      </p:nvGrpSpPr>
      <p:grpSpPr>
        <a:xfrm>
          <a:off x="0" y="0"/>
          <a:ext cx="0" cy="0"/>
          <a:chOff x="0" y="0"/>
          <a:chExt cx="0" cy="0"/>
        </a:xfrm>
      </p:grpSpPr>
      <p:sp>
        <p:nvSpPr>
          <p:cNvPr id="402" name="Shape 40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One-sample t-test – the data</a:t>
            </a:r>
          </a:p>
        </p:txBody>
      </p:sp>
      <p:graphicFrame>
        <p:nvGraphicFramePr>
          <p:cNvPr id="403" name="Shape 403"/>
          <p:cNvGraphicFramePr/>
          <p:nvPr/>
        </p:nvGraphicFramePr>
        <p:xfrm>
          <a:off x="611560" y="1628800"/>
          <a:ext cx="3000000" cy="3000000"/>
        </p:xfrm>
        <a:graphic>
          <a:graphicData uri="http://schemas.openxmlformats.org/drawingml/2006/table">
            <a:tbl>
              <a:tblPr>
                <a:noFill/>
                <a:tableStyleId>{6654FF4D-EA63-4A45-9AC1-9165D790744F}</a:tableStyleId>
              </a:tblPr>
              <a:tblGrid>
                <a:gridCol w="1448425"/>
                <a:gridCol w="2545400"/>
              </a:tblGrid>
              <a:tr h="360050">
                <a:tc>
                  <a:txBody>
                    <a:bodyPr>
                      <a:noAutofit/>
                    </a:bodyPr>
                    <a:lstStyle/>
                    <a:p>
                      <a:pPr indent="0" lvl="0" marL="0" marR="0" rtl="0" algn="ctr">
                        <a:spcBef>
                          <a:spcPts val="0"/>
                        </a:spcBef>
                        <a:spcAft>
                          <a:spcPts val="0"/>
                        </a:spcAft>
                        <a:buSzPct val="25000"/>
                        <a:buNone/>
                      </a:pPr>
                      <a:r>
                        <a:rPr b="1" lang="en-GB" sz="2000" u="none" cap="none" strike="noStrike">
                          <a:solidFill>
                            <a:srgbClr val="000000"/>
                          </a:solidFill>
                          <a:latin typeface="Arial"/>
                          <a:ea typeface="Arial"/>
                          <a:cs typeface="Arial"/>
                          <a:sym typeface="Arial"/>
                        </a:rPr>
                        <a:t>Month</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1" lang="en-GB" sz="2000" u="none" cap="none" strike="noStrike">
                          <a:solidFill>
                            <a:srgbClr val="000000"/>
                          </a:solidFill>
                          <a:latin typeface="Arial"/>
                          <a:ea typeface="Arial"/>
                          <a:cs typeface="Arial"/>
                          <a:sym typeface="Arial"/>
                        </a:rPr>
                        <a:t>Monthly failure rate</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January</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2.90</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February</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2.99</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March</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2.48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April</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1.48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May</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2.71</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June</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4.17</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July</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3.74</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August</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3.04</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September</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1.23</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October</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2.72</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November</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3.23</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December</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3.40</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
        <p:nvSpPr>
          <p:cNvPr id="404" name="Shape 404"/>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5" name="Shape 405"/>
          <p:cNvSpPr/>
          <p:nvPr/>
        </p:nvSpPr>
        <p:spPr>
          <a:xfrm>
            <a:off x="4860032" y="1988840"/>
            <a:ext cx="3888432" cy="332398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400">
                <a:solidFill>
                  <a:schemeClr val="dk1"/>
                </a:solidFill>
                <a:latin typeface="Arial"/>
                <a:ea typeface="Arial"/>
                <a:cs typeface="Arial"/>
                <a:sym typeface="Arial"/>
              </a:rPr>
              <a:t>The </a:t>
            </a:r>
            <a:r>
              <a:rPr b="1" lang="en-GB" sz="2400">
                <a:solidFill>
                  <a:schemeClr val="dk1"/>
                </a:solidFill>
                <a:latin typeface="Arial"/>
                <a:ea typeface="Arial"/>
                <a:cs typeface="Arial"/>
                <a:sym typeface="Arial"/>
              </a:rPr>
              <a:t>mean</a:t>
            </a:r>
            <a:r>
              <a:rPr lang="en-GB" sz="2400">
                <a:solidFill>
                  <a:schemeClr val="dk1"/>
                </a:solidFill>
                <a:latin typeface="Arial"/>
                <a:ea typeface="Arial"/>
                <a:cs typeface="Arial"/>
                <a:sym typeface="Arial"/>
              </a:rPr>
              <a:t> is the sum of all observations divided by the number of observations.</a:t>
            </a: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SzPct val="25000"/>
              <a:buNone/>
            </a:pPr>
            <a:r>
              <a:rPr lang="en-GB" sz="2400">
                <a:solidFill>
                  <a:schemeClr val="dk1"/>
                </a:solidFill>
                <a:latin typeface="Arial"/>
                <a:ea typeface="Arial"/>
                <a:cs typeface="Arial"/>
                <a:sym typeface="Arial"/>
              </a:rPr>
              <a:t>Mean = (2.90 +...+ 3.40)/12              	= 2.84</a:t>
            </a: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SzPct val="25000"/>
              <a:buNone/>
            </a:pPr>
            <a:r>
              <a:rPr lang="en-GB" sz="2400">
                <a:solidFill>
                  <a:schemeClr val="dk1"/>
                </a:solidFill>
                <a:latin typeface="Arial"/>
                <a:ea typeface="Arial"/>
                <a:cs typeface="Arial"/>
                <a:sym typeface="Arial"/>
              </a:rPr>
              <a:t>Standard deviation = 0.84</a:t>
            </a: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6" name="Shape 406"/>
          <p:cNvSpPr txBox="1"/>
          <p:nvPr/>
        </p:nvSpPr>
        <p:spPr>
          <a:xfrm>
            <a:off x="5436096" y="5301207"/>
            <a:ext cx="2522239" cy="1070992"/>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sz="2400">
                <a:solidFill>
                  <a:srgbClr val="C00000"/>
                </a:solidFill>
                <a:latin typeface="Arial"/>
                <a:ea typeface="Arial"/>
                <a:cs typeface="Arial"/>
                <a:sym typeface="Arial"/>
              </a:rPr>
              <a:t>Test value: 2.1</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x="0" y="0"/>
          <a:ext cx="0" cy="0"/>
          <a:chOff x="0" y="0"/>
          <a:chExt cx="0" cy="0"/>
        </a:xfrm>
      </p:grpSpPr>
      <p:sp>
        <p:nvSpPr>
          <p:cNvPr id="412" name="Shape 41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3959" u="none" cap="none" strike="noStrike">
                <a:solidFill>
                  <a:schemeClr val="dk1"/>
                </a:solidFill>
                <a:latin typeface="Calibri"/>
                <a:ea typeface="Calibri"/>
                <a:cs typeface="Calibri"/>
                <a:sym typeface="Calibri"/>
              </a:rPr>
              <a:t>One-sample t-test – key assumptions</a:t>
            </a:r>
          </a:p>
        </p:txBody>
      </p:sp>
      <p:sp>
        <p:nvSpPr>
          <p:cNvPr id="413" name="Shape 413"/>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Observations are independent</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Observations are normally distributed</a:t>
            </a:r>
          </a:p>
        </p:txBody>
      </p:sp>
      <p:sp>
        <p:nvSpPr>
          <p:cNvPr id="414" name="Shape 414"/>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1sttestexp.png" id="415" name="Shape 415"/>
          <p:cNvPicPr preferRelativeResize="0"/>
          <p:nvPr/>
        </p:nvPicPr>
        <p:blipFill rotWithShape="1">
          <a:blip r:embed="rId3">
            <a:alphaModFix/>
          </a:blip>
          <a:srcRect b="0" l="0" r="0" t="0"/>
          <a:stretch/>
        </p:blipFill>
        <p:spPr>
          <a:xfrm>
            <a:off x="2627783" y="3212975"/>
            <a:ext cx="3528391" cy="352839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x="0" y="0"/>
          <a:ext cx="0" cy="0"/>
          <a:chOff x="0" y="0"/>
          <a:chExt cx="0" cy="0"/>
        </a:xfrm>
      </p:grpSpPr>
      <p:sp>
        <p:nvSpPr>
          <p:cNvPr id="421" name="Shape 42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One-sample t-test - results</a:t>
            </a:r>
          </a:p>
        </p:txBody>
      </p:sp>
      <p:sp>
        <p:nvSpPr>
          <p:cNvPr id="422" name="Shape 422"/>
          <p:cNvSpPr txBox="1"/>
          <p:nvPr>
            <p:ph idx="1" type="body"/>
          </p:nvPr>
        </p:nvSpPr>
        <p:spPr>
          <a:xfrm>
            <a:off x="457200" y="1340767"/>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Test statistic:</a:t>
            </a:r>
          </a:p>
          <a:p>
            <a:pPr indent="-342900" lvl="0" marL="342900" marR="0" rtl="0" algn="l">
              <a:spcBef>
                <a:spcPts val="640"/>
              </a:spcBef>
              <a:spcAft>
                <a:spcPts val="0"/>
              </a:spcAft>
              <a:buClr>
                <a:schemeClr val="dk1"/>
              </a:buClr>
              <a:buSzPct val="25000"/>
              <a:buFont typeface="Arial"/>
              <a:buNone/>
            </a:pPr>
            <a:r>
              <a:t/>
            </a:r>
            <a:endParaRPr b="1"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pic>
        <p:nvPicPr>
          <p:cNvPr id="423" name="Shape 423"/>
          <p:cNvPicPr preferRelativeResize="0"/>
          <p:nvPr/>
        </p:nvPicPr>
        <p:blipFill rotWithShape="1">
          <a:blip r:embed="rId3">
            <a:alphaModFix/>
          </a:blip>
          <a:srcRect b="0" l="0" r="0" t="0"/>
          <a:stretch/>
        </p:blipFill>
        <p:spPr>
          <a:xfrm>
            <a:off x="107950" y="1870646"/>
            <a:ext cx="8856662" cy="1630361"/>
          </a:xfrm>
          <a:prstGeom prst="rect">
            <a:avLst/>
          </a:prstGeom>
          <a:noFill/>
          <a:ln>
            <a:noFill/>
          </a:ln>
        </p:spPr>
      </p:pic>
      <p:grpSp>
        <p:nvGrpSpPr>
          <p:cNvPr id="424" name="Shape 424"/>
          <p:cNvGrpSpPr/>
          <p:nvPr/>
        </p:nvGrpSpPr>
        <p:grpSpPr>
          <a:xfrm>
            <a:off x="3180184" y="3549351"/>
            <a:ext cx="2759968" cy="2759968"/>
            <a:chOff x="3059832" y="3549351"/>
            <a:chExt cx="2759968" cy="2759968"/>
          </a:xfrm>
        </p:grpSpPr>
        <p:pic>
          <p:nvPicPr>
            <p:cNvPr descr="OneSampleTTest.png" id="425" name="Shape 425"/>
            <p:cNvPicPr preferRelativeResize="0"/>
            <p:nvPr/>
          </p:nvPicPr>
          <p:blipFill rotWithShape="1">
            <a:blip r:embed="rId4">
              <a:alphaModFix/>
            </a:blip>
            <a:srcRect b="0" l="0" r="0" t="0"/>
            <a:stretch/>
          </p:blipFill>
          <p:spPr>
            <a:xfrm>
              <a:off x="3059832" y="3549351"/>
              <a:ext cx="2759968" cy="2759968"/>
            </a:xfrm>
            <a:prstGeom prst="rect">
              <a:avLst/>
            </a:prstGeom>
            <a:noFill/>
            <a:ln>
              <a:noFill/>
            </a:ln>
          </p:spPr>
        </p:pic>
        <p:cxnSp>
          <p:nvCxnSpPr>
            <p:cNvPr id="426" name="Shape 426"/>
            <p:cNvCxnSpPr/>
            <p:nvPr/>
          </p:nvCxnSpPr>
          <p:spPr>
            <a:xfrm>
              <a:off x="3707903" y="5013176"/>
              <a:ext cx="0" cy="720080"/>
            </a:xfrm>
            <a:prstGeom prst="straightConnector1">
              <a:avLst/>
            </a:prstGeom>
            <a:noFill/>
            <a:ln cap="flat" cmpd="sng" w="63500">
              <a:solidFill>
                <a:srgbClr val="4A7DBA"/>
              </a:solidFill>
              <a:prstDash val="solid"/>
              <a:round/>
              <a:headEnd len="med" w="med" type="none"/>
              <a:tailEnd len="lg" w="lg" type="stealth"/>
            </a:ln>
          </p:spPr>
        </p:cxnSp>
        <p:cxnSp>
          <p:nvCxnSpPr>
            <p:cNvPr id="427" name="Shape 427"/>
            <p:cNvCxnSpPr/>
            <p:nvPr/>
          </p:nvCxnSpPr>
          <p:spPr>
            <a:xfrm>
              <a:off x="5292080" y="5021155"/>
              <a:ext cx="0" cy="712099"/>
            </a:xfrm>
            <a:prstGeom prst="straightConnector1">
              <a:avLst/>
            </a:prstGeom>
            <a:noFill/>
            <a:ln cap="flat" cmpd="sng" w="63500">
              <a:solidFill>
                <a:srgbClr val="4A7DBA"/>
              </a:solidFill>
              <a:prstDash val="solid"/>
              <a:round/>
              <a:headEnd len="med" w="med" type="none"/>
              <a:tailEnd len="lg" w="lg" type="stealth"/>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Beginning a study</a:t>
            </a:r>
          </a:p>
        </p:txBody>
      </p:sp>
      <p:sp>
        <p:nvSpPr>
          <p:cNvPr id="109" name="Shape 109"/>
          <p:cNvSpPr txBox="1"/>
          <p:nvPr>
            <p:ph idx="1" type="body"/>
          </p:nvPr>
        </p:nvSpPr>
        <p:spPr>
          <a:xfrm>
            <a:off x="457200" y="1600200"/>
            <a:ext cx="8229600" cy="4997152"/>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Which samples to include?</a:t>
            </a:r>
          </a:p>
          <a:p>
            <a:pPr indent="-285750" lvl="1" marL="742950" marR="0" rtl="0" algn="l">
              <a:spcBef>
                <a:spcPts val="560"/>
              </a:spcBef>
              <a:spcAft>
                <a:spcPts val="0"/>
              </a:spcAft>
              <a:buClr>
                <a:schemeClr val="dk1"/>
              </a:buClr>
              <a:buSzPct val="100000"/>
              <a:buFont typeface="Merriweather Sans"/>
              <a:buChar char="-"/>
            </a:pPr>
            <a:r>
              <a:rPr b="0" i="0" lang="en-GB" sz="2800" u="none" cap="none" strike="noStrike">
                <a:solidFill>
                  <a:schemeClr val="dk1"/>
                </a:solidFill>
                <a:latin typeface="Calibri"/>
                <a:ea typeface="Calibri"/>
                <a:cs typeface="Calibri"/>
                <a:sym typeface="Calibri"/>
              </a:rPr>
              <a:t>Randomly selected?</a:t>
            </a:r>
          </a:p>
          <a:p>
            <a:pPr indent="-285750" lvl="1" marL="742950" marR="0" rtl="0" algn="l">
              <a:spcBef>
                <a:spcPts val="560"/>
              </a:spcBef>
              <a:spcAft>
                <a:spcPts val="0"/>
              </a:spcAft>
              <a:buClr>
                <a:schemeClr val="dk1"/>
              </a:buClr>
              <a:buSzPct val="100000"/>
              <a:buFont typeface="Merriweather Sans"/>
              <a:buChar char="-"/>
            </a:pPr>
            <a:r>
              <a:rPr lang="en-GB"/>
              <a:t>G</a:t>
            </a:r>
            <a:r>
              <a:rPr b="0" i="0" lang="en-GB" sz="2800" u="none" cap="none" strike="noStrike">
                <a:solidFill>
                  <a:schemeClr val="dk1"/>
                </a:solidFill>
                <a:latin typeface="Calibri"/>
                <a:ea typeface="Calibri"/>
                <a:cs typeface="Calibri"/>
                <a:sym typeface="Calibri"/>
              </a:rPr>
              <a:t>eneralisability</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Always think about the statistical analysis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Randomised comparisons, or biased?</a:t>
            </a:r>
          </a:p>
          <a:p>
            <a:pPr lvl="1" rtl="0">
              <a:spcBef>
                <a:spcPts val="0"/>
              </a:spcBef>
              <a:buClr>
                <a:schemeClr val="dk1"/>
              </a:buClr>
              <a:buSzPct val="100000"/>
              <a:buFont typeface="Arial"/>
              <a:buChar char="-"/>
            </a:pPr>
            <a:r>
              <a:rPr lang="en-GB">
                <a:solidFill>
                  <a:srgbClr val="000000"/>
                </a:solidFill>
              </a:rPr>
              <a:t>Any dependency between measurements?</a:t>
            </a:r>
          </a:p>
          <a:p>
            <a:pPr indent="-285750" lvl="1" marL="742950" marR="0" rtl="0" algn="l">
              <a:spcBef>
                <a:spcPts val="560"/>
              </a:spcBef>
              <a:spcAft>
                <a:spcPts val="0"/>
              </a:spcAft>
              <a:buClr>
                <a:srgbClr val="000000"/>
              </a:buClr>
              <a:buSzPct val="100000"/>
              <a:buFont typeface="Arial"/>
              <a:buChar char="-"/>
            </a:pPr>
            <a:r>
              <a:rPr lang="en-GB"/>
              <a:t>Data type?</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Distribution of data?</a:t>
            </a:r>
          </a:p>
          <a:p>
            <a:pPr indent="-228600" lvl="2" marL="1143000" marR="0" rtl="0" algn="l">
              <a:spcBef>
                <a:spcPts val="48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Normally distributed? Skewed? Bimodal?</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x="0" y="0"/>
          <a:ext cx="0" cy="0"/>
          <a:chOff x="0" y="0"/>
          <a:chExt cx="0" cy="0"/>
        </a:xfrm>
      </p:grpSpPr>
      <p:sp>
        <p:nvSpPr>
          <p:cNvPr id="433" name="Shape 43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One-sample t-test - results</a:t>
            </a:r>
          </a:p>
        </p:txBody>
      </p:sp>
      <p:grpSp>
        <p:nvGrpSpPr>
          <p:cNvPr id="434" name="Shape 434"/>
          <p:cNvGrpSpPr/>
          <p:nvPr/>
        </p:nvGrpSpPr>
        <p:grpSpPr>
          <a:xfrm>
            <a:off x="1619671" y="1268759"/>
            <a:ext cx="5760639" cy="5472608"/>
            <a:chOff x="3059832" y="3549351"/>
            <a:chExt cx="2759968" cy="2759968"/>
          </a:xfrm>
        </p:grpSpPr>
        <p:pic>
          <p:nvPicPr>
            <p:cNvPr descr="OneSampleTTest.png" id="435" name="Shape 435"/>
            <p:cNvPicPr preferRelativeResize="0"/>
            <p:nvPr/>
          </p:nvPicPr>
          <p:blipFill rotWithShape="1">
            <a:blip r:embed="rId3">
              <a:alphaModFix/>
            </a:blip>
            <a:srcRect b="0" l="0" r="0" t="0"/>
            <a:stretch/>
          </p:blipFill>
          <p:spPr>
            <a:xfrm>
              <a:off x="3059832" y="3549351"/>
              <a:ext cx="2759968" cy="2759968"/>
            </a:xfrm>
            <a:prstGeom prst="rect">
              <a:avLst/>
            </a:prstGeom>
            <a:noFill/>
            <a:ln>
              <a:noFill/>
            </a:ln>
          </p:spPr>
        </p:pic>
        <p:cxnSp>
          <p:nvCxnSpPr>
            <p:cNvPr id="436" name="Shape 436"/>
            <p:cNvCxnSpPr/>
            <p:nvPr/>
          </p:nvCxnSpPr>
          <p:spPr>
            <a:xfrm>
              <a:off x="3707903" y="5013176"/>
              <a:ext cx="0" cy="720080"/>
            </a:xfrm>
            <a:prstGeom prst="straightConnector1">
              <a:avLst/>
            </a:prstGeom>
            <a:noFill/>
            <a:ln cap="flat" cmpd="sng" w="63500">
              <a:solidFill>
                <a:srgbClr val="4A7DBA"/>
              </a:solidFill>
              <a:prstDash val="solid"/>
              <a:round/>
              <a:headEnd len="med" w="med" type="none"/>
              <a:tailEnd len="lg" w="lg" type="stealth"/>
            </a:ln>
          </p:spPr>
        </p:cxnSp>
        <p:cxnSp>
          <p:nvCxnSpPr>
            <p:cNvPr id="437" name="Shape 437"/>
            <p:cNvCxnSpPr/>
            <p:nvPr/>
          </p:nvCxnSpPr>
          <p:spPr>
            <a:xfrm>
              <a:off x="5292080" y="5021155"/>
              <a:ext cx="0" cy="712099"/>
            </a:xfrm>
            <a:prstGeom prst="straightConnector1">
              <a:avLst/>
            </a:prstGeom>
            <a:noFill/>
            <a:ln cap="flat" cmpd="sng" w="63500">
              <a:solidFill>
                <a:srgbClr val="4A7DBA"/>
              </a:solidFill>
              <a:prstDash val="solid"/>
              <a:round/>
              <a:headEnd len="med" w="med" type="none"/>
              <a:tailEnd len="lg" w="lg" type="stealth"/>
            </a:ln>
          </p:spPr>
        </p:cxn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2" name="Shape 442"/>
        <p:cNvGrpSpPr/>
        <p:nvPr/>
      </p:nvGrpSpPr>
      <p:grpSpPr>
        <a:xfrm>
          <a:off x="0" y="0"/>
          <a:ext cx="0" cy="0"/>
          <a:chOff x="0" y="0"/>
          <a:chExt cx="0" cy="0"/>
        </a:xfrm>
      </p:grpSpPr>
      <p:sp>
        <p:nvSpPr>
          <p:cNvPr id="443" name="Shape 44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One-sample t-test - results</a:t>
            </a:r>
          </a:p>
        </p:txBody>
      </p:sp>
      <p:sp>
        <p:nvSpPr>
          <p:cNvPr id="444" name="Shape 444"/>
          <p:cNvSpPr txBox="1"/>
          <p:nvPr>
            <p:ph idx="1" type="body"/>
          </p:nvPr>
        </p:nvSpPr>
        <p:spPr>
          <a:xfrm>
            <a:off x="457200" y="1340767"/>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Test statistic:</a:t>
            </a:r>
          </a:p>
          <a:p>
            <a:pPr indent="-342900" lvl="0" marL="342900" marR="0" rtl="0" algn="l">
              <a:spcBef>
                <a:spcPts val="640"/>
              </a:spcBef>
              <a:spcAft>
                <a:spcPts val="0"/>
              </a:spcAft>
              <a:buClr>
                <a:schemeClr val="dk1"/>
              </a:buClr>
              <a:buSzPct val="25000"/>
              <a:buFont typeface="Arial"/>
              <a:buNone/>
            </a:pPr>
            <a:r>
              <a:t/>
            </a:r>
            <a:endParaRPr b="1"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
        <p:nvSpPr>
          <p:cNvPr id="445" name="Shape 445"/>
          <p:cNvSpPr txBox="1"/>
          <p:nvPr/>
        </p:nvSpPr>
        <p:spPr>
          <a:xfrm>
            <a:off x="323528" y="4725144"/>
            <a:ext cx="1356462" cy="52321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P = 0.01</a:t>
            </a:r>
          </a:p>
        </p:txBody>
      </p:sp>
      <p:sp>
        <p:nvSpPr>
          <p:cNvPr id="446" name="Shape 446"/>
          <p:cNvSpPr txBox="1"/>
          <p:nvPr/>
        </p:nvSpPr>
        <p:spPr>
          <a:xfrm>
            <a:off x="323528" y="3933055"/>
            <a:ext cx="1800199" cy="52321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df = 11</a:t>
            </a:r>
          </a:p>
        </p:txBody>
      </p:sp>
      <p:pic>
        <p:nvPicPr>
          <p:cNvPr id="447" name="Shape 447"/>
          <p:cNvPicPr preferRelativeResize="0"/>
          <p:nvPr/>
        </p:nvPicPr>
        <p:blipFill rotWithShape="1">
          <a:blip r:embed="rId3">
            <a:alphaModFix/>
          </a:blip>
          <a:srcRect b="0" l="0" r="0" t="0"/>
          <a:stretch/>
        </p:blipFill>
        <p:spPr>
          <a:xfrm>
            <a:off x="107950" y="1870646"/>
            <a:ext cx="8856662" cy="1630361"/>
          </a:xfrm>
          <a:prstGeom prst="rect">
            <a:avLst/>
          </a:prstGeom>
          <a:noFill/>
          <a:ln>
            <a:noFill/>
          </a:ln>
        </p:spPr>
      </p:pic>
      <p:sp>
        <p:nvSpPr>
          <p:cNvPr id="448" name="Shape 448"/>
          <p:cNvSpPr txBox="1"/>
          <p:nvPr/>
        </p:nvSpPr>
        <p:spPr>
          <a:xfrm>
            <a:off x="323528" y="5715253"/>
            <a:ext cx="8461375" cy="954106"/>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rgbClr val="C00000"/>
                </a:solidFill>
                <a:latin typeface="Calibri"/>
                <a:ea typeface="Calibri"/>
                <a:cs typeface="Calibri"/>
                <a:sym typeface="Calibri"/>
              </a:rPr>
              <a:t>Reject  H</a:t>
            </a:r>
            <a:r>
              <a:rPr baseline="-25000" lang="en-GB" sz="2800">
                <a:solidFill>
                  <a:srgbClr val="C00000"/>
                </a:solidFill>
                <a:latin typeface="Calibri"/>
                <a:ea typeface="Calibri"/>
                <a:cs typeface="Calibri"/>
                <a:sym typeface="Calibri"/>
              </a:rPr>
              <a:t>0</a:t>
            </a:r>
            <a:r>
              <a:rPr lang="en-GB" sz="2800">
                <a:solidFill>
                  <a:srgbClr val="C00000"/>
                </a:solidFill>
                <a:latin typeface="Calibri"/>
                <a:ea typeface="Calibri"/>
                <a:cs typeface="Calibri"/>
                <a:sym typeface="Calibri"/>
              </a:rPr>
              <a:t> </a:t>
            </a:r>
          </a:p>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(Evidence that mean monthly failure rate ≠ 2.1%.)</a:t>
            </a:r>
          </a:p>
        </p:txBody>
      </p:sp>
      <p:grpSp>
        <p:nvGrpSpPr>
          <p:cNvPr id="449" name="Shape 449"/>
          <p:cNvGrpSpPr/>
          <p:nvPr/>
        </p:nvGrpSpPr>
        <p:grpSpPr>
          <a:xfrm>
            <a:off x="3180184" y="3549351"/>
            <a:ext cx="2759968" cy="2759968"/>
            <a:chOff x="3059832" y="3549351"/>
            <a:chExt cx="2759968" cy="2759968"/>
          </a:xfrm>
        </p:grpSpPr>
        <p:pic>
          <p:nvPicPr>
            <p:cNvPr descr="OneSampleTTest.png" id="450" name="Shape 450"/>
            <p:cNvPicPr preferRelativeResize="0"/>
            <p:nvPr/>
          </p:nvPicPr>
          <p:blipFill rotWithShape="1">
            <a:blip r:embed="rId4">
              <a:alphaModFix/>
            </a:blip>
            <a:srcRect b="0" l="0" r="0" t="0"/>
            <a:stretch/>
          </p:blipFill>
          <p:spPr>
            <a:xfrm>
              <a:off x="3059832" y="3549351"/>
              <a:ext cx="2759968" cy="2759968"/>
            </a:xfrm>
            <a:prstGeom prst="rect">
              <a:avLst/>
            </a:prstGeom>
            <a:noFill/>
            <a:ln>
              <a:noFill/>
            </a:ln>
          </p:spPr>
        </p:pic>
        <p:cxnSp>
          <p:nvCxnSpPr>
            <p:cNvPr id="451" name="Shape 451"/>
            <p:cNvCxnSpPr/>
            <p:nvPr/>
          </p:nvCxnSpPr>
          <p:spPr>
            <a:xfrm>
              <a:off x="3707903" y="5013176"/>
              <a:ext cx="0" cy="720080"/>
            </a:xfrm>
            <a:prstGeom prst="straightConnector1">
              <a:avLst/>
            </a:prstGeom>
            <a:noFill/>
            <a:ln cap="flat" cmpd="sng" w="63500">
              <a:solidFill>
                <a:srgbClr val="4A7DBA"/>
              </a:solidFill>
              <a:prstDash val="solid"/>
              <a:round/>
              <a:headEnd len="med" w="med" type="none"/>
              <a:tailEnd len="lg" w="lg" type="stealth"/>
            </a:ln>
          </p:spPr>
        </p:cxnSp>
        <p:cxnSp>
          <p:nvCxnSpPr>
            <p:cNvPr id="452" name="Shape 452"/>
            <p:cNvCxnSpPr/>
            <p:nvPr/>
          </p:nvCxnSpPr>
          <p:spPr>
            <a:xfrm>
              <a:off x="5292080" y="5021155"/>
              <a:ext cx="0" cy="712099"/>
            </a:xfrm>
            <a:prstGeom prst="straightConnector1">
              <a:avLst/>
            </a:prstGeom>
            <a:noFill/>
            <a:ln cap="flat" cmpd="sng" w="63500">
              <a:solidFill>
                <a:srgbClr val="4A7DBA"/>
              </a:solidFill>
              <a:prstDash val="solid"/>
              <a:round/>
              <a:headEnd len="med" w="med" type="none"/>
              <a:tailEnd len="lg" w="lg" type="stealth"/>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500"/>
                                        <p:tgtEl>
                                          <p:spTgt spid="4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500"/>
                                        <p:tgtEl>
                                          <p:spTgt spid="4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500"/>
                                        <p:tgtEl>
                                          <p:spTgt spid="4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6" name="Shape 456"/>
        <p:cNvGrpSpPr/>
        <p:nvPr/>
      </p:nvGrpSpPr>
      <p:grpSpPr>
        <a:xfrm>
          <a:off x="0" y="0"/>
          <a:ext cx="0" cy="0"/>
          <a:chOff x="0" y="0"/>
          <a:chExt cx="0" cy="0"/>
        </a:xfrm>
      </p:grpSpPr>
      <p:sp>
        <p:nvSpPr>
          <p:cNvPr id="457" name="Shape 45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One-sample t-test results</a:t>
            </a:r>
          </a:p>
        </p:txBody>
      </p:sp>
      <p:sp>
        <p:nvSpPr>
          <p:cNvPr id="458" name="Shape 458"/>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The mean monthly failure rate of microarrays in the Genomics core is 2.84 (95% CI: 2.30, 3.37).</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It is not equal to the hypothesized mean proposed by the company of 2.1.</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t=3.07, df=11, p=0.01</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3" name="Shape 463"/>
        <p:cNvGrpSpPr/>
        <p:nvPr/>
      </p:nvGrpSpPr>
      <p:grpSpPr>
        <a:xfrm>
          <a:off x="0" y="0"/>
          <a:ext cx="0" cy="0"/>
          <a:chOff x="0" y="0"/>
          <a:chExt cx="0" cy="0"/>
        </a:xfrm>
      </p:grpSpPr>
      <p:sp>
        <p:nvSpPr>
          <p:cNvPr id="464" name="Shape 464"/>
          <p:cNvSpPr txBox="1"/>
          <p:nvPr>
            <p:ph type="title"/>
          </p:nvPr>
        </p:nvSpPr>
        <p:spPr>
          <a:xfrm>
            <a:off x="142875" y="274637"/>
            <a:ext cx="8858249"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Two-sample t-test</a:t>
            </a:r>
          </a:p>
        </p:txBody>
      </p:sp>
      <p:sp>
        <p:nvSpPr>
          <p:cNvPr id="465" name="Shape 465"/>
          <p:cNvSpPr txBox="1"/>
          <p:nvPr>
            <p:ph idx="1" type="body"/>
          </p:nvPr>
        </p:nvSpPr>
        <p:spPr>
          <a:xfrm>
            <a:off x="142875" y="1600200"/>
            <a:ext cx="8786813"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Two types of two-sample t-test:</a:t>
            </a:r>
          </a:p>
          <a:p>
            <a:pPr indent="-342900" lvl="0" marL="342900" marR="0" rtl="0" algn="l">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rgbClr val="C00000"/>
              </a:buClr>
              <a:buSzPct val="100000"/>
              <a:buFont typeface="Arial"/>
              <a:buChar char="–"/>
            </a:pPr>
            <a:r>
              <a:rPr b="0" i="0" lang="en-GB" sz="2800" u="none" cap="none" strike="noStrike">
                <a:solidFill>
                  <a:srgbClr val="C00000"/>
                </a:solidFill>
                <a:latin typeface="Calibri"/>
                <a:ea typeface="Calibri"/>
                <a:cs typeface="Calibri"/>
                <a:sym typeface="Calibri"/>
              </a:rPr>
              <a:t>Independent</a:t>
            </a:r>
            <a:r>
              <a:rPr b="0" i="0" lang="en-GB" sz="2800" u="none" cap="none" strike="noStrike">
                <a:solidFill>
                  <a:schemeClr val="dk1"/>
                </a:solidFill>
                <a:latin typeface="Calibri"/>
                <a:ea typeface="Calibri"/>
                <a:cs typeface="Calibri"/>
                <a:sym typeface="Calibri"/>
              </a:rPr>
              <a:t>: </a:t>
            </a:r>
          </a:p>
          <a:p>
            <a:pPr indent="-342900" lvl="0" marL="342900" marR="0" rtl="0" algn="l">
              <a:spcBef>
                <a:spcPts val="64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	e.g. the weight of two different breeds of mice.</a:t>
            </a:r>
          </a:p>
          <a:p>
            <a:pPr indent="-342900" lvl="0" marL="342900" marR="0" rtl="0" algn="l">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rgbClr val="C00000"/>
              </a:buClr>
              <a:buSzPct val="100000"/>
              <a:buFont typeface="Arial"/>
              <a:buChar char="–"/>
            </a:pPr>
            <a:r>
              <a:rPr b="0" i="0" lang="en-GB" sz="2800" u="none" cap="none" strike="noStrike">
                <a:solidFill>
                  <a:srgbClr val="C00000"/>
                </a:solidFill>
                <a:latin typeface="Calibri"/>
                <a:ea typeface="Calibri"/>
                <a:cs typeface="Calibri"/>
                <a:sym typeface="Calibri"/>
              </a:rPr>
              <a:t>Paired</a:t>
            </a:r>
            <a:r>
              <a:rPr b="0" i="0" lang="en-GB" sz="2800" u="none" cap="none" strike="noStrike">
                <a:solidFill>
                  <a:schemeClr val="dk1"/>
                </a:solidFill>
                <a:latin typeface="Calibri"/>
                <a:ea typeface="Calibri"/>
                <a:cs typeface="Calibri"/>
                <a:sym typeface="Calibri"/>
              </a:rPr>
              <a:t>: </a:t>
            </a:r>
          </a:p>
          <a:p>
            <a:pPr indent="-342900" lvl="0" marL="342900" marR="0" rtl="0" algn="l">
              <a:spcBef>
                <a:spcPts val="64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	e.g. a measurement of disease at two different parts of the body in the same patient/animal.</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sp>
        <p:nvSpPr>
          <p:cNvPr id="471" name="Shape 471"/>
          <p:cNvSpPr txBox="1"/>
          <p:nvPr>
            <p:ph idx="1" type="body"/>
          </p:nvPr>
        </p:nvSpPr>
        <p:spPr>
          <a:xfrm>
            <a:off x="251519" y="1484783"/>
            <a:ext cx="8715374" cy="5112567"/>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None/>
            </a:pPr>
            <a:r>
              <a:t/>
            </a:r>
            <a:endParaRPr b="1"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25000"/>
              <a:buFont typeface="Arial"/>
              <a:buNone/>
            </a:pPr>
            <a:r>
              <a:rPr b="1" i="0" lang="en-GB" sz="2800" u="none" cap="none" strike="noStrike">
                <a:solidFill>
                  <a:schemeClr val="dk1"/>
                </a:solidFill>
                <a:latin typeface="Calibri"/>
                <a:ea typeface="Calibri"/>
                <a:cs typeface="Calibri"/>
                <a:sym typeface="Calibri"/>
              </a:rPr>
              <a:t>	E.g. Research question: </a:t>
            </a:r>
            <a:r>
              <a:rPr b="0" i="0" lang="en-GB" sz="2800" u="none" cap="none" strike="noStrike">
                <a:solidFill>
                  <a:schemeClr val="dk1"/>
                </a:solidFill>
                <a:latin typeface="Calibri"/>
                <a:ea typeface="Calibri"/>
                <a:cs typeface="Calibri"/>
                <a:sym typeface="Calibri"/>
              </a:rPr>
              <a:t>40 male mice (20 of breed A and 20 of breed B) were weighed at 4 weeks old.</a:t>
            </a:r>
          </a:p>
          <a:p>
            <a:pPr indent="-342900" lvl="0" marL="342900" marR="0" rtl="0" algn="l">
              <a:spcBef>
                <a:spcPts val="560"/>
              </a:spcBef>
              <a:spcAft>
                <a:spcPts val="0"/>
              </a:spcAft>
              <a:buClr>
                <a:schemeClr val="dk1"/>
              </a:buClr>
              <a:buSzPct val="100000"/>
              <a:buFont typeface="Arial"/>
              <a:buNone/>
            </a:pPr>
            <a:r>
              <a:t/>
            </a:r>
            <a:endParaRPr b="1" i="0" sz="2800" u="none" cap="none" strike="noStrike">
              <a:solidFill>
                <a:srgbClr val="C00000"/>
              </a:solidFill>
              <a:latin typeface="Calibri"/>
              <a:ea typeface="Calibri"/>
              <a:cs typeface="Calibri"/>
              <a:sym typeface="Calibri"/>
            </a:endParaRPr>
          </a:p>
          <a:p>
            <a:pPr indent="-342900" lvl="0" marL="342900" marR="0" rtl="0" algn="l">
              <a:spcBef>
                <a:spcPts val="560"/>
              </a:spcBef>
              <a:spcAft>
                <a:spcPts val="0"/>
              </a:spcAft>
              <a:buClr>
                <a:srgbClr val="C00000"/>
              </a:buClr>
              <a:buSzPct val="25000"/>
              <a:buFont typeface="Arial"/>
              <a:buNone/>
            </a:pPr>
            <a:r>
              <a:rPr b="0" i="0" lang="en-GB" sz="2800" u="none" cap="none" strike="noStrike">
                <a:solidFill>
                  <a:srgbClr val="C00000"/>
                </a:solidFill>
                <a:latin typeface="Calibri"/>
                <a:ea typeface="Calibri"/>
                <a:cs typeface="Calibri"/>
                <a:sym typeface="Calibri"/>
              </a:rPr>
              <a:t>	Does the weight of 4 week old male mice depend on breed?  </a:t>
            </a: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rgbClr val="C00000"/>
              </a:solidFill>
              <a:latin typeface="Calibri"/>
              <a:ea typeface="Calibri"/>
              <a:cs typeface="Calibri"/>
              <a:sym typeface="Calibri"/>
            </a:endParaRPr>
          </a:p>
          <a:p>
            <a:pPr indent="-342900" lvl="0" marL="342900" marR="0" rtl="0" algn="l">
              <a:spcBef>
                <a:spcPts val="560"/>
              </a:spcBef>
              <a:spcAft>
                <a:spcPts val="0"/>
              </a:spcAft>
              <a:buClr>
                <a:schemeClr val="dk1"/>
              </a:buClr>
              <a:buSzPct val="25000"/>
              <a:buFont typeface="Arial"/>
              <a:buNone/>
            </a:pPr>
            <a:r>
              <a:rPr b="0" i="0" lang="en-GB" sz="2800" u="none" cap="none" strike="noStrike">
                <a:solidFill>
                  <a:schemeClr val="dk1"/>
                </a:solidFill>
                <a:latin typeface="Calibri"/>
                <a:ea typeface="Calibri"/>
                <a:cs typeface="Calibri"/>
                <a:sym typeface="Calibri"/>
              </a:rPr>
              <a:t>	</a:t>
            </a:r>
          </a:p>
          <a:p>
            <a:pPr indent="-342900" lvl="0" marL="34290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
        <p:nvSpPr>
          <p:cNvPr id="472" name="Shape 47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3959" u="none" cap="none" strike="noStrike">
                <a:solidFill>
                  <a:schemeClr val="dk1"/>
                </a:solidFill>
                <a:latin typeface="Calibri"/>
                <a:ea typeface="Calibri"/>
                <a:cs typeface="Calibri"/>
                <a:sym typeface="Calibri"/>
              </a:rPr>
              <a:t>Independent two-sample t-test</a:t>
            </a:r>
            <a:br>
              <a:rPr b="0" i="0" lang="en-GB" sz="3959" u="none" cap="none" strike="noStrike">
                <a:solidFill>
                  <a:schemeClr val="dk1"/>
                </a:solidFill>
                <a:latin typeface="Calibri"/>
                <a:ea typeface="Calibri"/>
                <a:cs typeface="Calibri"/>
                <a:sym typeface="Calibri"/>
              </a:rPr>
            </a:br>
            <a:r>
              <a:rPr b="0" i="0" lang="en-GB" sz="3600" u="none" cap="none" strike="noStrike">
                <a:solidFill>
                  <a:srgbClr val="C00000"/>
                </a:solidFill>
                <a:latin typeface="Calibri"/>
                <a:ea typeface="Calibri"/>
                <a:cs typeface="Calibri"/>
                <a:sym typeface="Calibri"/>
              </a:rPr>
              <a:t>Does mean of group A = mean of group B?</a:t>
            </a:r>
          </a:p>
        </p:txBody>
      </p:sp>
      <p:grpSp>
        <p:nvGrpSpPr>
          <p:cNvPr id="473" name="Shape 473"/>
          <p:cNvGrpSpPr/>
          <p:nvPr/>
        </p:nvGrpSpPr>
        <p:grpSpPr>
          <a:xfrm>
            <a:off x="4499992" y="4653135"/>
            <a:ext cx="3600400" cy="1656184"/>
            <a:chOff x="4644008" y="2852935"/>
            <a:chExt cx="3672408" cy="1528511"/>
          </a:xfrm>
        </p:grpSpPr>
        <p:grpSp>
          <p:nvGrpSpPr>
            <p:cNvPr id="474" name="Shape 474"/>
            <p:cNvGrpSpPr/>
            <p:nvPr/>
          </p:nvGrpSpPr>
          <p:grpSpPr>
            <a:xfrm>
              <a:off x="4644008" y="2852935"/>
              <a:ext cx="3672408" cy="1528511"/>
              <a:chOff x="4644008" y="2852935"/>
              <a:chExt cx="3672408" cy="1528511"/>
            </a:xfrm>
          </p:grpSpPr>
          <p:pic>
            <p:nvPicPr>
              <p:cNvPr descr="C:\Users\dawson04\AppData\Local\Microsoft\Windows\Temporary Internet Files\Content.IE5\IMKXYWC9\MC900052829[1].wmf" id="475" name="Shape 475"/>
              <p:cNvPicPr preferRelativeResize="0"/>
              <p:nvPr/>
            </p:nvPicPr>
            <p:blipFill rotWithShape="1">
              <a:blip r:embed="rId3">
                <a:alphaModFix/>
              </a:blip>
              <a:srcRect b="0" l="0" r="0" t="0"/>
              <a:stretch/>
            </p:blipFill>
            <p:spPr>
              <a:xfrm>
                <a:off x="7524328" y="3681046"/>
                <a:ext cx="792087" cy="684056"/>
              </a:xfrm>
              <a:prstGeom prst="rect">
                <a:avLst/>
              </a:prstGeom>
              <a:noFill/>
              <a:ln>
                <a:noFill/>
              </a:ln>
            </p:spPr>
          </p:pic>
          <p:grpSp>
            <p:nvGrpSpPr>
              <p:cNvPr id="476" name="Shape 476"/>
              <p:cNvGrpSpPr/>
              <p:nvPr/>
            </p:nvGrpSpPr>
            <p:grpSpPr>
              <a:xfrm>
                <a:off x="4644008" y="2852935"/>
                <a:ext cx="3498095" cy="1528511"/>
                <a:chOff x="4644008" y="2852935"/>
                <a:chExt cx="3498095" cy="1528511"/>
              </a:xfrm>
            </p:grpSpPr>
            <p:pic>
              <p:nvPicPr>
                <p:cNvPr descr="C:\Users\dawson04\AppData\Local\Microsoft\Windows\Temporary Internet Files\Content.IE5\IMKXYWC9\MC900052829[1].wmf" id="477" name="Shape 477"/>
                <p:cNvPicPr preferRelativeResize="0"/>
                <p:nvPr/>
              </p:nvPicPr>
              <p:blipFill rotWithShape="1">
                <a:blip r:embed="rId3">
                  <a:alphaModFix/>
                </a:blip>
                <a:srcRect b="0" l="0" r="0" t="0"/>
                <a:stretch/>
              </p:blipFill>
              <p:spPr>
                <a:xfrm>
                  <a:off x="6660232" y="2852935"/>
                  <a:ext cx="1008112" cy="870617"/>
                </a:xfrm>
                <a:prstGeom prst="rect">
                  <a:avLst/>
                </a:prstGeom>
                <a:noFill/>
                <a:ln>
                  <a:noFill/>
                </a:ln>
              </p:spPr>
            </p:pic>
            <p:pic>
              <p:nvPicPr>
                <p:cNvPr descr="C:\Users\dawson04\AppData\Local\Microsoft\Windows\Temporary Internet Files\Content.IE5\IMKXYWC9\MC900052829[1].wmf" id="478" name="Shape 478"/>
                <p:cNvPicPr preferRelativeResize="0"/>
                <p:nvPr/>
              </p:nvPicPr>
              <p:blipFill rotWithShape="1">
                <a:blip r:embed="rId3">
                  <a:alphaModFix/>
                </a:blip>
                <a:srcRect b="0" l="0" r="0" t="0"/>
                <a:stretch/>
              </p:blipFill>
              <p:spPr>
                <a:xfrm flipH="1">
                  <a:off x="4644008" y="2924943"/>
                  <a:ext cx="750420" cy="648071"/>
                </a:xfrm>
                <a:prstGeom prst="rect">
                  <a:avLst/>
                </a:prstGeom>
                <a:noFill/>
                <a:ln>
                  <a:noFill/>
                </a:ln>
              </p:spPr>
            </p:pic>
            <p:pic>
              <p:nvPicPr>
                <p:cNvPr descr="C:\Users\dawson04\AppData\Local\Microsoft\Windows\Temporary Internet Files\Content.IE5\IMKXYWC9\MC900052829[1].wmf" id="479" name="Shape 479"/>
                <p:cNvPicPr preferRelativeResize="0"/>
                <p:nvPr/>
              </p:nvPicPr>
              <p:blipFill rotWithShape="1">
                <a:blip r:embed="rId3">
                  <a:alphaModFix/>
                </a:blip>
                <a:srcRect b="0" l="0" r="0" t="0"/>
                <a:stretch/>
              </p:blipFill>
              <p:spPr>
                <a:xfrm flipH="1">
                  <a:off x="4860032" y="3212975"/>
                  <a:ext cx="833799" cy="720080"/>
                </a:xfrm>
                <a:prstGeom prst="rect">
                  <a:avLst/>
                </a:prstGeom>
                <a:noFill/>
                <a:ln>
                  <a:noFill/>
                </a:ln>
              </p:spPr>
            </p:pic>
            <p:pic>
              <p:nvPicPr>
                <p:cNvPr descr="C:\Users\dawson04\AppData\Local\Microsoft\Windows\Temporary Internet Files\Content.IE5\IMKXYWC9\MC900052829[1].wmf" id="480" name="Shape 480"/>
                <p:cNvPicPr preferRelativeResize="0"/>
                <p:nvPr/>
              </p:nvPicPr>
              <p:blipFill rotWithShape="1">
                <a:blip r:embed="rId3">
                  <a:alphaModFix/>
                </a:blip>
                <a:srcRect b="0" l="0" r="0" t="0"/>
                <a:stretch/>
              </p:blipFill>
              <p:spPr>
                <a:xfrm>
                  <a:off x="5580112" y="2852935"/>
                  <a:ext cx="947476" cy="818252"/>
                </a:xfrm>
                <a:prstGeom prst="rect">
                  <a:avLst/>
                </a:prstGeom>
                <a:noFill/>
                <a:ln>
                  <a:noFill/>
                </a:ln>
              </p:spPr>
            </p:pic>
            <p:pic>
              <p:nvPicPr>
                <p:cNvPr descr="C:\Users\dawson04\AppData\Local\Microsoft\Windows\Temporary Internet Files\Content.IE5\IMKXYWC9\MC900052829[1].wmf" id="481" name="Shape 481"/>
                <p:cNvPicPr preferRelativeResize="0"/>
                <p:nvPr/>
              </p:nvPicPr>
              <p:blipFill rotWithShape="1">
                <a:blip r:embed="rId3">
                  <a:alphaModFix/>
                </a:blip>
                <a:srcRect b="0" l="0" r="0" t="0"/>
                <a:stretch/>
              </p:blipFill>
              <p:spPr>
                <a:xfrm flipH="1">
                  <a:off x="6660231" y="3573016"/>
                  <a:ext cx="936103" cy="808431"/>
                </a:xfrm>
                <a:prstGeom prst="rect">
                  <a:avLst/>
                </a:prstGeom>
                <a:noFill/>
                <a:ln>
                  <a:noFill/>
                </a:ln>
              </p:spPr>
            </p:pic>
            <p:pic>
              <p:nvPicPr>
                <p:cNvPr descr="C:\Users\dawson04\AppData\Local\Microsoft\Windows\Temporary Internet Files\Content.IE5\IMKXYWC9\MC900052829[1].wmf" id="482" name="Shape 482"/>
                <p:cNvPicPr preferRelativeResize="0"/>
                <p:nvPr/>
              </p:nvPicPr>
              <p:blipFill rotWithShape="1">
                <a:blip r:embed="rId3">
                  <a:alphaModFix/>
                </a:blip>
                <a:srcRect b="0" l="0" r="0" t="0"/>
                <a:stretch/>
              </p:blipFill>
              <p:spPr>
                <a:xfrm>
                  <a:off x="5940151" y="3573016"/>
                  <a:ext cx="917180" cy="792087"/>
                </a:xfrm>
                <a:prstGeom prst="rect">
                  <a:avLst/>
                </a:prstGeom>
                <a:noFill/>
                <a:ln>
                  <a:noFill/>
                </a:ln>
              </p:spPr>
            </p:pic>
            <p:pic>
              <p:nvPicPr>
                <p:cNvPr descr="C:\Users\dawson04\AppData\Local\Microsoft\Windows\Temporary Internet Files\Content.IE5\IMKXYWC9\MC900052829[1].wmf" id="483" name="Shape 483"/>
                <p:cNvPicPr preferRelativeResize="0"/>
                <p:nvPr/>
              </p:nvPicPr>
              <p:blipFill rotWithShape="1">
                <a:blip r:embed="rId3">
                  <a:alphaModFix/>
                </a:blip>
                <a:srcRect b="0" l="0" r="0" t="0"/>
                <a:stretch/>
              </p:blipFill>
              <p:spPr>
                <a:xfrm>
                  <a:off x="5364087" y="3645023"/>
                  <a:ext cx="822427" cy="710259"/>
                </a:xfrm>
                <a:prstGeom prst="rect">
                  <a:avLst/>
                </a:prstGeom>
                <a:noFill/>
                <a:ln>
                  <a:noFill/>
                </a:ln>
              </p:spPr>
            </p:pic>
            <p:pic>
              <p:nvPicPr>
                <p:cNvPr descr="C:\Users\dawson04\AppData\Local\Microsoft\Windows\Temporary Internet Files\Content.IE5\IMKXYWC9\MC900052829[1].wmf" id="484" name="Shape 484"/>
                <p:cNvPicPr preferRelativeResize="0"/>
                <p:nvPr/>
              </p:nvPicPr>
              <p:blipFill rotWithShape="1">
                <a:blip r:embed="rId3">
                  <a:alphaModFix/>
                </a:blip>
                <a:srcRect b="0" l="0" r="0" t="0"/>
                <a:stretch/>
              </p:blipFill>
              <p:spPr>
                <a:xfrm flipH="1">
                  <a:off x="7308303" y="2924943"/>
                  <a:ext cx="833799" cy="720080"/>
                </a:xfrm>
                <a:prstGeom prst="rect">
                  <a:avLst/>
                </a:prstGeom>
                <a:noFill/>
                <a:ln>
                  <a:noFill/>
                </a:ln>
              </p:spPr>
            </p:pic>
          </p:grpSp>
        </p:grpSp>
        <p:pic>
          <p:nvPicPr>
            <p:cNvPr descr="C:\Users\dawson04\AppData\Local\Microsoft\Windows\Temporary Internet Files\Content.IE5\IMKXYWC9\MC900052829[1].wmf" id="485" name="Shape 485"/>
            <p:cNvPicPr preferRelativeResize="0"/>
            <p:nvPr/>
          </p:nvPicPr>
          <p:blipFill rotWithShape="1">
            <a:blip r:embed="rId3">
              <a:alphaModFix/>
            </a:blip>
            <a:srcRect b="0" l="0" r="0" t="0"/>
            <a:stretch/>
          </p:blipFill>
          <p:spPr>
            <a:xfrm>
              <a:off x="6228183" y="3212975"/>
              <a:ext cx="947476" cy="818252"/>
            </a:xfrm>
            <a:prstGeom prst="rect">
              <a:avLst/>
            </a:prstGeom>
            <a:noFill/>
            <a:ln>
              <a:noFill/>
            </a:ln>
          </p:spPr>
        </p:pic>
      </p:grpSp>
      <p:grpSp>
        <p:nvGrpSpPr>
          <p:cNvPr id="486" name="Shape 486"/>
          <p:cNvGrpSpPr/>
          <p:nvPr/>
        </p:nvGrpSpPr>
        <p:grpSpPr>
          <a:xfrm>
            <a:off x="1043608" y="4725143"/>
            <a:ext cx="3312368" cy="1368151"/>
            <a:chOff x="395536" y="2852935"/>
            <a:chExt cx="3888432" cy="1476145"/>
          </a:xfrm>
        </p:grpSpPr>
        <p:pic>
          <p:nvPicPr>
            <p:cNvPr descr="C:\Users\dawson04\AppData\Local\Microsoft\Windows\Temporary Internet Files\Content.IE5\IMKXYWC9\MC900052829[1].wmf" id="487" name="Shape 487"/>
            <p:cNvPicPr preferRelativeResize="0"/>
            <p:nvPr/>
          </p:nvPicPr>
          <p:blipFill rotWithShape="1">
            <a:blip r:embed="rId4">
              <a:alphaModFix/>
            </a:blip>
            <a:srcRect b="0" l="0" r="0" t="0"/>
            <a:stretch/>
          </p:blipFill>
          <p:spPr>
            <a:xfrm>
              <a:off x="3491880" y="3212975"/>
              <a:ext cx="792087" cy="684056"/>
            </a:xfrm>
            <a:prstGeom prst="rect">
              <a:avLst/>
            </a:prstGeom>
            <a:noFill/>
            <a:ln>
              <a:noFill/>
            </a:ln>
          </p:spPr>
        </p:pic>
        <p:grpSp>
          <p:nvGrpSpPr>
            <p:cNvPr id="488" name="Shape 488"/>
            <p:cNvGrpSpPr/>
            <p:nvPr/>
          </p:nvGrpSpPr>
          <p:grpSpPr>
            <a:xfrm>
              <a:off x="395536" y="2852935"/>
              <a:ext cx="3456383" cy="1476145"/>
              <a:chOff x="395536" y="2852935"/>
              <a:chExt cx="3456383" cy="1476145"/>
            </a:xfrm>
          </p:grpSpPr>
          <p:pic>
            <p:nvPicPr>
              <p:cNvPr descr="C:\Users\dawson04\AppData\Local\Microsoft\Windows\Temporary Internet Files\Content.IE5\IMKXYWC9\MC900052829[1].wmf" id="489" name="Shape 489"/>
              <p:cNvPicPr preferRelativeResize="0"/>
              <p:nvPr/>
            </p:nvPicPr>
            <p:blipFill rotWithShape="1">
              <a:blip r:embed="rId4">
                <a:alphaModFix/>
              </a:blip>
              <a:srcRect b="0" l="0" r="0" t="0"/>
              <a:stretch/>
            </p:blipFill>
            <p:spPr>
              <a:xfrm flipH="1">
                <a:off x="1763687" y="2852935"/>
                <a:ext cx="720080" cy="621869"/>
              </a:xfrm>
              <a:prstGeom prst="rect">
                <a:avLst/>
              </a:prstGeom>
              <a:noFill/>
              <a:ln>
                <a:noFill/>
              </a:ln>
            </p:spPr>
          </p:pic>
          <p:pic>
            <p:nvPicPr>
              <p:cNvPr descr="C:\Users\dawson04\AppData\Local\Microsoft\Windows\Temporary Internet Files\Content.IE5\IMKXYWC9\MC900052829[1].wmf" id="490" name="Shape 490"/>
              <p:cNvPicPr preferRelativeResize="0"/>
              <p:nvPr/>
            </p:nvPicPr>
            <p:blipFill rotWithShape="1">
              <a:blip r:embed="rId4">
                <a:alphaModFix/>
              </a:blip>
              <a:srcRect b="0" l="0" r="0" t="0"/>
              <a:stretch/>
            </p:blipFill>
            <p:spPr>
              <a:xfrm>
                <a:off x="1259632" y="3068959"/>
                <a:ext cx="936103" cy="808431"/>
              </a:xfrm>
              <a:prstGeom prst="rect">
                <a:avLst/>
              </a:prstGeom>
              <a:noFill/>
              <a:ln>
                <a:noFill/>
              </a:ln>
            </p:spPr>
          </p:pic>
          <p:pic>
            <p:nvPicPr>
              <p:cNvPr descr="C:\Users\dawson04\AppData\Local\Microsoft\Windows\Temporary Internet Files\Content.IE5\IMKXYWC9\MC900052829[1].wmf" id="491" name="Shape 491"/>
              <p:cNvPicPr preferRelativeResize="0"/>
              <p:nvPr/>
            </p:nvPicPr>
            <p:blipFill rotWithShape="1">
              <a:blip r:embed="rId4">
                <a:alphaModFix/>
              </a:blip>
              <a:srcRect b="0" l="0" r="0" t="0"/>
              <a:stretch/>
            </p:blipFill>
            <p:spPr>
              <a:xfrm flipH="1">
                <a:off x="539552" y="3068959"/>
                <a:ext cx="720080" cy="621869"/>
              </a:xfrm>
              <a:prstGeom prst="rect">
                <a:avLst/>
              </a:prstGeom>
              <a:noFill/>
              <a:ln>
                <a:noFill/>
              </a:ln>
            </p:spPr>
          </p:pic>
          <p:pic>
            <p:nvPicPr>
              <p:cNvPr descr="C:\Users\dawson04\AppData\Local\Microsoft\Windows\Temporary Internet Files\Content.IE5\IMKXYWC9\MC900052829[1].wmf" id="492" name="Shape 492"/>
              <p:cNvPicPr preferRelativeResize="0"/>
              <p:nvPr/>
            </p:nvPicPr>
            <p:blipFill rotWithShape="1">
              <a:blip r:embed="rId4">
                <a:alphaModFix/>
              </a:blip>
              <a:srcRect b="0" l="0" r="0" t="0"/>
              <a:stretch/>
            </p:blipFill>
            <p:spPr>
              <a:xfrm>
                <a:off x="2267743" y="3068959"/>
                <a:ext cx="1008112" cy="870617"/>
              </a:xfrm>
              <a:prstGeom prst="rect">
                <a:avLst/>
              </a:prstGeom>
              <a:noFill/>
              <a:ln>
                <a:noFill/>
              </a:ln>
            </p:spPr>
          </p:pic>
          <p:pic>
            <p:nvPicPr>
              <p:cNvPr descr="C:\Users\dawson04\AppData\Local\Microsoft\Windows\Temporary Internet Files\Content.IE5\IMKXYWC9\MC900052829[1].wmf" id="493" name="Shape 493"/>
              <p:cNvPicPr preferRelativeResize="0"/>
              <p:nvPr/>
            </p:nvPicPr>
            <p:blipFill rotWithShape="1">
              <a:blip r:embed="rId4">
                <a:alphaModFix/>
              </a:blip>
              <a:srcRect b="0" l="0" r="0" t="0"/>
              <a:stretch/>
            </p:blipFill>
            <p:spPr>
              <a:xfrm>
                <a:off x="2843808" y="2852935"/>
                <a:ext cx="936103" cy="808431"/>
              </a:xfrm>
              <a:prstGeom prst="rect">
                <a:avLst/>
              </a:prstGeom>
              <a:noFill/>
              <a:ln>
                <a:noFill/>
              </a:ln>
            </p:spPr>
          </p:pic>
          <p:pic>
            <p:nvPicPr>
              <p:cNvPr descr="C:\Users\dawson04\AppData\Local\Microsoft\Windows\Temporary Internet Files\Content.IE5\IMKXYWC9\MC900052829[1].wmf" id="494" name="Shape 494"/>
              <p:cNvPicPr preferRelativeResize="0"/>
              <p:nvPr/>
            </p:nvPicPr>
            <p:blipFill rotWithShape="1">
              <a:blip r:embed="rId4">
                <a:alphaModFix/>
              </a:blip>
              <a:srcRect b="0" l="0" r="0" t="0"/>
              <a:stretch/>
            </p:blipFill>
            <p:spPr>
              <a:xfrm>
                <a:off x="2987824" y="3582837"/>
                <a:ext cx="864095" cy="746244"/>
              </a:xfrm>
              <a:prstGeom prst="rect">
                <a:avLst/>
              </a:prstGeom>
              <a:noFill/>
              <a:ln>
                <a:noFill/>
              </a:ln>
            </p:spPr>
          </p:pic>
          <p:pic>
            <p:nvPicPr>
              <p:cNvPr descr="C:\Users\dawson04\AppData\Local\Microsoft\Windows\Temporary Internet Files\Content.IE5\IMKXYWC9\MC900052829[1].wmf" id="495" name="Shape 495"/>
              <p:cNvPicPr preferRelativeResize="0"/>
              <p:nvPr/>
            </p:nvPicPr>
            <p:blipFill rotWithShape="1">
              <a:blip r:embed="rId4">
                <a:alphaModFix/>
              </a:blip>
              <a:srcRect b="0" l="0" r="0" t="0"/>
              <a:stretch/>
            </p:blipFill>
            <p:spPr>
              <a:xfrm flipH="1">
                <a:off x="1619671" y="3501007"/>
                <a:ext cx="917180" cy="792087"/>
              </a:xfrm>
              <a:prstGeom prst="rect">
                <a:avLst/>
              </a:prstGeom>
              <a:noFill/>
              <a:ln>
                <a:noFill/>
              </a:ln>
            </p:spPr>
          </p:pic>
          <p:pic>
            <p:nvPicPr>
              <p:cNvPr descr="C:\Users\dawson04\AppData\Local\Microsoft\Windows\Temporary Internet Files\Content.IE5\IMKXYWC9\MC900052829[1].wmf" id="496" name="Shape 496"/>
              <p:cNvPicPr preferRelativeResize="0"/>
              <p:nvPr/>
            </p:nvPicPr>
            <p:blipFill rotWithShape="1">
              <a:blip r:embed="rId4">
                <a:alphaModFix/>
              </a:blip>
              <a:srcRect b="0" l="0" r="0" t="0"/>
              <a:stretch/>
            </p:blipFill>
            <p:spPr>
              <a:xfrm>
                <a:off x="971600" y="3501007"/>
                <a:ext cx="936103" cy="808431"/>
              </a:xfrm>
              <a:prstGeom prst="rect">
                <a:avLst/>
              </a:prstGeom>
              <a:noFill/>
              <a:ln>
                <a:noFill/>
              </a:ln>
            </p:spPr>
          </p:pic>
          <p:pic>
            <p:nvPicPr>
              <p:cNvPr descr="C:\Users\dawson04\AppData\Local\Microsoft\Windows\Temporary Internet Files\Content.IE5\IMKXYWC9\MC900052829[1].wmf" id="497" name="Shape 497"/>
              <p:cNvPicPr preferRelativeResize="0"/>
              <p:nvPr/>
            </p:nvPicPr>
            <p:blipFill rotWithShape="1">
              <a:blip r:embed="rId4">
                <a:alphaModFix/>
              </a:blip>
              <a:srcRect b="0" l="0" r="0" t="0"/>
              <a:stretch/>
            </p:blipFill>
            <p:spPr>
              <a:xfrm>
                <a:off x="395536" y="3645023"/>
                <a:ext cx="792087" cy="684056"/>
              </a:xfrm>
              <a:prstGeom prst="rect">
                <a:avLst/>
              </a:prstGeom>
              <a:noFill/>
              <a:ln>
                <a:noFill/>
              </a:ln>
            </p:spPr>
          </p:pic>
        </p:gr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2" name="Shape 502"/>
        <p:cNvGrpSpPr/>
        <p:nvPr/>
      </p:nvGrpSpPr>
      <p:grpSpPr>
        <a:xfrm>
          <a:off x="0" y="0"/>
          <a:ext cx="0" cy="0"/>
          <a:chOff x="0" y="0"/>
          <a:chExt cx="0" cy="0"/>
        </a:xfrm>
      </p:grpSpPr>
      <p:sp>
        <p:nvSpPr>
          <p:cNvPr id="503" name="Shape 503"/>
          <p:cNvSpPr txBox="1"/>
          <p:nvPr>
            <p:ph idx="1" type="body"/>
          </p:nvPr>
        </p:nvSpPr>
        <p:spPr>
          <a:xfrm>
            <a:off x="251519" y="1484783"/>
            <a:ext cx="8715374" cy="5112567"/>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en-GB" sz="2800" u="none" cap="none" strike="noStrike">
                <a:solidFill>
                  <a:schemeClr val="dk1"/>
                </a:solidFill>
                <a:latin typeface="Calibri"/>
                <a:ea typeface="Calibri"/>
                <a:cs typeface="Calibri"/>
                <a:sym typeface="Calibri"/>
              </a:rPr>
              <a:t>	</a:t>
            </a:r>
          </a:p>
          <a:p>
            <a:pPr indent="-342900" lvl="0" marL="342900" marR="0" rtl="0" algn="l">
              <a:spcBef>
                <a:spcPts val="560"/>
              </a:spcBef>
              <a:spcAft>
                <a:spcPts val="0"/>
              </a:spcAft>
              <a:buClr>
                <a:schemeClr val="dk1"/>
              </a:buClr>
              <a:buSzPct val="100000"/>
              <a:buFont typeface="Arial"/>
              <a:buChar char="•"/>
            </a:pPr>
            <a:r>
              <a:rPr b="1" i="0" lang="en-GB" sz="2800" u="none" cap="none" strike="noStrike">
                <a:solidFill>
                  <a:schemeClr val="dk1"/>
                </a:solidFill>
                <a:latin typeface="Calibri"/>
                <a:ea typeface="Calibri"/>
                <a:cs typeface="Calibri"/>
                <a:sym typeface="Calibri"/>
              </a:rPr>
              <a:t>Null hypothesis, </a:t>
            </a:r>
            <a:r>
              <a:rPr b="1" i="0" lang="en-GB" sz="2800" u="none" cap="none" strike="noStrike">
                <a:solidFill>
                  <a:srgbClr val="C00000"/>
                </a:solidFill>
                <a:latin typeface="Calibri"/>
                <a:ea typeface="Calibri"/>
                <a:cs typeface="Calibri"/>
                <a:sym typeface="Calibri"/>
              </a:rPr>
              <a:t>H</a:t>
            </a:r>
            <a:r>
              <a:rPr b="1" baseline="-25000" i="0" lang="en-GB" sz="2800" u="none" cap="none" strike="noStrike">
                <a:solidFill>
                  <a:srgbClr val="C00000"/>
                </a:solidFill>
                <a:latin typeface="Calibri"/>
                <a:ea typeface="Calibri"/>
                <a:cs typeface="Calibri"/>
                <a:sym typeface="Calibri"/>
              </a:rPr>
              <a:t>0 </a:t>
            </a:r>
            <a:r>
              <a:rPr b="0" i="0" lang="en-GB" sz="2800" u="none" cap="none" strike="noStrike">
                <a:solidFill>
                  <a:schemeClr val="dk1"/>
                </a:solidFill>
                <a:latin typeface="Calibri"/>
                <a:ea typeface="Calibri"/>
                <a:cs typeface="Calibri"/>
                <a:sym typeface="Calibri"/>
              </a:rPr>
              <a:t>: </a:t>
            </a:r>
          </a:p>
          <a:p>
            <a:pPr indent="-342900" lvl="0" marL="342900" marR="0" rtl="0" algn="l">
              <a:spcBef>
                <a:spcPts val="560"/>
              </a:spcBef>
              <a:spcAft>
                <a:spcPts val="0"/>
              </a:spcAft>
              <a:buClr>
                <a:schemeClr val="dk1"/>
              </a:buClr>
              <a:buSzPct val="25000"/>
              <a:buFont typeface="Arial"/>
              <a:buNone/>
            </a:pPr>
            <a:r>
              <a:rPr b="0" i="0" lang="en-GB" sz="2800" u="none" cap="none" strike="noStrike">
                <a:solidFill>
                  <a:schemeClr val="dk1"/>
                </a:solidFill>
                <a:latin typeface="Calibri"/>
                <a:ea typeface="Calibri"/>
                <a:cs typeface="Calibri"/>
                <a:sym typeface="Calibri"/>
              </a:rPr>
              <a:t>	Mean weight of breed A = Mean weight of breed B.</a:t>
            </a:r>
          </a:p>
          <a:p>
            <a:pPr indent="-342900" lvl="0" marL="342900" marR="0" rtl="0" algn="l">
              <a:spcBef>
                <a:spcPts val="360"/>
              </a:spcBef>
              <a:spcAft>
                <a:spcPts val="0"/>
              </a:spcAft>
              <a:buClr>
                <a:schemeClr val="dk1"/>
              </a:buClr>
              <a:buSzPct val="100000"/>
              <a:buFont typeface="Arial"/>
              <a:buNone/>
            </a:pPr>
            <a:r>
              <a:t/>
            </a:r>
            <a:endParaRPr b="1" i="0" sz="1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b="1" i="0" lang="en-GB" sz="2800" u="none" cap="none" strike="noStrike">
                <a:solidFill>
                  <a:schemeClr val="dk1"/>
                </a:solidFill>
                <a:latin typeface="Calibri"/>
                <a:ea typeface="Calibri"/>
                <a:cs typeface="Calibri"/>
                <a:sym typeface="Calibri"/>
              </a:rPr>
              <a:t>Alternative hypothesis, </a:t>
            </a:r>
            <a:r>
              <a:rPr b="1" i="0" lang="en-GB" sz="2800" u="none" cap="none" strike="noStrike">
                <a:solidFill>
                  <a:srgbClr val="C00000"/>
                </a:solidFill>
                <a:latin typeface="Calibri"/>
                <a:ea typeface="Calibri"/>
                <a:cs typeface="Calibri"/>
                <a:sym typeface="Calibri"/>
              </a:rPr>
              <a:t>H</a:t>
            </a:r>
            <a:r>
              <a:rPr b="1" baseline="-25000" i="0" lang="en-GB" sz="2800" u="none" cap="none" strike="noStrike">
                <a:solidFill>
                  <a:srgbClr val="C00000"/>
                </a:solidFill>
                <a:latin typeface="Calibri"/>
                <a:ea typeface="Calibri"/>
                <a:cs typeface="Calibri"/>
                <a:sym typeface="Calibri"/>
              </a:rPr>
              <a:t>1 </a:t>
            </a:r>
            <a:r>
              <a:rPr b="0" i="0" lang="en-GB" sz="2800" u="none" cap="none" strike="noStrike">
                <a:solidFill>
                  <a:schemeClr val="dk1"/>
                </a:solidFill>
                <a:latin typeface="Calibri"/>
                <a:ea typeface="Calibri"/>
                <a:cs typeface="Calibri"/>
                <a:sym typeface="Calibri"/>
              </a:rPr>
              <a:t>: </a:t>
            </a:r>
          </a:p>
          <a:p>
            <a:pPr indent="-342900" lvl="0" marL="342900" marR="0" rtl="0" algn="l">
              <a:spcBef>
                <a:spcPts val="560"/>
              </a:spcBef>
              <a:spcAft>
                <a:spcPts val="0"/>
              </a:spcAft>
              <a:buClr>
                <a:schemeClr val="dk1"/>
              </a:buClr>
              <a:buSzPct val="25000"/>
              <a:buFont typeface="Arial"/>
              <a:buNone/>
            </a:pPr>
            <a:r>
              <a:rPr b="0" i="0" lang="en-GB" sz="2800" u="none" cap="none" strike="noStrike">
                <a:solidFill>
                  <a:schemeClr val="dk1"/>
                </a:solidFill>
                <a:latin typeface="Calibri"/>
                <a:ea typeface="Calibri"/>
                <a:cs typeface="Calibri"/>
                <a:sym typeface="Calibri"/>
              </a:rPr>
              <a:t>	Mean weight of breed A </a:t>
            </a:r>
            <a:r>
              <a:rPr b="0" i="0" lang="en-GB" sz="2800" u="none" cap="none" strike="noStrike">
                <a:solidFill>
                  <a:srgbClr val="C00000"/>
                </a:solidFill>
                <a:latin typeface="Calibri"/>
                <a:ea typeface="Calibri"/>
                <a:cs typeface="Calibri"/>
                <a:sym typeface="Calibri"/>
              </a:rPr>
              <a:t>≠ </a:t>
            </a:r>
            <a:r>
              <a:rPr b="0" i="0" lang="en-GB" sz="2800" u="none" cap="none" strike="noStrike">
                <a:solidFill>
                  <a:schemeClr val="dk1"/>
                </a:solidFill>
                <a:latin typeface="Calibri"/>
                <a:ea typeface="Calibri"/>
                <a:cs typeface="Calibri"/>
                <a:sym typeface="Calibri"/>
              </a:rPr>
              <a:t>Mean weight of breed B.</a:t>
            </a:r>
          </a:p>
          <a:p>
            <a:pPr indent="-342900" lvl="0" marL="342900" marR="0" rtl="0" algn="l">
              <a:spcBef>
                <a:spcPts val="360"/>
              </a:spcBef>
              <a:spcAft>
                <a:spcPts val="0"/>
              </a:spcAft>
              <a:buClr>
                <a:schemeClr val="dk1"/>
              </a:buClr>
              <a:buSzPct val="1000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b="1" i="0" lang="en-GB" sz="2800" u="none" cap="none" strike="noStrike">
                <a:solidFill>
                  <a:schemeClr val="dk1"/>
                </a:solidFill>
                <a:latin typeface="Calibri"/>
                <a:ea typeface="Calibri"/>
                <a:cs typeface="Calibri"/>
                <a:sym typeface="Calibri"/>
              </a:rPr>
              <a:t>Tails</a:t>
            </a:r>
            <a:r>
              <a:rPr b="0" i="0" lang="en-GB" sz="2800" u="none" cap="none" strike="noStrike">
                <a:solidFill>
                  <a:schemeClr val="dk1"/>
                </a:solidFill>
                <a:latin typeface="Calibri"/>
                <a:ea typeface="Calibri"/>
                <a:cs typeface="Calibri"/>
                <a:sym typeface="Calibri"/>
              </a:rPr>
              <a:t>: </a:t>
            </a:r>
            <a:r>
              <a:rPr b="0" i="0" lang="en-GB" sz="2800" u="none" cap="none" strike="noStrike">
                <a:solidFill>
                  <a:srgbClr val="C00000"/>
                </a:solidFill>
                <a:latin typeface="Calibri"/>
                <a:ea typeface="Calibri"/>
                <a:cs typeface="Calibri"/>
                <a:sym typeface="Calibri"/>
              </a:rPr>
              <a:t>two-tailed</a:t>
            </a:r>
            <a:r>
              <a:rPr b="0" i="0" lang="en-GB" sz="2800" u="none" cap="none" strike="noStrike">
                <a:solidFill>
                  <a:schemeClr val="dk1"/>
                </a:solidFill>
                <a:latin typeface="Calibri"/>
                <a:ea typeface="Calibri"/>
                <a:cs typeface="Calibri"/>
                <a:sym typeface="Calibri"/>
              </a:rPr>
              <a:t>.</a:t>
            </a:r>
          </a:p>
          <a:p>
            <a:pPr indent="-342900" lvl="0" marL="342900" marR="0" rtl="0" algn="l">
              <a:spcBef>
                <a:spcPts val="360"/>
              </a:spcBef>
              <a:spcAft>
                <a:spcPts val="0"/>
              </a:spcAft>
              <a:buClr>
                <a:schemeClr val="dk1"/>
              </a:buClr>
              <a:buSzPct val="1000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Either </a:t>
            </a:r>
            <a:r>
              <a:rPr b="0" i="0" lang="en-GB" sz="2800" u="none" cap="none" strike="noStrike">
                <a:solidFill>
                  <a:srgbClr val="C00000"/>
                </a:solidFill>
                <a:latin typeface="Calibri"/>
                <a:ea typeface="Calibri"/>
                <a:cs typeface="Calibri"/>
                <a:sym typeface="Calibri"/>
              </a:rPr>
              <a:t>reject</a:t>
            </a:r>
            <a:r>
              <a:rPr b="0" i="0" lang="en-GB" sz="2800" u="none" cap="none" strike="noStrike">
                <a:solidFill>
                  <a:schemeClr val="dk1"/>
                </a:solidFill>
                <a:latin typeface="Calibri"/>
                <a:ea typeface="Calibri"/>
                <a:cs typeface="Calibri"/>
                <a:sym typeface="Calibri"/>
              </a:rPr>
              <a:t> or </a:t>
            </a:r>
            <a:r>
              <a:rPr b="0" i="0" lang="en-GB" sz="2800" u="none" cap="none" strike="noStrike">
                <a:solidFill>
                  <a:srgbClr val="C00000"/>
                </a:solidFill>
                <a:latin typeface="Calibri"/>
                <a:ea typeface="Calibri"/>
                <a:cs typeface="Calibri"/>
                <a:sym typeface="Calibri"/>
              </a:rPr>
              <a:t>do not reject </a:t>
            </a:r>
            <a:r>
              <a:rPr b="0" i="0" lang="en-GB" sz="2800" u="none" cap="none" strike="noStrike">
                <a:solidFill>
                  <a:schemeClr val="dk1"/>
                </a:solidFill>
                <a:latin typeface="Calibri"/>
                <a:ea typeface="Calibri"/>
                <a:cs typeface="Calibri"/>
                <a:sym typeface="Calibri"/>
              </a:rPr>
              <a:t>the </a:t>
            </a:r>
            <a:r>
              <a:rPr b="1" i="0" lang="en-GB" sz="2800" u="none" cap="none" strike="noStrike">
                <a:solidFill>
                  <a:schemeClr val="dk1"/>
                </a:solidFill>
                <a:latin typeface="Calibri"/>
                <a:ea typeface="Calibri"/>
                <a:cs typeface="Calibri"/>
                <a:sym typeface="Calibri"/>
              </a:rPr>
              <a:t>null hypothesis </a:t>
            </a:r>
            <a:r>
              <a:rPr b="0" i="0" lang="en-GB" sz="2800" u="none" cap="none" strike="noStrike">
                <a:solidFill>
                  <a:schemeClr val="dk1"/>
                </a:solidFill>
                <a:latin typeface="Calibri"/>
                <a:ea typeface="Calibri"/>
                <a:cs typeface="Calibri"/>
                <a:sym typeface="Calibri"/>
              </a:rPr>
              <a:t>– </a:t>
            </a:r>
            <a:r>
              <a:rPr b="0" i="0" lang="en-GB" sz="2800" u="sng" cap="none" strike="noStrike">
                <a:solidFill>
                  <a:schemeClr val="dk1"/>
                </a:solidFill>
                <a:latin typeface="Calibri"/>
                <a:ea typeface="Calibri"/>
                <a:cs typeface="Calibri"/>
                <a:sym typeface="Calibri"/>
              </a:rPr>
              <a:t>never accept the </a:t>
            </a:r>
            <a:r>
              <a:rPr lang="en-GB" sz="2800" u="sng"/>
              <a:t>null</a:t>
            </a:r>
            <a:r>
              <a:rPr b="0" i="0" lang="en-GB" sz="2800" u="sng" cap="none" strike="noStrike">
                <a:solidFill>
                  <a:schemeClr val="dk1"/>
                </a:solidFill>
                <a:latin typeface="Calibri"/>
                <a:ea typeface="Calibri"/>
                <a:cs typeface="Calibri"/>
                <a:sym typeface="Calibri"/>
              </a:rPr>
              <a:t> hypothesis</a:t>
            </a:r>
          </a:p>
          <a:p>
            <a:pPr indent="-342900" lvl="0" marL="34290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
        <p:nvSpPr>
          <p:cNvPr id="504" name="Shape 50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3959" u="none" cap="none" strike="noStrike">
                <a:solidFill>
                  <a:schemeClr val="dk1"/>
                </a:solidFill>
                <a:latin typeface="Calibri"/>
                <a:ea typeface="Calibri"/>
                <a:cs typeface="Calibri"/>
                <a:sym typeface="Calibri"/>
              </a:rPr>
              <a:t>Independent two-sample t-test</a:t>
            </a:r>
            <a:br>
              <a:rPr b="0" i="0" lang="en-GB" sz="3959" u="none" cap="none" strike="noStrike">
                <a:solidFill>
                  <a:schemeClr val="dk1"/>
                </a:solidFill>
                <a:latin typeface="Calibri"/>
                <a:ea typeface="Calibri"/>
                <a:cs typeface="Calibri"/>
                <a:sym typeface="Calibri"/>
              </a:rPr>
            </a:br>
            <a:r>
              <a:rPr b="0" i="0" lang="en-GB" sz="3600" u="none" cap="none" strike="noStrike">
                <a:solidFill>
                  <a:srgbClr val="C00000"/>
                </a:solidFill>
                <a:latin typeface="Calibri"/>
                <a:ea typeface="Calibri"/>
                <a:cs typeface="Calibri"/>
                <a:sym typeface="Calibri"/>
              </a:rPr>
              <a:t>Does mean of group A = mean of group B?</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9" name="Shape 509"/>
        <p:cNvGrpSpPr/>
        <p:nvPr/>
      </p:nvGrpSpPr>
      <p:grpSpPr>
        <a:xfrm>
          <a:off x="0" y="0"/>
          <a:ext cx="0" cy="0"/>
          <a:chOff x="0" y="0"/>
          <a:chExt cx="0" cy="0"/>
        </a:xfrm>
      </p:grpSpPr>
      <p:graphicFrame>
        <p:nvGraphicFramePr>
          <p:cNvPr id="510" name="Shape 510"/>
          <p:cNvGraphicFramePr/>
          <p:nvPr/>
        </p:nvGraphicFramePr>
        <p:xfrm>
          <a:off x="539552" y="1102695"/>
          <a:ext cx="3000000" cy="3000000"/>
        </p:xfrm>
        <a:graphic>
          <a:graphicData uri="http://schemas.openxmlformats.org/drawingml/2006/table">
            <a:tbl>
              <a:tblPr>
                <a:noFill/>
                <a:tableStyleId>{6654FF4D-EA63-4A45-9AC1-9165D790744F}</a:tableStyleId>
              </a:tblPr>
              <a:tblGrid>
                <a:gridCol w="1764300"/>
                <a:gridCol w="2193175"/>
                <a:gridCol w="1764300"/>
                <a:gridCol w="2193175"/>
              </a:tblGrid>
              <a:tr h="210700">
                <a:tc gridSpan="2">
                  <a:txBody>
                    <a:bodyPr>
                      <a:noAutofit/>
                    </a:bodyPr>
                    <a:lstStyle/>
                    <a:p>
                      <a:pPr indent="0" lvl="0" marL="0" marR="0" rtl="0" algn="ctr">
                        <a:spcBef>
                          <a:spcPts val="0"/>
                        </a:spcBef>
                        <a:spcAft>
                          <a:spcPts val="0"/>
                        </a:spcAft>
                        <a:buSzPct val="25000"/>
                        <a:buNone/>
                      </a:pPr>
                      <a:r>
                        <a:rPr b="1" lang="en-GB" sz="1400" u="none" cap="none" strike="noStrike">
                          <a:solidFill>
                            <a:srgbClr val="000000"/>
                          </a:solidFill>
                          <a:latin typeface="Arial"/>
                          <a:ea typeface="Arial"/>
                          <a:cs typeface="Arial"/>
                          <a:sym typeface="Arial"/>
                        </a:rPr>
                        <a:t>Breed A</a:t>
                      </a:r>
                    </a:p>
                  </a:txBody>
                  <a:tcPr marT="0" marB="0" marR="60625" marL="60625" anchor="ctr">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c gridSpan="2">
                  <a:txBody>
                    <a:bodyPr>
                      <a:noAutofit/>
                    </a:bodyPr>
                    <a:lstStyle/>
                    <a:p>
                      <a:pPr indent="0" lvl="0" marL="0" marR="0" rtl="0" algn="ctr">
                        <a:spcBef>
                          <a:spcPts val="0"/>
                        </a:spcBef>
                        <a:spcAft>
                          <a:spcPts val="0"/>
                        </a:spcAft>
                        <a:buSzPct val="25000"/>
                        <a:buNone/>
                      </a:pPr>
                      <a:r>
                        <a:rPr b="1" lang="en-GB" sz="1400" u="none" cap="none" strike="noStrike">
                          <a:solidFill>
                            <a:srgbClr val="000000"/>
                          </a:solidFill>
                          <a:latin typeface="Arial"/>
                          <a:ea typeface="Arial"/>
                          <a:cs typeface="Arial"/>
                          <a:sym typeface="Arial"/>
                        </a:rPr>
                        <a:t>Breed B</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r>
              <a:tr h="372475">
                <a:tc>
                  <a:txBody>
                    <a:bodyPr>
                      <a:noAutofit/>
                    </a:bodyPr>
                    <a:lstStyle/>
                    <a:p>
                      <a:pPr indent="0" lvl="0" marL="0" marR="0" rtl="0" algn="ctr">
                        <a:spcBef>
                          <a:spcPts val="0"/>
                        </a:spcBef>
                        <a:spcAft>
                          <a:spcPts val="0"/>
                        </a:spcAft>
                        <a:buSzPct val="25000"/>
                        <a:buNone/>
                      </a:pPr>
                      <a:r>
                        <a:rPr b="1" lang="en-GB" sz="1400" u="none" cap="none" strike="noStrike">
                          <a:solidFill>
                            <a:srgbClr val="000000"/>
                          </a:solidFill>
                          <a:latin typeface="Arial"/>
                          <a:ea typeface="Arial"/>
                          <a:cs typeface="Arial"/>
                          <a:sym typeface="Arial"/>
                        </a:rPr>
                        <a:t>Subject</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1" lang="en-GB" sz="1400" u="none" cap="none" strike="noStrike">
                          <a:solidFill>
                            <a:srgbClr val="000000"/>
                          </a:solidFill>
                          <a:latin typeface="Arial"/>
                          <a:ea typeface="Arial"/>
                          <a:cs typeface="Arial"/>
                          <a:sym typeface="Arial"/>
                        </a:rPr>
                        <a:t>Weight at 4 weeks (g)</a:t>
                      </a:r>
                    </a:p>
                  </a:txBody>
                  <a:tcPr marT="0" marB="0" marR="60625" marL="60625" anchor="ctr">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1" lang="en-GB" sz="1400" u="none" cap="none" strike="noStrike">
                          <a:solidFill>
                            <a:srgbClr val="000000"/>
                          </a:solidFill>
                          <a:latin typeface="Arial"/>
                          <a:ea typeface="Arial"/>
                          <a:cs typeface="Arial"/>
                          <a:sym typeface="Arial"/>
                        </a:rPr>
                        <a:t>Subject</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1" lang="en-GB" sz="1400" u="none" cap="none" strike="noStrike">
                          <a:solidFill>
                            <a:srgbClr val="000000"/>
                          </a:solidFill>
                          <a:latin typeface="Arial"/>
                          <a:ea typeface="Arial"/>
                          <a:cs typeface="Arial"/>
                          <a:sym typeface="Arial"/>
                        </a:rPr>
                        <a:t>Weight at 4 weeks (g)</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20.77</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21</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15.51</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9.08</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22</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12.93</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9.80</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23</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11.50</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4</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8.13</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24</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16.07</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5</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16.54</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25</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15.51</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6</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11.36</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26</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17.66</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7</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11.47</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27</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11.25</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8</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12.10</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28</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13.65</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9</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14.04</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29</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14.28</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10</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16.82</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30</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13.21</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11</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6.32</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31</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10.28</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12</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17.51</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32</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12.41</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13</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9.87</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33</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9.63</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14</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12.41</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34</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14.75</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15</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7.39</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35</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9.81</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16</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9.23</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36</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13.02</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17</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4.06</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37</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12.33</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18</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8.26</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38</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11.90</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19</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10.24</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39</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8.98</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20</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14.64</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40</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11.29</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r>
              <a:tr h="210700">
                <a:tc>
                  <a:txBody>
                    <a:bodyPr>
                      <a:noAutofit/>
                    </a:bodyPr>
                    <a:lstStyle/>
                    <a:p>
                      <a:pPr indent="0" lvl="0" marL="0" marR="0" rtl="0" algn="ctr">
                        <a:spcBef>
                          <a:spcPts val="0"/>
                        </a:spcBef>
                        <a:spcAft>
                          <a:spcPts val="0"/>
                        </a:spcAft>
                        <a:buSzPct val="25000"/>
                        <a:buNone/>
                      </a:pPr>
                      <a:r>
                        <a:rPr b="1" lang="en-GB" sz="1400" u="none" cap="none" strike="noStrike">
                          <a:solidFill>
                            <a:srgbClr val="000000"/>
                          </a:solidFill>
                          <a:latin typeface="Arial"/>
                          <a:ea typeface="Arial"/>
                          <a:cs typeface="Arial"/>
                          <a:sym typeface="Arial"/>
                        </a:rPr>
                        <a:t>Mean</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11.50</a:t>
                      </a:r>
                    </a:p>
                  </a:txBody>
                  <a:tcPr marT="0" marB="0" marR="60625" marL="60625" anchor="ctr">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1" lang="en-GB" sz="1400" u="none" cap="none" strike="noStrike">
                          <a:solidFill>
                            <a:srgbClr val="000000"/>
                          </a:solidFill>
                          <a:latin typeface="Arial"/>
                          <a:ea typeface="Arial"/>
                          <a:cs typeface="Arial"/>
                          <a:sym typeface="Arial"/>
                        </a:rPr>
                        <a:t>Mean</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12.80</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284250">
                <a:tc>
                  <a:txBody>
                    <a:bodyPr>
                      <a:noAutofit/>
                    </a:bodyPr>
                    <a:lstStyle/>
                    <a:p>
                      <a:pPr indent="0" lvl="0" marL="0" marR="0" rtl="0" algn="ctr">
                        <a:spcBef>
                          <a:spcPts val="0"/>
                        </a:spcBef>
                        <a:spcAft>
                          <a:spcPts val="0"/>
                        </a:spcAft>
                        <a:buSzPct val="25000"/>
                        <a:buNone/>
                      </a:pPr>
                      <a:r>
                        <a:rPr b="1" lang="en-GB" sz="1400" u="none" cap="none" strike="noStrike">
                          <a:solidFill>
                            <a:srgbClr val="000000"/>
                          </a:solidFill>
                          <a:latin typeface="Arial"/>
                          <a:ea typeface="Arial"/>
                          <a:cs typeface="Arial"/>
                          <a:sym typeface="Arial"/>
                        </a:rPr>
                        <a:t>Standard deviation</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4.18</a:t>
                      </a:r>
                    </a:p>
                  </a:txBody>
                  <a:tcPr marT="0" marB="0" marR="60625" marL="60625" anchor="ctr">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1" lang="en-GB" sz="1400" u="none" cap="none" strike="noStrike">
                          <a:solidFill>
                            <a:srgbClr val="000000"/>
                          </a:solidFill>
                          <a:latin typeface="Arial"/>
                          <a:ea typeface="Arial"/>
                          <a:cs typeface="Arial"/>
                          <a:sym typeface="Arial"/>
                        </a:rPr>
                        <a:t>Standard deviation</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2.33</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
        <p:nvSpPr>
          <p:cNvPr id="511" name="Shape 511"/>
          <p:cNvSpPr txBox="1"/>
          <p:nvPr/>
        </p:nvSpPr>
        <p:spPr>
          <a:xfrm>
            <a:off x="179511" y="427037"/>
            <a:ext cx="8964488"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chemeClr val="dk1"/>
              </a:buClr>
              <a:buSzPct val="25000"/>
              <a:buFont typeface="Calibri"/>
              <a:buNone/>
            </a:pPr>
            <a:r>
              <a:rPr b="0" i="0" lang="en-GB" sz="3959" u="none" cap="none" strike="noStrike">
                <a:solidFill>
                  <a:schemeClr val="dk1"/>
                </a:solidFill>
                <a:latin typeface="Calibri"/>
                <a:ea typeface="Calibri"/>
                <a:cs typeface="Calibri"/>
                <a:sym typeface="Calibri"/>
              </a:rPr>
              <a:t>Independent two-sample t-test – the data </a:t>
            </a:r>
            <a:br>
              <a:rPr b="0" i="0" lang="en-GB" sz="3959" u="none" cap="none" strike="noStrike">
                <a:solidFill>
                  <a:schemeClr val="dk1"/>
                </a:solidFill>
                <a:latin typeface="Calibri"/>
                <a:ea typeface="Calibri"/>
                <a:cs typeface="Calibri"/>
                <a:sym typeface="Calibri"/>
              </a:rPr>
            </a:br>
          </a:p>
        </p:txBody>
      </p:sp>
      <p:sp>
        <p:nvSpPr>
          <p:cNvPr id="512" name="Shape 512"/>
          <p:cNvSpPr/>
          <p:nvPr/>
        </p:nvSpPr>
        <p:spPr>
          <a:xfrm>
            <a:off x="3851919" y="5949280"/>
            <a:ext cx="720080" cy="216023"/>
          </a:xfrm>
          <a:prstGeom prst="ellipse">
            <a:avLst/>
          </a:prstGeom>
          <a:noFill/>
          <a:ln cap="flat" cmpd="sng" w="28575">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3" name="Shape 513"/>
          <p:cNvSpPr/>
          <p:nvPr/>
        </p:nvSpPr>
        <p:spPr>
          <a:xfrm>
            <a:off x="7812360" y="5949280"/>
            <a:ext cx="720080" cy="216023"/>
          </a:xfrm>
          <a:prstGeom prst="ellipse">
            <a:avLst/>
          </a:prstGeom>
          <a:noFill/>
          <a:ln cap="flat" cmpd="sng" w="28575">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8" name="Shape 518"/>
        <p:cNvGrpSpPr/>
        <p:nvPr/>
      </p:nvGrpSpPr>
      <p:grpSpPr>
        <a:xfrm>
          <a:off x="0" y="0"/>
          <a:ext cx="0" cy="0"/>
          <a:chOff x="0" y="0"/>
          <a:chExt cx="0" cy="0"/>
        </a:xfrm>
      </p:grpSpPr>
      <p:sp>
        <p:nvSpPr>
          <p:cNvPr id="519" name="Shape 51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000" u="none" cap="none" strike="noStrike">
                <a:solidFill>
                  <a:schemeClr val="dk1"/>
                </a:solidFill>
                <a:latin typeface="Calibri"/>
                <a:ea typeface="Calibri"/>
                <a:cs typeface="Calibri"/>
                <a:sym typeface="Calibri"/>
              </a:rPr>
              <a:t>Independent two-sample t-test – key assumptions</a:t>
            </a:r>
          </a:p>
        </p:txBody>
      </p:sp>
      <p:sp>
        <p:nvSpPr>
          <p:cNvPr id="520" name="Shape 520"/>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Observations are independent</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Observations are normally distributed</a:t>
            </a:r>
          </a:p>
        </p:txBody>
      </p:sp>
      <p:sp>
        <p:nvSpPr>
          <p:cNvPr id="521" name="Shape 521"/>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miceweight.png" id="522" name="Shape 522"/>
          <p:cNvPicPr preferRelativeResize="0"/>
          <p:nvPr/>
        </p:nvPicPr>
        <p:blipFill rotWithShape="1">
          <a:blip r:embed="rId3">
            <a:alphaModFix/>
          </a:blip>
          <a:srcRect b="0" l="0" r="0" t="0"/>
          <a:stretch/>
        </p:blipFill>
        <p:spPr>
          <a:xfrm>
            <a:off x="1835696" y="2924943"/>
            <a:ext cx="5544615" cy="381642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7" name="Shape 527"/>
        <p:cNvGrpSpPr/>
        <p:nvPr/>
      </p:nvGrpSpPr>
      <p:grpSpPr>
        <a:xfrm>
          <a:off x="0" y="0"/>
          <a:ext cx="0" cy="0"/>
          <a:chOff x="0" y="0"/>
          <a:chExt cx="0" cy="0"/>
        </a:xfrm>
      </p:grpSpPr>
      <p:pic>
        <p:nvPicPr>
          <p:cNvPr descr="miceweight.png" id="528" name="Shape 528"/>
          <p:cNvPicPr preferRelativeResize="0"/>
          <p:nvPr/>
        </p:nvPicPr>
        <p:blipFill rotWithShape="1">
          <a:blip r:embed="rId3">
            <a:alphaModFix/>
          </a:blip>
          <a:srcRect b="0" l="0" r="0" t="0"/>
          <a:stretch/>
        </p:blipFill>
        <p:spPr>
          <a:xfrm>
            <a:off x="2411759" y="2996951"/>
            <a:ext cx="3528391" cy="3528391"/>
          </a:xfrm>
          <a:prstGeom prst="rect">
            <a:avLst/>
          </a:prstGeom>
          <a:noFill/>
          <a:ln>
            <a:noFill/>
          </a:ln>
        </p:spPr>
      </p:pic>
      <p:sp>
        <p:nvSpPr>
          <p:cNvPr id="529" name="Shape 52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3959" u="none" cap="none" strike="noStrike">
                <a:solidFill>
                  <a:schemeClr val="dk1"/>
                </a:solidFill>
                <a:latin typeface="Calibri"/>
                <a:ea typeface="Calibri"/>
                <a:cs typeface="Calibri"/>
                <a:sym typeface="Calibri"/>
              </a:rPr>
              <a:t>Independent two-sample t-test -More key assumptions...</a:t>
            </a:r>
          </a:p>
        </p:txBody>
      </p:sp>
      <p:sp>
        <p:nvSpPr>
          <p:cNvPr id="530" name="Shape 530"/>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Equal variance in the two comparison groups</a:t>
            </a:r>
          </a:p>
          <a:p>
            <a:pPr indent="-228600" lvl="2" marL="1143000" marR="0" rtl="0" algn="l">
              <a:spcBef>
                <a:spcPts val="48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Use Welch’s correction if variances are different </a:t>
            </a:r>
          </a:p>
          <a:p>
            <a:pPr indent="-228600" lvl="4" marL="2057400" marR="0" rtl="0" algn="l">
              <a:spcBef>
                <a:spcPts val="400"/>
              </a:spcBef>
              <a:spcAft>
                <a:spcPts val="0"/>
              </a:spcAft>
              <a:buClr>
                <a:schemeClr val="dk1"/>
              </a:buClr>
              <a:buSzPct val="100000"/>
              <a:buFont typeface="Arial"/>
              <a:buChar char="»"/>
            </a:pPr>
            <a:r>
              <a:rPr b="0" i="0" lang="en-GB" sz="2000" u="none" cap="none" strike="noStrike">
                <a:solidFill>
                  <a:schemeClr val="dk1"/>
                </a:solidFill>
                <a:latin typeface="Calibri"/>
                <a:ea typeface="Calibri"/>
                <a:cs typeface="Calibri"/>
                <a:sym typeface="Calibri"/>
              </a:rPr>
              <a:t>Alters the t-value and degrees of freedom</a:t>
            </a:r>
          </a:p>
          <a:p>
            <a:pPr indent="-228600" lvl="2" marL="1143000" marR="0" rtl="0" algn="l">
              <a:spcBef>
                <a:spcPts val="480"/>
              </a:spcBef>
              <a:spcAft>
                <a:spcPts val="0"/>
              </a:spcAft>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p:txBody>
      </p:sp>
      <p:cxnSp>
        <p:nvCxnSpPr>
          <p:cNvPr id="531" name="Shape 531"/>
          <p:cNvCxnSpPr/>
          <p:nvPr/>
        </p:nvCxnSpPr>
        <p:spPr>
          <a:xfrm flipH="1" rot="10800000">
            <a:off x="2843808" y="5877271"/>
            <a:ext cx="1080120" cy="1736"/>
          </a:xfrm>
          <a:prstGeom prst="straightConnector1">
            <a:avLst/>
          </a:prstGeom>
          <a:noFill/>
          <a:ln cap="flat" cmpd="sng" w="28575">
            <a:solidFill>
              <a:srgbClr val="FF0000"/>
            </a:solidFill>
            <a:prstDash val="solid"/>
            <a:round/>
            <a:headEnd len="lg" w="lg" type="stealth"/>
            <a:tailEnd len="lg" w="lg" type="stealth"/>
          </a:ln>
        </p:spPr>
      </p:cxnSp>
      <p:cxnSp>
        <p:nvCxnSpPr>
          <p:cNvPr id="532" name="Shape 532"/>
          <p:cNvCxnSpPr/>
          <p:nvPr/>
        </p:nvCxnSpPr>
        <p:spPr>
          <a:xfrm>
            <a:off x="4860032" y="5877271"/>
            <a:ext cx="576064" cy="0"/>
          </a:xfrm>
          <a:prstGeom prst="straightConnector1">
            <a:avLst/>
          </a:prstGeom>
          <a:noFill/>
          <a:ln cap="flat" cmpd="sng" w="28575">
            <a:solidFill>
              <a:srgbClr val="FF0000"/>
            </a:solidFill>
            <a:prstDash val="solid"/>
            <a:round/>
            <a:headEnd len="lg" w="lg" type="stealth"/>
            <a:tailEnd len="lg" w="lg" type="stealth"/>
          </a:ln>
        </p:spPr>
      </p:cxnSp>
      <p:sp>
        <p:nvSpPr>
          <p:cNvPr id="533" name="Shape 533"/>
          <p:cNvSpPr txBox="1"/>
          <p:nvPr/>
        </p:nvSpPr>
        <p:spPr>
          <a:xfrm>
            <a:off x="323528" y="6453335"/>
            <a:ext cx="5256583" cy="36933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lang="en-GB" sz="1800">
                <a:solidFill>
                  <a:srgbClr val="FF0000"/>
                </a:solidFill>
                <a:latin typeface="Arial"/>
                <a:ea typeface="Arial"/>
                <a:cs typeface="Arial"/>
                <a:sym typeface="Arial"/>
              </a:rPr>
              <a:t>Standard deviation           4.18                    2.33</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500"/>
                                        <p:tgtEl>
                                          <p:spTgt spid="5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8" name="Shape 538"/>
        <p:cNvGrpSpPr/>
        <p:nvPr/>
      </p:nvGrpSpPr>
      <p:grpSpPr>
        <a:xfrm>
          <a:off x="0" y="0"/>
          <a:ext cx="0" cy="0"/>
          <a:chOff x="0" y="0"/>
          <a:chExt cx="0" cy="0"/>
        </a:xfrm>
      </p:grpSpPr>
      <p:sp>
        <p:nvSpPr>
          <p:cNvPr id="539" name="Shape 539"/>
          <p:cNvSpPr txBox="1"/>
          <p:nvPr/>
        </p:nvSpPr>
        <p:spPr>
          <a:xfrm>
            <a:off x="467543" y="5157192"/>
            <a:ext cx="8533382" cy="1661993"/>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rgbClr val="C00000"/>
                </a:solidFill>
                <a:latin typeface="Calibri"/>
                <a:ea typeface="Calibri"/>
                <a:cs typeface="Calibri"/>
                <a:sym typeface="Calibri"/>
              </a:rPr>
              <a:t>Do not reject H</a:t>
            </a:r>
            <a:r>
              <a:rPr baseline="-25000" lang="en-GB" sz="2800">
                <a:solidFill>
                  <a:srgbClr val="C00000"/>
                </a:solidFill>
                <a:latin typeface="Calibri"/>
                <a:ea typeface="Calibri"/>
                <a:cs typeface="Calibri"/>
                <a:sym typeface="Calibri"/>
              </a:rPr>
              <a:t>0</a:t>
            </a:r>
            <a:r>
              <a:rPr lang="en-GB" sz="2800">
                <a:solidFill>
                  <a:srgbClr val="C00000"/>
                </a:solidFill>
                <a:latin typeface="Calibri"/>
                <a:ea typeface="Calibri"/>
                <a:cs typeface="Calibri"/>
                <a:sym typeface="Calibri"/>
              </a:rPr>
              <a:t> </a:t>
            </a:r>
          </a:p>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(No evidence that mean weight of breed A ≠ mean weight of breed B)</a:t>
            </a: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2STTest.png" id="540" name="Shape 540"/>
          <p:cNvPicPr preferRelativeResize="0"/>
          <p:nvPr/>
        </p:nvPicPr>
        <p:blipFill rotWithShape="1">
          <a:blip r:embed="rId3">
            <a:alphaModFix/>
          </a:blip>
          <a:srcRect b="0" l="0" r="0" t="0"/>
          <a:stretch/>
        </p:blipFill>
        <p:spPr>
          <a:xfrm>
            <a:off x="3779912" y="2420888"/>
            <a:ext cx="3528391" cy="3312367"/>
          </a:xfrm>
          <a:prstGeom prst="rect">
            <a:avLst/>
          </a:prstGeom>
          <a:noFill/>
          <a:ln>
            <a:noFill/>
          </a:ln>
        </p:spPr>
      </p:pic>
      <p:sp>
        <p:nvSpPr>
          <p:cNvPr id="541" name="Shape 54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3959" u="none" cap="none" strike="noStrike">
                <a:solidFill>
                  <a:schemeClr val="dk1"/>
                </a:solidFill>
                <a:latin typeface="Calibri"/>
                <a:ea typeface="Calibri"/>
                <a:cs typeface="Calibri"/>
                <a:sym typeface="Calibri"/>
              </a:rPr>
              <a:t>Independent two-sample t-test - results</a:t>
            </a:r>
          </a:p>
        </p:txBody>
      </p:sp>
      <p:sp>
        <p:nvSpPr>
          <p:cNvPr id="542" name="Shape 542"/>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Test statistic:</a:t>
            </a:r>
          </a:p>
          <a:p>
            <a:pPr indent="-342900" lvl="0" marL="342900" marR="0" rtl="0" algn="l">
              <a:spcBef>
                <a:spcPts val="640"/>
              </a:spcBef>
              <a:spcAft>
                <a:spcPts val="0"/>
              </a:spcAft>
              <a:buClr>
                <a:schemeClr val="dk1"/>
              </a:buClr>
              <a:buSzPct val="100000"/>
              <a:buFont typeface="Arial"/>
              <a:buNone/>
            </a:pPr>
            <a:r>
              <a:t/>
            </a:r>
            <a:endParaRPr b="1" i="0" sz="3200" u="none" cap="none" strike="noStrike">
              <a:solidFill>
                <a:schemeClr val="dk1"/>
              </a:solidFill>
              <a:latin typeface="Calibri"/>
              <a:ea typeface="Calibri"/>
              <a:cs typeface="Calibri"/>
              <a:sym typeface="Calibri"/>
            </a:endParaRPr>
          </a:p>
        </p:txBody>
      </p:sp>
      <p:sp>
        <p:nvSpPr>
          <p:cNvPr id="543" name="Shape 543"/>
          <p:cNvSpPr txBox="1"/>
          <p:nvPr/>
        </p:nvSpPr>
        <p:spPr>
          <a:xfrm>
            <a:off x="539552" y="4293096"/>
            <a:ext cx="2428875" cy="52228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P-value: </a:t>
            </a:r>
            <a:r>
              <a:rPr b="1" lang="en-GB" sz="2800">
                <a:solidFill>
                  <a:schemeClr val="dk1"/>
                </a:solidFill>
                <a:latin typeface="Calibri"/>
                <a:ea typeface="Calibri"/>
                <a:cs typeface="Calibri"/>
                <a:sym typeface="Calibri"/>
              </a:rPr>
              <a:t>0.24</a:t>
            </a:r>
          </a:p>
        </p:txBody>
      </p:sp>
      <p:pic>
        <p:nvPicPr>
          <p:cNvPr id="544" name="Shape 544"/>
          <p:cNvPicPr preferRelativeResize="0"/>
          <p:nvPr/>
        </p:nvPicPr>
        <p:blipFill rotWithShape="1">
          <a:blip r:embed="rId4">
            <a:alphaModFix/>
          </a:blip>
          <a:srcRect b="0" l="0" r="0" t="0"/>
          <a:stretch/>
        </p:blipFill>
        <p:spPr>
          <a:xfrm>
            <a:off x="3368675" y="1181100"/>
            <a:ext cx="5083174" cy="1720850"/>
          </a:xfrm>
          <a:prstGeom prst="rect">
            <a:avLst/>
          </a:prstGeom>
          <a:solidFill>
            <a:schemeClr val="lt1"/>
          </a:solidFill>
          <a:ln>
            <a:noFill/>
          </a:ln>
        </p:spPr>
      </p:pic>
      <p:sp>
        <p:nvSpPr>
          <p:cNvPr id="545" name="Shape 545"/>
          <p:cNvSpPr txBox="1"/>
          <p:nvPr/>
        </p:nvSpPr>
        <p:spPr>
          <a:xfrm>
            <a:off x="467543" y="2852935"/>
            <a:ext cx="3131839" cy="95410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df = 29.78 </a:t>
            </a:r>
          </a:p>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(Welch’s correction)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500"/>
                                        <p:tgtEl>
                                          <p:spTgt spid="5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500"/>
                                        <p:tgtEl>
                                          <p:spTgt spid="5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500"/>
                                        <p:tgtEl>
                                          <p:spTgt spid="5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Generalisability</a:t>
            </a:r>
          </a:p>
        </p:txBody>
      </p:sp>
      <p:sp>
        <p:nvSpPr>
          <p:cNvPr id="115" name="Shape 115"/>
          <p:cNvSpPr txBox="1"/>
          <p:nvPr>
            <p:ph idx="1" type="body"/>
          </p:nvPr>
        </p:nvSpPr>
        <p:spPr>
          <a:xfrm>
            <a:off x="457200" y="1278475"/>
            <a:ext cx="84354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How samples are selected affects interpretation</a:t>
            </a:r>
          </a:p>
          <a:p>
            <a:pPr indent="-285750" lvl="1" marL="742950" marR="0" rtl="0" algn="l">
              <a:spcBef>
                <a:spcPts val="560"/>
              </a:spcBef>
              <a:spcAft>
                <a:spcPts val="0"/>
              </a:spcAft>
              <a:buClr>
                <a:schemeClr val="dk1"/>
              </a:buClr>
              <a:buSzPct val="100000"/>
              <a:buFont typeface="Arial"/>
              <a:buChar char="–"/>
            </a:pPr>
            <a:r>
              <a:rPr lang="en-GB"/>
              <a:t>What is the</a:t>
            </a:r>
            <a:r>
              <a:rPr b="0" i="0" lang="en-GB" sz="2800" u="none" cap="none" strike="noStrike">
                <a:solidFill>
                  <a:schemeClr val="dk1"/>
                </a:solidFill>
                <a:latin typeface="Calibri"/>
                <a:ea typeface="Calibri"/>
                <a:cs typeface="Calibri"/>
                <a:sym typeface="Calibri"/>
              </a:rPr>
              <a:t> population that the results apply to?</a:t>
            </a:r>
          </a:p>
          <a:p>
            <a:pPr indent="-285750" lvl="1" marL="742950" marR="0" rtl="0" algn="l">
              <a:spcBef>
                <a:spcPts val="560"/>
              </a:spcBef>
              <a:spcAft>
                <a:spcPts val="0"/>
              </a:spcAft>
              <a:buClr>
                <a:schemeClr val="dk1"/>
              </a:buClr>
              <a:buSzPct val="100000"/>
              <a:buFont typeface="Arial"/>
              <a:buChar char="–"/>
            </a:pPr>
            <a:r>
              <a:rPr lang="en-GB"/>
              <a:t>How widely applicable will the study be?</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Statistical methods assume random samples</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Do not extrapolate beyond range of the data</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i.e. don’t assume results apply to anything not represented in the data</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Examples: </a:t>
            </a:r>
          </a:p>
          <a:p>
            <a:pPr indent="-260350" lvl="1" marL="742950" marR="0" rtl="0" algn="l">
              <a:spcBef>
                <a:spcPts val="56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Males only, no idea about females</a:t>
            </a:r>
          </a:p>
          <a:p>
            <a:pPr indent="-260350" lvl="1" marL="742950" marR="0" rtl="0" algn="l">
              <a:spcBef>
                <a:spcPts val="56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Adults only, no idea about children</a:t>
            </a:r>
          </a:p>
          <a:p>
            <a:pPr indent="-260350" lvl="1" marL="742950" marR="0" rtl="0" algn="l">
              <a:spcBef>
                <a:spcPts val="56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1 litter of mice, no idea about other litters</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9" name="Shape 549"/>
        <p:cNvGrpSpPr/>
        <p:nvPr/>
      </p:nvGrpSpPr>
      <p:grpSpPr>
        <a:xfrm>
          <a:off x="0" y="0"/>
          <a:ext cx="0" cy="0"/>
          <a:chOff x="0" y="0"/>
          <a:chExt cx="0" cy="0"/>
        </a:xfrm>
      </p:grpSpPr>
      <p:sp>
        <p:nvSpPr>
          <p:cNvPr id="550" name="Shape 550"/>
          <p:cNvSpPr txBox="1"/>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SzPct val="25000"/>
              <a:buNone/>
            </a:pPr>
            <a:r>
              <a:rPr lang="en-GB" sz="3959">
                <a:solidFill>
                  <a:schemeClr val="dk1"/>
                </a:solidFill>
                <a:latin typeface="Calibri"/>
                <a:ea typeface="Calibri"/>
                <a:cs typeface="Calibri"/>
                <a:sym typeface="Calibri"/>
              </a:rPr>
              <a:t>Independent two-sample t-test - results</a:t>
            </a:r>
          </a:p>
        </p:txBody>
      </p:sp>
      <p:sp>
        <p:nvSpPr>
          <p:cNvPr id="551" name="Shape 551"/>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The difference in mean weight between the two breeds is -1.30 (95% CI: -3.48, 0.89) </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[NB this is negative breed B weights tend to be bigger than breed A weights].</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There is no evidence of a difference in weights between breed A and breed B. </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t=1.21, df= 29.78 (Welch’s correction), p=0.24.</a:t>
            </a:r>
          </a:p>
          <a:p>
            <a:pPr indent="0" lvl="1" marL="45720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6" name="Shape 556"/>
        <p:cNvGrpSpPr/>
        <p:nvPr/>
      </p:nvGrpSpPr>
      <p:grpSpPr>
        <a:xfrm>
          <a:off x="0" y="0"/>
          <a:ext cx="0" cy="0"/>
          <a:chOff x="0" y="0"/>
          <a:chExt cx="0" cy="0"/>
        </a:xfrm>
      </p:grpSpPr>
      <p:sp>
        <p:nvSpPr>
          <p:cNvPr id="557" name="Shape 55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3959" u="none" cap="none" strike="noStrike">
                <a:solidFill>
                  <a:schemeClr val="dk1"/>
                </a:solidFill>
                <a:latin typeface="Calibri"/>
                <a:ea typeface="Calibri"/>
                <a:cs typeface="Calibri"/>
                <a:sym typeface="Calibri"/>
              </a:rPr>
              <a:t>Paired two-sample t-test:</a:t>
            </a:r>
            <a:br>
              <a:rPr b="0" i="0" lang="en-GB" sz="3959" u="none" cap="none" strike="noStrike">
                <a:solidFill>
                  <a:schemeClr val="dk1"/>
                </a:solidFill>
                <a:latin typeface="Calibri"/>
                <a:ea typeface="Calibri"/>
                <a:cs typeface="Calibri"/>
                <a:sym typeface="Calibri"/>
              </a:rPr>
            </a:br>
            <a:r>
              <a:rPr b="0" i="0" lang="en-GB" sz="3959" u="none" cap="none" strike="noStrike">
                <a:solidFill>
                  <a:srgbClr val="C00000"/>
                </a:solidFill>
                <a:latin typeface="Calibri"/>
                <a:ea typeface="Calibri"/>
                <a:cs typeface="Calibri"/>
                <a:sym typeface="Calibri"/>
              </a:rPr>
              <a:t>Does the mean difference = 0?</a:t>
            </a:r>
          </a:p>
        </p:txBody>
      </p:sp>
      <p:sp>
        <p:nvSpPr>
          <p:cNvPr id="558" name="Shape 558"/>
          <p:cNvSpPr txBox="1"/>
          <p:nvPr/>
        </p:nvSpPr>
        <p:spPr>
          <a:xfrm>
            <a:off x="428624" y="1525288"/>
            <a:ext cx="8715376" cy="5216078"/>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Font typeface="Arial"/>
              <a:buNone/>
            </a:pPr>
            <a:r>
              <a:t/>
            </a:r>
            <a:endParaRPr b="1" sz="2800">
              <a:solidFill>
                <a:schemeClr val="dk1"/>
              </a:solidFill>
              <a:latin typeface="Calibri"/>
              <a:ea typeface="Calibri"/>
              <a:cs typeface="Calibri"/>
              <a:sym typeface="Calibri"/>
            </a:endParaRPr>
          </a:p>
          <a:p>
            <a:pPr indent="-342900" lvl="0" marL="342900" marR="0" rtl="0" algn="l">
              <a:spcBef>
                <a:spcPts val="560"/>
              </a:spcBef>
              <a:spcAft>
                <a:spcPts val="0"/>
              </a:spcAft>
              <a:buSzPct val="25000"/>
              <a:buNone/>
            </a:pPr>
            <a:r>
              <a:rPr b="1" lang="en-GB" sz="2800">
                <a:solidFill>
                  <a:schemeClr val="dk1"/>
                </a:solidFill>
                <a:latin typeface="Calibri"/>
                <a:ea typeface="Calibri"/>
                <a:cs typeface="Calibri"/>
                <a:sym typeface="Calibri"/>
              </a:rPr>
              <a:t>	E.g. Research question: </a:t>
            </a:r>
            <a:r>
              <a:rPr lang="en-GB" sz="2800">
                <a:solidFill>
                  <a:schemeClr val="dk1"/>
                </a:solidFill>
                <a:latin typeface="Calibri"/>
                <a:ea typeface="Calibri"/>
                <a:cs typeface="Calibri"/>
                <a:sym typeface="Calibri"/>
              </a:rPr>
              <a:t>20 patients with ovarian cancer were studied using MRI imaging. Cellularity was measured for each patient at two sites of disease. </a:t>
            </a:r>
          </a:p>
          <a:p>
            <a:pPr indent="-342900" lvl="0" marL="342900" marR="0" rtl="0" algn="l">
              <a:spcBef>
                <a:spcPts val="560"/>
              </a:spcBef>
              <a:spcAft>
                <a:spcPts val="0"/>
              </a:spcAft>
              <a:buClr>
                <a:schemeClr val="dk1"/>
              </a:buClr>
              <a:buFont typeface="Arial"/>
              <a:buNone/>
            </a:pPr>
            <a:r>
              <a:t/>
            </a:r>
            <a:endParaRPr sz="2800">
              <a:solidFill>
                <a:schemeClr val="dk1"/>
              </a:solidFill>
              <a:latin typeface="Calibri"/>
              <a:ea typeface="Calibri"/>
              <a:cs typeface="Calibri"/>
              <a:sym typeface="Calibri"/>
            </a:endParaRPr>
          </a:p>
          <a:p>
            <a:pPr indent="-342900" lvl="0" marL="342900" marR="0" rtl="0" algn="l">
              <a:spcBef>
                <a:spcPts val="560"/>
              </a:spcBef>
              <a:spcAft>
                <a:spcPts val="0"/>
              </a:spcAft>
              <a:buSzPct val="25000"/>
              <a:buNone/>
            </a:pPr>
            <a:r>
              <a:rPr lang="en-GB" sz="2800">
                <a:solidFill>
                  <a:srgbClr val="C00000"/>
                </a:solidFill>
                <a:latin typeface="Calibri"/>
                <a:ea typeface="Calibri"/>
                <a:cs typeface="Calibri"/>
                <a:sym typeface="Calibri"/>
              </a:rPr>
              <a:t>	Does the cellularity differ </a:t>
            </a:r>
          </a:p>
          <a:p>
            <a:pPr indent="-342900" lvl="0" marL="342900" marR="0" rtl="0" algn="l">
              <a:spcBef>
                <a:spcPts val="560"/>
              </a:spcBef>
              <a:spcAft>
                <a:spcPts val="0"/>
              </a:spcAft>
              <a:buSzPct val="25000"/>
              <a:buNone/>
            </a:pPr>
            <a:r>
              <a:rPr lang="en-GB" sz="2800">
                <a:solidFill>
                  <a:srgbClr val="C00000"/>
                </a:solidFill>
                <a:latin typeface="Calibri"/>
                <a:ea typeface="Calibri"/>
                <a:cs typeface="Calibri"/>
                <a:sym typeface="Calibri"/>
              </a:rPr>
              <a:t>	between two different sites </a:t>
            </a:r>
          </a:p>
          <a:p>
            <a:pPr indent="-342900" lvl="0" marL="342900" marR="0" rtl="0" algn="l">
              <a:spcBef>
                <a:spcPts val="560"/>
              </a:spcBef>
              <a:spcAft>
                <a:spcPts val="0"/>
              </a:spcAft>
              <a:buSzPct val="25000"/>
              <a:buNone/>
            </a:pPr>
            <a:r>
              <a:rPr lang="en-GB" sz="2800">
                <a:solidFill>
                  <a:srgbClr val="C00000"/>
                </a:solidFill>
                <a:latin typeface="Calibri"/>
                <a:ea typeface="Calibri"/>
                <a:cs typeface="Calibri"/>
                <a:sym typeface="Calibri"/>
              </a:rPr>
              <a:t>	of disease? </a:t>
            </a:r>
          </a:p>
          <a:p>
            <a:pPr indent="-342900" lvl="0" marL="342900" marR="0" rtl="0" algn="l">
              <a:spcBef>
                <a:spcPts val="200"/>
              </a:spcBef>
              <a:spcAft>
                <a:spcPts val="0"/>
              </a:spcAft>
              <a:buClr>
                <a:schemeClr val="dk1"/>
              </a:buClr>
              <a:buFont typeface="Arial"/>
              <a:buNone/>
            </a:pPr>
            <a:r>
              <a:t/>
            </a:r>
            <a:endParaRPr sz="1000">
              <a:solidFill>
                <a:srgbClr val="7F7F7F"/>
              </a:solidFill>
              <a:latin typeface="Calibri"/>
              <a:ea typeface="Calibri"/>
              <a:cs typeface="Calibri"/>
              <a:sym typeface="Calibri"/>
            </a:endParaRPr>
          </a:p>
          <a:p>
            <a:pPr indent="-342900" lvl="0" marL="342900" marR="0" rtl="0" algn="l">
              <a:spcBef>
                <a:spcPts val="560"/>
              </a:spcBef>
              <a:spcAft>
                <a:spcPts val="0"/>
              </a:spcAft>
              <a:buNone/>
            </a:pPr>
            <a:r>
              <a:t/>
            </a:r>
            <a:endParaRPr sz="2800">
              <a:solidFill>
                <a:schemeClr val="dk1"/>
              </a:solidFill>
              <a:latin typeface="Arial"/>
              <a:ea typeface="Arial"/>
              <a:cs typeface="Arial"/>
              <a:sym typeface="Arial"/>
            </a:endParaRPr>
          </a:p>
          <a:p>
            <a:pPr indent="-342900" lvl="0" marL="342900" marR="0" rtl="0" algn="l">
              <a:spcBef>
                <a:spcPts val="560"/>
              </a:spcBef>
              <a:spcAft>
                <a:spcPts val="0"/>
              </a:spcAft>
              <a:buNone/>
            </a:pPr>
            <a:r>
              <a:t/>
            </a:r>
            <a:endParaRPr sz="2800">
              <a:solidFill>
                <a:schemeClr val="dk1"/>
              </a:solidFill>
              <a:latin typeface="Calibri"/>
              <a:ea typeface="Calibri"/>
              <a:cs typeface="Calibri"/>
              <a:sym typeface="Calibri"/>
            </a:endParaRPr>
          </a:p>
        </p:txBody>
      </p:sp>
      <p:pic>
        <p:nvPicPr>
          <p:cNvPr descr="http://www.davincihysterectomy.com/assets/images/ovarian_cancer_diagram_200x210.jpg" id="559" name="Shape 559"/>
          <p:cNvPicPr preferRelativeResize="0"/>
          <p:nvPr/>
        </p:nvPicPr>
        <p:blipFill rotWithShape="1">
          <a:blip r:embed="rId3">
            <a:alphaModFix/>
          </a:blip>
          <a:srcRect b="0" l="0" r="0" t="0"/>
          <a:stretch/>
        </p:blipFill>
        <p:spPr>
          <a:xfrm>
            <a:off x="5436096" y="3501007"/>
            <a:ext cx="2952328" cy="3144230"/>
          </a:xfrm>
          <a:prstGeom prst="rect">
            <a:avLst/>
          </a:prstGeom>
          <a:noFill/>
          <a:ln>
            <a:noFill/>
          </a:ln>
        </p:spPr>
      </p:pic>
      <p:sp>
        <p:nvSpPr>
          <p:cNvPr id="560" name="Shape 560"/>
          <p:cNvSpPr/>
          <p:nvPr/>
        </p:nvSpPr>
        <p:spPr>
          <a:xfrm>
            <a:off x="7380311" y="5229200"/>
            <a:ext cx="72008" cy="72008"/>
          </a:xfrm>
          <a:prstGeom prst="star5">
            <a:avLst>
              <a:gd fmla="val 19098" name="adj"/>
              <a:gd fmla="val 105146" name="hf"/>
              <a:gd fmla="val 110557" name="vf"/>
            </a:avLst>
          </a:prstGeom>
          <a:solidFill>
            <a:srgbClr val="FF0000"/>
          </a:soli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1" name="Shape 561"/>
          <p:cNvSpPr/>
          <p:nvPr/>
        </p:nvSpPr>
        <p:spPr>
          <a:xfrm>
            <a:off x="6588224" y="4509119"/>
            <a:ext cx="72008" cy="72008"/>
          </a:xfrm>
          <a:prstGeom prst="star5">
            <a:avLst>
              <a:gd fmla="val 19098" name="adj"/>
              <a:gd fmla="val 105146" name="hf"/>
              <a:gd fmla="val 110557" name="vf"/>
            </a:avLst>
          </a:prstGeom>
          <a:solidFill>
            <a:srgbClr val="FFFF00"/>
          </a:soli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6" name="Shape 566"/>
        <p:cNvGrpSpPr/>
        <p:nvPr/>
      </p:nvGrpSpPr>
      <p:grpSpPr>
        <a:xfrm>
          <a:off x="0" y="0"/>
          <a:ext cx="0" cy="0"/>
          <a:chOff x="0" y="0"/>
          <a:chExt cx="0" cy="0"/>
        </a:xfrm>
      </p:grpSpPr>
      <p:sp>
        <p:nvSpPr>
          <p:cNvPr id="567" name="Shape 56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3959" u="none" cap="none" strike="noStrike">
                <a:solidFill>
                  <a:schemeClr val="dk1"/>
                </a:solidFill>
                <a:latin typeface="Calibri"/>
                <a:ea typeface="Calibri"/>
                <a:cs typeface="Calibri"/>
                <a:sym typeface="Calibri"/>
              </a:rPr>
              <a:t>Paired two-sample t-test:</a:t>
            </a:r>
            <a:br>
              <a:rPr b="0" i="0" lang="en-GB" sz="3959" u="none" cap="none" strike="noStrike">
                <a:solidFill>
                  <a:schemeClr val="dk1"/>
                </a:solidFill>
                <a:latin typeface="Calibri"/>
                <a:ea typeface="Calibri"/>
                <a:cs typeface="Calibri"/>
                <a:sym typeface="Calibri"/>
              </a:rPr>
            </a:br>
            <a:r>
              <a:rPr b="0" i="0" lang="en-GB" sz="3959" u="none" cap="none" strike="noStrike">
                <a:solidFill>
                  <a:srgbClr val="C00000"/>
                </a:solidFill>
                <a:latin typeface="Calibri"/>
                <a:ea typeface="Calibri"/>
                <a:cs typeface="Calibri"/>
                <a:sym typeface="Calibri"/>
              </a:rPr>
              <a:t>Does the mean difference = 0?</a:t>
            </a:r>
          </a:p>
        </p:txBody>
      </p:sp>
      <p:sp>
        <p:nvSpPr>
          <p:cNvPr id="568" name="Shape 568"/>
          <p:cNvSpPr txBox="1"/>
          <p:nvPr/>
        </p:nvSpPr>
        <p:spPr>
          <a:xfrm>
            <a:off x="428624" y="1525288"/>
            <a:ext cx="8715376" cy="5216078"/>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Font typeface="Arial"/>
              <a:buNone/>
            </a:pPr>
            <a:r>
              <a:t/>
            </a:r>
            <a:endParaRPr sz="1000">
              <a:solidFill>
                <a:srgbClr val="7F7F7F"/>
              </a:solidFill>
              <a:latin typeface="Calibri"/>
              <a:ea typeface="Calibri"/>
              <a:cs typeface="Calibri"/>
              <a:sym typeface="Calibri"/>
            </a:endParaRPr>
          </a:p>
          <a:p>
            <a:pPr indent="-342900" lvl="0" marL="342900" marR="0" rtl="0" algn="l">
              <a:spcBef>
                <a:spcPts val="280"/>
              </a:spcBef>
              <a:spcAft>
                <a:spcPts val="0"/>
              </a:spcAft>
              <a:buClr>
                <a:schemeClr val="dk1"/>
              </a:buClr>
              <a:buFont typeface="Arial"/>
              <a:buNone/>
            </a:pPr>
            <a:r>
              <a:t/>
            </a:r>
            <a:endParaRPr b="1" sz="1400">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b="1" lang="en-GB" sz="2800">
                <a:solidFill>
                  <a:schemeClr val="dk1"/>
                </a:solidFill>
                <a:latin typeface="Calibri"/>
                <a:ea typeface="Calibri"/>
                <a:cs typeface="Calibri"/>
                <a:sym typeface="Calibri"/>
              </a:rPr>
              <a:t>Null hypothesis, </a:t>
            </a:r>
            <a:r>
              <a:rPr b="1" lang="en-GB" sz="2800">
                <a:solidFill>
                  <a:srgbClr val="C00000"/>
                </a:solidFill>
                <a:latin typeface="Calibri"/>
                <a:ea typeface="Calibri"/>
                <a:cs typeface="Calibri"/>
                <a:sym typeface="Calibri"/>
              </a:rPr>
              <a:t>H</a:t>
            </a:r>
            <a:r>
              <a:rPr b="1" baseline="-25000" lang="en-GB" sz="2800">
                <a:solidFill>
                  <a:srgbClr val="C00000"/>
                </a:solidFill>
                <a:latin typeface="Calibri"/>
                <a:ea typeface="Calibri"/>
                <a:cs typeface="Calibri"/>
                <a:sym typeface="Calibri"/>
              </a:rPr>
              <a:t>0</a:t>
            </a:r>
            <a:r>
              <a:rPr baseline="-25000" lang="en-GB" sz="2800">
                <a:solidFill>
                  <a:srgbClr val="C00000"/>
                </a:solidFill>
                <a:latin typeface="Calibri"/>
                <a:ea typeface="Calibri"/>
                <a:cs typeface="Calibri"/>
                <a:sym typeface="Calibri"/>
              </a:rPr>
              <a:t> </a:t>
            </a:r>
            <a:r>
              <a:rPr lang="en-GB" sz="2800">
                <a:solidFill>
                  <a:schemeClr val="dk1"/>
                </a:solidFill>
                <a:latin typeface="Calibri"/>
                <a:ea typeface="Calibri"/>
                <a:cs typeface="Calibri"/>
                <a:sym typeface="Calibri"/>
              </a:rPr>
              <a:t>: </a:t>
            </a:r>
          </a:p>
          <a:p>
            <a:pPr indent="-342900" lvl="0" marL="342900" marR="0" rtl="0" algn="l">
              <a:spcBef>
                <a:spcPts val="560"/>
              </a:spcBef>
              <a:spcAft>
                <a:spcPts val="0"/>
              </a:spcAft>
              <a:buSzPct val="25000"/>
              <a:buNone/>
            </a:pPr>
            <a:r>
              <a:rPr lang="en-GB" sz="2800">
                <a:solidFill>
                  <a:schemeClr val="dk1"/>
                </a:solidFill>
                <a:latin typeface="Calibri"/>
                <a:ea typeface="Calibri"/>
                <a:cs typeface="Calibri"/>
                <a:sym typeface="Calibri"/>
              </a:rPr>
              <a:t>	Cellularity at site A = Cellularity at site B</a:t>
            </a:r>
          </a:p>
          <a:p>
            <a:pPr indent="-342900" lvl="0" marL="342900" marR="0" rtl="0" algn="l">
              <a:spcBef>
                <a:spcPts val="400"/>
              </a:spcBef>
              <a:spcAft>
                <a:spcPts val="0"/>
              </a:spcAft>
              <a:buClr>
                <a:schemeClr val="dk1"/>
              </a:buClr>
              <a:buFont typeface="Arial"/>
              <a:buNone/>
            </a:pPr>
            <a:r>
              <a:t/>
            </a:r>
            <a:endParaRPr sz="2000">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b="1" lang="en-GB" sz="2800">
                <a:solidFill>
                  <a:schemeClr val="dk1"/>
                </a:solidFill>
                <a:latin typeface="Calibri"/>
                <a:ea typeface="Calibri"/>
                <a:cs typeface="Calibri"/>
                <a:sym typeface="Calibri"/>
              </a:rPr>
              <a:t>Alternative hypothesis, </a:t>
            </a:r>
            <a:r>
              <a:rPr b="1" lang="en-GB" sz="2800">
                <a:solidFill>
                  <a:srgbClr val="C00000"/>
                </a:solidFill>
                <a:latin typeface="Calibri"/>
                <a:ea typeface="Calibri"/>
                <a:cs typeface="Calibri"/>
                <a:sym typeface="Calibri"/>
              </a:rPr>
              <a:t>H</a:t>
            </a:r>
            <a:r>
              <a:rPr b="1" baseline="-25000" lang="en-GB" sz="2800">
                <a:solidFill>
                  <a:srgbClr val="C00000"/>
                </a:solidFill>
                <a:latin typeface="Calibri"/>
                <a:ea typeface="Calibri"/>
                <a:cs typeface="Calibri"/>
                <a:sym typeface="Calibri"/>
              </a:rPr>
              <a:t>1 </a:t>
            </a:r>
            <a:r>
              <a:rPr lang="en-GB" sz="2800">
                <a:solidFill>
                  <a:schemeClr val="dk1"/>
                </a:solidFill>
                <a:latin typeface="Calibri"/>
                <a:ea typeface="Calibri"/>
                <a:cs typeface="Calibri"/>
                <a:sym typeface="Calibri"/>
              </a:rPr>
              <a:t>: </a:t>
            </a:r>
          </a:p>
          <a:p>
            <a:pPr indent="-342900" lvl="0" marL="342900" marR="0" rtl="0" algn="l">
              <a:spcBef>
                <a:spcPts val="560"/>
              </a:spcBef>
              <a:spcAft>
                <a:spcPts val="0"/>
              </a:spcAft>
              <a:buSzPct val="25000"/>
              <a:buNone/>
            </a:pPr>
            <a:r>
              <a:rPr lang="en-GB" sz="2800">
                <a:solidFill>
                  <a:schemeClr val="dk1"/>
                </a:solidFill>
                <a:latin typeface="Calibri"/>
                <a:ea typeface="Calibri"/>
                <a:cs typeface="Calibri"/>
                <a:sym typeface="Calibri"/>
              </a:rPr>
              <a:t>	Cellularity at site A </a:t>
            </a:r>
            <a:r>
              <a:rPr lang="en-GB" sz="2800">
                <a:solidFill>
                  <a:srgbClr val="C00000"/>
                </a:solidFill>
                <a:latin typeface="Calibri"/>
                <a:ea typeface="Calibri"/>
                <a:cs typeface="Calibri"/>
                <a:sym typeface="Calibri"/>
              </a:rPr>
              <a:t>≠</a:t>
            </a:r>
            <a:r>
              <a:rPr lang="en-GB" sz="2800">
                <a:solidFill>
                  <a:schemeClr val="dk1"/>
                </a:solidFill>
                <a:latin typeface="Calibri"/>
                <a:ea typeface="Calibri"/>
                <a:cs typeface="Calibri"/>
                <a:sym typeface="Calibri"/>
              </a:rPr>
              <a:t> Cellularity at site B</a:t>
            </a:r>
          </a:p>
          <a:p>
            <a:pPr indent="-342900" lvl="0" marL="342900" marR="0" rtl="0" algn="l">
              <a:spcBef>
                <a:spcPts val="400"/>
              </a:spcBef>
              <a:spcAft>
                <a:spcPts val="0"/>
              </a:spcAft>
              <a:buClr>
                <a:schemeClr val="dk1"/>
              </a:buClr>
              <a:buFont typeface="Arial"/>
              <a:buNone/>
            </a:pPr>
            <a:r>
              <a:t/>
            </a:r>
            <a:endParaRPr sz="2000">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b="1" lang="en-GB" sz="2800">
                <a:solidFill>
                  <a:schemeClr val="dk1"/>
                </a:solidFill>
                <a:latin typeface="Arial"/>
                <a:ea typeface="Arial"/>
                <a:cs typeface="Arial"/>
                <a:sym typeface="Arial"/>
              </a:rPr>
              <a:t>Tails</a:t>
            </a:r>
            <a:r>
              <a:rPr lang="en-GB" sz="2800">
                <a:solidFill>
                  <a:schemeClr val="dk1"/>
                </a:solidFill>
                <a:latin typeface="Arial"/>
                <a:ea typeface="Arial"/>
                <a:cs typeface="Arial"/>
                <a:sym typeface="Arial"/>
              </a:rPr>
              <a:t>: </a:t>
            </a:r>
            <a:r>
              <a:rPr lang="en-GB" sz="2800">
                <a:solidFill>
                  <a:srgbClr val="C00000"/>
                </a:solidFill>
                <a:latin typeface="Arial"/>
                <a:ea typeface="Arial"/>
                <a:cs typeface="Arial"/>
                <a:sym typeface="Arial"/>
              </a:rPr>
              <a:t>two-tailed</a:t>
            </a:r>
            <a:r>
              <a:rPr lang="en-GB" sz="2800">
                <a:solidFill>
                  <a:schemeClr val="dk1"/>
                </a:solidFill>
                <a:latin typeface="Arial"/>
                <a:ea typeface="Arial"/>
                <a:cs typeface="Arial"/>
                <a:sym typeface="Arial"/>
              </a:rPr>
              <a:t>.</a:t>
            </a:r>
          </a:p>
          <a:p>
            <a:pPr indent="-342900" lvl="0" marL="342900" marR="0" rtl="0" algn="l">
              <a:spcBef>
                <a:spcPts val="400"/>
              </a:spcBef>
              <a:spcAft>
                <a:spcPts val="0"/>
              </a:spcAft>
              <a:buClr>
                <a:schemeClr val="dk1"/>
              </a:buClr>
              <a:buFont typeface="Arial"/>
              <a:buNone/>
            </a:pPr>
            <a:r>
              <a:t/>
            </a:r>
            <a:endParaRPr sz="2000">
              <a:solidFill>
                <a:schemeClr val="dk1"/>
              </a:solidFill>
              <a:latin typeface="Arial"/>
              <a:ea typeface="Arial"/>
              <a:cs typeface="Arial"/>
              <a:sym typeface="Arial"/>
            </a:endParaRPr>
          </a:p>
          <a:p>
            <a:pPr indent="-342900" lvl="0" marL="342900" marR="0" rtl="0" algn="l">
              <a:spcBef>
                <a:spcPts val="560"/>
              </a:spcBef>
              <a:spcAft>
                <a:spcPts val="0"/>
              </a:spcAft>
              <a:buClr>
                <a:schemeClr val="dk1"/>
              </a:buClr>
              <a:buSzPct val="100000"/>
              <a:buFont typeface="Arial"/>
              <a:buChar char="•"/>
            </a:pPr>
            <a:r>
              <a:rPr lang="en-GB" sz="2800">
                <a:solidFill>
                  <a:schemeClr val="dk1"/>
                </a:solidFill>
                <a:latin typeface="Arial"/>
                <a:ea typeface="Arial"/>
                <a:cs typeface="Arial"/>
                <a:sym typeface="Arial"/>
              </a:rPr>
              <a:t>Either </a:t>
            </a:r>
            <a:r>
              <a:rPr lang="en-GB" sz="2800">
                <a:solidFill>
                  <a:srgbClr val="C00000"/>
                </a:solidFill>
                <a:latin typeface="Arial"/>
                <a:ea typeface="Arial"/>
                <a:cs typeface="Arial"/>
                <a:sym typeface="Arial"/>
              </a:rPr>
              <a:t>reject</a:t>
            </a:r>
            <a:r>
              <a:rPr lang="en-GB" sz="2800">
                <a:solidFill>
                  <a:schemeClr val="dk1"/>
                </a:solidFill>
                <a:latin typeface="Arial"/>
                <a:ea typeface="Arial"/>
                <a:cs typeface="Arial"/>
                <a:sym typeface="Arial"/>
              </a:rPr>
              <a:t> or </a:t>
            </a:r>
            <a:r>
              <a:rPr lang="en-GB" sz="2800">
                <a:solidFill>
                  <a:srgbClr val="C00000"/>
                </a:solidFill>
                <a:latin typeface="Arial"/>
                <a:ea typeface="Arial"/>
                <a:cs typeface="Arial"/>
                <a:sym typeface="Arial"/>
              </a:rPr>
              <a:t>do not reject </a:t>
            </a:r>
            <a:r>
              <a:rPr lang="en-GB" sz="2800">
                <a:solidFill>
                  <a:schemeClr val="dk1"/>
                </a:solidFill>
                <a:latin typeface="Arial"/>
                <a:ea typeface="Arial"/>
                <a:cs typeface="Arial"/>
                <a:sym typeface="Arial"/>
              </a:rPr>
              <a:t>the </a:t>
            </a:r>
            <a:r>
              <a:rPr b="1" lang="en-GB" sz="2800">
                <a:solidFill>
                  <a:schemeClr val="dk1"/>
                </a:solidFill>
                <a:latin typeface="Arial"/>
                <a:ea typeface="Arial"/>
                <a:cs typeface="Arial"/>
                <a:sym typeface="Arial"/>
              </a:rPr>
              <a:t>null hypothesis </a:t>
            </a:r>
            <a:r>
              <a:rPr lang="en-GB" sz="2800">
                <a:solidFill>
                  <a:schemeClr val="dk1"/>
                </a:solidFill>
                <a:latin typeface="Arial"/>
                <a:ea typeface="Arial"/>
                <a:cs typeface="Arial"/>
                <a:sym typeface="Arial"/>
              </a:rPr>
              <a:t>– </a:t>
            </a:r>
            <a:r>
              <a:rPr lang="en-GB" sz="2800" u="sng">
                <a:solidFill>
                  <a:schemeClr val="dk1"/>
                </a:solidFill>
                <a:latin typeface="Arial"/>
                <a:ea typeface="Arial"/>
                <a:cs typeface="Arial"/>
                <a:sym typeface="Arial"/>
              </a:rPr>
              <a:t>never accept the </a:t>
            </a:r>
            <a:r>
              <a:rPr lang="en-GB" sz="2800" u="sng">
                <a:solidFill>
                  <a:schemeClr val="dk1"/>
                </a:solidFill>
              </a:rPr>
              <a:t>null</a:t>
            </a:r>
            <a:r>
              <a:rPr lang="en-GB" sz="2800" u="sng">
                <a:solidFill>
                  <a:schemeClr val="dk1"/>
                </a:solidFill>
                <a:latin typeface="Arial"/>
                <a:ea typeface="Arial"/>
                <a:cs typeface="Arial"/>
                <a:sym typeface="Arial"/>
              </a:rPr>
              <a:t> hypothesis</a:t>
            </a:r>
          </a:p>
          <a:p>
            <a:pPr indent="-342900" lvl="0" marL="342900" marR="0" rtl="0" algn="l">
              <a:spcBef>
                <a:spcPts val="560"/>
              </a:spcBef>
              <a:spcAft>
                <a:spcPts val="0"/>
              </a:spcAft>
              <a:buClr>
                <a:schemeClr val="dk1"/>
              </a:buClr>
              <a:buFont typeface="Arial"/>
              <a:buNone/>
            </a:pPr>
            <a:r>
              <a:t/>
            </a:r>
            <a:endParaRPr sz="2800">
              <a:solidFill>
                <a:schemeClr val="dk1"/>
              </a:solidFill>
              <a:latin typeface="Arial"/>
              <a:ea typeface="Arial"/>
              <a:cs typeface="Arial"/>
              <a:sym typeface="Arial"/>
            </a:endParaRPr>
          </a:p>
          <a:p>
            <a:pPr indent="-342900" lvl="0" marL="342900" marR="0" rtl="0" algn="l">
              <a:spcBef>
                <a:spcPts val="56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3" name="Shape 573"/>
        <p:cNvGrpSpPr/>
        <p:nvPr/>
      </p:nvGrpSpPr>
      <p:grpSpPr>
        <a:xfrm>
          <a:off x="0" y="0"/>
          <a:ext cx="0" cy="0"/>
          <a:chOff x="0" y="0"/>
          <a:chExt cx="0" cy="0"/>
        </a:xfrm>
      </p:grpSpPr>
      <p:sp>
        <p:nvSpPr>
          <p:cNvPr id="574" name="Shape 574"/>
          <p:cNvSpPr/>
          <p:nvPr/>
        </p:nvSpPr>
        <p:spPr>
          <a:xfrm>
            <a:off x="611560" y="2768963"/>
            <a:ext cx="8143874" cy="1668148"/>
          </a:xfrm>
          <a:prstGeom prst="rect">
            <a:avLst/>
          </a:prstGeom>
          <a:noFill/>
          <a:ln>
            <a:noFill/>
          </a:ln>
        </p:spPr>
        <p:txBody>
          <a:bodyPr anchorCtr="0" anchor="t" bIns="45700" lIns="91425" rIns="91425" tIns="45700">
            <a:noAutofit/>
          </a:bodyPr>
          <a:lstStyle/>
          <a:p>
            <a:pPr indent="-342900" lvl="0" marL="342900" marR="0" rtl="0" algn="ctr">
              <a:spcBef>
                <a:spcPts val="0"/>
              </a:spcBef>
              <a:spcAft>
                <a:spcPts val="0"/>
              </a:spcAft>
              <a:buSzPct val="25000"/>
              <a:buNone/>
            </a:pPr>
            <a:r>
              <a:rPr lang="en-GB" sz="3200">
                <a:solidFill>
                  <a:srgbClr val="C00000"/>
                </a:solidFill>
                <a:latin typeface="Calibri"/>
                <a:ea typeface="Calibri"/>
                <a:cs typeface="Calibri"/>
                <a:sym typeface="Calibri"/>
              </a:rPr>
              <a:t>H</a:t>
            </a:r>
            <a:r>
              <a:rPr baseline="-25000" lang="en-GB" sz="3200">
                <a:solidFill>
                  <a:srgbClr val="C00000"/>
                </a:solidFill>
                <a:latin typeface="Calibri"/>
                <a:ea typeface="Calibri"/>
                <a:cs typeface="Calibri"/>
                <a:sym typeface="Calibri"/>
              </a:rPr>
              <a:t>0 </a:t>
            </a:r>
            <a:r>
              <a:rPr lang="en-GB" sz="3200">
                <a:solidFill>
                  <a:schemeClr val="dk1"/>
                </a:solidFill>
                <a:latin typeface="Calibri"/>
                <a:ea typeface="Calibri"/>
                <a:cs typeface="Calibri"/>
                <a:sym typeface="Calibri"/>
              </a:rPr>
              <a:t>: Cellularity at site A = Cellularity at site B</a:t>
            </a:r>
          </a:p>
          <a:p>
            <a:pPr indent="-342900" lvl="0" marL="342900" marR="0" rtl="0" algn="ctr">
              <a:spcBef>
                <a:spcPts val="640"/>
              </a:spcBef>
              <a:spcAft>
                <a:spcPts val="0"/>
              </a:spcAft>
              <a:buSzPct val="25000"/>
              <a:buNone/>
            </a:pPr>
            <a:r>
              <a:rPr b="1" lang="en-GB" sz="3200" u="sng">
                <a:solidFill>
                  <a:schemeClr val="dk1"/>
                </a:solidFill>
                <a:latin typeface="Calibri"/>
                <a:ea typeface="Calibri"/>
                <a:cs typeface="Calibri"/>
                <a:sym typeface="Calibri"/>
              </a:rPr>
              <a:t>OR</a:t>
            </a:r>
          </a:p>
          <a:p>
            <a:pPr indent="0" lvl="0" marL="0" marR="0" rtl="0" algn="ctr">
              <a:spcBef>
                <a:spcPts val="0"/>
              </a:spcBef>
              <a:spcAft>
                <a:spcPts val="0"/>
              </a:spcAft>
              <a:buSzPct val="25000"/>
              <a:buNone/>
            </a:pPr>
            <a:r>
              <a:rPr lang="en-GB" sz="3200">
                <a:solidFill>
                  <a:srgbClr val="C00000"/>
                </a:solidFill>
                <a:latin typeface="Calibri"/>
                <a:ea typeface="Calibri"/>
                <a:cs typeface="Calibri"/>
                <a:sym typeface="Calibri"/>
              </a:rPr>
              <a:t>H</a:t>
            </a:r>
            <a:r>
              <a:rPr baseline="-25000" lang="en-GB" sz="3200">
                <a:solidFill>
                  <a:srgbClr val="C00000"/>
                </a:solidFill>
                <a:latin typeface="Calibri"/>
                <a:ea typeface="Calibri"/>
                <a:cs typeface="Calibri"/>
                <a:sym typeface="Calibri"/>
              </a:rPr>
              <a:t>0 </a:t>
            </a:r>
            <a:r>
              <a:rPr lang="en-GB" sz="3200">
                <a:solidFill>
                  <a:schemeClr val="dk1"/>
                </a:solidFill>
                <a:latin typeface="Calibri"/>
                <a:ea typeface="Calibri"/>
                <a:cs typeface="Calibri"/>
                <a:sym typeface="Calibri"/>
              </a:rPr>
              <a:t>: Cellularity at site A - Cellularity at site B = 0</a:t>
            </a:r>
          </a:p>
        </p:txBody>
      </p:sp>
      <p:sp>
        <p:nvSpPr>
          <p:cNvPr id="575" name="Shape 57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3959" u="none" cap="none" strike="noStrike">
                <a:solidFill>
                  <a:schemeClr val="dk1"/>
                </a:solidFill>
                <a:latin typeface="Calibri"/>
                <a:ea typeface="Calibri"/>
                <a:cs typeface="Calibri"/>
                <a:sym typeface="Calibri"/>
              </a:rPr>
              <a:t>Paired two-sample t-test – </a:t>
            </a:r>
            <a:br>
              <a:rPr b="0" i="0" lang="en-GB" sz="3959" u="none" cap="none" strike="noStrike">
                <a:solidFill>
                  <a:schemeClr val="dk1"/>
                </a:solidFill>
                <a:latin typeface="Calibri"/>
                <a:ea typeface="Calibri"/>
                <a:cs typeface="Calibri"/>
                <a:sym typeface="Calibri"/>
              </a:rPr>
            </a:br>
            <a:r>
              <a:rPr b="0" i="0" lang="en-GB" sz="3959" u="none" cap="none" strike="noStrike">
                <a:solidFill>
                  <a:schemeClr val="dk1"/>
                </a:solidFill>
                <a:latin typeface="Calibri"/>
                <a:ea typeface="Calibri"/>
                <a:cs typeface="Calibri"/>
                <a:sym typeface="Calibri"/>
              </a:rPr>
              <a:t>Null hypothesis</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0" name="Shape 580"/>
        <p:cNvGrpSpPr/>
        <p:nvPr/>
      </p:nvGrpSpPr>
      <p:grpSpPr>
        <a:xfrm>
          <a:off x="0" y="0"/>
          <a:ext cx="0" cy="0"/>
          <a:chOff x="0" y="0"/>
          <a:chExt cx="0" cy="0"/>
        </a:xfrm>
      </p:grpSpPr>
      <p:graphicFrame>
        <p:nvGraphicFramePr>
          <p:cNvPr id="581" name="Shape 581"/>
          <p:cNvGraphicFramePr/>
          <p:nvPr/>
        </p:nvGraphicFramePr>
        <p:xfrm>
          <a:off x="1043608" y="835617"/>
          <a:ext cx="3000000" cy="3000000"/>
        </p:xfrm>
        <a:graphic>
          <a:graphicData uri="http://schemas.openxmlformats.org/drawingml/2006/table">
            <a:tbl>
              <a:tblPr>
                <a:noFill/>
                <a:tableStyleId>{6654FF4D-EA63-4A45-9AC1-9165D790744F}</a:tableStyleId>
              </a:tblPr>
              <a:tblGrid>
                <a:gridCol w="826125"/>
                <a:gridCol w="2637225"/>
                <a:gridCol w="2431100"/>
                <a:gridCol w="1053150"/>
              </a:tblGrid>
              <a:tr h="288025">
                <a:tc rowSpan="2">
                  <a:txBody>
                    <a:bodyPr>
                      <a:noAutofit/>
                    </a:bodyPr>
                    <a:lstStyle/>
                    <a:p>
                      <a:pPr indent="0" lvl="0" marL="0" marR="0" rtl="0" algn="ctr">
                        <a:lnSpc>
                          <a:spcPct val="100000"/>
                        </a:lnSpc>
                        <a:spcBef>
                          <a:spcPts val="0"/>
                        </a:spcBef>
                        <a:spcAft>
                          <a:spcPts val="0"/>
                        </a:spcAft>
                        <a:buSzPct val="25000"/>
                        <a:buNone/>
                      </a:pPr>
                      <a:r>
                        <a:rPr b="1" lang="en-GB" sz="1400" u="none" cap="none" strike="noStrike">
                          <a:solidFill>
                            <a:srgbClr val="000000"/>
                          </a:solidFill>
                          <a:latin typeface="Arial"/>
                          <a:ea typeface="Arial"/>
                          <a:cs typeface="Arial"/>
                          <a:sym typeface="Arial"/>
                        </a:rPr>
                        <a:t>Subject</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gridSpan="3">
                  <a:txBody>
                    <a:bodyPr>
                      <a:noAutofit/>
                    </a:bodyPr>
                    <a:lstStyle/>
                    <a:p>
                      <a:pPr indent="0" lvl="0" marL="0" marR="0" rtl="0" algn="ctr">
                        <a:lnSpc>
                          <a:spcPct val="92857"/>
                        </a:lnSpc>
                        <a:spcBef>
                          <a:spcPts val="0"/>
                        </a:spcBef>
                        <a:spcAft>
                          <a:spcPts val="0"/>
                        </a:spcAft>
                        <a:buSzPct val="25000"/>
                        <a:buNone/>
                      </a:pPr>
                      <a:r>
                        <a:rPr b="1" lang="en-GB" sz="1400" u="none" cap="none" strike="noStrike">
                          <a:solidFill>
                            <a:srgbClr val="000000"/>
                          </a:solidFill>
                          <a:latin typeface="Arial"/>
                          <a:ea typeface="Arial"/>
                          <a:cs typeface="Arial"/>
                          <a:sym typeface="Arial"/>
                        </a:rPr>
                        <a:t>Cellularity</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c hMerge="1"/>
              </a:tr>
              <a:tr h="216025">
                <a:tc vMerge="1"/>
                <a:tc>
                  <a:txBody>
                    <a:bodyPr>
                      <a:noAutofit/>
                    </a:bodyPr>
                    <a:lstStyle/>
                    <a:p>
                      <a:pPr indent="0" lvl="0" marL="0" marR="0" rtl="0" algn="ctr">
                        <a:lnSpc>
                          <a:spcPct val="100000"/>
                        </a:lnSpc>
                        <a:spcBef>
                          <a:spcPts val="0"/>
                        </a:spcBef>
                        <a:spcAft>
                          <a:spcPts val="0"/>
                        </a:spcAft>
                        <a:buSzPct val="25000"/>
                        <a:buNone/>
                      </a:pPr>
                      <a:r>
                        <a:rPr b="1" lang="en-GB" sz="1400" u="none" cap="none" strike="noStrike">
                          <a:solidFill>
                            <a:srgbClr val="000000"/>
                          </a:solidFill>
                          <a:latin typeface="Arial"/>
                          <a:ea typeface="Arial"/>
                          <a:cs typeface="Arial"/>
                          <a:sym typeface="Arial"/>
                        </a:rPr>
                        <a:t>Site A: Primary ovarian mass</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SzPct val="25000"/>
                        <a:buNone/>
                      </a:pPr>
                      <a:r>
                        <a:rPr b="1" lang="en-GB" sz="1400" u="none" cap="none" strike="noStrike">
                          <a:solidFill>
                            <a:srgbClr val="000000"/>
                          </a:solidFill>
                          <a:latin typeface="Arial"/>
                          <a:ea typeface="Arial"/>
                          <a:cs typeface="Arial"/>
                          <a:sym typeface="Arial"/>
                        </a:rPr>
                        <a:t>Site B: Peritoneal deposits</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SzPct val="25000"/>
                        <a:buNone/>
                      </a:pPr>
                      <a:r>
                        <a:rPr b="1" lang="en-GB" sz="1400" u="none" cap="none" strike="noStrike">
                          <a:solidFill>
                            <a:srgbClr val="000000"/>
                          </a:solidFill>
                          <a:latin typeface="Arial"/>
                          <a:ea typeface="Arial"/>
                          <a:cs typeface="Arial"/>
                          <a:sym typeface="Arial"/>
                        </a:rPr>
                        <a:t>Difference</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1201.33</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1155.98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-45.35</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2</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1029.64</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1020.82</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-8.82</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3</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895.57</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881.21</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-14.37</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4</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842.14</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830.78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-11.36</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5</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903.07</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897.06</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-6.01</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6</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1311.57</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1262.73</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-48.84</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7</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833.52</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823.06</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-10.46</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8</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1007.66</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951.01</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-56.65</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9</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1465.51</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1450.98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-14.53</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10</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967.82</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978.15</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10.33</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11</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812.72</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778.26</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-34.46</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12</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884.08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823.57</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-60.51</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13</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1358.56</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1335.78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-22.78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14</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1280.10</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1293.91</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13.80</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15</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942.38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925.75</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-16.63</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16</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884.33</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891.34</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7.01</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17</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930.09</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892.02</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-38.07</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18</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1146.75</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1132.80</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-13.95</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19</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881.50</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847.78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-33.72</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20</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1315.22</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1337.80</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22.58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gridSpan="3">
                  <a:txBody>
                    <a:bodyPr>
                      <a:noAutofit/>
                    </a:bodyPr>
                    <a:lstStyle/>
                    <a:p>
                      <a:pPr indent="0" lvl="0" marL="0" marR="0" rtl="0" algn="r">
                        <a:lnSpc>
                          <a:spcPct val="92857"/>
                        </a:lnSpc>
                        <a:spcBef>
                          <a:spcPts val="0"/>
                        </a:spcBef>
                        <a:spcAft>
                          <a:spcPts val="0"/>
                        </a:spcAft>
                        <a:buSzPct val="25000"/>
                        <a:buNone/>
                      </a:pPr>
                      <a:r>
                        <a:rPr b="1" lang="en-GB" sz="1400" u="none" cap="none" strike="noStrike">
                          <a:solidFill>
                            <a:srgbClr val="000000"/>
                          </a:solidFill>
                          <a:latin typeface="Arial"/>
                          <a:ea typeface="Arial"/>
                          <a:cs typeface="Arial"/>
                          <a:sym typeface="Arial"/>
                        </a:rPr>
                        <a:t>Mean difference</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c hMerge="1"/>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19.14</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gridSpan="3">
                  <a:txBody>
                    <a:bodyPr>
                      <a:noAutofit/>
                    </a:bodyPr>
                    <a:lstStyle/>
                    <a:p>
                      <a:pPr indent="0" lvl="0" marL="0" marR="0" rtl="0" algn="r">
                        <a:lnSpc>
                          <a:spcPct val="92857"/>
                        </a:lnSpc>
                        <a:spcBef>
                          <a:spcPts val="0"/>
                        </a:spcBef>
                        <a:spcAft>
                          <a:spcPts val="0"/>
                        </a:spcAft>
                        <a:buSzPct val="25000"/>
                        <a:buNone/>
                      </a:pPr>
                      <a:r>
                        <a:rPr b="1" lang="en-GB" sz="1400" u="none" cap="none" strike="noStrike">
                          <a:solidFill>
                            <a:srgbClr val="000000"/>
                          </a:solidFill>
                          <a:latin typeface="Arial"/>
                          <a:ea typeface="Arial"/>
                          <a:cs typeface="Arial"/>
                          <a:sym typeface="Arial"/>
                        </a:rPr>
                        <a:t>Standard deviation</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c hMerge="1"/>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23.37</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
        <p:nvSpPr>
          <p:cNvPr id="582" name="Shape 582"/>
          <p:cNvSpPr/>
          <p:nvPr/>
        </p:nvSpPr>
        <p:spPr>
          <a:xfrm>
            <a:off x="460572" y="159022"/>
            <a:ext cx="8143874" cy="461664"/>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GB" sz="2400">
                <a:solidFill>
                  <a:srgbClr val="C00000"/>
                </a:solidFill>
                <a:latin typeface="Calibri"/>
                <a:ea typeface="Calibri"/>
                <a:cs typeface="Calibri"/>
                <a:sym typeface="Calibri"/>
              </a:rPr>
              <a:t>H</a:t>
            </a:r>
            <a:r>
              <a:rPr b="1" baseline="-25000" lang="en-GB" sz="2400">
                <a:solidFill>
                  <a:srgbClr val="C00000"/>
                </a:solidFill>
                <a:latin typeface="Calibri"/>
                <a:ea typeface="Calibri"/>
                <a:cs typeface="Calibri"/>
                <a:sym typeface="Calibri"/>
              </a:rPr>
              <a:t>0 </a:t>
            </a:r>
            <a:r>
              <a:rPr b="1" lang="en-GB" sz="2400">
                <a:solidFill>
                  <a:schemeClr val="dk1"/>
                </a:solidFill>
                <a:latin typeface="Calibri"/>
                <a:ea typeface="Calibri"/>
                <a:cs typeface="Calibri"/>
                <a:sym typeface="Calibri"/>
              </a:rPr>
              <a:t>: Cellularity at site A - Cellularity at site B = 0</a:t>
            </a:r>
          </a:p>
        </p:txBody>
      </p:sp>
      <p:sp>
        <p:nvSpPr>
          <p:cNvPr id="583" name="Shape 583"/>
          <p:cNvSpPr/>
          <p:nvPr/>
        </p:nvSpPr>
        <p:spPr>
          <a:xfrm>
            <a:off x="7308303" y="5805264"/>
            <a:ext cx="720080" cy="288032"/>
          </a:xfrm>
          <a:prstGeom prst="ellipse">
            <a:avLst/>
          </a:prstGeom>
          <a:noFill/>
          <a:ln cap="flat" cmpd="sng" w="28575">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8" name="Shape 588"/>
        <p:cNvGrpSpPr/>
        <p:nvPr/>
      </p:nvGrpSpPr>
      <p:grpSpPr>
        <a:xfrm>
          <a:off x="0" y="0"/>
          <a:ext cx="0" cy="0"/>
          <a:chOff x="0" y="0"/>
          <a:chExt cx="0" cy="0"/>
        </a:xfrm>
      </p:grpSpPr>
      <p:sp>
        <p:nvSpPr>
          <p:cNvPr id="589" name="Shape 589"/>
          <p:cNvSpPr txBox="1"/>
          <p:nvPr>
            <p:ph type="title"/>
          </p:nvPr>
        </p:nvSpPr>
        <p:spPr>
          <a:xfrm>
            <a:off x="142875" y="274637"/>
            <a:ext cx="8858249"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3800" u="none" cap="none" strike="noStrike">
                <a:solidFill>
                  <a:schemeClr val="dk1"/>
                </a:solidFill>
                <a:latin typeface="Calibri"/>
                <a:ea typeface="Calibri"/>
                <a:cs typeface="Calibri"/>
                <a:sym typeface="Calibri"/>
              </a:rPr>
              <a:t>Paired two-sample t-test – key assumptions</a:t>
            </a:r>
          </a:p>
        </p:txBody>
      </p:sp>
      <p:sp>
        <p:nvSpPr>
          <p:cNvPr id="590" name="Shape 590"/>
          <p:cNvSpPr txBox="1"/>
          <p:nvPr>
            <p:ph idx="1" type="body"/>
          </p:nvPr>
        </p:nvSpPr>
        <p:spPr>
          <a:xfrm>
            <a:off x="457200" y="1600200"/>
            <a:ext cx="8472518"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Observations are independent</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The </a:t>
            </a:r>
            <a:r>
              <a:rPr b="1" i="0" lang="en-GB" sz="3200" u="none" cap="none" strike="noStrike">
                <a:solidFill>
                  <a:schemeClr val="dk1"/>
                </a:solidFill>
                <a:latin typeface="Calibri"/>
                <a:ea typeface="Calibri"/>
                <a:cs typeface="Calibri"/>
                <a:sym typeface="Calibri"/>
              </a:rPr>
              <a:t>paired differences </a:t>
            </a:r>
            <a:r>
              <a:rPr b="0" i="0" lang="en-GB" sz="3200" u="none" cap="none" strike="noStrike">
                <a:solidFill>
                  <a:schemeClr val="dk1"/>
                </a:solidFill>
                <a:latin typeface="Calibri"/>
                <a:ea typeface="Calibri"/>
                <a:cs typeface="Calibri"/>
                <a:sym typeface="Calibri"/>
              </a:rPr>
              <a:t>are normally distributed</a:t>
            </a:r>
          </a:p>
          <a:p>
            <a:pPr indent="-342900" lvl="0" marL="342900" marR="0" rtl="0" algn="l">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p:txBody>
      </p:sp>
      <p:sp>
        <p:nvSpPr>
          <p:cNvPr id="591" name="Shape 591"/>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pairedttestexp.png" id="592" name="Shape 592"/>
          <p:cNvPicPr preferRelativeResize="0"/>
          <p:nvPr/>
        </p:nvPicPr>
        <p:blipFill rotWithShape="1">
          <a:blip r:embed="rId3">
            <a:alphaModFix/>
          </a:blip>
          <a:srcRect b="0" l="0" r="0" t="0"/>
          <a:stretch/>
        </p:blipFill>
        <p:spPr>
          <a:xfrm>
            <a:off x="2532111" y="2924943"/>
            <a:ext cx="3840087" cy="3840087"/>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7" name="Shape 597"/>
        <p:cNvGrpSpPr/>
        <p:nvPr/>
      </p:nvGrpSpPr>
      <p:grpSpPr>
        <a:xfrm>
          <a:off x="0" y="0"/>
          <a:ext cx="0" cy="0"/>
          <a:chOff x="0" y="0"/>
          <a:chExt cx="0" cy="0"/>
        </a:xfrm>
      </p:grpSpPr>
      <p:pic>
        <p:nvPicPr>
          <p:cNvPr descr="PairedTTest.png" id="598" name="Shape 598"/>
          <p:cNvPicPr preferRelativeResize="0"/>
          <p:nvPr/>
        </p:nvPicPr>
        <p:blipFill rotWithShape="1">
          <a:blip r:embed="rId3">
            <a:alphaModFix/>
          </a:blip>
          <a:srcRect b="0" l="0" r="0" t="0"/>
          <a:stretch/>
        </p:blipFill>
        <p:spPr>
          <a:xfrm>
            <a:off x="3972271" y="2564903"/>
            <a:ext cx="3624063" cy="3624063"/>
          </a:xfrm>
          <a:prstGeom prst="rect">
            <a:avLst/>
          </a:prstGeom>
          <a:noFill/>
          <a:ln>
            <a:noFill/>
          </a:ln>
        </p:spPr>
      </p:pic>
      <p:sp>
        <p:nvSpPr>
          <p:cNvPr id="599" name="Shape 59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Paired two-sample t-test - results</a:t>
            </a:r>
          </a:p>
        </p:txBody>
      </p:sp>
      <p:sp>
        <p:nvSpPr>
          <p:cNvPr id="600" name="Shape 600"/>
          <p:cNvSpPr txBox="1"/>
          <p:nvPr>
            <p:ph idx="1" type="body"/>
          </p:nvPr>
        </p:nvSpPr>
        <p:spPr>
          <a:xfrm>
            <a:off x="457200" y="1600200"/>
            <a:ext cx="8229600" cy="1400174"/>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Test statistic</a:t>
            </a:r>
          </a:p>
          <a:p>
            <a:pPr indent="-342900" lvl="0" marL="342900" marR="0" rtl="0" algn="l">
              <a:spcBef>
                <a:spcPts val="640"/>
              </a:spcBef>
              <a:spcAft>
                <a:spcPts val="0"/>
              </a:spcAft>
              <a:buClr>
                <a:schemeClr val="dk1"/>
              </a:buClr>
              <a:buSzPct val="100000"/>
              <a:buFont typeface="Arial"/>
              <a:buNone/>
            </a:pPr>
            <a:r>
              <a:t/>
            </a:r>
            <a:endParaRPr b="1"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25000"/>
              <a:buFont typeface="Arial"/>
              <a:buNone/>
            </a:pPr>
            <a:r>
              <a:t/>
            </a:r>
            <a:endParaRPr b="1" i="0" sz="3200" u="none" cap="none" strike="noStrike">
              <a:solidFill>
                <a:schemeClr val="dk1"/>
              </a:solidFill>
              <a:latin typeface="Calibri"/>
              <a:ea typeface="Calibri"/>
              <a:cs typeface="Calibri"/>
              <a:sym typeface="Calibri"/>
            </a:endParaRPr>
          </a:p>
        </p:txBody>
      </p:sp>
      <p:pic>
        <p:nvPicPr>
          <p:cNvPr id="601" name="Shape 601"/>
          <p:cNvPicPr preferRelativeResize="0"/>
          <p:nvPr/>
        </p:nvPicPr>
        <p:blipFill rotWithShape="1">
          <a:blip r:embed="rId4">
            <a:alphaModFix/>
          </a:blip>
          <a:srcRect b="0" l="0" r="0" t="0"/>
          <a:stretch/>
        </p:blipFill>
        <p:spPr>
          <a:xfrm>
            <a:off x="3143250" y="1285875"/>
            <a:ext cx="5627687" cy="1511299"/>
          </a:xfrm>
          <a:prstGeom prst="rect">
            <a:avLst/>
          </a:prstGeom>
          <a:solidFill>
            <a:schemeClr val="lt1"/>
          </a:solidFill>
          <a:ln>
            <a:noFill/>
          </a:ln>
        </p:spPr>
      </p:pic>
      <p:sp>
        <p:nvSpPr>
          <p:cNvPr id="602" name="Shape 602"/>
          <p:cNvSpPr txBox="1"/>
          <p:nvPr/>
        </p:nvSpPr>
        <p:spPr>
          <a:xfrm>
            <a:off x="395536" y="4489955"/>
            <a:ext cx="2263311" cy="52321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P-value: </a:t>
            </a:r>
            <a:r>
              <a:rPr b="1" lang="en-GB" sz="2800">
                <a:solidFill>
                  <a:schemeClr val="dk1"/>
                </a:solidFill>
                <a:latin typeface="Calibri"/>
                <a:ea typeface="Calibri"/>
                <a:cs typeface="Calibri"/>
                <a:sym typeface="Calibri"/>
              </a:rPr>
              <a:t>0.002</a:t>
            </a:r>
          </a:p>
        </p:txBody>
      </p:sp>
      <p:sp>
        <p:nvSpPr>
          <p:cNvPr id="603" name="Shape 603"/>
          <p:cNvSpPr txBox="1"/>
          <p:nvPr/>
        </p:nvSpPr>
        <p:spPr>
          <a:xfrm>
            <a:off x="395536" y="3212975"/>
            <a:ext cx="1800199" cy="52321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df = 19</a:t>
            </a:r>
          </a:p>
        </p:txBody>
      </p:sp>
      <p:sp>
        <p:nvSpPr>
          <p:cNvPr id="604" name="Shape 604"/>
          <p:cNvSpPr txBox="1"/>
          <p:nvPr/>
        </p:nvSpPr>
        <p:spPr>
          <a:xfrm>
            <a:off x="392559" y="5859269"/>
            <a:ext cx="8499921" cy="954106"/>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rgbClr val="C00000"/>
                </a:solidFill>
                <a:latin typeface="Calibri"/>
                <a:ea typeface="Calibri"/>
                <a:cs typeface="Calibri"/>
                <a:sym typeface="Calibri"/>
              </a:rPr>
              <a:t>Reject H</a:t>
            </a:r>
            <a:r>
              <a:rPr baseline="-25000" lang="en-GB" sz="2800">
                <a:solidFill>
                  <a:srgbClr val="C00000"/>
                </a:solidFill>
                <a:latin typeface="Calibri"/>
                <a:ea typeface="Calibri"/>
                <a:cs typeface="Calibri"/>
                <a:sym typeface="Calibri"/>
              </a:rPr>
              <a:t>0</a:t>
            </a:r>
            <a:r>
              <a:rPr lang="en-GB" sz="2800">
                <a:solidFill>
                  <a:srgbClr val="C00000"/>
                </a:solidFill>
                <a:latin typeface="Calibri"/>
                <a:ea typeface="Calibri"/>
                <a:cs typeface="Calibri"/>
                <a:sym typeface="Calibri"/>
              </a:rPr>
              <a:t> </a:t>
            </a:r>
          </a:p>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(Evidence that cellularity at site A ≠ Cellularity at site B)</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500"/>
                                        <p:tgtEl>
                                          <p:spTgt spid="6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500"/>
                                        <p:tgtEl>
                                          <p:spTgt spid="6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500"/>
                                        <p:tgtEl>
                                          <p:spTgt spid="6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8" name="Shape 608"/>
        <p:cNvGrpSpPr/>
        <p:nvPr/>
      </p:nvGrpSpPr>
      <p:grpSpPr>
        <a:xfrm>
          <a:off x="0" y="0"/>
          <a:ext cx="0" cy="0"/>
          <a:chOff x="0" y="0"/>
          <a:chExt cx="0" cy="0"/>
        </a:xfrm>
      </p:grpSpPr>
      <p:sp>
        <p:nvSpPr>
          <p:cNvPr id="609" name="Shape 609"/>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The difference in cellularity between the two sites is 19.14 (95% CI: 8.20, 30.08).</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There is evidence of a difference in cellularity between the two sites. </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t=3.66, df=19, p=0.0017.</a:t>
            </a:r>
          </a:p>
        </p:txBody>
      </p:sp>
      <p:sp>
        <p:nvSpPr>
          <p:cNvPr id="610" name="Shape 61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Paired two-sample t-test - results</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5" name="Shape 615"/>
        <p:cNvGrpSpPr/>
        <p:nvPr/>
      </p:nvGrpSpPr>
      <p:grpSpPr>
        <a:xfrm>
          <a:off x="0" y="0"/>
          <a:ext cx="0" cy="0"/>
          <a:chOff x="0" y="0"/>
          <a:chExt cx="0" cy="0"/>
        </a:xfrm>
      </p:grpSpPr>
      <p:sp>
        <p:nvSpPr>
          <p:cNvPr id="616" name="Shape 61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3959" u="none" cap="none" strike="noStrike">
                <a:solidFill>
                  <a:schemeClr val="dk1"/>
                </a:solidFill>
                <a:latin typeface="Calibri"/>
                <a:ea typeface="Calibri"/>
                <a:cs typeface="Calibri"/>
                <a:sym typeface="Calibri"/>
              </a:rPr>
              <a:t>What if normality is not reasonable?</a:t>
            </a:r>
          </a:p>
        </p:txBody>
      </p:sp>
      <p:sp>
        <p:nvSpPr>
          <p:cNvPr id="617" name="Shape 617"/>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Transform your data, e.g. Ln transformation</a:t>
            </a:r>
          </a:p>
          <a:p>
            <a:pPr indent="-342900" lvl="0" marL="342900" marR="0" rtl="0" algn="l">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Non-parametric tests:</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p:txBody>
      </p:sp>
      <p:graphicFrame>
        <p:nvGraphicFramePr>
          <p:cNvPr id="618" name="Shape 618"/>
          <p:cNvGraphicFramePr/>
          <p:nvPr/>
        </p:nvGraphicFramePr>
        <p:xfrm>
          <a:off x="428625" y="3537646"/>
          <a:ext cx="3000000" cy="3000000"/>
        </p:xfrm>
        <a:graphic>
          <a:graphicData uri="http://schemas.openxmlformats.org/drawingml/2006/table">
            <a:tbl>
              <a:tblPr bandRow="1" firstRow="1">
                <a:noFill/>
                <a:tableStyleId>{5FC6720D-25A0-4E08-A8F3-1C052DAE1814}</a:tableStyleId>
              </a:tblPr>
              <a:tblGrid>
                <a:gridCol w="3541375"/>
                <a:gridCol w="4531125"/>
              </a:tblGrid>
              <a:tr h="513950">
                <a:tc>
                  <a:txBody>
                    <a:bodyPr>
                      <a:noAutofit/>
                    </a:bodyPr>
                    <a:lstStyle/>
                    <a:p>
                      <a:pPr indent="0" lvl="0" marL="0" marR="0" rtl="0" algn="l">
                        <a:spcBef>
                          <a:spcPts val="0"/>
                        </a:spcBef>
                        <a:buSzPct val="25000"/>
                        <a:buNone/>
                      </a:pPr>
                      <a:r>
                        <a:rPr lang="en-GB" sz="1800" u="none" cap="none" strike="noStrike"/>
                        <a:t>Parametric test</a:t>
                      </a:r>
                    </a:p>
                  </a:txBody>
                  <a:tcPr marT="45725" marB="45725" marR="91450" marL="91450"/>
                </a:tc>
                <a:tc>
                  <a:txBody>
                    <a:bodyPr>
                      <a:noAutofit/>
                    </a:bodyPr>
                    <a:lstStyle/>
                    <a:p>
                      <a:pPr indent="0" lvl="0" marL="0" marR="0" rtl="0" algn="l">
                        <a:spcBef>
                          <a:spcPts val="0"/>
                        </a:spcBef>
                        <a:buSzPct val="25000"/>
                        <a:buNone/>
                      </a:pPr>
                      <a:r>
                        <a:rPr lang="en-GB" sz="1800"/>
                        <a:t>Non-parametric</a:t>
                      </a:r>
                      <a:r>
                        <a:rPr lang="en-GB" sz="1800"/>
                        <a:t> test</a:t>
                      </a:r>
                    </a:p>
                  </a:txBody>
                  <a:tcPr marT="45725" marB="45725" marR="91450" marL="91450"/>
                </a:tc>
              </a:tr>
              <a:tr h="513950">
                <a:tc>
                  <a:txBody>
                    <a:bodyPr>
                      <a:noAutofit/>
                    </a:bodyPr>
                    <a:lstStyle/>
                    <a:p>
                      <a:pPr indent="0" lvl="0" marL="0" marR="0" rtl="0" algn="l">
                        <a:spcBef>
                          <a:spcPts val="0"/>
                        </a:spcBef>
                        <a:buSzPct val="25000"/>
                        <a:buNone/>
                      </a:pPr>
                      <a:r>
                        <a:rPr lang="en-GB" sz="1800"/>
                        <a:t>One-sample</a:t>
                      </a:r>
                      <a:r>
                        <a:rPr lang="en-GB" sz="1800"/>
                        <a:t> t-test</a:t>
                      </a:r>
                    </a:p>
                  </a:txBody>
                  <a:tcPr marT="45725" marB="45725" marR="91450" marL="91450"/>
                </a:tc>
                <a:tc>
                  <a:txBody>
                    <a:bodyPr>
                      <a:noAutofit/>
                    </a:bodyPr>
                    <a:lstStyle/>
                    <a:p>
                      <a:pPr indent="0" lvl="0" marL="0" marR="0" rtl="0" algn="l">
                        <a:spcBef>
                          <a:spcPts val="0"/>
                        </a:spcBef>
                        <a:buSzPct val="25000"/>
                        <a:buNone/>
                      </a:pPr>
                      <a:r>
                        <a:rPr lang="en-GB" sz="1800"/>
                        <a:t>One-sample Wilcoxon signed rank test</a:t>
                      </a:r>
                    </a:p>
                    <a:p>
                      <a:pPr indent="0" lvl="0" marL="0" marR="0" rtl="0" algn="l">
                        <a:spcBef>
                          <a:spcPts val="0"/>
                        </a:spcBef>
                        <a:buSzPct val="25000"/>
                        <a:buNone/>
                      </a:pPr>
                      <a:r>
                        <a:rPr lang="en-GB" sz="1800"/>
                        <a:t>One-sample sign test</a:t>
                      </a:r>
                    </a:p>
                  </a:txBody>
                  <a:tcPr marT="45725" marB="45725" marR="91450" marL="91450"/>
                </a:tc>
              </a:tr>
              <a:tr h="258000">
                <a:tc>
                  <a:txBody>
                    <a:bodyPr>
                      <a:noAutofit/>
                    </a:bodyPr>
                    <a:lstStyle/>
                    <a:p>
                      <a:pPr indent="0" lvl="0" marL="0" marR="0" rtl="0" algn="l">
                        <a:spcBef>
                          <a:spcPts val="0"/>
                        </a:spcBef>
                        <a:buSzPct val="25000"/>
                        <a:buNone/>
                      </a:pPr>
                      <a:r>
                        <a:rPr lang="en-GB" sz="1800"/>
                        <a:t>Independent two-sample t-test</a:t>
                      </a:r>
                    </a:p>
                  </a:txBody>
                  <a:tcPr marT="45725" marB="45725" marR="91450" marL="91450"/>
                </a:tc>
                <a:tc>
                  <a:txBody>
                    <a:bodyPr>
                      <a:noAutofit/>
                    </a:bodyPr>
                    <a:lstStyle/>
                    <a:p>
                      <a:pPr indent="0" lvl="0" marL="0" marR="0" rtl="0" algn="l">
                        <a:spcBef>
                          <a:spcPts val="0"/>
                        </a:spcBef>
                        <a:buSzPct val="25000"/>
                        <a:buNone/>
                      </a:pPr>
                      <a:r>
                        <a:rPr lang="en-GB" sz="1800"/>
                        <a:t>Mann-Whitney U test/ Wilcoxon rank sum test</a:t>
                      </a:r>
                    </a:p>
                  </a:txBody>
                  <a:tcPr marT="45725" marB="45725" marR="91450" marL="91450"/>
                </a:tc>
              </a:tr>
              <a:tr h="513950">
                <a:tc>
                  <a:txBody>
                    <a:bodyPr>
                      <a:noAutofit/>
                    </a:bodyPr>
                    <a:lstStyle/>
                    <a:p>
                      <a:pPr indent="0" lvl="0" marL="0" marR="0" rtl="0" algn="l">
                        <a:spcBef>
                          <a:spcPts val="0"/>
                        </a:spcBef>
                        <a:buSzPct val="25000"/>
                        <a:buNone/>
                      </a:pPr>
                      <a:r>
                        <a:rPr lang="en-GB" sz="1800"/>
                        <a:t>Paired two-sample t-test</a:t>
                      </a:r>
                    </a:p>
                  </a:txBody>
                  <a:tcPr marT="45725" marB="45725" marR="91450" marL="91450"/>
                </a:tc>
                <a:tc>
                  <a:txBody>
                    <a:bodyPr>
                      <a:noAutofit/>
                    </a:bodyPr>
                    <a:lstStyle/>
                    <a:p>
                      <a:pPr indent="0" lvl="0" marL="0" marR="0" rtl="0" algn="l">
                        <a:spcBef>
                          <a:spcPts val="0"/>
                        </a:spcBef>
                        <a:buSzPct val="25000"/>
                        <a:buNone/>
                      </a:pPr>
                      <a:r>
                        <a:rPr lang="en-GB" sz="1800"/>
                        <a:t>Matched</a:t>
                      </a:r>
                      <a:r>
                        <a:rPr lang="en-GB" sz="1800"/>
                        <a:t>-pairs Wilcoxon signed rank test</a:t>
                      </a:r>
                    </a:p>
                    <a:p>
                      <a:pPr indent="0" lvl="0" marL="0" marR="0" rtl="0" algn="l">
                        <a:spcBef>
                          <a:spcPts val="0"/>
                        </a:spcBef>
                        <a:buSzPct val="25000"/>
                        <a:buNone/>
                      </a:pPr>
                      <a:r>
                        <a:rPr lang="en-GB" sz="1800"/>
                        <a:t>Two-sample sign test</a:t>
                      </a:r>
                    </a:p>
                  </a:txBody>
                  <a:tcPr marT="45725" marB="45725" marR="91450" marL="91450"/>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3" name="Shape 623"/>
        <p:cNvGrpSpPr/>
        <p:nvPr/>
      </p:nvGrpSpPr>
      <p:grpSpPr>
        <a:xfrm>
          <a:off x="0" y="0"/>
          <a:ext cx="0" cy="0"/>
          <a:chOff x="0" y="0"/>
          <a:chExt cx="0" cy="0"/>
        </a:xfrm>
      </p:grpSpPr>
      <p:sp>
        <p:nvSpPr>
          <p:cNvPr id="624" name="Shape 62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Summary – continuous variables</a:t>
            </a:r>
          </a:p>
        </p:txBody>
      </p:sp>
      <p:sp>
        <p:nvSpPr>
          <p:cNvPr id="625" name="Shape 625"/>
          <p:cNvSpPr txBox="1"/>
          <p:nvPr>
            <p:ph idx="1" type="body"/>
          </p:nvPr>
        </p:nvSpPr>
        <p:spPr>
          <a:xfrm>
            <a:off x="457200" y="1412775"/>
            <a:ext cx="8229600" cy="5445224"/>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1" i="0" lang="en-GB" sz="2200" u="none" cap="none" strike="noStrike">
                <a:solidFill>
                  <a:schemeClr val="dk1"/>
                </a:solidFill>
                <a:latin typeface="Calibri"/>
                <a:ea typeface="Calibri"/>
                <a:cs typeface="Calibri"/>
                <a:sym typeface="Calibri"/>
              </a:rPr>
              <a:t>One-sample t-test</a:t>
            </a:r>
            <a:r>
              <a:rPr b="0" i="0" lang="en-GB" sz="2200" u="none" cap="none" strike="noStrike">
                <a:solidFill>
                  <a:schemeClr val="dk1"/>
                </a:solidFill>
                <a:latin typeface="Calibri"/>
                <a:ea typeface="Calibri"/>
                <a:cs typeface="Calibri"/>
                <a:sym typeface="Calibri"/>
              </a:rPr>
              <a:t> </a:t>
            </a:r>
          </a:p>
          <a:p>
            <a:pPr indent="-342900" lvl="0" marL="342900" marR="0" rtl="0" algn="l">
              <a:spcBef>
                <a:spcPts val="440"/>
              </a:spcBef>
              <a:spcAft>
                <a:spcPts val="0"/>
              </a:spcAft>
              <a:buClr>
                <a:schemeClr val="dk1"/>
              </a:buClr>
              <a:buSzPct val="25000"/>
              <a:buFont typeface="Arial"/>
              <a:buNone/>
            </a:pPr>
            <a:r>
              <a:rPr b="0" i="0" lang="en-GB" sz="2200" u="none" cap="none" strike="noStrike">
                <a:solidFill>
                  <a:schemeClr val="dk1"/>
                </a:solidFill>
                <a:latin typeface="Calibri"/>
                <a:ea typeface="Calibri"/>
                <a:cs typeface="Calibri"/>
                <a:sym typeface="Calibri"/>
              </a:rPr>
              <a:t>	Use when we have </a:t>
            </a:r>
            <a:r>
              <a:rPr b="0" i="0" lang="en-GB" sz="2200" u="sng" cap="none" strike="noStrike">
                <a:solidFill>
                  <a:schemeClr val="dk1"/>
                </a:solidFill>
                <a:latin typeface="Calibri"/>
                <a:ea typeface="Calibri"/>
                <a:cs typeface="Calibri"/>
                <a:sym typeface="Calibri"/>
              </a:rPr>
              <a:t>one group</a:t>
            </a:r>
            <a:r>
              <a:rPr b="0" i="0" lang="en-GB" sz="2200" u="none" cap="none" strike="noStrike">
                <a:solidFill>
                  <a:schemeClr val="dk1"/>
                </a:solidFill>
                <a:latin typeface="Calibri"/>
                <a:ea typeface="Calibri"/>
                <a:cs typeface="Calibri"/>
                <a:sym typeface="Calibri"/>
              </a:rPr>
              <a:t>.</a:t>
            </a:r>
          </a:p>
          <a:p>
            <a:pPr indent="-285750" lvl="1" marL="742950" marR="0" rtl="0" algn="l">
              <a:spcBef>
                <a:spcPts val="440"/>
              </a:spcBef>
              <a:spcAft>
                <a:spcPts val="0"/>
              </a:spcAft>
              <a:buClr>
                <a:schemeClr val="dk1"/>
              </a:buClr>
              <a:buSzPct val="25000"/>
              <a:buFont typeface="Arial"/>
              <a:buNone/>
            </a:pPr>
            <a:r>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ct val="100000"/>
              <a:buFont typeface="Arial"/>
              <a:buChar char="•"/>
            </a:pPr>
            <a:r>
              <a:rPr b="1" i="0" lang="en-GB" sz="2200" u="none" cap="none" strike="noStrike">
                <a:solidFill>
                  <a:schemeClr val="dk1"/>
                </a:solidFill>
                <a:latin typeface="Calibri"/>
                <a:ea typeface="Calibri"/>
                <a:cs typeface="Calibri"/>
                <a:sym typeface="Calibri"/>
              </a:rPr>
              <a:t>Independent two-sample t-test </a:t>
            </a:r>
          </a:p>
          <a:p>
            <a:pPr indent="-342900" lvl="0" marL="342900" marR="0" rtl="0" algn="l">
              <a:spcBef>
                <a:spcPts val="440"/>
              </a:spcBef>
              <a:spcAft>
                <a:spcPts val="0"/>
              </a:spcAft>
              <a:buClr>
                <a:schemeClr val="dk1"/>
              </a:buClr>
              <a:buSzPct val="25000"/>
              <a:buFont typeface="Arial"/>
              <a:buNone/>
            </a:pPr>
            <a:r>
              <a:rPr b="1" i="0" lang="en-GB" sz="2200" u="none" cap="none" strike="noStrike">
                <a:solidFill>
                  <a:schemeClr val="dk1"/>
                </a:solidFill>
                <a:latin typeface="Calibri"/>
                <a:ea typeface="Calibri"/>
                <a:cs typeface="Calibri"/>
                <a:sym typeface="Calibri"/>
              </a:rPr>
              <a:t>	</a:t>
            </a:r>
            <a:r>
              <a:rPr b="0" i="0" lang="en-GB" sz="2200" u="none" cap="none" strike="noStrike">
                <a:solidFill>
                  <a:schemeClr val="dk1"/>
                </a:solidFill>
                <a:latin typeface="Calibri"/>
                <a:ea typeface="Calibri"/>
                <a:cs typeface="Calibri"/>
                <a:sym typeface="Calibri"/>
              </a:rPr>
              <a:t>Use when we have </a:t>
            </a:r>
            <a:r>
              <a:rPr b="0" i="0" lang="en-GB" sz="2200" u="sng" cap="none" strike="noStrike">
                <a:solidFill>
                  <a:schemeClr val="dk1"/>
                </a:solidFill>
                <a:latin typeface="Calibri"/>
                <a:ea typeface="Calibri"/>
                <a:cs typeface="Calibri"/>
                <a:sym typeface="Calibri"/>
              </a:rPr>
              <a:t>two independent groups</a:t>
            </a:r>
            <a:r>
              <a:rPr b="0" i="0" lang="en-GB" sz="2200" u="none" cap="none" strike="noStrike">
                <a:solidFill>
                  <a:schemeClr val="dk1"/>
                </a:solidFill>
                <a:latin typeface="Calibri"/>
                <a:ea typeface="Calibri"/>
                <a:cs typeface="Calibri"/>
                <a:sym typeface="Calibri"/>
              </a:rPr>
              <a:t>. A </a:t>
            </a:r>
            <a:r>
              <a:rPr b="0" i="0" lang="en-GB" sz="2200" u="sng" cap="none" strike="noStrike">
                <a:solidFill>
                  <a:schemeClr val="dk1"/>
                </a:solidFill>
                <a:latin typeface="Calibri"/>
                <a:ea typeface="Calibri"/>
                <a:cs typeface="Calibri"/>
                <a:sym typeface="Calibri"/>
              </a:rPr>
              <a:t>Welch correction </a:t>
            </a:r>
            <a:r>
              <a:rPr b="0" i="0" lang="en-GB" sz="2200" u="none" cap="none" strike="noStrike">
                <a:solidFill>
                  <a:schemeClr val="dk1"/>
                </a:solidFill>
                <a:latin typeface="Calibri"/>
                <a:ea typeface="Calibri"/>
                <a:cs typeface="Calibri"/>
                <a:sym typeface="Calibri"/>
              </a:rPr>
              <a:t>may be needed if the two groups have different spread.</a:t>
            </a:r>
          </a:p>
          <a:p>
            <a:pPr indent="-285750" lvl="1" marL="742950" marR="0" rtl="0" algn="l">
              <a:spcBef>
                <a:spcPts val="440"/>
              </a:spcBef>
              <a:spcAft>
                <a:spcPts val="0"/>
              </a:spcAft>
              <a:buClr>
                <a:schemeClr val="dk1"/>
              </a:buClr>
              <a:buSzPct val="25000"/>
              <a:buFont typeface="Arial"/>
              <a:buNone/>
            </a:pPr>
            <a:r>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ct val="100000"/>
              <a:buFont typeface="Arial"/>
              <a:buChar char="•"/>
            </a:pPr>
            <a:r>
              <a:rPr b="1" i="0" lang="en-GB" sz="2200" u="none" cap="none" strike="noStrike">
                <a:solidFill>
                  <a:schemeClr val="dk1"/>
                </a:solidFill>
                <a:latin typeface="Calibri"/>
                <a:ea typeface="Calibri"/>
                <a:cs typeface="Calibri"/>
                <a:sym typeface="Calibri"/>
              </a:rPr>
              <a:t>Paired two-sample t-test </a:t>
            </a:r>
          </a:p>
          <a:p>
            <a:pPr indent="-342900" lvl="0" marL="342900" marR="0" rtl="0" algn="l">
              <a:spcBef>
                <a:spcPts val="440"/>
              </a:spcBef>
              <a:spcAft>
                <a:spcPts val="0"/>
              </a:spcAft>
              <a:buClr>
                <a:schemeClr val="dk1"/>
              </a:buClr>
              <a:buSzPct val="25000"/>
              <a:buFont typeface="Arial"/>
              <a:buNone/>
            </a:pPr>
            <a:r>
              <a:rPr b="1" i="0" lang="en-GB" sz="2200" u="none" cap="none" strike="noStrike">
                <a:solidFill>
                  <a:schemeClr val="dk1"/>
                </a:solidFill>
                <a:latin typeface="Calibri"/>
                <a:ea typeface="Calibri"/>
                <a:cs typeface="Calibri"/>
                <a:sym typeface="Calibri"/>
              </a:rPr>
              <a:t>	</a:t>
            </a:r>
            <a:r>
              <a:rPr b="0" i="0" lang="en-GB" sz="2200" u="none" cap="none" strike="noStrike">
                <a:solidFill>
                  <a:schemeClr val="dk1"/>
                </a:solidFill>
                <a:latin typeface="Calibri"/>
                <a:ea typeface="Calibri"/>
                <a:cs typeface="Calibri"/>
                <a:sym typeface="Calibri"/>
              </a:rPr>
              <a:t>Use when we have </a:t>
            </a:r>
            <a:r>
              <a:rPr b="0" i="0" lang="en-GB" sz="2200" u="sng" cap="none" strike="noStrike">
                <a:solidFill>
                  <a:schemeClr val="dk1"/>
                </a:solidFill>
                <a:latin typeface="Calibri"/>
                <a:ea typeface="Calibri"/>
                <a:cs typeface="Calibri"/>
                <a:sym typeface="Calibri"/>
              </a:rPr>
              <a:t>two non-independent groups</a:t>
            </a:r>
            <a:r>
              <a:rPr b="0" i="0" lang="en-GB" sz="2200" u="none" cap="none" strike="noStrike">
                <a:solidFill>
                  <a:schemeClr val="dk1"/>
                </a:solidFill>
                <a:latin typeface="Calibri"/>
                <a:ea typeface="Calibri"/>
                <a:cs typeface="Calibri"/>
                <a:sym typeface="Calibri"/>
              </a:rPr>
              <a:t>. </a:t>
            </a:r>
          </a:p>
          <a:p>
            <a:pPr indent="-342900" lvl="0" marL="342900" marR="0" rtl="0" algn="l">
              <a:spcBef>
                <a:spcPts val="440"/>
              </a:spcBef>
              <a:spcAft>
                <a:spcPts val="0"/>
              </a:spcAft>
              <a:buClr>
                <a:schemeClr val="dk1"/>
              </a:buClr>
              <a:buSzPct val="25000"/>
              <a:buFont typeface="Arial"/>
              <a:buNone/>
            </a:pPr>
            <a:r>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ct val="100000"/>
              <a:buFont typeface="Arial"/>
              <a:buChar char="•"/>
            </a:pPr>
            <a:r>
              <a:rPr b="1" i="0" lang="en-GB" sz="2200" u="none" cap="none" strike="noStrike">
                <a:solidFill>
                  <a:schemeClr val="dk1"/>
                </a:solidFill>
                <a:latin typeface="Calibri"/>
                <a:ea typeface="Calibri"/>
                <a:cs typeface="Calibri"/>
                <a:sym typeface="Calibri"/>
              </a:rPr>
              <a:t>Non-parametric tests or transformations</a:t>
            </a:r>
          </a:p>
          <a:p>
            <a:pPr indent="-342900" lvl="0" marL="342900" marR="0" rtl="0" algn="l">
              <a:spcBef>
                <a:spcPts val="440"/>
              </a:spcBef>
              <a:spcAft>
                <a:spcPts val="0"/>
              </a:spcAft>
              <a:buClr>
                <a:schemeClr val="dk1"/>
              </a:buClr>
              <a:buSzPct val="25000"/>
              <a:buFont typeface="Arial"/>
              <a:buNone/>
            </a:pPr>
            <a:r>
              <a:rPr b="1" i="0" lang="en-GB" sz="2200" u="none" cap="none" strike="noStrike">
                <a:solidFill>
                  <a:schemeClr val="dk1"/>
                </a:solidFill>
                <a:latin typeface="Calibri"/>
                <a:ea typeface="Calibri"/>
                <a:cs typeface="Calibri"/>
                <a:sym typeface="Calibri"/>
              </a:rPr>
              <a:t>	</a:t>
            </a:r>
            <a:r>
              <a:rPr b="0" i="0" lang="en-GB" sz="2200" u="none" cap="none" strike="noStrike">
                <a:solidFill>
                  <a:schemeClr val="dk1"/>
                </a:solidFill>
                <a:latin typeface="Calibri"/>
                <a:ea typeface="Calibri"/>
                <a:cs typeface="Calibri"/>
                <a:sym typeface="Calibri"/>
              </a:rPr>
              <a:t>Use when we </a:t>
            </a:r>
            <a:r>
              <a:rPr b="0" i="0" lang="en-GB" sz="2200" u="sng" cap="none" strike="noStrike">
                <a:solidFill>
                  <a:schemeClr val="dk1"/>
                </a:solidFill>
                <a:latin typeface="Calibri"/>
                <a:ea typeface="Calibri"/>
                <a:cs typeface="Calibri"/>
                <a:sym typeface="Calibri"/>
              </a:rPr>
              <a:t>cannot assume normality</a:t>
            </a:r>
            <a:r>
              <a:rPr b="0" i="0" lang="en-GB" sz="2200" u="none" cap="none" strike="noStrike">
                <a:solidFill>
                  <a:schemeClr val="dk1"/>
                </a:solidFill>
                <a:latin typeface="Calibri"/>
                <a:ea typeface="Calibri"/>
                <a:cs typeface="Calibri"/>
                <a:sym typeface="Calibri"/>
              </a:rPr>
              <a: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Data types</a:t>
            </a:r>
          </a:p>
        </p:txBody>
      </p:sp>
      <p:sp>
        <p:nvSpPr>
          <p:cNvPr id="121" name="Shape 121"/>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Several different categorisations</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Simplest:</a:t>
            </a:r>
          </a:p>
          <a:p>
            <a:pPr indent="-285750" lvl="1" marL="742950" marR="0" rtl="0" algn="l">
              <a:spcBef>
                <a:spcPts val="560"/>
              </a:spcBef>
              <a:spcAft>
                <a:spcPts val="0"/>
              </a:spcAft>
              <a:buClr>
                <a:srgbClr val="FF0000"/>
              </a:buClr>
              <a:buSzPct val="100000"/>
              <a:buFont typeface="Arial"/>
              <a:buChar char="–"/>
            </a:pPr>
            <a:r>
              <a:rPr b="0" i="0" lang="en-GB" sz="2800" u="none" cap="none" strike="noStrike">
                <a:solidFill>
                  <a:srgbClr val="FF0000"/>
                </a:solidFill>
                <a:latin typeface="Calibri"/>
                <a:ea typeface="Calibri"/>
                <a:cs typeface="Calibri"/>
                <a:sym typeface="Calibri"/>
              </a:rPr>
              <a:t>Categorical (nominal) </a:t>
            </a:r>
          </a:p>
          <a:p>
            <a:pPr indent="-285750" lvl="1" marL="742950" marR="0" rtl="0" algn="l">
              <a:spcBef>
                <a:spcPts val="560"/>
              </a:spcBef>
              <a:spcAft>
                <a:spcPts val="0"/>
              </a:spcAft>
              <a:buClr>
                <a:srgbClr val="7030A0"/>
              </a:buClr>
              <a:buSzPct val="100000"/>
              <a:buFont typeface="Arial"/>
              <a:buChar char="–"/>
            </a:pPr>
            <a:r>
              <a:rPr b="0" i="0" lang="en-GB" sz="2800" u="none" cap="none" strike="noStrike">
                <a:solidFill>
                  <a:srgbClr val="7030A0"/>
                </a:solidFill>
                <a:latin typeface="Calibri"/>
                <a:ea typeface="Calibri"/>
                <a:cs typeface="Calibri"/>
                <a:sym typeface="Calibri"/>
              </a:rPr>
              <a:t>Categorical with ordering (ordinal)</a:t>
            </a:r>
          </a:p>
          <a:p>
            <a:pPr indent="-285750" lvl="1" marL="742950" marR="0" rtl="0" algn="l">
              <a:spcBef>
                <a:spcPts val="560"/>
              </a:spcBef>
              <a:spcAft>
                <a:spcPts val="0"/>
              </a:spcAft>
              <a:buClr>
                <a:srgbClr val="0000FF"/>
              </a:buClr>
              <a:buSzPct val="100000"/>
              <a:buFont typeface="Arial"/>
              <a:buChar char="–"/>
            </a:pPr>
            <a:r>
              <a:rPr b="0" i="0" lang="en-GB" sz="2800" u="none" cap="none" strike="noStrike">
                <a:solidFill>
                  <a:srgbClr val="0000FF"/>
                </a:solidFill>
                <a:latin typeface="Calibri"/>
                <a:ea typeface="Calibri"/>
                <a:cs typeface="Calibri"/>
                <a:sym typeface="Calibri"/>
              </a:rPr>
              <a:t>Discrete</a:t>
            </a:r>
          </a:p>
          <a:p>
            <a:pPr indent="-285750" lvl="1" marL="742950" marR="0" rtl="0" algn="l">
              <a:spcBef>
                <a:spcPts val="560"/>
              </a:spcBef>
              <a:spcAft>
                <a:spcPts val="0"/>
              </a:spcAft>
              <a:buClr>
                <a:srgbClr val="00B050"/>
              </a:buClr>
              <a:buSzPct val="100000"/>
              <a:buFont typeface="Arial"/>
              <a:buChar char="–"/>
            </a:pPr>
            <a:r>
              <a:rPr b="0" i="0" lang="en-GB" sz="2800" u="none" cap="none" strike="noStrike">
                <a:solidFill>
                  <a:srgbClr val="00B050"/>
                </a:solidFill>
                <a:latin typeface="Calibri"/>
                <a:ea typeface="Calibri"/>
                <a:cs typeface="Calibri"/>
                <a:sym typeface="Calibri"/>
              </a:rPr>
              <a:t>Continuous</a:t>
            </a:r>
          </a:p>
          <a:p>
            <a:pPr indent="0" lvl="0" marL="0" marR="0" rtl="0" algn="l">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9" name="Shape 629"/>
        <p:cNvGrpSpPr/>
        <p:nvPr/>
      </p:nvGrpSpPr>
      <p:grpSpPr>
        <a:xfrm>
          <a:off x="0" y="0"/>
          <a:ext cx="0" cy="0"/>
          <a:chOff x="0" y="0"/>
          <a:chExt cx="0" cy="0"/>
        </a:xfrm>
      </p:grpSpPr>
      <p:sp>
        <p:nvSpPr>
          <p:cNvPr id="630" name="Shape 63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Summary – t-test</a:t>
            </a:r>
          </a:p>
        </p:txBody>
      </p:sp>
      <p:sp>
        <p:nvSpPr>
          <p:cNvPr id="631" name="Shape 631"/>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Turn scientific question to null and alternative hypothesis</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Think about test assumptions</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Calculate summary statistics</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Carry out t-test if appropriate</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6" name="Shape 636"/>
        <p:cNvGrpSpPr/>
        <p:nvPr/>
      </p:nvGrpSpPr>
      <p:grpSpPr>
        <a:xfrm>
          <a:off x="0" y="0"/>
          <a:ext cx="0" cy="0"/>
          <a:chOff x="0" y="0"/>
          <a:chExt cx="0" cy="0"/>
        </a:xfrm>
      </p:grpSpPr>
      <p:sp>
        <p:nvSpPr>
          <p:cNvPr id="637" name="Shape 637"/>
          <p:cNvSpPr txBox="1"/>
          <p:nvPr>
            <p:ph type="title"/>
          </p:nvPr>
        </p:nvSpPr>
        <p:spPr>
          <a:xfrm>
            <a:off x="314100" y="-6508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T-tests practical</a:t>
            </a:r>
          </a:p>
        </p:txBody>
      </p:sp>
      <p:sp>
        <p:nvSpPr>
          <p:cNvPr id="638" name="Shape 638"/>
          <p:cNvSpPr txBox="1"/>
          <p:nvPr>
            <p:ph idx="1" type="body"/>
          </p:nvPr>
        </p:nvSpPr>
        <p:spPr>
          <a:xfrm>
            <a:off x="457200" y="914400"/>
            <a:ext cx="8229600" cy="49251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98666"/>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ct val="98666"/>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ct val="98666"/>
              <a:buFont typeface="Arial"/>
              <a:buChar char="•"/>
            </a:pPr>
            <a:r>
              <a:rPr b="0" i="0" lang="en-GB" sz="2960" u="none" cap="none" strike="noStrike">
                <a:solidFill>
                  <a:schemeClr val="dk1"/>
                </a:solidFill>
                <a:latin typeface="Calibri"/>
                <a:ea typeface="Calibri"/>
                <a:cs typeface="Calibri"/>
                <a:sym typeface="Calibri"/>
              </a:rPr>
              <a:t>Work through examples </a:t>
            </a:r>
            <a:r>
              <a:rPr lang="en-GB" sz="2960"/>
              <a:t>in the slides</a:t>
            </a:r>
            <a:r>
              <a:rPr b="0" i="0" lang="en-GB" sz="2960" u="none" cap="none" strike="noStrike">
                <a:solidFill>
                  <a:schemeClr val="dk1"/>
                </a:solidFill>
                <a:latin typeface="Calibri"/>
                <a:ea typeface="Calibri"/>
                <a:cs typeface="Calibri"/>
                <a:sym typeface="Calibri"/>
              </a:rPr>
              <a:t> </a:t>
            </a:r>
          </a:p>
          <a:p>
            <a:pPr indent="0" lvl="0" marL="0" marR="0" rtl="0" algn="l">
              <a:lnSpc>
                <a:spcPct val="90000"/>
              </a:lnSpc>
              <a:spcBef>
                <a:spcPts val="592"/>
              </a:spcBef>
              <a:spcAft>
                <a:spcPts val="0"/>
              </a:spcAft>
              <a:buClr>
                <a:schemeClr val="dk1"/>
              </a:buClr>
              <a:buSzPct val="25000"/>
              <a:buFont typeface="Arial"/>
              <a:buNone/>
            </a:pPr>
            <a:r>
              <a:rPr b="0" i="0" lang="en-GB" sz="2960" u="none" cap="none" strike="noStrike">
                <a:solidFill>
                  <a:schemeClr val="dk1"/>
                </a:solidFill>
                <a:latin typeface="Calibri"/>
                <a:ea typeface="Calibri"/>
                <a:cs typeface="Calibri"/>
                <a:sym typeface="Calibri"/>
              </a:rPr>
              <a:t>  </a:t>
            </a:r>
          </a:p>
          <a:p>
            <a:pPr indent="-342900" lvl="0" marL="342900" marR="0" rtl="0" algn="l">
              <a:lnSpc>
                <a:spcPct val="90000"/>
              </a:lnSpc>
              <a:spcBef>
                <a:spcPts val="592"/>
              </a:spcBef>
              <a:spcAft>
                <a:spcPts val="0"/>
              </a:spcAft>
              <a:buClr>
                <a:schemeClr val="dk1"/>
              </a:buClr>
              <a:buSzPct val="98666"/>
              <a:buFont typeface="Arial"/>
              <a:buChar char="•"/>
            </a:pPr>
            <a:r>
              <a:rPr b="0" i="0" lang="en-GB" sz="2960" u="none" cap="none" strike="noStrike">
                <a:solidFill>
                  <a:schemeClr val="dk1"/>
                </a:solidFill>
                <a:latin typeface="Calibri"/>
                <a:ea typeface="Calibri"/>
                <a:cs typeface="Calibri"/>
                <a:sym typeface="Calibri"/>
              </a:rPr>
              <a:t>Complete the t-test practical</a:t>
            </a:r>
          </a:p>
          <a:p>
            <a:pPr indent="0" lvl="0" marL="0" marR="0" rtl="0" algn="l">
              <a:lnSpc>
                <a:spcPct val="90000"/>
              </a:lnSpc>
              <a:spcBef>
                <a:spcPts val="592"/>
              </a:spcBef>
              <a:spcAft>
                <a:spcPts val="0"/>
              </a:spcAft>
              <a:buNone/>
            </a:pPr>
            <a:r>
              <a:rPr lang="en-GB" sz="2960"/>
              <a:t>		</a:t>
            </a:r>
            <a:r>
              <a:rPr b="1" i="1" lang="en-GB" sz="2960"/>
              <a:t>Parametric Tests only</a:t>
            </a:r>
          </a:p>
          <a:p>
            <a:pPr indent="0" lvl="0" marL="0" marR="0" rtl="0" algn="l">
              <a:lnSpc>
                <a:spcPct val="90000"/>
              </a:lnSpc>
              <a:spcBef>
                <a:spcPts val="592"/>
              </a:spcBef>
              <a:spcAft>
                <a:spcPts val="0"/>
              </a:spcAft>
              <a:buClr>
                <a:schemeClr val="dk1"/>
              </a:buClr>
              <a:buSzPct val="25000"/>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ct val="98666"/>
              <a:buFont typeface="Arial"/>
              <a:buChar char="•"/>
            </a:pPr>
            <a:r>
              <a:rPr b="0" i="0" lang="en-GB" sz="2960" u="none" cap="none" strike="noStrike">
                <a:solidFill>
                  <a:schemeClr val="dk1"/>
                </a:solidFill>
                <a:latin typeface="Calibri"/>
                <a:ea typeface="Calibri"/>
                <a:cs typeface="Calibri"/>
                <a:sym typeface="Calibri"/>
              </a:rPr>
              <a:t>We will start the next lecture </a:t>
            </a:r>
            <a:r>
              <a:rPr lang="en-GB" sz="2960"/>
              <a:t>after lunch</a:t>
            </a:r>
            <a:r>
              <a:rPr b="0" i="0" lang="en-GB" sz="2960" u="none" cap="none" strike="noStrike">
                <a:solidFill>
                  <a:schemeClr val="dk1"/>
                </a:solidFill>
                <a:latin typeface="Calibri"/>
                <a:ea typeface="Calibri"/>
                <a:cs typeface="Calibri"/>
                <a:sym typeface="Calibri"/>
              </a:rPr>
              <a:t> (1</a:t>
            </a:r>
            <a:r>
              <a:rPr lang="en-GB" sz="2960"/>
              <a:t>3</a:t>
            </a:r>
            <a:r>
              <a:rPr b="0" i="0" lang="en-GB" sz="2960" u="none" cap="none" strike="noStrike">
                <a:solidFill>
                  <a:schemeClr val="dk1"/>
                </a:solidFill>
                <a:latin typeface="Calibri"/>
                <a:ea typeface="Calibri"/>
                <a:cs typeface="Calibri"/>
                <a:sym typeface="Calibri"/>
              </a:rPr>
              <a:t>:30pm)</a:t>
            </a:r>
          </a:p>
          <a:p>
            <a:pPr indent="-342900" lvl="0" marL="342900" marR="0" rtl="0" algn="l">
              <a:lnSpc>
                <a:spcPct val="90000"/>
              </a:lnSpc>
              <a:spcBef>
                <a:spcPts val="592"/>
              </a:spcBef>
              <a:spcAft>
                <a:spcPts val="0"/>
              </a:spcAft>
              <a:buClr>
                <a:schemeClr val="dk1"/>
              </a:buClr>
              <a:buSzPct val="98666"/>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ct val="98666"/>
              <a:buFont typeface="Arial"/>
              <a:buChar char="•"/>
            </a:pPr>
            <a:r>
              <a:rPr b="0" i="0" lang="en-GB" sz="2960" u="none" cap="none" strike="noStrike">
                <a:solidFill>
                  <a:schemeClr val="dk1"/>
                </a:solidFill>
                <a:latin typeface="Calibri"/>
                <a:ea typeface="Calibri"/>
                <a:cs typeface="Calibri"/>
                <a:sym typeface="Calibri"/>
              </a:rPr>
              <a:t>Feel free to take a short break if you want to</a:t>
            </a:r>
          </a:p>
        </p:txBody>
      </p:sp>
      <p:sp>
        <p:nvSpPr>
          <p:cNvPr id="639" name="Shape 639"/>
          <p:cNvSpPr/>
          <p:nvPr/>
        </p:nvSpPr>
        <p:spPr>
          <a:xfrm>
            <a:off x="457200" y="171450"/>
            <a:ext cx="8440500" cy="6604800"/>
          </a:xfrm>
          <a:prstGeom prst="rect">
            <a:avLst/>
          </a:prstGeom>
          <a:noFill/>
          <a:ln cap="flat" cmpd="sng" w="57150">
            <a:solidFill>
              <a:srgbClr val="00B0F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C:\Users\dawson04\AppData\Local\Microsoft\Windows\Temporary Internet Files\Content.IE5\46NUUJQD\MC900198862[1].wmf" id="640" name="Shape 640"/>
          <p:cNvPicPr preferRelativeResize="0"/>
          <p:nvPr/>
        </p:nvPicPr>
        <p:blipFill rotWithShape="1">
          <a:blip r:embed="rId3">
            <a:alphaModFix/>
          </a:blip>
          <a:srcRect b="0" l="0" r="0" t="0"/>
          <a:stretch/>
        </p:blipFill>
        <p:spPr>
          <a:xfrm>
            <a:off x="6915150" y="620712"/>
            <a:ext cx="1692275" cy="1730374"/>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5" name="Shape 645"/>
        <p:cNvGrpSpPr/>
        <p:nvPr/>
      </p:nvGrpSpPr>
      <p:grpSpPr>
        <a:xfrm>
          <a:off x="0" y="0"/>
          <a:ext cx="0" cy="0"/>
          <a:chOff x="0" y="0"/>
          <a:chExt cx="0" cy="0"/>
        </a:xfrm>
      </p:grpSpPr>
      <p:sp>
        <p:nvSpPr>
          <p:cNvPr id="646" name="Shape 646"/>
          <p:cNvSpPr txBox="1"/>
          <p:nvPr>
            <p:ph type="title"/>
          </p:nvPr>
        </p:nvSpPr>
        <p:spPr>
          <a:xfrm>
            <a:off x="457200" y="274637"/>
            <a:ext cx="8229600" cy="617855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Tests for continuous variables</a:t>
            </a:r>
            <a:br>
              <a:rPr b="0" i="0" lang="en-GB" sz="4400" u="none" cap="none" strike="noStrike">
                <a:solidFill>
                  <a:schemeClr val="dk1"/>
                </a:solidFill>
                <a:latin typeface="Calibri"/>
                <a:ea typeface="Calibri"/>
                <a:cs typeface="Calibri"/>
                <a:sym typeface="Calibri"/>
              </a:rPr>
            </a:br>
            <a:r>
              <a:rPr b="0" i="0" lang="en-GB" sz="4400" u="none" cap="none" strike="noStrike">
                <a:solidFill>
                  <a:schemeClr val="dk1"/>
                </a:solidFill>
                <a:latin typeface="Calibri"/>
                <a:ea typeface="Calibri"/>
                <a:cs typeface="Calibri"/>
                <a:sym typeface="Calibri"/>
              </a:rPr>
              <a:t>non-parametric methods</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1" name="Shape 651"/>
        <p:cNvGrpSpPr/>
        <p:nvPr/>
      </p:nvGrpSpPr>
      <p:grpSpPr>
        <a:xfrm>
          <a:off x="0" y="0"/>
          <a:ext cx="0" cy="0"/>
          <a:chOff x="0" y="0"/>
          <a:chExt cx="0" cy="0"/>
        </a:xfrm>
      </p:grpSpPr>
      <p:pic>
        <p:nvPicPr>
          <p:cNvPr id="652" name="Shape 652"/>
          <p:cNvPicPr preferRelativeResize="0"/>
          <p:nvPr/>
        </p:nvPicPr>
        <p:blipFill rotWithShape="1">
          <a:blip r:embed="rId3">
            <a:alphaModFix/>
          </a:blip>
          <a:srcRect b="0" l="0" r="0" t="0"/>
          <a:stretch/>
        </p:blipFill>
        <p:spPr>
          <a:xfrm>
            <a:off x="600197" y="1733550"/>
            <a:ext cx="8796338" cy="5000625"/>
          </a:xfrm>
          <a:prstGeom prst="rect">
            <a:avLst/>
          </a:prstGeom>
          <a:noFill/>
          <a:ln>
            <a:noFill/>
          </a:ln>
        </p:spPr>
      </p:pic>
      <p:sp>
        <p:nvSpPr>
          <p:cNvPr id="653" name="Shape 65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When to use which test</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8" name="Shape 658"/>
        <p:cNvGrpSpPr/>
        <p:nvPr/>
      </p:nvGrpSpPr>
      <p:grpSpPr>
        <a:xfrm>
          <a:off x="0" y="0"/>
          <a:ext cx="0" cy="0"/>
          <a:chOff x="0" y="0"/>
          <a:chExt cx="0" cy="0"/>
        </a:xfrm>
      </p:grpSpPr>
      <p:pic>
        <p:nvPicPr>
          <p:cNvPr id="659" name="Shape 659"/>
          <p:cNvPicPr preferRelativeResize="0"/>
          <p:nvPr/>
        </p:nvPicPr>
        <p:blipFill rotWithShape="1">
          <a:blip r:embed="rId3">
            <a:alphaModFix/>
          </a:blip>
          <a:srcRect b="0" l="0" r="0" t="0"/>
          <a:stretch/>
        </p:blipFill>
        <p:spPr>
          <a:xfrm>
            <a:off x="600197" y="1733550"/>
            <a:ext cx="8796300" cy="5000700"/>
          </a:xfrm>
          <a:prstGeom prst="rect">
            <a:avLst/>
          </a:prstGeom>
          <a:noFill/>
          <a:ln>
            <a:noFill/>
          </a:ln>
        </p:spPr>
      </p:pic>
      <p:sp>
        <p:nvSpPr>
          <p:cNvPr id="660" name="Shape 66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When to use which test</a:t>
            </a:r>
          </a:p>
        </p:txBody>
      </p:sp>
      <p:pic>
        <p:nvPicPr>
          <p:cNvPr id="661" name="Shape 661"/>
          <p:cNvPicPr preferRelativeResize="0"/>
          <p:nvPr/>
        </p:nvPicPr>
        <p:blipFill>
          <a:blip r:embed="rId4">
            <a:alphaModFix/>
          </a:blip>
          <a:stretch>
            <a:fillRect/>
          </a:stretch>
        </p:blipFill>
        <p:spPr>
          <a:xfrm>
            <a:off x="6908775" y="3221800"/>
            <a:ext cx="528924" cy="100977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6" name="Shape 666"/>
        <p:cNvGrpSpPr/>
        <p:nvPr/>
      </p:nvGrpSpPr>
      <p:grpSpPr>
        <a:xfrm>
          <a:off x="0" y="0"/>
          <a:ext cx="0" cy="0"/>
          <a:chOff x="0" y="0"/>
          <a:chExt cx="0" cy="0"/>
        </a:xfrm>
      </p:grpSpPr>
      <p:pic>
        <p:nvPicPr>
          <p:cNvPr id="667" name="Shape 667"/>
          <p:cNvPicPr preferRelativeResize="0"/>
          <p:nvPr/>
        </p:nvPicPr>
        <p:blipFill rotWithShape="1">
          <a:blip r:embed="rId3">
            <a:alphaModFix/>
          </a:blip>
          <a:srcRect b="0" l="0" r="0" t="0"/>
          <a:stretch/>
        </p:blipFill>
        <p:spPr>
          <a:xfrm>
            <a:off x="600197" y="1733550"/>
            <a:ext cx="8796300" cy="5000700"/>
          </a:xfrm>
          <a:prstGeom prst="rect">
            <a:avLst/>
          </a:prstGeom>
          <a:noFill/>
          <a:ln>
            <a:noFill/>
          </a:ln>
        </p:spPr>
      </p:pic>
      <p:sp>
        <p:nvSpPr>
          <p:cNvPr id="668" name="Shape 66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When to use which test</a:t>
            </a:r>
          </a:p>
        </p:txBody>
      </p:sp>
      <p:pic>
        <p:nvPicPr>
          <p:cNvPr id="669" name="Shape 669"/>
          <p:cNvPicPr preferRelativeResize="0"/>
          <p:nvPr/>
        </p:nvPicPr>
        <p:blipFill>
          <a:blip r:embed="rId4">
            <a:alphaModFix/>
          </a:blip>
          <a:stretch>
            <a:fillRect/>
          </a:stretch>
        </p:blipFill>
        <p:spPr>
          <a:xfrm>
            <a:off x="4867600" y="3169887"/>
            <a:ext cx="2476500" cy="2381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4" name="Shape 674"/>
        <p:cNvGrpSpPr/>
        <p:nvPr/>
      </p:nvGrpSpPr>
      <p:grpSpPr>
        <a:xfrm>
          <a:off x="0" y="0"/>
          <a:ext cx="0" cy="0"/>
          <a:chOff x="0" y="0"/>
          <a:chExt cx="0" cy="0"/>
        </a:xfrm>
      </p:grpSpPr>
      <p:sp>
        <p:nvSpPr>
          <p:cNvPr id="675" name="Shape 67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Sign Test</a:t>
            </a:r>
          </a:p>
        </p:txBody>
      </p:sp>
      <p:sp>
        <p:nvSpPr>
          <p:cNvPr id="676" name="Shape 676"/>
          <p:cNvSpPr txBox="1"/>
          <p:nvPr>
            <p:ph idx="1" type="body"/>
          </p:nvPr>
        </p:nvSpPr>
        <p:spPr>
          <a:xfrm>
            <a:off x="457200" y="1600200"/>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 very simple non-parametric test</a:t>
            </a:r>
          </a:p>
          <a:p>
            <a:pPr indent="-285750" lvl="1" marL="742950" marR="0" rtl="0" algn="l">
              <a:spcBef>
                <a:spcPts val="560"/>
              </a:spcBef>
              <a:spcAft>
                <a:spcPts val="0"/>
              </a:spcAft>
              <a:buClr>
                <a:schemeClr val="dk1"/>
              </a:buClr>
              <a:buSzPct val="100000"/>
              <a:buFont typeface="Arial"/>
              <a:buChar char="–"/>
            </a:pPr>
            <a:r>
              <a:rPr lang="en-GB"/>
              <a:t>b</a:t>
            </a:r>
            <a:r>
              <a:rPr b="0" i="0" lang="en-GB" sz="2800" u="none" cap="none" strike="noStrike">
                <a:solidFill>
                  <a:schemeClr val="dk1"/>
                </a:solidFill>
                <a:latin typeface="Calibri"/>
                <a:ea typeface="Calibri"/>
                <a:cs typeface="Calibri"/>
                <a:sym typeface="Calibri"/>
              </a:rPr>
              <a:t>ased on the </a:t>
            </a:r>
            <a:r>
              <a:rPr lang="en-GB"/>
              <a:t>B</a:t>
            </a:r>
            <a:r>
              <a:rPr b="0" i="0" lang="en-GB" sz="2800" u="none" cap="none" strike="noStrike">
                <a:solidFill>
                  <a:schemeClr val="dk1"/>
                </a:solidFill>
                <a:latin typeface="Calibri"/>
                <a:ea typeface="Calibri"/>
                <a:cs typeface="Calibri"/>
                <a:sym typeface="Calibri"/>
              </a:rPr>
              <a:t>inomial distribution</a:t>
            </a:r>
          </a:p>
          <a:p>
            <a:pPr indent="0" lvl="0" marL="0" marR="0" rtl="0" algn="l">
              <a:spcBef>
                <a:spcPts val="640"/>
              </a:spcBef>
              <a:spcAft>
                <a:spcPts val="0"/>
              </a:spcAft>
              <a:buNone/>
            </a:pPr>
            <a:r>
              <a:t/>
            </a:r>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Uses directions of differences</a:t>
            </a:r>
          </a:p>
          <a:p>
            <a:pPr indent="0" lvl="0" marL="0" marR="0" rtl="0" algn="l">
              <a:spcBef>
                <a:spcPts val="640"/>
              </a:spcBef>
              <a:spcAft>
                <a:spcPts val="0"/>
              </a:spcAft>
              <a:buNone/>
            </a:pPr>
            <a:r>
              <a:t/>
            </a:r>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One-sample case: compares to </a:t>
            </a:r>
            <a:r>
              <a:rPr lang="en-GB"/>
              <a:t>proposed</a:t>
            </a:r>
            <a:r>
              <a:rPr b="0" i="0" lang="en-GB" sz="3200" u="none" cap="none" strike="noStrike">
                <a:solidFill>
                  <a:schemeClr val="dk1"/>
                </a:solidFill>
                <a:latin typeface="Calibri"/>
                <a:ea typeface="Calibri"/>
                <a:cs typeface="Calibri"/>
                <a:sym typeface="Calibri"/>
              </a:rPr>
              <a:t> value</a:t>
            </a:r>
          </a:p>
          <a:p>
            <a:pPr indent="-342900" lvl="0" marL="342900" marR="0" rtl="0" algn="l">
              <a:spcBef>
                <a:spcPts val="640"/>
              </a:spcBef>
              <a:spcAft>
                <a:spcPts val="0"/>
              </a:spcAft>
              <a:buClr>
                <a:schemeClr val="dk1"/>
              </a:buClr>
              <a:buSzPct val="100000"/>
              <a:buFont typeface="Arial"/>
              <a:buChar char="•"/>
            </a:pPr>
            <a:r>
              <a:rPr lang="en-GB"/>
              <a:t>Paired t</a:t>
            </a:r>
            <a:r>
              <a:rPr b="0" i="0" lang="en-GB" sz="3200" u="none" cap="none" strike="noStrike">
                <a:solidFill>
                  <a:schemeClr val="dk1"/>
                </a:solidFill>
                <a:latin typeface="Calibri"/>
                <a:ea typeface="Calibri"/>
                <a:cs typeface="Calibri"/>
                <a:sym typeface="Calibri"/>
              </a:rPr>
              <a:t>wo-sample case: compares medians</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0" name="Shape 680"/>
        <p:cNvGrpSpPr/>
        <p:nvPr/>
      </p:nvGrpSpPr>
      <p:grpSpPr>
        <a:xfrm>
          <a:off x="0" y="0"/>
          <a:ext cx="0" cy="0"/>
          <a:chOff x="0" y="0"/>
          <a:chExt cx="0" cy="0"/>
        </a:xfrm>
      </p:grpSpPr>
      <p:sp>
        <p:nvSpPr>
          <p:cNvPr id="681" name="Shape 68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One-Sample Sign Test</a:t>
            </a:r>
          </a:p>
        </p:txBody>
      </p:sp>
      <p:sp>
        <p:nvSpPr>
          <p:cNvPr id="682" name="Shape 682"/>
          <p:cNvSpPr txBox="1"/>
          <p:nvPr>
            <p:ph idx="1" type="body"/>
          </p:nvPr>
        </p:nvSpPr>
        <p:spPr>
          <a:xfrm>
            <a:off x="457200" y="1600200"/>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Assumptions: </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Order in coding system </a:t>
            </a:r>
            <a:r>
              <a:rPr b="0" i="0" lang="en-GB" sz="2200" u="none" cap="none" strike="noStrike">
                <a:solidFill>
                  <a:schemeClr val="dk1"/>
                </a:solidFill>
                <a:latin typeface="Calibri"/>
                <a:ea typeface="Calibri"/>
                <a:cs typeface="Calibri"/>
                <a:sym typeface="Calibri"/>
              </a:rPr>
              <a:t>(minimally requir</a:t>
            </a:r>
            <a:r>
              <a:rPr lang="en-GB" sz="2200"/>
              <a:t>es </a:t>
            </a:r>
            <a:r>
              <a:rPr b="0" i="0" lang="en-GB" sz="2200" u="none" cap="none" strike="noStrike">
                <a:solidFill>
                  <a:schemeClr val="dk1"/>
                </a:solidFill>
                <a:latin typeface="Calibri"/>
                <a:ea typeface="Calibri"/>
                <a:cs typeface="Calibri"/>
                <a:sym typeface="Calibri"/>
              </a:rPr>
              <a:t>ordinal data)</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Randomly selected observations </a:t>
            </a:r>
            <a:r>
              <a:rPr b="0" i="0" lang="en-GB" sz="2200" u="none" cap="none" strike="noStrike">
                <a:solidFill>
                  <a:schemeClr val="dk1"/>
                </a:solidFill>
                <a:latin typeface="Calibri"/>
                <a:ea typeface="Calibri"/>
                <a:cs typeface="Calibri"/>
                <a:sym typeface="Calibri"/>
              </a:rPr>
              <a:t>(independent)</a:t>
            </a:r>
          </a:p>
          <a:p>
            <a:pPr indent="0" lvl="0" marL="0" marR="0" rtl="0" algn="l">
              <a:spcBef>
                <a:spcPts val="640"/>
              </a:spcBef>
              <a:spcAft>
                <a:spcPts val="0"/>
              </a:spcAft>
              <a:buNone/>
            </a:pPr>
            <a:r>
              <a:t/>
            </a:r>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Hypotheses: </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H</a:t>
            </a:r>
            <a:r>
              <a:rPr b="0" baseline="-25000" i="0" lang="en-GB" sz="2800" u="none" cap="none" strike="noStrike">
                <a:solidFill>
                  <a:schemeClr val="dk1"/>
                </a:solidFill>
                <a:latin typeface="Calibri"/>
                <a:ea typeface="Calibri"/>
                <a:cs typeface="Calibri"/>
                <a:sym typeface="Calibri"/>
              </a:rPr>
              <a:t>0</a:t>
            </a:r>
            <a:r>
              <a:rPr b="0" i="0" lang="en-GB" sz="2800" u="none" cap="none" strike="noStrike">
                <a:solidFill>
                  <a:schemeClr val="dk1"/>
                </a:solidFill>
                <a:latin typeface="Calibri"/>
                <a:ea typeface="Calibri"/>
                <a:cs typeface="Calibri"/>
                <a:sym typeface="Calibri"/>
              </a:rPr>
              <a:t>: </a:t>
            </a:r>
            <a:r>
              <a:rPr lang="en-GB"/>
              <a:t>median is equal to a specific value</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H</a:t>
            </a:r>
            <a:r>
              <a:rPr b="0" baseline="-25000" i="0" lang="en-GB" sz="2800" u="none" cap="none" strike="noStrike">
                <a:solidFill>
                  <a:schemeClr val="dk1"/>
                </a:solidFill>
                <a:latin typeface="Calibri"/>
                <a:ea typeface="Calibri"/>
                <a:cs typeface="Calibri"/>
                <a:sym typeface="Calibri"/>
              </a:rPr>
              <a:t>A</a:t>
            </a:r>
            <a:r>
              <a:rPr b="0" i="0" lang="en-GB" sz="2800" u="none" cap="none" strike="noStrike">
                <a:solidFill>
                  <a:schemeClr val="dk1"/>
                </a:solidFill>
                <a:latin typeface="Calibri"/>
                <a:ea typeface="Calibri"/>
                <a:cs typeface="Calibri"/>
                <a:sym typeface="Calibri"/>
              </a:rPr>
              <a:t>: median</a:t>
            </a:r>
            <a:r>
              <a:rPr lang="en-GB"/>
              <a:t> is not equal to that specific value</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7" name="Shape 687"/>
        <p:cNvGrpSpPr/>
        <p:nvPr/>
      </p:nvGrpSpPr>
      <p:grpSpPr>
        <a:xfrm>
          <a:off x="0" y="0"/>
          <a:ext cx="0" cy="0"/>
          <a:chOff x="0" y="0"/>
          <a:chExt cx="0" cy="0"/>
        </a:xfrm>
      </p:grpSpPr>
      <p:sp>
        <p:nvSpPr>
          <p:cNvPr id="688" name="Shape 68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One-Sample Sign Test</a:t>
            </a:r>
          </a:p>
        </p:txBody>
      </p:sp>
      <p:sp>
        <p:nvSpPr>
          <p:cNvPr id="689" name="Shape 689"/>
          <p:cNvSpPr txBox="1"/>
          <p:nvPr>
            <p:ph idx="1" type="body"/>
          </p:nvPr>
        </p:nvSpPr>
        <p:spPr>
          <a:xfrm>
            <a:off x="246650" y="1297325"/>
            <a:ext cx="8897400" cy="45261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rPr lang="en-GB"/>
              <a:t>Method:</a:t>
            </a:r>
          </a:p>
          <a:p>
            <a:pPr indent="0" lvl="0" marL="457200" marR="0" rtl="0" algn="l">
              <a:spcBef>
                <a:spcPts val="0"/>
              </a:spcBef>
              <a:spcAft>
                <a:spcPts val="0"/>
              </a:spcAft>
              <a:buNone/>
            </a:pPr>
            <a:r>
              <a:t/>
            </a:r>
            <a:endParaRPr sz="600"/>
          </a:p>
          <a:p>
            <a:pPr lvl="0" rtl="0">
              <a:spcBef>
                <a:spcPts val="0"/>
              </a:spcBef>
              <a:buClr>
                <a:schemeClr val="dk1"/>
              </a:buClr>
              <a:buSzPct val="100000"/>
              <a:buFont typeface="Arial"/>
              <a:buChar char="•"/>
            </a:pPr>
            <a:r>
              <a:rPr lang="en-GB" sz="2800"/>
              <a:t>C</a:t>
            </a:r>
            <a:r>
              <a:rPr b="0" i="0" lang="en-GB" sz="2800" u="none" cap="none" strike="noStrike">
                <a:solidFill>
                  <a:schemeClr val="dk1"/>
                </a:solidFill>
                <a:latin typeface="Calibri"/>
                <a:ea typeface="Calibri"/>
                <a:cs typeface="Calibri"/>
                <a:sym typeface="Calibri"/>
              </a:rPr>
              <a:t>ompare values to </a:t>
            </a:r>
            <a:r>
              <a:rPr lang="en-GB" sz="2800"/>
              <a:t>a specific value:</a:t>
            </a:r>
          </a:p>
          <a:p>
            <a:pPr indent="0" lvl="0" marL="457200" marR="0" rtl="0" algn="l">
              <a:spcBef>
                <a:spcPts val="640"/>
              </a:spcBef>
              <a:spcAft>
                <a:spcPts val="0"/>
              </a:spcAft>
              <a:buNone/>
            </a:pPr>
            <a:r>
              <a:rPr b="0" i="0" lang="en-GB" sz="2400" u="none" cap="none" strike="noStrike">
                <a:solidFill>
                  <a:schemeClr val="dk1"/>
                </a:solidFill>
                <a:latin typeface="Calibri"/>
                <a:ea typeface="Calibri"/>
                <a:cs typeface="Calibri"/>
                <a:sym typeface="Calibri"/>
              </a:rPr>
              <a:t>+ 	:</a:t>
            </a:r>
            <a:r>
              <a:rPr lang="en-GB" sz="2400"/>
              <a:t>	</a:t>
            </a:r>
            <a:r>
              <a:rPr b="0" i="0" lang="en-GB" sz="2400" u="none" cap="none" strike="noStrike">
                <a:solidFill>
                  <a:schemeClr val="dk1"/>
                </a:solidFill>
                <a:latin typeface="Calibri"/>
                <a:ea typeface="Calibri"/>
                <a:cs typeface="Calibri"/>
                <a:sym typeface="Calibri"/>
              </a:rPr>
              <a:t>if bigger</a:t>
            </a:r>
          </a:p>
          <a:p>
            <a:pPr indent="0" lvl="0" marL="457200" marR="0" rtl="0" algn="l">
              <a:spcBef>
                <a:spcPts val="640"/>
              </a:spcBef>
              <a:spcAft>
                <a:spcPts val="0"/>
              </a:spcAft>
              <a:buNone/>
            </a:pPr>
            <a:r>
              <a:rPr b="0" i="0" lang="en-GB" sz="2400" u="none" cap="none" strike="noStrike">
                <a:solidFill>
                  <a:schemeClr val="dk1"/>
                </a:solidFill>
                <a:latin typeface="Calibri"/>
                <a:ea typeface="Calibri"/>
                <a:cs typeface="Calibri"/>
                <a:sym typeface="Calibri"/>
              </a:rPr>
              <a:t>– 	:	if smaller</a:t>
            </a:r>
          </a:p>
          <a:p>
            <a:pPr indent="0" lvl="0" marL="457200" marR="0" rtl="0" algn="l">
              <a:spcBef>
                <a:spcPts val="640"/>
              </a:spcBef>
              <a:spcAft>
                <a:spcPts val="0"/>
              </a:spcAft>
              <a:buNone/>
            </a:pPr>
            <a:r>
              <a:rPr b="0" i="0" lang="en-GB" sz="2400" u="none" cap="none" strike="noStrike">
                <a:solidFill>
                  <a:schemeClr val="dk1"/>
                </a:solidFill>
                <a:latin typeface="Calibri"/>
                <a:ea typeface="Calibri"/>
                <a:cs typeface="Calibri"/>
                <a:sym typeface="Calibri"/>
              </a:rPr>
              <a:t>= 	:	if equal</a:t>
            </a:r>
          </a:p>
          <a:p>
            <a:pPr indent="0" lvl="0" marL="457200" marR="0" rtl="0" algn="l">
              <a:spcBef>
                <a:spcPts val="640"/>
              </a:spcBef>
              <a:spcAft>
                <a:spcPts val="0"/>
              </a:spcAft>
              <a:buNone/>
            </a:pPr>
            <a:r>
              <a:t/>
            </a:r>
            <a:endParaRPr sz="600"/>
          </a:p>
          <a:p>
            <a:pPr indent="-317500" lvl="0" marL="342900" marR="0" rtl="0" algn="l">
              <a:spcBef>
                <a:spcPts val="640"/>
              </a:spcBef>
              <a:spcAft>
                <a:spcPts val="0"/>
              </a:spcAft>
              <a:buClr>
                <a:schemeClr val="dk1"/>
              </a:buClr>
              <a:buSzPct val="100000"/>
              <a:buFont typeface="Arial"/>
              <a:buChar char="•"/>
            </a:pPr>
            <a:r>
              <a:rPr lang="en-GB" sz="2800"/>
              <a:t>Count the number of +’s and -’s, and calculate:</a:t>
            </a:r>
          </a:p>
          <a:p>
            <a:pPr indent="0" lvl="0" marL="457200" marR="0" rtl="0" algn="l">
              <a:spcBef>
                <a:spcPts val="640"/>
              </a:spcBef>
              <a:spcAft>
                <a:spcPts val="0"/>
              </a:spcAft>
              <a:buNone/>
            </a:pPr>
            <a:r>
              <a:rPr b="0" i="0" lang="en-GB" sz="2400" u="none" cap="none" strike="noStrike">
                <a:solidFill>
                  <a:schemeClr val="dk1"/>
                </a:solidFill>
                <a:latin typeface="Calibri"/>
                <a:ea typeface="Calibri"/>
                <a:cs typeface="Calibri"/>
                <a:sym typeface="Calibri"/>
              </a:rPr>
              <a:t>x = smalle</a:t>
            </a:r>
            <a:r>
              <a:rPr lang="en-GB" sz="2400"/>
              <a:t>st of the positives and negatives</a:t>
            </a:r>
          </a:p>
          <a:p>
            <a:pPr indent="0" lvl="0" marL="457200" marR="0" rtl="0" algn="l">
              <a:spcBef>
                <a:spcPts val="640"/>
              </a:spcBef>
              <a:spcAft>
                <a:spcPts val="0"/>
              </a:spcAft>
              <a:buNone/>
            </a:pPr>
            <a:r>
              <a:rPr lang="en-GB" sz="2400"/>
              <a:t>n</a:t>
            </a:r>
            <a:r>
              <a:rPr b="0" i="0" lang="en-GB" sz="2400" u="none" cap="none" strike="noStrike">
                <a:solidFill>
                  <a:schemeClr val="dk1"/>
                </a:solidFill>
                <a:latin typeface="Calibri"/>
                <a:ea typeface="Calibri"/>
                <a:cs typeface="Calibri"/>
                <a:sym typeface="Calibri"/>
              </a:rPr>
              <a:t> = number of non-ties</a:t>
            </a:r>
          </a:p>
          <a:p>
            <a:pPr indent="0" lvl="0" marL="457200" marR="0" rtl="0" algn="l">
              <a:spcBef>
                <a:spcPts val="640"/>
              </a:spcBef>
              <a:spcAft>
                <a:spcPts val="0"/>
              </a:spcAft>
              <a:buNone/>
            </a:pPr>
            <a:r>
              <a:t/>
            </a:r>
            <a:endParaRPr sz="600"/>
          </a:p>
          <a:p>
            <a:pPr indent="-317500" lvl="0" marL="342900" marR="0" rtl="0" algn="l">
              <a:spcBef>
                <a:spcPts val="64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Compare to binomial tables</a:t>
            </a:r>
          </a:p>
          <a:p>
            <a:pPr indent="457200" lvl="0" marL="0" rtl="0">
              <a:spcBef>
                <a:spcPts val="0"/>
              </a:spcBef>
              <a:buNone/>
            </a:pPr>
            <a:r>
              <a:rPr lang="en-GB" sz="2400"/>
              <a:t>With p = 0.5 	(binomial success probability, not p-value)</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4" name="Shape 694"/>
        <p:cNvGrpSpPr/>
        <p:nvPr/>
      </p:nvGrpSpPr>
      <p:grpSpPr>
        <a:xfrm>
          <a:off x="0" y="0"/>
          <a:ext cx="0" cy="0"/>
          <a:chOff x="0" y="0"/>
          <a:chExt cx="0" cy="0"/>
        </a:xfrm>
      </p:grpSpPr>
      <p:sp>
        <p:nvSpPr>
          <p:cNvPr id="695" name="Shape 69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One-Sample Sign Test</a:t>
            </a:r>
          </a:p>
        </p:txBody>
      </p:sp>
      <p:sp>
        <p:nvSpPr>
          <p:cNvPr id="696" name="Shape 696"/>
          <p:cNvSpPr txBox="1"/>
          <p:nvPr>
            <p:ph idx="1" type="body"/>
          </p:nvPr>
        </p:nvSpPr>
        <p:spPr>
          <a:xfrm>
            <a:off x="457200" y="1600200"/>
            <a:ext cx="8229600" cy="1972800"/>
          </a:xfrm>
          <a:prstGeom prst="rect">
            <a:avLst/>
          </a:prstGeom>
          <a:noFill/>
          <a:ln>
            <a:noFill/>
          </a:ln>
        </p:spPr>
        <p:txBody>
          <a:bodyPr anchorCtr="0" anchor="t" bIns="45700" lIns="91425" rIns="91425" tIns="45700">
            <a:noAutofit/>
          </a:bodyPr>
          <a:lstStyle/>
          <a:p>
            <a:pPr lvl="0" rtl="0">
              <a:lnSpc>
                <a:spcPct val="115000"/>
              </a:lnSpc>
              <a:spcBef>
                <a:spcPts val="0"/>
              </a:spcBef>
              <a:buClr>
                <a:schemeClr val="dk1"/>
              </a:buClr>
              <a:buSzPct val="100000"/>
              <a:buFont typeface="Arial"/>
              <a:buChar char="•"/>
            </a:pPr>
            <a:r>
              <a:rPr lang="en-GB"/>
              <a:t>General health section of SF-36 collected in a breast cancer study</a:t>
            </a:r>
          </a:p>
          <a:p>
            <a:pPr lvl="0" rtl="0">
              <a:lnSpc>
                <a:spcPct val="115000"/>
              </a:lnSpc>
              <a:spcBef>
                <a:spcPts val="0"/>
              </a:spcBef>
              <a:buClr>
                <a:schemeClr val="dk1"/>
              </a:buClr>
              <a:buSzPct val="100000"/>
              <a:buFont typeface="Arial"/>
              <a:buChar char="•"/>
            </a:pPr>
            <a:r>
              <a:rPr lang="en-GB"/>
              <a:t>Expected value in general population: 72</a:t>
            </a:r>
          </a:p>
          <a:p>
            <a:pPr indent="0" lvl="0" marL="0" rtl="0">
              <a:lnSpc>
                <a:spcPct val="115000"/>
              </a:lnSpc>
              <a:spcBef>
                <a:spcPts val="600"/>
              </a:spcBef>
              <a:buNone/>
            </a:pPr>
            <a:r>
              <a:t/>
            </a:r>
            <a:endParaRPr/>
          </a:p>
          <a:p>
            <a:pPr indent="0" lvl="0" marL="0" rtl="0">
              <a:lnSpc>
                <a:spcPct val="115000"/>
              </a:lnSpc>
              <a:spcBef>
                <a:spcPts val="600"/>
              </a:spcBef>
              <a:buNone/>
            </a:pPr>
            <a:r>
              <a:rPr lang="en-GB"/>
              <a:t>H</a:t>
            </a:r>
            <a:r>
              <a:rPr baseline="-25000" lang="en-GB"/>
              <a:t>0</a:t>
            </a:r>
            <a:r>
              <a:rPr lang="en-GB"/>
              <a:t> : median value in sample is equal to 72</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idx="1" type="body"/>
          </p:nvPr>
        </p:nvSpPr>
        <p:spPr>
          <a:xfrm>
            <a:off x="457200" y="1999381"/>
            <a:ext cx="8229600" cy="4525963"/>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Most basic type of data</a:t>
            </a:r>
          </a:p>
          <a:p>
            <a:pPr indent="-342900" lvl="0" marL="342900" marR="0" rtl="0" algn="l">
              <a:lnSpc>
                <a:spcPct val="90000"/>
              </a:lnSpc>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Three requirements:</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Same value assigned to all the members of level</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Same number not assigned to different levels</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Each observation only assigned to one level</a:t>
            </a:r>
          </a:p>
          <a:p>
            <a:pPr indent="-342900" lvl="0" marL="342900" marR="0" rtl="0" algn="l">
              <a:lnSpc>
                <a:spcPct val="90000"/>
              </a:lnSpc>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E</a:t>
            </a:r>
            <a:r>
              <a:rPr lang="en-GB"/>
              <a:t>.g.</a:t>
            </a:r>
            <a:r>
              <a:rPr b="0" i="0" lang="en-GB" sz="3200" u="none" cap="none" strike="noStrike">
                <a:solidFill>
                  <a:schemeClr val="dk1"/>
                </a:solidFill>
                <a:latin typeface="Calibri"/>
                <a:ea typeface="Calibri"/>
                <a:cs typeface="Calibri"/>
                <a:sym typeface="Calibri"/>
              </a:rPr>
              <a:t> gender</a:t>
            </a:r>
            <a:r>
              <a:rPr lang="en-GB"/>
              <a:t>:</a:t>
            </a:r>
            <a:r>
              <a:rPr b="0" i="0" lang="en-GB" sz="3200" u="none" cap="none" strike="noStrike">
                <a:solidFill>
                  <a:schemeClr val="dk1"/>
                </a:solidFill>
                <a:latin typeface="Calibri"/>
                <a:ea typeface="Calibri"/>
                <a:cs typeface="Calibri"/>
                <a:sym typeface="Calibri"/>
              </a:rPr>
              <a:t> 1 = female, 2 = male</a:t>
            </a:r>
          </a:p>
          <a:p>
            <a:pPr indent="-342900" lvl="0" marL="342900" marR="0" rtl="0" algn="l">
              <a:lnSpc>
                <a:spcPct val="90000"/>
              </a:lnSpc>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Boils down to yes/no answer</a:t>
            </a:r>
          </a:p>
          <a:p>
            <a:pPr indent="-342900" lvl="0" marL="342900" marR="0" rtl="0" algn="l">
              <a:lnSpc>
                <a:spcPct val="90000"/>
              </a:lnSpc>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Others: Surgery type, cancer type, eye colour, dead/alive, ethnicity.</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pic>
        <p:nvPicPr>
          <p:cNvPr descr="Nominal2.tiff" id="127" name="Shape 127"/>
          <p:cNvPicPr preferRelativeResize="0"/>
          <p:nvPr/>
        </p:nvPicPr>
        <p:blipFill rotWithShape="1">
          <a:blip r:embed="rId3">
            <a:alphaModFix/>
          </a:blip>
          <a:srcRect b="0" l="0" r="0" t="0"/>
          <a:stretch/>
        </p:blipFill>
        <p:spPr>
          <a:xfrm>
            <a:off x="38223" y="0"/>
            <a:ext cx="4749799" cy="1904999"/>
          </a:xfrm>
          <a:prstGeom prst="rect">
            <a:avLst/>
          </a:prstGeom>
          <a:noFill/>
          <a:ln>
            <a:noFill/>
          </a:ln>
        </p:spPr>
      </p:pic>
      <p:sp>
        <p:nvSpPr>
          <p:cNvPr id="128" name="Shape 128"/>
          <p:cNvSpPr txBox="1"/>
          <p:nvPr/>
        </p:nvSpPr>
        <p:spPr>
          <a:xfrm>
            <a:off x="5724128" y="6516051"/>
            <a:ext cx="3456300" cy="3693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0" i="0" lang="en-GB" sz="1800" u="none" cap="none" strike="noStrike">
                <a:solidFill>
                  <a:srgbClr val="7F7F7F"/>
                </a:solidFill>
                <a:latin typeface="Arial"/>
                <a:ea typeface="Arial"/>
                <a:cs typeface="Arial"/>
                <a:sym typeface="Arial"/>
              </a:rPr>
              <a:t>Images:http://www.restore.ac.uk</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1" name="Shape 701"/>
        <p:cNvGrpSpPr/>
        <p:nvPr/>
      </p:nvGrpSpPr>
      <p:grpSpPr>
        <a:xfrm>
          <a:off x="0" y="0"/>
          <a:ext cx="0" cy="0"/>
          <a:chOff x="0" y="0"/>
          <a:chExt cx="0" cy="0"/>
        </a:xfrm>
      </p:grpSpPr>
      <p:sp>
        <p:nvSpPr>
          <p:cNvPr id="702" name="Shape 70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One-Sample Sign Test</a:t>
            </a:r>
          </a:p>
        </p:txBody>
      </p:sp>
      <p:pic>
        <p:nvPicPr>
          <p:cNvPr id="703" name="Shape 703"/>
          <p:cNvPicPr preferRelativeResize="0"/>
          <p:nvPr/>
        </p:nvPicPr>
        <p:blipFill>
          <a:blip r:embed="rId3">
            <a:alphaModFix/>
          </a:blip>
          <a:stretch>
            <a:fillRect/>
          </a:stretch>
        </p:blipFill>
        <p:spPr>
          <a:xfrm>
            <a:off x="626928" y="1417650"/>
            <a:ext cx="1516875" cy="4487974"/>
          </a:xfrm>
          <a:prstGeom prst="rect">
            <a:avLst/>
          </a:prstGeom>
          <a:noFill/>
          <a:ln>
            <a:noFill/>
          </a:ln>
        </p:spPr>
      </p:pic>
      <p:pic>
        <p:nvPicPr>
          <p:cNvPr id="704" name="Shape 704"/>
          <p:cNvPicPr preferRelativeResize="0"/>
          <p:nvPr/>
        </p:nvPicPr>
        <p:blipFill>
          <a:blip r:embed="rId4">
            <a:alphaModFix/>
          </a:blip>
          <a:stretch>
            <a:fillRect/>
          </a:stretch>
        </p:blipFill>
        <p:spPr>
          <a:xfrm>
            <a:off x="1643678" y="1380653"/>
            <a:ext cx="544363" cy="4487974"/>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9" name="Shape 709"/>
        <p:cNvGrpSpPr/>
        <p:nvPr/>
      </p:nvGrpSpPr>
      <p:grpSpPr>
        <a:xfrm>
          <a:off x="0" y="0"/>
          <a:ext cx="0" cy="0"/>
          <a:chOff x="0" y="0"/>
          <a:chExt cx="0" cy="0"/>
        </a:xfrm>
      </p:grpSpPr>
      <p:sp>
        <p:nvSpPr>
          <p:cNvPr id="710" name="Shape 71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One-Sample Sign Test</a:t>
            </a:r>
          </a:p>
        </p:txBody>
      </p:sp>
      <p:pic>
        <p:nvPicPr>
          <p:cNvPr id="711" name="Shape 711"/>
          <p:cNvPicPr preferRelativeResize="0"/>
          <p:nvPr/>
        </p:nvPicPr>
        <p:blipFill>
          <a:blip r:embed="rId3">
            <a:alphaModFix/>
          </a:blip>
          <a:stretch>
            <a:fillRect/>
          </a:stretch>
        </p:blipFill>
        <p:spPr>
          <a:xfrm>
            <a:off x="626928" y="1417650"/>
            <a:ext cx="1516875" cy="4487974"/>
          </a:xfrm>
          <a:prstGeom prst="rect">
            <a:avLst/>
          </a:prstGeom>
          <a:noFill/>
          <a:ln>
            <a:noFill/>
          </a:ln>
        </p:spPr>
      </p:pic>
      <p:sp>
        <p:nvSpPr>
          <p:cNvPr id="712" name="Shape 712"/>
          <p:cNvSpPr txBox="1"/>
          <p:nvPr>
            <p:ph idx="1" type="body"/>
          </p:nvPr>
        </p:nvSpPr>
        <p:spPr>
          <a:xfrm>
            <a:off x="3362275" y="1591450"/>
            <a:ext cx="4434300" cy="1366200"/>
          </a:xfrm>
          <a:prstGeom prst="rect">
            <a:avLst/>
          </a:prstGeom>
          <a:noFill/>
          <a:ln>
            <a:noFill/>
          </a:ln>
        </p:spPr>
        <p:txBody>
          <a:bodyPr anchorCtr="0" anchor="t" bIns="45700" lIns="91425" rIns="91425" tIns="45700">
            <a:noAutofit/>
          </a:bodyPr>
          <a:lstStyle/>
          <a:p>
            <a:pPr indent="-69850" lvl="0" marL="0" rtl="0">
              <a:lnSpc>
                <a:spcPct val="115000"/>
              </a:lnSpc>
              <a:spcBef>
                <a:spcPts val="0"/>
              </a:spcBef>
              <a:buClr>
                <a:schemeClr val="dk1"/>
              </a:buClr>
              <a:buSzPct val="45833"/>
              <a:buFont typeface="Arial"/>
              <a:buNone/>
            </a:pPr>
            <a:r>
              <a:rPr lang="en-GB" sz="2400"/>
              <a:t>9 : observations &lt;72</a:t>
            </a:r>
          </a:p>
          <a:p>
            <a:pPr indent="-69850" lvl="0" marL="0" rtl="0">
              <a:lnSpc>
                <a:spcPct val="115000"/>
              </a:lnSpc>
              <a:spcBef>
                <a:spcPts val="0"/>
              </a:spcBef>
              <a:buClr>
                <a:schemeClr val="dk1"/>
              </a:buClr>
              <a:buSzPct val="45833"/>
              <a:buFont typeface="Arial"/>
              <a:buNone/>
            </a:pPr>
            <a:r>
              <a:rPr lang="en-GB" sz="2400"/>
              <a:t>5 : observations &gt;72</a:t>
            </a:r>
          </a:p>
          <a:p>
            <a:pPr indent="-69850" lvl="0" marL="0" rtl="0">
              <a:lnSpc>
                <a:spcPct val="115000"/>
              </a:lnSpc>
              <a:spcBef>
                <a:spcPts val="0"/>
              </a:spcBef>
              <a:buClr>
                <a:schemeClr val="dk1"/>
              </a:buClr>
              <a:buSzPct val="45833"/>
              <a:buFont typeface="Arial"/>
              <a:buNone/>
            </a:pPr>
            <a:r>
              <a:rPr lang="en-GB" sz="2400"/>
              <a:t>1 : observation =72</a:t>
            </a:r>
          </a:p>
          <a:p>
            <a:pPr indent="0" lvl="0" marL="0" rtl="0">
              <a:lnSpc>
                <a:spcPct val="115000"/>
              </a:lnSpc>
              <a:spcBef>
                <a:spcPts val="600"/>
              </a:spcBef>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7" name="Shape 717"/>
        <p:cNvGrpSpPr/>
        <p:nvPr/>
      </p:nvGrpSpPr>
      <p:grpSpPr>
        <a:xfrm>
          <a:off x="0" y="0"/>
          <a:ext cx="0" cy="0"/>
          <a:chOff x="0" y="0"/>
          <a:chExt cx="0" cy="0"/>
        </a:xfrm>
      </p:grpSpPr>
      <p:sp>
        <p:nvSpPr>
          <p:cNvPr id="718" name="Shape 71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One-Sample Sign Test</a:t>
            </a:r>
          </a:p>
        </p:txBody>
      </p:sp>
      <p:pic>
        <p:nvPicPr>
          <p:cNvPr id="719" name="Shape 719"/>
          <p:cNvPicPr preferRelativeResize="0"/>
          <p:nvPr/>
        </p:nvPicPr>
        <p:blipFill>
          <a:blip r:embed="rId3">
            <a:alphaModFix/>
          </a:blip>
          <a:stretch>
            <a:fillRect/>
          </a:stretch>
        </p:blipFill>
        <p:spPr>
          <a:xfrm>
            <a:off x="626928" y="1417650"/>
            <a:ext cx="1516875" cy="4487974"/>
          </a:xfrm>
          <a:prstGeom prst="rect">
            <a:avLst/>
          </a:prstGeom>
          <a:noFill/>
          <a:ln>
            <a:noFill/>
          </a:ln>
        </p:spPr>
      </p:pic>
      <p:sp>
        <p:nvSpPr>
          <p:cNvPr id="720" name="Shape 720"/>
          <p:cNvSpPr txBox="1"/>
          <p:nvPr>
            <p:ph idx="1" type="body"/>
          </p:nvPr>
        </p:nvSpPr>
        <p:spPr>
          <a:xfrm>
            <a:off x="3362275" y="1591450"/>
            <a:ext cx="4434300" cy="1366200"/>
          </a:xfrm>
          <a:prstGeom prst="rect">
            <a:avLst/>
          </a:prstGeom>
          <a:noFill/>
          <a:ln>
            <a:noFill/>
          </a:ln>
        </p:spPr>
        <p:txBody>
          <a:bodyPr anchorCtr="0" anchor="t" bIns="45700" lIns="91425" rIns="91425" tIns="45700">
            <a:noAutofit/>
          </a:bodyPr>
          <a:lstStyle/>
          <a:p>
            <a:pPr indent="0" lvl="0" marL="0" rtl="0">
              <a:lnSpc>
                <a:spcPct val="115000"/>
              </a:lnSpc>
              <a:spcBef>
                <a:spcPts val="0"/>
              </a:spcBef>
              <a:buNone/>
            </a:pPr>
            <a:r>
              <a:rPr lang="en-GB" sz="2400"/>
              <a:t>9 : observations &lt;72</a:t>
            </a:r>
          </a:p>
          <a:p>
            <a:pPr indent="0" lvl="0" marL="0" rtl="0">
              <a:lnSpc>
                <a:spcPct val="115000"/>
              </a:lnSpc>
              <a:spcBef>
                <a:spcPts val="0"/>
              </a:spcBef>
              <a:buNone/>
            </a:pPr>
            <a:r>
              <a:rPr lang="en-GB" sz="2400"/>
              <a:t>5 : observations &gt;72</a:t>
            </a:r>
          </a:p>
          <a:p>
            <a:pPr indent="0" lvl="0" marL="0" rtl="0">
              <a:lnSpc>
                <a:spcPct val="115000"/>
              </a:lnSpc>
              <a:spcBef>
                <a:spcPts val="0"/>
              </a:spcBef>
              <a:buNone/>
            </a:pPr>
            <a:r>
              <a:rPr lang="en-GB" sz="2400"/>
              <a:t>1 : observation =72</a:t>
            </a:r>
          </a:p>
          <a:p>
            <a:pPr indent="0" lvl="0" marL="0" rtl="0">
              <a:lnSpc>
                <a:spcPct val="115000"/>
              </a:lnSpc>
              <a:spcBef>
                <a:spcPts val="0"/>
              </a:spcBef>
              <a:buNone/>
            </a:pPr>
            <a:r>
              <a:t/>
            </a:r>
            <a:endParaRPr sz="2400"/>
          </a:p>
          <a:p>
            <a:pPr indent="0" lvl="0" marL="0" rtl="0">
              <a:lnSpc>
                <a:spcPct val="115000"/>
              </a:lnSpc>
              <a:spcBef>
                <a:spcPts val="0"/>
              </a:spcBef>
              <a:buNone/>
            </a:pPr>
            <a:r>
              <a:rPr lang="en-GB" sz="2400"/>
              <a:t>Binomial tables: n=14, p=0.5, x=5</a:t>
            </a:r>
          </a:p>
          <a:p>
            <a:pPr indent="0" lvl="0" marL="0" rtl="0">
              <a:lnSpc>
                <a:spcPct val="115000"/>
              </a:lnSpc>
              <a:spcBef>
                <a:spcPts val="600"/>
              </a:spcBef>
              <a:buNone/>
            </a:pPr>
            <a:r>
              <a:t/>
            </a:r>
            <a:endParaRPr/>
          </a:p>
        </p:txBody>
      </p:sp>
      <p:pic>
        <p:nvPicPr>
          <p:cNvPr id="721" name="Shape 721"/>
          <p:cNvPicPr preferRelativeResize="0"/>
          <p:nvPr/>
        </p:nvPicPr>
        <p:blipFill>
          <a:blip r:embed="rId4">
            <a:alphaModFix/>
          </a:blip>
          <a:stretch>
            <a:fillRect/>
          </a:stretch>
        </p:blipFill>
        <p:spPr>
          <a:xfrm>
            <a:off x="3499075" y="3521775"/>
            <a:ext cx="3495675" cy="26670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6" name="Shape 726"/>
        <p:cNvGrpSpPr/>
        <p:nvPr/>
      </p:nvGrpSpPr>
      <p:grpSpPr>
        <a:xfrm>
          <a:off x="0" y="0"/>
          <a:ext cx="0" cy="0"/>
          <a:chOff x="0" y="0"/>
          <a:chExt cx="0" cy="0"/>
        </a:xfrm>
      </p:grpSpPr>
      <p:sp>
        <p:nvSpPr>
          <p:cNvPr id="727" name="Shape 72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One-Sample Sign Test</a:t>
            </a:r>
          </a:p>
        </p:txBody>
      </p:sp>
      <p:pic>
        <p:nvPicPr>
          <p:cNvPr id="728" name="Shape 728"/>
          <p:cNvPicPr preferRelativeResize="0"/>
          <p:nvPr/>
        </p:nvPicPr>
        <p:blipFill>
          <a:blip r:embed="rId3">
            <a:alphaModFix/>
          </a:blip>
          <a:stretch>
            <a:fillRect/>
          </a:stretch>
        </p:blipFill>
        <p:spPr>
          <a:xfrm>
            <a:off x="626928" y="1417650"/>
            <a:ext cx="1516875" cy="4487974"/>
          </a:xfrm>
          <a:prstGeom prst="rect">
            <a:avLst/>
          </a:prstGeom>
          <a:noFill/>
          <a:ln>
            <a:noFill/>
          </a:ln>
        </p:spPr>
      </p:pic>
      <p:sp>
        <p:nvSpPr>
          <p:cNvPr id="729" name="Shape 729"/>
          <p:cNvSpPr txBox="1"/>
          <p:nvPr>
            <p:ph idx="1" type="body"/>
          </p:nvPr>
        </p:nvSpPr>
        <p:spPr>
          <a:xfrm>
            <a:off x="3362275" y="1591450"/>
            <a:ext cx="4434300" cy="1366200"/>
          </a:xfrm>
          <a:prstGeom prst="rect">
            <a:avLst/>
          </a:prstGeom>
          <a:noFill/>
          <a:ln>
            <a:noFill/>
          </a:ln>
        </p:spPr>
        <p:txBody>
          <a:bodyPr anchorCtr="0" anchor="t" bIns="45700" lIns="91425" rIns="91425" tIns="45700">
            <a:noAutofit/>
          </a:bodyPr>
          <a:lstStyle/>
          <a:p>
            <a:pPr indent="0" lvl="0" marL="0" rtl="0">
              <a:lnSpc>
                <a:spcPct val="115000"/>
              </a:lnSpc>
              <a:spcBef>
                <a:spcPts val="0"/>
              </a:spcBef>
              <a:buNone/>
            </a:pPr>
            <a:r>
              <a:rPr lang="en-GB" sz="2400"/>
              <a:t>9 : observations &lt;72</a:t>
            </a:r>
          </a:p>
          <a:p>
            <a:pPr indent="0" lvl="0" marL="0" rtl="0">
              <a:lnSpc>
                <a:spcPct val="115000"/>
              </a:lnSpc>
              <a:spcBef>
                <a:spcPts val="0"/>
              </a:spcBef>
              <a:buNone/>
            </a:pPr>
            <a:r>
              <a:rPr lang="en-GB" sz="2400"/>
              <a:t>5 : observations &gt;72</a:t>
            </a:r>
          </a:p>
          <a:p>
            <a:pPr indent="0" lvl="0" marL="0" rtl="0">
              <a:lnSpc>
                <a:spcPct val="115000"/>
              </a:lnSpc>
              <a:spcBef>
                <a:spcPts val="0"/>
              </a:spcBef>
              <a:buNone/>
            </a:pPr>
            <a:r>
              <a:rPr lang="en-GB" sz="2400"/>
              <a:t>1 : observation =72</a:t>
            </a:r>
          </a:p>
          <a:p>
            <a:pPr indent="0" lvl="0" marL="0" rtl="0">
              <a:lnSpc>
                <a:spcPct val="115000"/>
              </a:lnSpc>
              <a:spcBef>
                <a:spcPts val="0"/>
              </a:spcBef>
              <a:buNone/>
            </a:pPr>
            <a:r>
              <a:t/>
            </a:r>
            <a:endParaRPr sz="2400"/>
          </a:p>
          <a:p>
            <a:pPr indent="0" lvl="0" marL="0" rtl="0">
              <a:lnSpc>
                <a:spcPct val="115000"/>
              </a:lnSpc>
              <a:spcBef>
                <a:spcPts val="0"/>
              </a:spcBef>
              <a:buNone/>
            </a:pPr>
            <a:r>
              <a:rPr lang="en-GB" sz="2400"/>
              <a:t>Binomial tables: n=14, p=0.5, x=5</a:t>
            </a:r>
          </a:p>
          <a:p>
            <a:pPr indent="0" lvl="0" marL="0" rtl="0">
              <a:lnSpc>
                <a:spcPct val="115000"/>
              </a:lnSpc>
              <a:spcBef>
                <a:spcPts val="600"/>
              </a:spcBef>
              <a:buNone/>
            </a:pPr>
            <a:r>
              <a:t/>
            </a:r>
            <a:endParaRPr/>
          </a:p>
        </p:txBody>
      </p:sp>
      <p:pic>
        <p:nvPicPr>
          <p:cNvPr id="730" name="Shape 730"/>
          <p:cNvPicPr preferRelativeResize="0"/>
          <p:nvPr/>
        </p:nvPicPr>
        <p:blipFill>
          <a:blip r:embed="rId4">
            <a:alphaModFix/>
          </a:blip>
          <a:stretch>
            <a:fillRect/>
          </a:stretch>
        </p:blipFill>
        <p:spPr>
          <a:xfrm>
            <a:off x="3499062" y="3521775"/>
            <a:ext cx="3495675" cy="2667000"/>
          </a:xfrm>
          <a:prstGeom prst="rect">
            <a:avLst/>
          </a:prstGeom>
          <a:noFill/>
          <a:ln>
            <a:noFill/>
          </a:ln>
        </p:spPr>
      </p:pic>
      <p:sp>
        <p:nvSpPr>
          <p:cNvPr id="731" name="Shape 731"/>
          <p:cNvSpPr txBox="1"/>
          <p:nvPr>
            <p:ph idx="1" type="body"/>
          </p:nvPr>
        </p:nvSpPr>
        <p:spPr>
          <a:xfrm>
            <a:off x="6994750" y="5016425"/>
            <a:ext cx="1831800" cy="618600"/>
          </a:xfrm>
          <a:prstGeom prst="rect">
            <a:avLst/>
          </a:prstGeom>
          <a:noFill/>
          <a:ln>
            <a:noFill/>
          </a:ln>
        </p:spPr>
        <p:txBody>
          <a:bodyPr anchorCtr="0" anchor="t" bIns="45700" lIns="91425" rIns="91425" tIns="45700">
            <a:noAutofit/>
          </a:bodyPr>
          <a:lstStyle/>
          <a:p>
            <a:pPr indent="0" lvl="0" marL="0" rtl="0">
              <a:lnSpc>
                <a:spcPct val="115000"/>
              </a:lnSpc>
              <a:spcBef>
                <a:spcPts val="600"/>
              </a:spcBef>
              <a:buNone/>
            </a:pPr>
            <a:r>
              <a:rPr lang="en-GB" sz="1800"/>
              <a:t>P-value = 0.42</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6" name="Shape 736"/>
        <p:cNvGrpSpPr/>
        <p:nvPr/>
      </p:nvGrpSpPr>
      <p:grpSpPr>
        <a:xfrm>
          <a:off x="0" y="0"/>
          <a:ext cx="0" cy="0"/>
          <a:chOff x="0" y="0"/>
          <a:chExt cx="0" cy="0"/>
        </a:xfrm>
      </p:grpSpPr>
      <p:sp>
        <p:nvSpPr>
          <p:cNvPr id="737" name="Shape 73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One-Sample Sign Test</a:t>
            </a:r>
          </a:p>
        </p:txBody>
      </p:sp>
      <p:sp>
        <p:nvSpPr>
          <p:cNvPr id="738" name="Shape 738"/>
          <p:cNvSpPr txBox="1"/>
          <p:nvPr>
            <p:ph idx="1" type="body"/>
          </p:nvPr>
        </p:nvSpPr>
        <p:spPr>
          <a:xfrm>
            <a:off x="457200" y="1600200"/>
            <a:ext cx="8229600" cy="1972800"/>
          </a:xfrm>
          <a:prstGeom prst="rect">
            <a:avLst/>
          </a:prstGeom>
          <a:noFill/>
          <a:ln>
            <a:noFill/>
          </a:ln>
        </p:spPr>
        <p:txBody>
          <a:bodyPr anchorCtr="0" anchor="t" bIns="45700" lIns="91425" rIns="91425" tIns="45700">
            <a:noAutofit/>
          </a:bodyPr>
          <a:lstStyle/>
          <a:p>
            <a:pPr indent="0" lvl="0" marL="0" rtl="0">
              <a:lnSpc>
                <a:spcPct val="115000"/>
              </a:lnSpc>
              <a:spcBef>
                <a:spcPts val="600"/>
              </a:spcBef>
              <a:buNone/>
            </a:pPr>
            <a:r>
              <a:rPr lang="en-GB"/>
              <a:t>H</a:t>
            </a:r>
            <a:r>
              <a:rPr baseline="-25000" lang="en-GB"/>
              <a:t>0</a:t>
            </a:r>
            <a:r>
              <a:rPr lang="en-GB"/>
              <a:t> : median value in sample is equal to 72</a:t>
            </a:r>
          </a:p>
          <a:p>
            <a:pPr indent="0" lvl="0" marL="0" rtl="0">
              <a:lnSpc>
                <a:spcPct val="115000"/>
              </a:lnSpc>
              <a:spcBef>
                <a:spcPts val="0"/>
              </a:spcBef>
              <a:buNone/>
            </a:pPr>
            <a:r>
              <a:t/>
            </a:r>
            <a:endParaRPr/>
          </a:p>
          <a:p>
            <a:pPr indent="-228600" lvl="0" marL="457200" rtl="0">
              <a:lnSpc>
                <a:spcPct val="115000"/>
              </a:lnSpc>
              <a:spcBef>
                <a:spcPts val="0"/>
              </a:spcBef>
            </a:pPr>
            <a:r>
              <a:rPr lang="en-GB"/>
              <a:t>Sign test p-value = 0.42</a:t>
            </a:r>
          </a:p>
          <a:p>
            <a:pPr indent="-228600" lvl="0" marL="457200" rtl="0">
              <a:lnSpc>
                <a:spcPct val="115000"/>
              </a:lnSpc>
              <a:spcBef>
                <a:spcPts val="0"/>
              </a:spcBef>
            </a:pPr>
            <a:r>
              <a:rPr lang="en-GB"/>
              <a:t>Insufficient evidence to reject H</a:t>
            </a:r>
            <a:r>
              <a:rPr baseline="-25000" lang="en-GB"/>
              <a:t>0</a:t>
            </a:r>
          </a:p>
          <a:p>
            <a:pPr indent="0" lvl="0" marL="0" rtl="0">
              <a:lnSpc>
                <a:spcPct val="115000"/>
              </a:lnSpc>
              <a:spcBef>
                <a:spcPts val="600"/>
              </a:spcBef>
              <a:buNone/>
            </a:pPr>
            <a:r>
              <a:t/>
            </a:r>
            <a:endParaRPr/>
          </a:p>
          <a:p>
            <a:pPr indent="-69850" lvl="0" marL="0" rtl="0">
              <a:lnSpc>
                <a:spcPct val="115000"/>
              </a:lnSpc>
              <a:spcBef>
                <a:spcPts val="600"/>
              </a:spcBef>
              <a:buClr>
                <a:schemeClr val="dk1"/>
              </a:buClr>
              <a:buSzPct val="34375"/>
              <a:buFont typeface="Arial"/>
              <a:buNone/>
            </a:pPr>
            <a:r>
              <a:rPr lang="en-GB"/>
              <a:t>Conclusion: insufficient evidence to suggest that the median value is different from 72</a:t>
            </a:r>
          </a:p>
          <a:p>
            <a:pPr indent="0" lvl="0" marL="0" rtl="0">
              <a:lnSpc>
                <a:spcPct val="115000"/>
              </a:lnSpc>
              <a:spcBef>
                <a:spcPts val="600"/>
              </a:spcBef>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3" name="Shape 743"/>
        <p:cNvGrpSpPr/>
        <p:nvPr/>
      </p:nvGrpSpPr>
      <p:grpSpPr>
        <a:xfrm>
          <a:off x="0" y="0"/>
          <a:ext cx="0" cy="0"/>
          <a:chOff x="0" y="0"/>
          <a:chExt cx="0" cy="0"/>
        </a:xfrm>
      </p:grpSpPr>
      <p:pic>
        <p:nvPicPr>
          <p:cNvPr id="744" name="Shape 744"/>
          <p:cNvPicPr preferRelativeResize="0"/>
          <p:nvPr/>
        </p:nvPicPr>
        <p:blipFill rotWithShape="1">
          <a:blip r:embed="rId3">
            <a:alphaModFix/>
          </a:blip>
          <a:srcRect b="0" l="0" r="0" t="0"/>
          <a:stretch/>
        </p:blipFill>
        <p:spPr>
          <a:xfrm>
            <a:off x="600197" y="1733550"/>
            <a:ext cx="8796300" cy="5000700"/>
          </a:xfrm>
          <a:prstGeom prst="rect">
            <a:avLst/>
          </a:prstGeom>
          <a:noFill/>
          <a:ln>
            <a:noFill/>
          </a:ln>
        </p:spPr>
      </p:pic>
      <p:sp>
        <p:nvSpPr>
          <p:cNvPr id="745" name="Shape 74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When to use which test</a:t>
            </a:r>
          </a:p>
        </p:txBody>
      </p:sp>
      <p:pic>
        <p:nvPicPr>
          <p:cNvPr id="746" name="Shape 746"/>
          <p:cNvPicPr preferRelativeResize="0"/>
          <p:nvPr/>
        </p:nvPicPr>
        <p:blipFill>
          <a:blip r:embed="rId4">
            <a:alphaModFix/>
          </a:blip>
          <a:stretch>
            <a:fillRect/>
          </a:stretch>
        </p:blipFill>
        <p:spPr>
          <a:xfrm>
            <a:off x="4876350" y="4027412"/>
            <a:ext cx="2476500" cy="23812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1" name="Shape 751"/>
        <p:cNvGrpSpPr/>
        <p:nvPr/>
      </p:nvGrpSpPr>
      <p:grpSpPr>
        <a:xfrm>
          <a:off x="0" y="0"/>
          <a:ext cx="0" cy="0"/>
          <a:chOff x="0" y="0"/>
          <a:chExt cx="0" cy="0"/>
        </a:xfrm>
      </p:grpSpPr>
      <p:sp>
        <p:nvSpPr>
          <p:cNvPr id="752" name="Shape 75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Two-Sample Sign Test</a:t>
            </a:r>
          </a:p>
        </p:txBody>
      </p:sp>
      <p:sp>
        <p:nvSpPr>
          <p:cNvPr id="753" name="Shape 753"/>
          <p:cNvSpPr txBox="1"/>
          <p:nvPr>
            <p:ph idx="1" type="body"/>
          </p:nvPr>
        </p:nvSpPr>
        <p:spPr>
          <a:xfrm>
            <a:off x="246650" y="1297325"/>
            <a:ext cx="8897400" cy="45261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rPr lang="en-GB"/>
              <a:t>Method:</a:t>
            </a:r>
          </a:p>
          <a:p>
            <a:pPr indent="0" lvl="0" marL="457200" marR="0" rtl="0" algn="l">
              <a:spcBef>
                <a:spcPts val="0"/>
              </a:spcBef>
              <a:spcAft>
                <a:spcPts val="0"/>
              </a:spcAft>
              <a:buNone/>
            </a:pPr>
            <a:r>
              <a:t/>
            </a:r>
            <a:endParaRPr sz="600"/>
          </a:p>
          <a:p>
            <a:pPr lvl="0" rtl="0">
              <a:spcBef>
                <a:spcPts val="0"/>
              </a:spcBef>
              <a:buClr>
                <a:schemeClr val="dk1"/>
              </a:buClr>
              <a:buSzPct val="100000"/>
              <a:buFont typeface="Arial"/>
              <a:buChar char="•"/>
            </a:pPr>
            <a:r>
              <a:rPr lang="en-GB" sz="2800"/>
              <a:t>C</a:t>
            </a:r>
            <a:r>
              <a:rPr b="0" i="0" lang="en-GB" sz="2800" u="none" cap="none" strike="noStrike">
                <a:solidFill>
                  <a:schemeClr val="dk1"/>
                </a:solidFill>
                <a:latin typeface="Calibri"/>
                <a:ea typeface="Calibri"/>
                <a:cs typeface="Calibri"/>
                <a:sym typeface="Calibri"/>
              </a:rPr>
              <a:t>ompare paired values </a:t>
            </a:r>
            <a:r>
              <a:rPr lang="en-GB" sz="2800"/>
              <a:t>between the two samples:</a:t>
            </a:r>
          </a:p>
          <a:p>
            <a:pPr indent="0" lvl="0" marL="457200" marR="0" rtl="0" algn="l">
              <a:spcBef>
                <a:spcPts val="640"/>
              </a:spcBef>
              <a:spcAft>
                <a:spcPts val="0"/>
              </a:spcAft>
              <a:buNone/>
            </a:pPr>
            <a:r>
              <a:rPr b="0" i="0" lang="en-GB" sz="2400" u="none" cap="none" strike="noStrike">
                <a:solidFill>
                  <a:schemeClr val="dk1"/>
                </a:solidFill>
                <a:latin typeface="Calibri"/>
                <a:ea typeface="Calibri"/>
                <a:cs typeface="Calibri"/>
                <a:sym typeface="Calibri"/>
              </a:rPr>
              <a:t>+ 	:</a:t>
            </a:r>
            <a:r>
              <a:rPr lang="en-GB" sz="2400"/>
              <a:t>	</a:t>
            </a:r>
            <a:r>
              <a:rPr b="0" i="0" lang="en-GB" sz="2400" u="none" cap="none" strike="noStrike">
                <a:solidFill>
                  <a:schemeClr val="dk1"/>
                </a:solidFill>
                <a:latin typeface="Calibri"/>
                <a:ea typeface="Calibri"/>
                <a:cs typeface="Calibri"/>
                <a:sym typeface="Calibri"/>
              </a:rPr>
              <a:t>if the value in sample 1 is bigger</a:t>
            </a:r>
          </a:p>
          <a:p>
            <a:pPr indent="0" lvl="0" marL="457200" marR="0" rtl="0" algn="l">
              <a:spcBef>
                <a:spcPts val="640"/>
              </a:spcBef>
              <a:spcAft>
                <a:spcPts val="0"/>
              </a:spcAft>
              <a:buNone/>
            </a:pPr>
            <a:r>
              <a:rPr b="0" i="0" lang="en-GB" sz="2400" u="none" cap="none" strike="noStrike">
                <a:solidFill>
                  <a:schemeClr val="dk1"/>
                </a:solidFill>
                <a:latin typeface="Calibri"/>
                <a:ea typeface="Calibri"/>
                <a:cs typeface="Calibri"/>
                <a:sym typeface="Calibri"/>
              </a:rPr>
              <a:t>– 	:	if </a:t>
            </a:r>
            <a:r>
              <a:rPr lang="en-GB" sz="2400"/>
              <a:t>the value in sample 1 is </a:t>
            </a:r>
            <a:r>
              <a:rPr b="0" i="0" lang="en-GB" sz="2400" u="none" cap="none" strike="noStrike">
                <a:solidFill>
                  <a:schemeClr val="dk1"/>
                </a:solidFill>
                <a:latin typeface="Calibri"/>
                <a:ea typeface="Calibri"/>
                <a:cs typeface="Calibri"/>
                <a:sym typeface="Calibri"/>
              </a:rPr>
              <a:t>smaller</a:t>
            </a:r>
          </a:p>
          <a:p>
            <a:pPr indent="0" lvl="0" marL="457200" marR="0" rtl="0" algn="l">
              <a:spcBef>
                <a:spcPts val="640"/>
              </a:spcBef>
              <a:spcAft>
                <a:spcPts val="0"/>
              </a:spcAft>
              <a:buNone/>
            </a:pPr>
            <a:r>
              <a:rPr b="0" i="0" lang="en-GB" sz="2400" u="none" cap="none" strike="noStrike">
                <a:solidFill>
                  <a:schemeClr val="dk1"/>
                </a:solidFill>
                <a:latin typeface="Calibri"/>
                <a:ea typeface="Calibri"/>
                <a:cs typeface="Calibri"/>
                <a:sym typeface="Calibri"/>
              </a:rPr>
              <a:t>= 	:	if </a:t>
            </a:r>
            <a:r>
              <a:rPr lang="en-GB" sz="2400"/>
              <a:t>the value in the two samples is </a:t>
            </a:r>
            <a:r>
              <a:rPr b="0" i="0" lang="en-GB" sz="2400" u="none" cap="none" strike="noStrike">
                <a:solidFill>
                  <a:schemeClr val="dk1"/>
                </a:solidFill>
                <a:latin typeface="Calibri"/>
                <a:ea typeface="Calibri"/>
                <a:cs typeface="Calibri"/>
                <a:sym typeface="Calibri"/>
              </a:rPr>
              <a:t>equal</a:t>
            </a:r>
          </a:p>
          <a:p>
            <a:pPr indent="0" lvl="0" marL="457200" marR="0" rtl="0" algn="l">
              <a:spcBef>
                <a:spcPts val="640"/>
              </a:spcBef>
              <a:spcAft>
                <a:spcPts val="0"/>
              </a:spcAft>
              <a:buNone/>
            </a:pPr>
            <a:r>
              <a:t/>
            </a:r>
            <a:endParaRPr sz="600"/>
          </a:p>
          <a:p>
            <a:pPr indent="-317500" lvl="0" marL="342900" marR="0" rtl="0" algn="l">
              <a:spcBef>
                <a:spcPts val="640"/>
              </a:spcBef>
              <a:spcAft>
                <a:spcPts val="0"/>
              </a:spcAft>
              <a:buClr>
                <a:schemeClr val="dk1"/>
              </a:buClr>
              <a:buSzPct val="100000"/>
              <a:buFont typeface="Arial"/>
              <a:buChar char="•"/>
            </a:pPr>
            <a:r>
              <a:rPr lang="en-GB" sz="2800"/>
              <a:t>Count the number of +’s and -’s, and calculate:</a:t>
            </a:r>
          </a:p>
          <a:p>
            <a:pPr indent="0" lvl="0" marL="457200" marR="0" rtl="0" algn="l">
              <a:spcBef>
                <a:spcPts val="640"/>
              </a:spcBef>
              <a:spcAft>
                <a:spcPts val="0"/>
              </a:spcAft>
              <a:buNone/>
            </a:pPr>
            <a:r>
              <a:rPr b="0" i="0" lang="en-GB" sz="2400" u="none" cap="none" strike="noStrike">
                <a:solidFill>
                  <a:schemeClr val="dk1"/>
                </a:solidFill>
                <a:latin typeface="Calibri"/>
                <a:ea typeface="Calibri"/>
                <a:cs typeface="Calibri"/>
                <a:sym typeface="Calibri"/>
              </a:rPr>
              <a:t>x = smalle</a:t>
            </a:r>
            <a:r>
              <a:rPr lang="en-GB" sz="2400"/>
              <a:t>st of the positives and negatives</a:t>
            </a:r>
          </a:p>
          <a:p>
            <a:pPr indent="0" lvl="0" marL="457200" marR="0" rtl="0" algn="l">
              <a:spcBef>
                <a:spcPts val="640"/>
              </a:spcBef>
              <a:spcAft>
                <a:spcPts val="0"/>
              </a:spcAft>
              <a:buNone/>
            </a:pPr>
            <a:r>
              <a:rPr lang="en-GB" sz="2400"/>
              <a:t>n</a:t>
            </a:r>
            <a:r>
              <a:rPr b="0" i="0" lang="en-GB" sz="2400" u="none" cap="none" strike="noStrike">
                <a:solidFill>
                  <a:schemeClr val="dk1"/>
                </a:solidFill>
                <a:latin typeface="Calibri"/>
                <a:ea typeface="Calibri"/>
                <a:cs typeface="Calibri"/>
                <a:sym typeface="Calibri"/>
              </a:rPr>
              <a:t> = number of non-ties</a:t>
            </a:r>
          </a:p>
          <a:p>
            <a:pPr indent="0" lvl="0" marL="457200" marR="0" rtl="0" algn="l">
              <a:spcBef>
                <a:spcPts val="640"/>
              </a:spcBef>
              <a:spcAft>
                <a:spcPts val="0"/>
              </a:spcAft>
              <a:buNone/>
            </a:pPr>
            <a:r>
              <a:t/>
            </a:r>
            <a:endParaRPr sz="600"/>
          </a:p>
          <a:p>
            <a:pPr indent="-317500" lvl="0" marL="342900" marR="0" rtl="0" algn="l">
              <a:spcBef>
                <a:spcPts val="64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Compare to binomial tables</a:t>
            </a:r>
          </a:p>
          <a:p>
            <a:pPr indent="457200" lvl="0" marL="0" rtl="0">
              <a:spcBef>
                <a:spcPts val="0"/>
              </a:spcBef>
              <a:buNone/>
            </a:pPr>
            <a:r>
              <a:rPr lang="en-GB" sz="2400"/>
              <a:t>With p = 0.5 	(binomial success probability, not p-value)</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8" name="Shape 758"/>
        <p:cNvGrpSpPr/>
        <p:nvPr/>
      </p:nvGrpSpPr>
      <p:grpSpPr>
        <a:xfrm>
          <a:off x="0" y="0"/>
          <a:ext cx="0" cy="0"/>
          <a:chOff x="0" y="0"/>
          <a:chExt cx="0" cy="0"/>
        </a:xfrm>
      </p:grpSpPr>
      <p:sp>
        <p:nvSpPr>
          <p:cNvPr id="759" name="Shape 75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Two-Sample Sign Test</a:t>
            </a:r>
          </a:p>
        </p:txBody>
      </p:sp>
      <p:sp>
        <p:nvSpPr>
          <p:cNvPr id="760" name="Shape 760"/>
          <p:cNvSpPr txBox="1"/>
          <p:nvPr>
            <p:ph idx="1" type="body"/>
          </p:nvPr>
        </p:nvSpPr>
        <p:spPr>
          <a:xfrm>
            <a:off x="457200" y="1600200"/>
            <a:ext cx="8229600" cy="1972800"/>
          </a:xfrm>
          <a:prstGeom prst="rect">
            <a:avLst/>
          </a:prstGeom>
          <a:noFill/>
          <a:ln>
            <a:noFill/>
          </a:ln>
        </p:spPr>
        <p:txBody>
          <a:bodyPr anchorCtr="0" anchor="t" bIns="45700" lIns="91425" rIns="91425" tIns="45700">
            <a:noAutofit/>
          </a:bodyPr>
          <a:lstStyle/>
          <a:p>
            <a:pPr lvl="0" rtl="0">
              <a:lnSpc>
                <a:spcPct val="115000"/>
              </a:lnSpc>
              <a:spcBef>
                <a:spcPts val="0"/>
              </a:spcBef>
              <a:buClr>
                <a:schemeClr val="dk1"/>
              </a:buClr>
              <a:buSzPct val="100000"/>
              <a:buFont typeface="Arial"/>
              <a:buChar char="•"/>
            </a:pPr>
            <a:r>
              <a:rPr lang="en-GB"/>
              <a:t>General health section of SF-36 collected in a breast cancer study</a:t>
            </a:r>
          </a:p>
          <a:p>
            <a:pPr lvl="0" rtl="0">
              <a:lnSpc>
                <a:spcPct val="115000"/>
              </a:lnSpc>
              <a:spcBef>
                <a:spcPts val="0"/>
              </a:spcBef>
              <a:buClr>
                <a:schemeClr val="dk1"/>
              </a:buClr>
              <a:buSzPct val="100000"/>
              <a:buFont typeface="Arial"/>
              <a:buChar char="•"/>
            </a:pPr>
            <a:r>
              <a:rPr lang="en-GB"/>
              <a:t>Data collected at two time points</a:t>
            </a:r>
          </a:p>
          <a:p>
            <a:pPr lvl="0" rtl="0">
              <a:lnSpc>
                <a:spcPct val="115000"/>
              </a:lnSpc>
              <a:spcBef>
                <a:spcPts val="0"/>
              </a:spcBef>
              <a:buClr>
                <a:schemeClr val="dk1"/>
              </a:buClr>
              <a:buSzPct val="100000"/>
              <a:buFont typeface="Arial"/>
              <a:buChar char="•"/>
            </a:pPr>
            <a:r>
              <a:rPr lang="en-GB"/>
              <a:t>Is there a difference between the time points?</a:t>
            </a:r>
          </a:p>
          <a:p>
            <a:pPr indent="0" lvl="0" marL="0" rtl="0">
              <a:lnSpc>
                <a:spcPct val="115000"/>
              </a:lnSpc>
              <a:spcBef>
                <a:spcPts val="0"/>
              </a:spcBef>
              <a:buNone/>
            </a:pPr>
            <a:r>
              <a:t/>
            </a:r>
            <a:endParaRPr/>
          </a:p>
          <a:p>
            <a:pPr indent="0" lvl="0" marL="0" rtl="0">
              <a:lnSpc>
                <a:spcPct val="115000"/>
              </a:lnSpc>
              <a:spcBef>
                <a:spcPts val="600"/>
              </a:spcBef>
              <a:buNone/>
            </a:pPr>
            <a:r>
              <a:rPr lang="en-GB"/>
              <a:t>H</a:t>
            </a:r>
            <a:r>
              <a:rPr baseline="-25000" lang="en-GB"/>
              <a:t>0</a:t>
            </a:r>
            <a:r>
              <a:rPr lang="en-GB"/>
              <a:t> : medians of the two samples are the same</a:t>
            </a:r>
          </a:p>
          <a:p>
            <a:pPr indent="0" lvl="0" marL="0" rtl="0">
              <a:lnSpc>
                <a:spcPct val="115000"/>
              </a:lnSpc>
              <a:spcBef>
                <a:spcPts val="600"/>
              </a:spcBef>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5" name="Shape 765"/>
        <p:cNvGrpSpPr/>
        <p:nvPr/>
      </p:nvGrpSpPr>
      <p:grpSpPr>
        <a:xfrm>
          <a:off x="0" y="0"/>
          <a:ext cx="0" cy="0"/>
          <a:chOff x="0" y="0"/>
          <a:chExt cx="0" cy="0"/>
        </a:xfrm>
      </p:grpSpPr>
      <p:sp>
        <p:nvSpPr>
          <p:cNvPr id="766" name="Shape 76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Two-Sample Sign Test</a:t>
            </a:r>
          </a:p>
        </p:txBody>
      </p:sp>
      <p:pic>
        <p:nvPicPr>
          <p:cNvPr id="767" name="Shape 767"/>
          <p:cNvPicPr preferRelativeResize="0"/>
          <p:nvPr/>
        </p:nvPicPr>
        <p:blipFill>
          <a:blip r:embed="rId3">
            <a:alphaModFix/>
          </a:blip>
          <a:stretch>
            <a:fillRect/>
          </a:stretch>
        </p:blipFill>
        <p:spPr>
          <a:xfrm>
            <a:off x="457205" y="1417650"/>
            <a:ext cx="4038924" cy="4803774"/>
          </a:xfrm>
          <a:prstGeom prst="rect">
            <a:avLst/>
          </a:prstGeom>
          <a:noFill/>
          <a:ln>
            <a:noFill/>
          </a:ln>
        </p:spPr>
      </p:pic>
      <p:sp>
        <p:nvSpPr>
          <p:cNvPr id="768" name="Shape 768"/>
          <p:cNvSpPr txBox="1"/>
          <p:nvPr>
            <p:ph idx="1" type="body"/>
          </p:nvPr>
        </p:nvSpPr>
        <p:spPr>
          <a:xfrm>
            <a:off x="5121050" y="1512700"/>
            <a:ext cx="3830400" cy="1366200"/>
          </a:xfrm>
          <a:prstGeom prst="rect">
            <a:avLst/>
          </a:prstGeom>
          <a:noFill/>
          <a:ln>
            <a:noFill/>
          </a:ln>
        </p:spPr>
        <p:txBody>
          <a:bodyPr anchorCtr="0" anchor="t" bIns="45700" lIns="91425" rIns="91425" tIns="45700">
            <a:noAutofit/>
          </a:bodyPr>
          <a:lstStyle/>
          <a:p>
            <a:pPr indent="0" lvl="0" marL="0" rtl="0">
              <a:lnSpc>
                <a:spcPct val="115000"/>
              </a:lnSpc>
              <a:spcBef>
                <a:spcPts val="0"/>
              </a:spcBef>
              <a:buNone/>
            </a:pPr>
            <a:r>
              <a:rPr lang="en-GB" sz="2000"/>
              <a:t>Data are paired</a:t>
            </a:r>
          </a:p>
          <a:p>
            <a:pPr indent="0" lvl="0" marL="0" rtl="0">
              <a:lnSpc>
                <a:spcPct val="115000"/>
              </a:lnSpc>
              <a:spcBef>
                <a:spcPts val="0"/>
              </a:spcBef>
              <a:buNone/>
            </a:pPr>
            <a:r>
              <a:t/>
            </a:r>
            <a:endParaRPr sz="2000"/>
          </a:p>
        </p:txBody>
      </p:sp>
      <p:pic>
        <p:nvPicPr>
          <p:cNvPr id="769" name="Shape 769"/>
          <p:cNvPicPr preferRelativeResize="0"/>
          <p:nvPr/>
        </p:nvPicPr>
        <p:blipFill>
          <a:blip r:embed="rId4">
            <a:alphaModFix/>
          </a:blip>
          <a:stretch>
            <a:fillRect/>
          </a:stretch>
        </p:blipFill>
        <p:spPr>
          <a:xfrm>
            <a:off x="2791325" y="1417650"/>
            <a:ext cx="1709250" cy="4803774"/>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4" name="Shape 774"/>
        <p:cNvGrpSpPr/>
        <p:nvPr/>
      </p:nvGrpSpPr>
      <p:grpSpPr>
        <a:xfrm>
          <a:off x="0" y="0"/>
          <a:ext cx="0" cy="0"/>
          <a:chOff x="0" y="0"/>
          <a:chExt cx="0" cy="0"/>
        </a:xfrm>
      </p:grpSpPr>
      <p:sp>
        <p:nvSpPr>
          <p:cNvPr id="775" name="Shape 77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Two-Sample Sign Test</a:t>
            </a:r>
          </a:p>
        </p:txBody>
      </p:sp>
      <p:pic>
        <p:nvPicPr>
          <p:cNvPr id="776" name="Shape 776"/>
          <p:cNvPicPr preferRelativeResize="0"/>
          <p:nvPr/>
        </p:nvPicPr>
        <p:blipFill>
          <a:blip r:embed="rId3">
            <a:alphaModFix/>
          </a:blip>
          <a:stretch>
            <a:fillRect/>
          </a:stretch>
        </p:blipFill>
        <p:spPr>
          <a:xfrm>
            <a:off x="457205" y="1417650"/>
            <a:ext cx="4038924" cy="4803774"/>
          </a:xfrm>
          <a:prstGeom prst="rect">
            <a:avLst/>
          </a:prstGeom>
          <a:noFill/>
          <a:ln>
            <a:noFill/>
          </a:ln>
        </p:spPr>
      </p:pic>
      <p:sp>
        <p:nvSpPr>
          <p:cNvPr id="777" name="Shape 777"/>
          <p:cNvSpPr txBox="1"/>
          <p:nvPr>
            <p:ph idx="1" type="body"/>
          </p:nvPr>
        </p:nvSpPr>
        <p:spPr>
          <a:xfrm>
            <a:off x="5121050" y="1512700"/>
            <a:ext cx="3830400" cy="1366200"/>
          </a:xfrm>
          <a:prstGeom prst="rect">
            <a:avLst/>
          </a:prstGeom>
          <a:noFill/>
          <a:ln>
            <a:noFill/>
          </a:ln>
        </p:spPr>
        <p:txBody>
          <a:bodyPr anchorCtr="0" anchor="t" bIns="45700" lIns="91425" rIns="91425" tIns="45700">
            <a:noAutofit/>
          </a:bodyPr>
          <a:lstStyle/>
          <a:p>
            <a:pPr indent="0" lvl="0" marL="0" rtl="0">
              <a:lnSpc>
                <a:spcPct val="115000"/>
              </a:lnSpc>
              <a:spcBef>
                <a:spcPts val="0"/>
              </a:spcBef>
              <a:buNone/>
            </a:pPr>
            <a:r>
              <a:rPr lang="en-GB" sz="2000"/>
              <a:t>Data are paired</a:t>
            </a:r>
          </a:p>
          <a:p>
            <a:pPr indent="0" lvl="0" marL="0" rtl="0">
              <a:lnSpc>
                <a:spcPct val="115000"/>
              </a:lnSpc>
              <a:spcBef>
                <a:spcPts val="0"/>
              </a:spcBef>
              <a:buNone/>
            </a:pPr>
            <a:r>
              <a:t/>
            </a:r>
            <a:endParaRPr sz="2000"/>
          </a:p>
        </p:txBody>
      </p:sp>
      <p:pic>
        <p:nvPicPr>
          <p:cNvPr id="778" name="Shape 778"/>
          <p:cNvPicPr preferRelativeResize="0"/>
          <p:nvPr/>
        </p:nvPicPr>
        <p:blipFill>
          <a:blip r:embed="rId4">
            <a:alphaModFix/>
          </a:blip>
          <a:stretch>
            <a:fillRect/>
          </a:stretch>
        </p:blipFill>
        <p:spPr>
          <a:xfrm>
            <a:off x="3982650" y="1417654"/>
            <a:ext cx="517927" cy="4803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idx="1" type="body"/>
          </p:nvPr>
        </p:nvSpPr>
        <p:spPr>
          <a:xfrm>
            <a:off x="457200" y="2204864"/>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Next type of data</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Mutually exclusive fixed categories</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Implicit order</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Can say one category higher than another</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But not how much higher</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Example: stress level 1</a:t>
            </a:r>
            <a:r>
              <a:rPr b="0" i="0" lang="en-GB" sz="3200" u="none" cap="none" strike="noStrike">
                <a:solidFill>
                  <a:schemeClr val="dk1"/>
                </a:solidFill>
                <a:latin typeface="Calibri"/>
                <a:ea typeface="Calibri"/>
                <a:cs typeface="Calibri"/>
                <a:sym typeface="Calibri"/>
              </a:rPr>
              <a:t> = </a:t>
            </a:r>
            <a:r>
              <a:rPr b="0" i="0" lang="en-GB" sz="3200" u="none" cap="none" strike="noStrike">
                <a:solidFill>
                  <a:schemeClr val="dk1"/>
                </a:solidFill>
                <a:latin typeface="Calibri"/>
                <a:ea typeface="Calibri"/>
                <a:cs typeface="Calibri"/>
                <a:sym typeface="Calibri"/>
              </a:rPr>
              <a:t>low … 7</a:t>
            </a:r>
            <a:r>
              <a:rPr b="0" i="0" lang="en-GB" sz="3200" u="none" cap="none" strike="noStrike">
                <a:solidFill>
                  <a:schemeClr val="dk1"/>
                </a:solidFill>
                <a:latin typeface="Calibri"/>
                <a:ea typeface="Calibri"/>
                <a:cs typeface="Calibri"/>
                <a:sym typeface="Calibri"/>
              </a:rPr>
              <a:t> = </a:t>
            </a:r>
            <a:r>
              <a:rPr b="0" i="0" lang="en-GB" sz="3200" u="none" cap="none" strike="noStrike">
                <a:solidFill>
                  <a:schemeClr val="dk1"/>
                </a:solidFill>
                <a:latin typeface="Calibri"/>
                <a:ea typeface="Calibri"/>
                <a:cs typeface="Calibri"/>
                <a:sym typeface="Calibri"/>
              </a:rPr>
              <a:t>high</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Others: Grade, stage, treatment response, education level, pain level.</a:t>
            </a:r>
          </a:p>
        </p:txBody>
      </p:sp>
      <p:pic>
        <p:nvPicPr>
          <p:cNvPr descr="Ordinal2.tiff" id="134" name="Shape 134"/>
          <p:cNvPicPr preferRelativeResize="0"/>
          <p:nvPr/>
        </p:nvPicPr>
        <p:blipFill rotWithShape="1">
          <a:blip r:embed="rId3">
            <a:alphaModFix/>
          </a:blip>
          <a:srcRect b="0" l="0" r="0" t="0"/>
          <a:stretch/>
        </p:blipFill>
        <p:spPr>
          <a:xfrm>
            <a:off x="38348" y="3076"/>
            <a:ext cx="4965700" cy="2120899"/>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3" name="Shape 783"/>
        <p:cNvGrpSpPr/>
        <p:nvPr/>
      </p:nvGrpSpPr>
      <p:grpSpPr>
        <a:xfrm>
          <a:off x="0" y="0"/>
          <a:ext cx="0" cy="0"/>
          <a:chOff x="0" y="0"/>
          <a:chExt cx="0" cy="0"/>
        </a:xfrm>
      </p:grpSpPr>
      <p:sp>
        <p:nvSpPr>
          <p:cNvPr id="784" name="Shape 78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Two-Sample Sign Test</a:t>
            </a:r>
          </a:p>
        </p:txBody>
      </p:sp>
      <p:pic>
        <p:nvPicPr>
          <p:cNvPr id="785" name="Shape 785"/>
          <p:cNvPicPr preferRelativeResize="0"/>
          <p:nvPr/>
        </p:nvPicPr>
        <p:blipFill>
          <a:blip r:embed="rId3">
            <a:alphaModFix/>
          </a:blip>
          <a:stretch>
            <a:fillRect/>
          </a:stretch>
        </p:blipFill>
        <p:spPr>
          <a:xfrm>
            <a:off x="457205" y="1417650"/>
            <a:ext cx="4038924" cy="4803774"/>
          </a:xfrm>
          <a:prstGeom prst="rect">
            <a:avLst/>
          </a:prstGeom>
          <a:noFill/>
          <a:ln>
            <a:noFill/>
          </a:ln>
        </p:spPr>
      </p:pic>
      <p:sp>
        <p:nvSpPr>
          <p:cNvPr id="786" name="Shape 786"/>
          <p:cNvSpPr txBox="1"/>
          <p:nvPr>
            <p:ph idx="1" type="body"/>
          </p:nvPr>
        </p:nvSpPr>
        <p:spPr>
          <a:xfrm>
            <a:off x="5121050" y="1512700"/>
            <a:ext cx="3830400" cy="1366200"/>
          </a:xfrm>
          <a:prstGeom prst="rect">
            <a:avLst/>
          </a:prstGeom>
          <a:noFill/>
          <a:ln>
            <a:noFill/>
          </a:ln>
        </p:spPr>
        <p:txBody>
          <a:bodyPr anchorCtr="0" anchor="t" bIns="45700" lIns="91425" rIns="91425" tIns="45700">
            <a:noAutofit/>
          </a:bodyPr>
          <a:lstStyle/>
          <a:p>
            <a:pPr indent="0" lvl="0" marL="0" rtl="0">
              <a:lnSpc>
                <a:spcPct val="115000"/>
              </a:lnSpc>
              <a:spcBef>
                <a:spcPts val="0"/>
              </a:spcBef>
              <a:buNone/>
            </a:pPr>
            <a:r>
              <a:rPr lang="en-GB" sz="2000"/>
              <a:t>Data are paired</a:t>
            </a:r>
          </a:p>
          <a:p>
            <a:pPr indent="0" lvl="0" marL="0" rtl="0">
              <a:lnSpc>
                <a:spcPct val="115000"/>
              </a:lnSpc>
              <a:spcBef>
                <a:spcPts val="0"/>
              </a:spcBef>
              <a:buNone/>
            </a:pPr>
            <a:r>
              <a:t/>
            </a:r>
            <a:endParaRPr sz="2000"/>
          </a:p>
          <a:p>
            <a:pPr indent="0" lvl="0" marL="0" rtl="0">
              <a:lnSpc>
                <a:spcPct val="115000"/>
              </a:lnSpc>
              <a:spcBef>
                <a:spcPts val="0"/>
              </a:spcBef>
              <a:buNone/>
            </a:pPr>
            <a:r>
              <a:rPr lang="en-GB" sz="2000"/>
              <a:t>Negative signs : 12</a:t>
            </a:r>
          </a:p>
          <a:p>
            <a:pPr indent="0" lvl="0" marL="0" rtl="0">
              <a:lnSpc>
                <a:spcPct val="115000"/>
              </a:lnSpc>
              <a:spcBef>
                <a:spcPts val="0"/>
              </a:spcBef>
              <a:buNone/>
            </a:pPr>
            <a:r>
              <a:rPr lang="en-GB" sz="2000"/>
              <a:t>Positive signs : 3</a:t>
            </a:r>
          </a:p>
          <a:p>
            <a:pPr indent="0" lvl="0" marL="0" rtl="0">
              <a:lnSpc>
                <a:spcPct val="115000"/>
              </a:lnSpc>
              <a:spcBef>
                <a:spcPts val="0"/>
              </a:spcBef>
              <a:buNone/>
            </a:pPr>
            <a:r>
              <a:t/>
            </a:r>
            <a:endParaRPr sz="20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1" name="Shape 791"/>
        <p:cNvGrpSpPr/>
        <p:nvPr/>
      </p:nvGrpSpPr>
      <p:grpSpPr>
        <a:xfrm>
          <a:off x="0" y="0"/>
          <a:ext cx="0" cy="0"/>
          <a:chOff x="0" y="0"/>
          <a:chExt cx="0" cy="0"/>
        </a:xfrm>
      </p:grpSpPr>
      <p:sp>
        <p:nvSpPr>
          <p:cNvPr id="792" name="Shape 79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Two-Sample Sign Test</a:t>
            </a:r>
          </a:p>
        </p:txBody>
      </p:sp>
      <p:pic>
        <p:nvPicPr>
          <p:cNvPr id="793" name="Shape 793"/>
          <p:cNvPicPr preferRelativeResize="0"/>
          <p:nvPr/>
        </p:nvPicPr>
        <p:blipFill>
          <a:blip r:embed="rId3">
            <a:alphaModFix/>
          </a:blip>
          <a:stretch>
            <a:fillRect/>
          </a:stretch>
        </p:blipFill>
        <p:spPr>
          <a:xfrm>
            <a:off x="457205" y="1417650"/>
            <a:ext cx="4038924" cy="4803774"/>
          </a:xfrm>
          <a:prstGeom prst="rect">
            <a:avLst/>
          </a:prstGeom>
          <a:noFill/>
          <a:ln>
            <a:noFill/>
          </a:ln>
        </p:spPr>
      </p:pic>
      <p:sp>
        <p:nvSpPr>
          <p:cNvPr id="794" name="Shape 794"/>
          <p:cNvSpPr txBox="1"/>
          <p:nvPr>
            <p:ph idx="1" type="body"/>
          </p:nvPr>
        </p:nvSpPr>
        <p:spPr>
          <a:xfrm>
            <a:off x="5121050" y="1512700"/>
            <a:ext cx="3830400" cy="1366200"/>
          </a:xfrm>
          <a:prstGeom prst="rect">
            <a:avLst/>
          </a:prstGeom>
          <a:noFill/>
          <a:ln>
            <a:noFill/>
          </a:ln>
        </p:spPr>
        <p:txBody>
          <a:bodyPr anchorCtr="0" anchor="t" bIns="45700" lIns="91425" rIns="91425" tIns="45700">
            <a:noAutofit/>
          </a:bodyPr>
          <a:lstStyle/>
          <a:p>
            <a:pPr indent="0" lvl="0" marL="0" rtl="0">
              <a:lnSpc>
                <a:spcPct val="115000"/>
              </a:lnSpc>
              <a:spcBef>
                <a:spcPts val="0"/>
              </a:spcBef>
              <a:buNone/>
            </a:pPr>
            <a:r>
              <a:rPr lang="en-GB" sz="2000"/>
              <a:t>Data are paired</a:t>
            </a:r>
          </a:p>
          <a:p>
            <a:pPr indent="0" lvl="0" marL="0" rtl="0">
              <a:lnSpc>
                <a:spcPct val="115000"/>
              </a:lnSpc>
              <a:spcBef>
                <a:spcPts val="0"/>
              </a:spcBef>
              <a:buNone/>
            </a:pPr>
            <a:r>
              <a:t/>
            </a:r>
            <a:endParaRPr sz="2000"/>
          </a:p>
          <a:p>
            <a:pPr indent="0" lvl="0" marL="0" rtl="0">
              <a:lnSpc>
                <a:spcPct val="115000"/>
              </a:lnSpc>
              <a:spcBef>
                <a:spcPts val="0"/>
              </a:spcBef>
              <a:buNone/>
            </a:pPr>
            <a:r>
              <a:rPr lang="en-GB" sz="2000"/>
              <a:t>Negative signs : 12</a:t>
            </a:r>
          </a:p>
          <a:p>
            <a:pPr indent="0" lvl="0" marL="0" rtl="0">
              <a:lnSpc>
                <a:spcPct val="115000"/>
              </a:lnSpc>
              <a:spcBef>
                <a:spcPts val="0"/>
              </a:spcBef>
              <a:buNone/>
            </a:pPr>
            <a:r>
              <a:rPr lang="en-GB" sz="2000"/>
              <a:t>Positive signs : 3</a:t>
            </a:r>
          </a:p>
          <a:p>
            <a:pPr indent="0" lvl="0" marL="0" rtl="0">
              <a:lnSpc>
                <a:spcPct val="115000"/>
              </a:lnSpc>
              <a:spcBef>
                <a:spcPts val="0"/>
              </a:spcBef>
              <a:buNone/>
            </a:pPr>
            <a:r>
              <a:t/>
            </a:r>
            <a:endParaRPr sz="2000"/>
          </a:p>
          <a:p>
            <a:pPr indent="0" lvl="0" marL="0" rtl="0">
              <a:lnSpc>
                <a:spcPct val="115000"/>
              </a:lnSpc>
              <a:spcBef>
                <a:spcPts val="0"/>
              </a:spcBef>
              <a:buNone/>
            </a:pPr>
            <a:r>
              <a:rPr lang="en-GB" sz="2000"/>
              <a:t>Binomial tables: n=15, p=0.5, x=3</a:t>
            </a:r>
          </a:p>
          <a:p>
            <a:pPr indent="0" lvl="0" marL="0" rtl="0">
              <a:lnSpc>
                <a:spcPct val="115000"/>
              </a:lnSpc>
              <a:spcBef>
                <a:spcPts val="0"/>
              </a:spcBef>
              <a:buNone/>
            </a:pPr>
            <a:r>
              <a:t/>
            </a:r>
            <a:endParaRPr sz="2000"/>
          </a:p>
        </p:txBody>
      </p:sp>
      <p:pic>
        <p:nvPicPr>
          <p:cNvPr id="795" name="Shape 795"/>
          <p:cNvPicPr preferRelativeResize="0"/>
          <p:nvPr/>
        </p:nvPicPr>
        <p:blipFill>
          <a:blip r:embed="rId4">
            <a:alphaModFix/>
          </a:blip>
          <a:stretch>
            <a:fillRect/>
          </a:stretch>
        </p:blipFill>
        <p:spPr>
          <a:xfrm>
            <a:off x="4924212" y="3294300"/>
            <a:ext cx="3495675" cy="266700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0" name="Shape 800"/>
        <p:cNvGrpSpPr/>
        <p:nvPr/>
      </p:nvGrpSpPr>
      <p:grpSpPr>
        <a:xfrm>
          <a:off x="0" y="0"/>
          <a:ext cx="0" cy="0"/>
          <a:chOff x="0" y="0"/>
          <a:chExt cx="0" cy="0"/>
        </a:xfrm>
      </p:grpSpPr>
      <p:sp>
        <p:nvSpPr>
          <p:cNvPr id="801" name="Shape 80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Two-Sample Sign Test</a:t>
            </a:r>
          </a:p>
        </p:txBody>
      </p:sp>
      <p:pic>
        <p:nvPicPr>
          <p:cNvPr id="802" name="Shape 802"/>
          <p:cNvPicPr preferRelativeResize="0"/>
          <p:nvPr/>
        </p:nvPicPr>
        <p:blipFill>
          <a:blip r:embed="rId3">
            <a:alphaModFix/>
          </a:blip>
          <a:stretch>
            <a:fillRect/>
          </a:stretch>
        </p:blipFill>
        <p:spPr>
          <a:xfrm>
            <a:off x="457205" y="1417650"/>
            <a:ext cx="4038924" cy="4803774"/>
          </a:xfrm>
          <a:prstGeom prst="rect">
            <a:avLst/>
          </a:prstGeom>
          <a:noFill/>
          <a:ln>
            <a:noFill/>
          </a:ln>
        </p:spPr>
      </p:pic>
      <p:sp>
        <p:nvSpPr>
          <p:cNvPr id="803" name="Shape 803"/>
          <p:cNvSpPr txBox="1"/>
          <p:nvPr>
            <p:ph idx="1" type="body"/>
          </p:nvPr>
        </p:nvSpPr>
        <p:spPr>
          <a:xfrm>
            <a:off x="5121050" y="1512700"/>
            <a:ext cx="3830400" cy="1366200"/>
          </a:xfrm>
          <a:prstGeom prst="rect">
            <a:avLst/>
          </a:prstGeom>
          <a:noFill/>
          <a:ln>
            <a:noFill/>
          </a:ln>
        </p:spPr>
        <p:txBody>
          <a:bodyPr anchorCtr="0" anchor="t" bIns="45700" lIns="91425" rIns="91425" tIns="45700">
            <a:noAutofit/>
          </a:bodyPr>
          <a:lstStyle/>
          <a:p>
            <a:pPr indent="-69850" lvl="0" marL="0" rtl="0">
              <a:lnSpc>
                <a:spcPct val="115000"/>
              </a:lnSpc>
              <a:spcBef>
                <a:spcPts val="0"/>
              </a:spcBef>
              <a:buClr>
                <a:schemeClr val="dk1"/>
              </a:buClr>
              <a:buSzPct val="55000"/>
              <a:buFont typeface="Arial"/>
              <a:buNone/>
            </a:pPr>
            <a:r>
              <a:rPr lang="en-GB" sz="2000"/>
              <a:t>Data are paired</a:t>
            </a:r>
          </a:p>
          <a:p>
            <a:pPr indent="0" lvl="0" marL="0" rtl="0">
              <a:lnSpc>
                <a:spcPct val="115000"/>
              </a:lnSpc>
              <a:spcBef>
                <a:spcPts val="0"/>
              </a:spcBef>
              <a:buNone/>
            </a:pPr>
            <a:r>
              <a:t/>
            </a:r>
            <a:endParaRPr sz="2000"/>
          </a:p>
          <a:p>
            <a:pPr indent="-69850" lvl="0" marL="0" rtl="0">
              <a:lnSpc>
                <a:spcPct val="115000"/>
              </a:lnSpc>
              <a:spcBef>
                <a:spcPts val="0"/>
              </a:spcBef>
              <a:buClr>
                <a:schemeClr val="dk1"/>
              </a:buClr>
              <a:buSzPct val="55000"/>
              <a:buFont typeface="Arial"/>
              <a:buNone/>
            </a:pPr>
            <a:r>
              <a:rPr lang="en-GB" sz="2000"/>
              <a:t>Negative signs : 12</a:t>
            </a:r>
          </a:p>
          <a:p>
            <a:pPr indent="-69850" lvl="0" marL="0" rtl="0">
              <a:lnSpc>
                <a:spcPct val="115000"/>
              </a:lnSpc>
              <a:spcBef>
                <a:spcPts val="0"/>
              </a:spcBef>
              <a:buClr>
                <a:schemeClr val="dk1"/>
              </a:buClr>
              <a:buSzPct val="55000"/>
              <a:buFont typeface="Arial"/>
              <a:buNone/>
            </a:pPr>
            <a:r>
              <a:rPr lang="en-GB" sz="2000"/>
              <a:t>Positive signs : 3</a:t>
            </a:r>
          </a:p>
          <a:p>
            <a:pPr indent="0" lvl="0" marL="0" rtl="0">
              <a:lnSpc>
                <a:spcPct val="115000"/>
              </a:lnSpc>
              <a:spcBef>
                <a:spcPts val="0"/>
              </a:spcBef>
              <a:buNone/>
            </a:pPr>
            <a:r>
              <a:t/>
            </a:r>
            <a:endParaRPr sz="2000"/>
          </a:p>
          <a:p>
            <a:pPr indent="0" lvl="0" marL="0" rtl="0">
              <a:lnSpc>
                <a:spcPct val="115000"/>
              </a:lnSpc>
              <a:spcBef>
                <a:spcPts val="0"/>
              </a:spcBef>
              <a:buNone/>
            </a:pPr>
            <a:r>
              <a:rPr lang="en-GB" sz="2000"/>
              <a:t>Binomial tables: n=15, p=0.5, x=3</a:t>
            </a:r>
          </a:p>
          <a:p>
            <a:pPr indent="0" lvl="0" marL="0" rtl="0">
              <a:lnSpc>
                <a:spcPct val="115000"/>
              </a:lnSpc>
              <a:spcBef>
                <a:spcPts val="0"/>
              </a:spcBef>
              <a:buNone/>
            </a:pPr>
            <a:r>
              <a:t/>
            </a:r>
            <a:endParaRPr sz="2000"/>
          </a:p>
          <a:p>
            <a:pPr indent="0" lvl="0" marL="0" rtl="0">
              <a:lnSpc>
                <a:spcPct val="115000"/>
              </a:lnSpc>
              <a:spcBef>
                <a:spcPts val="0"/>
              </a:spcBef>
              <a:buNone/>
            </a:pPr>
            <a:r>
              <a:t/>
            </a:r>
            <a:endParaRPr sz="2000"/>
          </a:p>
          <a:p>
            <a:pPr indent="0" lvl="0" marL="0" rtl="0">
              <a:lnSpc>
                <a:spcPct val="115000"/>
              </a:lnSpc>
              <a:spcBef>
                <a:spcPts val="0"/>
              </a:spcBef>
              <a:buNone/>
            </a:pPr>
            <a:r>
              <a:t/>
            </a:r>
            <a:endParaRPr sz="2000"/>
          </a:p>
          <a:p>
            <a:pPr indent="0" lvl="0" marL="0" rtl="0">
              <a:lnSpc>
                <a:spcPct val="115000"/>
              </a:lnSpc>
              <a:spcBef>
                <a:spcPts val="0"/>
              </a:spcBef>
              <a:buNone/>
            </a:pPr>
            <a:r>
              <a:t/>
            </a:r>
            <a:endParaRPr sz="2000"/>
          </a:p>
          <a:p>
            <a:pPr indent="0" lvl="0" marL="0" rtl="0">
              <a:lnSpc>
                <a:spcPct val="115000"/>
              </a:lnSpc>
              <a:spcBef>
                <a:spcPts val="0"/>
              </a:spcBef>
              <a:buNone/>
            </a:pPr>
            <a:r>
              <a:t/>
            </a:r>
            <a:endParaRPr sz="2000"/>
          </a:p>
          <a:p>
            <a:pPr indent="0" lvl="0" marL="0" rtl="0">
              <a:lnSpc>
                <a:spcPct val="115000"/>
              </a:lnSpc>
              <a:spcBef>
                <a:spcPts val="0"/>
              </a:spcBef>
              <a:buNone/>
            </a:pPr>
            <a:r>
              <a:t/>
            </a:r>
            <a:endParaRPr sz="2000"/>
          </a:p>
          <a:p>
            <a:pPr indent="0" lvl="0" marL="0" rtl="0">
              <a:lnSpc>
                <a:spcPct val="115000"/>
              </a:lnSpc>
              <a:spcBef>
                <a:spcPts val="600"/>
              </a:spcBef>
              <a:buNone/>
            </a:pPr>
            <a:r>
              <a:t/>
            </a:r>
            <a:endParaRPr sz="600"/>
          </a:p>
          <a:p>
            <a:pPr indent="0" lvl="0" marL="0" rtl="0">
              <a:lnSpc>
                <a:spcPct val="115000"/>
              </a:lnSpc>
              <a:spcBef>
                <a:spcPts val="600"/>
              </a:spcBef>
              <a:buNone/>
            </a:pPr>
            <a:r>
              <a:rPr lang="en-GB" sz="1800"/>
              <a:t>P-value = 0.035</a:t>
            </a:r>
          </a:p>
          <a:p>
            <a:pPr indent="0" lvl="0" marL="0" rtl="0">
              <a:lnSpc>
                <a:spcPct val="115000"/>
              </a:lnSpc>
              <a:spcBef>
                <a:spcPts val="0"/>
              </a:spcBef>
              <a:buNone/>
            </a:pPr>
            <a:r>
              <a:t/>
            </a:r>
            <a:endParaRPr sz="2000"/>
          </a:p>
        </p:txBody>
      </p:sp>
      <p:pic>
        <p:nvPicPr>
          <p:cNvPr id="804" name="Shape 804"/>
          <p:cNvPicPr preferRelativeResize="0"/>
          <p:nvPr/>
        </p:nvPicPr>
        <p:blipFill>
          <a:blip r:embed="rId4">
            <a:alphaModFix/>
          </a:blip>
          <a:stretch>
            <a:fillRect/>
          </a:stretch>
        </p:blipFill>
        <p:spPr>
          <a:xfrm>
            <a:off x="4924212" y="3294300"/>
            <a:ext cx="3495675" cy="266700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9" name="Shape 809"/>
        <p:cNvGrpSpPr/>
        <p:nvPr/>
      </p:nvGrpSpPr>
      <p:grpSpPr>
        <a:xfrm>
          <a:off x="0" y="0"/>
          <a:ext cx="0" cy="0"/>
          <a:chOff x="0" y="0"/>
          <a:chExt cx="0" cy="0"/>
        </a:xfrm>
      </p:grpSpPr>
      <p:sp>
        <p:nvSpPr>
          <p:cNvPr id="810" name="Shape 81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Two-Sample Sign Test</a:t>
            </a:r>
          </a:p>
        </p:txBody>
      </p:sp>
      <p:sp>
        <p:nvSpPr>
          <p:cNvPr id="811" name="Shape 811"/>
          <p:cNvSpPr txBox="1"/>
          <p:nvPr>
            <p:ph idx="1" type="body"/>
          </p:nvPr>
        </p:nvSpPr>
        <p:spPr>
          <a:xfrm>
            <a:off x="457200" y="1600200"/>
            <a:ext cx="8229600" cy="1972800"/>
          </a:xfrm>
          <a:prstGeom prst="rect">
            <a:avLst/>
          </a:prstGeom>
          <a:noFill/>
          <a:ln>
            <a:noFill/>
          </a:ln>
        </p:spPr>
        <p:txBody>
          <a:bodyPr anchorCtr="0" anchor="t" bIns="45700" lIns="91425" rIns="91425" tIns="45700">
            <a:noAutofit/>
          </a:bodyPr>
          <a:lstStyle/>
          <a:p>
            <a:pPr indent="0" lvl="0" marL="0" rtl="0">
              <a:lnSpc>
                <a:spcPct val="115000"/>
              </a:lnSpc>
              <a:spcBef>
                <a:spcPts val="600"/>
              </a:spcBef>
              <a:buNone/>
            </a:pPr>
            <a:r>
              <a:rPr lang="en-GB"/>
              <a:t>H</a:t>
            </a:r>
            <a:r>
              <a:rPr baseline="-25000" lang="en-GB"/>
              <a:t>0</a:t>
            </a:r>
            <a:r>
              <a:rPr lang="en-GB"/>
              <a:t> : medians of the two samples are the same</a:t>
            </a:r>
          </a:p>
          <a:p>
            <a:pPr indent="0" lvl="0" marL="0" rtl="0">
              <a:lnSpc>
                <a:spcPct val="115000"/>
              </a:lnSpc>
              <a:spcBef>
                <a:spcPts val="0"/>
              </a:spcBef>
              <a:buNone/>
            </a:pPr>
            <a:r>
              <a:t/>
            </a:r>
            <a:endParaRPr/>
          </a:p>
          <a:p>
            <a:pPr indent="-228600" lvl="0" marL="457200" rtl="0">
              <a:lnSpc>
                <a:spcPct val="115000"/>
              </a:lnSpc>
              <a:spcBef>
                <a:spcPts val="0"/>
              </a:spcBef>
            </a:pPr>
            <a:r>
              <a:rPr lang="en-GB"/>
              <a:t>Sign test p-value = 0.035</a:t>
            </a:r>
          </a:p>
          <a:p>
            <a:pPr indent="-228600" lvl="0" marL="457200" rtl="0">
              <a:lnSpc>
                <a:spcPct val="115000"/>
              </a:lnSpc>
              <a:spcBef>
                <a:spcPts val="0"/>
              </a:spcBef>
            </a:pPr>
            <a:r>
              <a:rPr lang="en-GB"/>
              <a:t>Reject the null hypothesis</a:t>
            </a:r>
          </a:p>
          <a:p>
            <a:pPr indent="0" lvl="0" marL="0" rtl="0">
              <a:lnSpc>
                <a:spcPct val="115000"/>
              </a:lnSpc>
              <a:spcBef>
                <a:spcPts val="600"/>
              </a:spcBef>
              <a:buNone/>
            </a:pPr>
            <a:r>
              <a:t/>
            </a:r>
            <a:endParaRPr/>
          </a:p>
          <a:p>
            <a:pPr indent="0" lvl="0" marL="0" rtl="0">
              <a:lnSpc>
                <a:spcPct val="115000"/>
              </a:lnSpc>
              <a:spcBef>
                <a:spcPts val="600"/>
              </a:spcBef>
              <a:buNone/>
            </a:pPr>
            <a:r>
              <a:rPr lang="en-GB"/>
              <a:t>Conclusion: there is a difference in general health between the two time points</a:t>
            </a:r>
          </a:p>
          <a:p>
            <a:pPr indent="0" lvl="0" marL="0" rtl="0">
              <a:lnSpc>
                <a:spcPct val="115000"/>
              </a:lnSpc>
              <a:spcBef>
                <a:spcPts val="600"/>
              </a:spcBef>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6" name="Shape 816"/>
        <p:cNvGrpSpPr/>
        <p:nvPr/>
      </p:nvGrpSpPr>
      <p:grpSpPr>
        <a:xfrm>
          <a:off x="0" y="0"/>
          <a:ext cx="0" cy="0"/>
          <a:chOff x="0" y="0"/>
          <a:chExt cx="0" cy="0"/>
        </a:xfrm>
      </p:grpSpPr>
      <p:sp>
        <p:nvSpPr>
          <p:cNvPr id="817" name="Shape 81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Presentation of the Results</a:t>
            </a:r>
          </a:p>
        </p:txBody>
      </p:sp>
      <p:sp>
        <p:nvSpPr>
          <p:cNvPr id="818" name="Shape 818"/>
          <p:cNvSpPr txBox="1"/>
          <p:nvPr>
            <p:ph idx="1" type="body"/>
          </p:nvPr>
        </p:nvSpPr>
        <p:spPr>
          <a:xfrm>
            <a:off x="457200" y="1600200"/>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One-sample case:</a:t>
            </a:r>
          </a:p>
          <a:p>
            <a:pPr indent="0" lvl="0" marL="457200" marR="0" rtl="0" algn="l">
              <a:spcBef>
                <a:spcPts val="560"/>
              </a:spcBef>
              <a:spcAft>
                <a:spcPts val="0"/>
              </a:spcAft>
              <a:buNone/>
            </a:pPr>
            <a:r>
              <a:rPr i="1" lang="en-GB" sz="2600"/>
              <a:t>“</a:t>
            </a:r>
            <a:r>
              <a:rPr b="0" i="1" lang="en-GB" sz="2600" u="none" cap="none" strike="noStrike">
                <a:solidFill>
                  <a:schemeClr val="dk1"/>
                </a:solidFill>
                <a:latin typeface="Calibri"/>
                <a:ea typeface="Calibri"/>
                <a:cs typeface="Calibri"/>
                <a:sym typeface="Calibri"/>
              </a:rPr>
              <a:t>There is </a:t>
            </a:r>
            <a:r>
              <a:rPr i="1" lang="en-GB" sz="2600"/>
              <a:t>insufficient</a:t>
            </a:r>
            <a:r>
              <a:rPr b="0" i="1" lang="en-GB" sz="2600" u="none" cap="none" strike="noStrike">
                <a:solidFill>
                  <a:schemeClr val="dk1"/>
                </a:solidFill>
                <a:latin typeface="Calibri"/>
                <a:ea typeface="Calibri"/>
                <a:cs typeface="Calibri"/>
                <a:sym typeface="Calibri"/>
              </a:rPr>
              <a:t> evidence </a:t>
            </a:r>
            <a:r>
              <a:rPr i="1" lang="en-GB" sz="2600"/>
              <a:t>to suggest</a:t>
            </a:r>
            <a:r>
              <a:rPr b="0" i="1" lang="en-GB" sz="2600" u="none" cap="none" strike="noStrike">
                <a:solidFill>
                  <a:schemeClr val="dk1"/>
                </a:solidFill>
                <a:latin typeface="Calibri"/>
                <a:ea typeface="Calibri"/>
                <a:cs typeface="Calibri"/>
                <a:sym typeface="Calibri"/>
              </a:rPr>
              <a:t> a</a:t>
            </a:r>
            <a:r>
              <a:rPr i="1" lang="en-GB" sz="2600"/>
              <a:t> significant</a:t>
            </a:r>
            <a:r>
              <a:rPr b="0" i="1" lang="en-GB" sz="2600" u="none" cap="none" strike="noStrike">
                <a:solidFill>
                  <a:schemeClr val="dk1"/>
                </a:solidFill>
                <a:latin typeface="Calibri"/>
                <a:ea typeface="Calibri"/>
                <a:cs typeface="Calibri"/>
                <a:sym typeface="Calibri"/>
              </a:rPr>
              <a:t> difference </a:t>
            </a:r>
            <a:r>
              <a:rPr i="1" lang="en-GB" sz="2600"/>
              <a:t>between</a:t>
            </a:r>
            <a:r>
              <a:rPr b="0" i="1" lang="en-GB" sz="2600" u="none" cap="none" strike="noStrike">
                <a:solidFill>
                  <a:schemeClr val="dk1"/>
                </a:solidFill>
                <a:latin typeface="Calibri"/>
                <a:ea typeface="Calibri"/>
                <a:cs typeface="Calibri"/>
                <a:sym typeface="Calibri"/>
              </a:rPr>
              <a:t> the median general health value (60) observed in this </a:t>
            </a:r>
            <a:r>
              <a:rPr i="1" lang="en-GB" sz="2600"/>
              <a:t>sample</a:t>
            </a:r>
            <a:r>
              <a:rPr b="0" i="1" lang="en-GB" sz="2600" u="none" cap="none" strike="noStrike">
                <a:solidFill>
                  <a:schemeClr val="dk1"/>
                </a:solidFill>
                <a:latin typeface="Calibri"/>
                <a:ea typeface="Calibri"/>
                <a:cs typeface="Calibri"/>
                <a:sym typeface="Calibri"/>
              </a:rPr>
              <a:t> and the value (72) observed in the general population (p=0.42, sign test).</a:t>
            </a:r>
            <a:r>
              <a:rPr i="1" lang="en-GB" sz="2600"/>
              <a:t>”</a:t>
            </a:r>
          </a:p>
          <a:p>
            <a:pPr indent="0" lvl="0" marL="457200" marR="0" rtl="0" algn="l">
              <a:spcBef>
                <a:spcPts val="560"/>
              </a:spcBef>
              <a:spcAft>
                <a:spcPts val="0"/>
              </a:spcAft>
              <a:buNone/>
            </a:pPr>
            <a:r>
              <a:t/>
            </a:r>
            <a:endParaRPr sz="600"/>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Two-sample case:</a:t>
            </a:r>
          </a:p>
          <a:p>
            <a:pPr indent="0" lvl="0" marL="457200" marR="0" rtl="0" algn="l">
              <a:spcBef>
                <a:spcPts val="560"/>
              </a:spcBef>
              <a:spcAft>
                <a:spcPts val="0"/>
              </a:spcAft>
              <a:buNone/>
            </a:pPr>
            <a:r>
              <a:rPr i="1" lang="en-GB" sz="2600"/>
              <a:t>“</a:t>
            </a:r>
            <a:r>
              <a:rPr b="0" i="1" lang="en-GB" sz="2600" u="none" cap="none" strike="noStrike">
                <a:solidFill>
                  <a:schemeClr val="dk1"/>
                </a:solidFill>
                <a:latin typeface="Calibri"/>
                <a:ea typeface="Calibri"/>
                <a:cs typeface="Calibri"/>
                <a:sym typeface="Calibri"/>
              </a:rPr>
              <a:t>The median general health value observed at the second time point</a:t>
            </a:r>
            <a:r>
              <a:rPr i="1" lang="en-GB" sz="2600"/>
              <a:t> (</a:t>
            </a:r>
            <a:r>
              <a:rPr b="0" i="1" lang="en-GB" sz="2600" u="none" cap="none" strike="noStrike">
                <a:solidFill>
                  <a:schemeClr val="dk1"/>
                </a:solidFill>
                <a:latin typeface="Calibri"/>
                <a:ea typeface="Calibri"/>
                <a:cs typeface="Calibri"/>
                <a:sym typeface="Calibri"/>
              </a:rPr>
              <a:t>70) was found to be significantly higher than the median </a:t>
            </a:r>
            <a:r>
              <a:rPr i="1" lang="en-GB" sz="2600"/>
              <a:t>(</a:t>
            </a:r>
            <a:r>
              <a:rPr b="0" i="1" lang="en-GB" sz="2600" u="none" cap="none" strike="noStrike">
                <a:solidFill>
                  <a:schemeClr val="dk1"/>
                </a:solidFill>
                <a:latin typeface="Calibri"/>
                <a:ea typeface="Calibri"/>
                <a:cs typeface="Calibri"/>
                <a:sym typeface="Calibri"/>
              </a:rPr>
              <a:t>60) observed at the first time point (p=0.035, sign test).</a:t>
            </a:r>
            <a:r>
              <a:rPr i="1" lang="en-GB" sz="2600"/>
              <a:t>”</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2" name="Shape 822"/>
        <p:cNvGrpSpPr/>
        <p:nvPr/>
      </p:nvGrpSpPr>
      <p:grpSpPr>
        <a:xfrm>
          <a:off x="0" y="0"/>
          <a:ext cx="0" cy="0"/>
          <a:chOff x="0" y="0"/>
          <a:chExt cx="0" cy="0"/>
        </a:xfrm>
      </p:grpSpPr>
      <p:sp>
        <p:nvSpPr>
          <p:cNvPr id="823" name="Shape 823"/>
          <p:cNvSpPr txBox="1"/>
          <p:nvPr>
            <p:ph type="title"/>
          </p:nvPr>
        </p:nvSpPr>
        <p:spPr>
          <a:xfrm>
            <a:off x="0" y="274650"/>
            <a:ext cx="91440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Sign Test - </a:t>
            </a:r>
            <a:r>
              <a:rPr b="0" i="0" lang="en-GB" sz="4400" u="none" cap="none" strike="noStrike">
                <a:solidFill>
                  <a:schemeClr val="dk1"/>
                </a:solidFill>
                <a:latin typeface="Calibri"/>
                <a:ea typeface="Calibri"/>
                <a:cs typeface="Calibri"/>
                <a:sym typeface="Calibri"/>
              </a:rPr>
              <a:t>Advantages </a:t>
            </a:r>
            <a:r>
              <a:rPr lang="en-GB"/>
              <a:t>&amp;</a:t>
            </a:r>
            <a:r>
              <a:rPr b="0" i="0" lang="en-GB" sz="4400" u="none" cap="none" strike="noStrike">
                <a:solidFill>
                  <a:schemeClr val="dk1"/>
                </a:solidFill>
                <a:latin typeface="Calibri"/>
                <a:ea typeface="Calibri"/>
                <a:cs typeface="Calibri"/>
                <a:sym typeface="Calibri"/>
              </a:rPr>
              <a:t> Limitations</a:t>
            </a:r>
          </a:p>
        </p:txBody>
      </p:sp>
      <p:sp>
        <p:nvSpPr>
          <p:cNvPr id="824" name="Shape 824"/>
          <p:cNvSpPr txBox="1"/>
          <p:nvPr>
            <p:ph idx="1" type="body"/>
          </p:nvPr>
        </p:nvSpPr>
        <p:spPr>
          <a:xfrm>
            <a:off x="457200" y="1417650"/>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Simple - </a:t>
            </a:r>
            <a:r>
              <a:rPr lang="en-GB" sz="2800"/>
              <a:t>few assumptions thus widely applicable</a:t>
            </a:r>
          </a:p>
          <a:p>
            <a:pPr indent="0" lvl="0" marL="0" marR="0" rtl="0" algn="l">
              <a:spcBef>
                <a:spcPts val="0"/>
              </a:spcBef>
              <a:spcAft>
                <a:spcPts val="0"/>
              </a:spcAft>
              <a:buNone/>
            </a:pPr>
            <a:r>
              <a:t/>
            </a:r>
            <a:endParaRPr sz="1800"/>
          </a:p>
          <a:p>
            <a:pPr indent="-342900" lvl="0" marL="342900" marR="0" rtl="0" algn="l">
              <a:spcBef>
                <a:spcPts val="640"/>
              </a:spcBef>
              <a:spcAft>
                <a:spcPts val="0"/>
              </a:spcAft>
              <a:buClr>
                <a:schemeClr val="dk1"/>
              </a:buClr>
              <a:buSzPct val="100000"/>
              <a:buFont typeface="Arial"/>
              <a:buChar char="•"/>
            </a:pPr>
            <a:r>
              <a:rPr lang="en-GB"/>
              <a:t>Significance</a:t>
            </a:r>
            <a:r>
              <a:rPr b="0" i="0" lang="en-GB" sz="3200" u="none" cap="none" strike="noStrike">
                <a:solidFill>
                  <a:schemeClr val="dk1"/>
                </a:solidFill>
                <a:latin typeface="Calibri"/>
                <a:ea typeface="Calibri"/>
                <a:cs typeface="Calibri"/>
                <a:sym typeface="Calibri"/>
              </a:rPr>
              <a:t> threshold can be adjusted</a:t>
            </a:r>
          </a:p>
          <a:p>
            <a:pPr indent="0" lvl="0" marL="0" marR="0" rtl="0" algn="l">
              <a:spcBef>
                <a:spcPts val="640"/>
              </a:spcBef>
              <a:spcAft>
                <a:spcPts val="0"/>
              </a:spcAft>
              <a:buNone/>
            </a:pPr>
            <a:r>
              <a:t/>
            </a:r>
            <a:endParaRPr sz="1800"/>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Less powerful than other tests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Does not consider magnitude of differences</a:t>
            </a:r>
          </a:p>
          <a:p>
            <a:pPr indent="-285750" lvl="1" marL="742950" marR="0" rtl="0" algn="l">
              <a:spcBef>
                <a:spcPts val="560"/>
              </a:spcBef>
              <a:spcAft>
                <a:spcPts val="0"/>
              </a:spcAft>
              <a:buClr>
                <a:schemeClr val="dk1"/>
              </a:buClr>
              <a:buSzPct val="100000"/>
              <a:buFont typeface="Arial"/>
              <a:buChar char="–"/>
            </a:pPr>
            <a:r>
              <a:rPr lang="en-GB"/>
              <a:t>May fail to reject null hypothesis when other tests would achieve significance.</a:t>
            </a:r>
          </a:p>
          <a:p>
            <a:pPr indent="0" lvl="0" marL="0" marR="0" rtl="0" algn="l">
              <a:spcBef>
                <a:spcPts val="560"/>
              </a:spcBef>
              <a:spcAft>
                <a:spcPts val="0"/>
              </a:spcAft>
              <a:buNone/>
            </a:pPr>
            <a:r>
              <a:t/>
            </a:r>
            <a:endParaRPr sz="1800"/>
          </a:p>
          <a:p>
            <a:pPr lvl="0" rtl="0">
              <a:spcBef>
                <a:spcPts val="0"/>
              </a:spcBef>
              <a:buClr>
                <a:schemeClr val="dk1"/>
              </a:buClr>
              <a:buSzPct val="100000"/>
              <a:buFont typeface="Arial"/>
              <a:buChar char="•"/>
            </a:pPr>
            <a:r>
              <a:rPr lang="en-GB"/>
              <a:t>Can be used for quick assessment of direction</a:t>
            </a:r>
          </a:p>
          <a:p>
            <a:pPr indent="0" lvl="0" marL="0" marR="0" rtl="0" algn="l">
              <a:spcBef>
                <a:spcPts val="560"/>
              </a:spcBef>
              <a:spcAft>
                <a:spcPts val="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9" name="Shape 829"/>
        <p:cNvGrpSpPr/>
        <p:nvPr/>
      </p:nvGrpSpPr>
      <p:grpSpPr>
        <a:xfrm>
          <a:off x="0" y="0"/>
          <a:ext cx="0" cy="0"/>
          <a:chOff x="0" y="0"/>
          <a:chExt cx="0" cy="0"/>
        </a:xfrm>
      </p:grpSpPr>
      <p:pic>
        <p:nvPicPr>
          <p:cNvPr id="830" name="Shape 830"/>
          <p:cNvPicPr preferRelativeResize="0"/>
          <p:nvPr/>
        </p:nvPicPr>
        <p:blipFill rotWithShape="1">
          <a:blip r:embed="rId3">
            <a:alphaModFix/>
          </a:blip>
          <a:srcRect b="0" l="0" r="0" t="0"/>
          <a:stretch/>
        </p:blipFill>
        <p:spPr>
          <a:xfrm>
            <a:off x="600197" y="1733550"/>
            <a:ext cx="8796300" cy="5000700"/>
          </a:xfrm>
          <a:prstGeom prst="rect">
            <a:avLst/>
          </a:prstGeom>
          <a:noFill/>
          <a:ln>
            <a:noFill/>
          </a:ln>
        </p:spPr>
      </p:pic>
      <p:sp>
        <p:nvSpPr>
          <p:cNvPr id="831" name="Shape 83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When to use which test</a:t>
            </a:r>
          </a:p>
        </p:txBody>
      </p:sp>
      <p:pic>
        <p:nvPicPr>
          <p:cNvPr id="832" name="Shape 832"/>
          <p:cNvPicPr preferRelativeResize="0"/>
          <p:nvPr/>
        </p:nvPicPr>
        <p:blipFill>
          <a:blip r:embed="rId4">
            <a:alphaModFix/>
          </a:blip>
          <a:stretch>
            <a:fillRect/>
          </a:stretch>
        </p:blipFill>
        <p:spPr>
          <a:xfrm>
            <a:off x="4567625" y="3753850"/>
            <a:ext cx="3141325" cy="36752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7" name="Shape 837"/>
        <p:cNvGrpSpPr/>
        <p:nvPr/>
      </p:nvGrpSpPr>
      <p:grpSpPr>
        <a:xfrm>
          <a:off x="0" y="0"/>
          <a:ext cx="0" cy="0"/>
          <a:chOff x="0" y="0"/>
          <a:chExt cx="0" cy="0"/>
        </a:xfrm>
      </p:grpSpPr>
      <p:sp>
        <p:nvSpPr>
          <p:cNvPr id="838" name="Shape 83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Wilcoxon Signed Rank Test</a:t>
            </a:r>
          </a:p>
        </p:txBody>
      </p:sp>
      <p:sp>
        <p:nvSpPr>
          <p:cNvPr id="839" name="Shape 839"/>
          <p:cNvSpPr txBox="1"/>
          <p:nvPr>
            <p:ph idx="1" type="body"/>
          </p:nvPr>
        </p:nvSpPr>
        <p:spPr>
          <a:xfrm>
            <a:off x="336875" y="1417650"/>
            <a:ext cx="88071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Alternative to sign test</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Assumptions: </a:t>
            </a:r>
          </a:p>
          <a:p>
            <a:pPr indent="-285750" lvl="1" marL="742950" marR="0" rtl="0" algn="l">
              <a:spcBef>
                <a:spcPts val="560"/>
              </a:spcBef>
              <a:spcAft>
                <a:spcPts val="0"/>
              </a:spcAft>
              <a:buClr>
                <a:schemeClr val="dk1"/>
              </a:buClr>
              <a:buSzPct val="116666"/>
              <a:buFont typeface="Arial"/>
              <a:buChar char="–"/>
            </a:pPr>
            <a:r>
              <a:rPr lang="en-GB"/>
              <a:t>Paired data </a:t>
            </a:r>
            <a:r>
              <a:rPr lang="en-GB" sz="2400"/>
              <a:t>(e.g. matched samples, repeated measurements)</a:t>
            </a:r>
          </a:p>
          <a:p>
            <a:pPr indent="-285750" lvl="1" marL="742950" marR="0" rtl="0" algn="l">
              <a:spcBef>
                <a:spcPts val="560"/>
              </a:spcBef>
              <a:spcAft>
                <a:spcPts val="0"/>
              </a:spcAft>
              <a:buClr>
                <a:schemeClr val="dk1"/>
              </a:buClr>
              <a:buSzPct val="100000"/>
              <a:buFont typeface="Arial"/>
              <a:buChar char="–"/>
            </a:pPr>
            <a:r>
              <a:rPr lang="en-GB"/>
              <a:t>Each pair is independent</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Continuous or ordinal data </a:t>
            </a:r>
            <a:r>
              <a:rPr b="0" i="0" lang="en-GB" sz="2400" u="none" cap="none" strike="noStrike">
                <a:solidFill>
                  <a:schemeClr val="dk1"/>
                </a:solidFill>
                <a:latin typeface="Calibri"/>
                <a:ea typeface="Calibri"/>
                <a:cs typeface="Calibri"/>
                <a:sym typeface="Calibri"/>
              </a:rPr>
              <a:t>(</a:t>
            </a:r>
            <a:r>
              <a:rPr lang="en-GB" sz="2400"/>
              <a:t>N</a:t>
            </a:r>
            <a:r>
              <a:rPr b="0" i="0" lang="en-GB" sz="2400" u="none" cap="none" strike="noStrike">
                <a:solidFill>
                  <a:schemeClr val="dk1"/>
                </a:solidFill>
                <a:latin typeface="Calibri"/>
                <a:ea typeface="Calibri"/>
                <a:cs typeface="Calibri"/>
                <a:sym typeface="Calibri"/>
              </a:rPr>
              <a:t>ormality </a:t>
            </a:r>
            <a:r>
              <a:rPr lang="en-GB" sz="2400"/>
              <a:t>not assumed</a:t>
            </a:r>
            <a:r>
              <a:rPr b="0" i="0" lang="en-GB" sz="2400" u="none" cap="none" strike="noStrike">
                <a:solidFill>
                  <a:schemeClr val="dk1"/>
                </a:solidFill>
                <a:latin typeface="Calibri"/>
                <a:ea typeface="Calibri"/>
                <a:cs typeface="Calibri"/>
                <a:sym typeface="Calibri"/>
              </a:rPr>
              <a:t>)</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Symmetry of difference scores about true median difference </a:t>
            </a:r>
            <a:r>
              <a:rPr b="0" i="0" lang="en-GB" sz="2400" u="none" cap="none" strike="noStrike">
                <a:solidFill>
                  <a:schemeClr val="dk1"/>
                </a:solidFill>
                <a:latin typeface="Calibri"/>
                <a:ea typeface="Calibri"/>
                <a:cs typeface="Calibri"/>
                <a:sym typeface="Calibri"/>
              </a:rPr>
              <a:t>(test </a:t>
            </a:r>
            <a:r>
              <a:rPr lang="en-GB" sz="2400"/>
              <a:t>by looking at</a:t>
            </a:r>
            <a:r>
              <a:rPr b="0" i="0" lang="en-GB" sz="2400" u="none" cap="none" strike="noStrike">
                <a:solidFill>
                  <a:schemeClr val="dk1"/>
                </a:solidFill>
                <a:latin typeface="Calibri"/>
                <a:ea typeface="Calibri"/>
                <a:cs typeface="Calibri"/>
                <a:sym typeface="Calibri"/>
              </a:rPr>
              <a:t> hi</a:t>
            </a:r>
            <a:r>
              <a:rPr lang="en-GB" sz="2400"/>
              <a:t>stogram/box</a:t>
            </a:r>
            <a:r>
              <a:rPr b="0" i="0" lang="en-GB" sz="2400" u="none" cap="none" strike="noStrike">
                <a:solidFill>
                  <a:schemeClr val="dk1"/>
                </a:solidFill>
                <a:latin typeface="Calibri"/>
                <a:ea typeface="Calibri"/>
                <a:cs typeface="Calibri"/>
                <a:sym typeface="Calibri"/>
              </a:rPr>
              <a:t>plot)</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Hypothesis: </a:t>
            </a:r>
          </a:p>
          <a:p>
            <a:pPr indent="0" lvl="0" marL="457200" marR="0" rtl="0" algn="l">
              <a:spcBef>
                <a:spcPts val="560"/>
              </a:spcBef>
              <a:spcAft>
                <a:spcPts val="0"/>
              </a:spcAft>
              <a:buNone/>
            </a:pPr>
            <a:r>
              <a:rPr b="0" i="0" lang="en-GB" sz="2800" u="none" cap="none" strike="noStrike">
                <a:solidFill>
                  <a:schemeClr val="dk1"/>
                </a:solidFill>
                <a:latin typeface="Calibri"/>
                <a:ea typeface="Calibri"/>
                <a:cs typeface="Calibri"/>
                <a:sym typeface="Calibri"/>
              </a:rPr>
              <a:t>H</a:t>
            </a:r>
            <a:r>
              <a:rPr b="0" baseline="-25000" i="0" lang="en-GB" sz="2800" u="none" cap="none" strike="noStrike">
                <a:solidFill>
                  <a:schemeClr val="dk1"/>
                </a:solidFill>
                <a:latin typeface="Calibri"/>
                <a:ea typeface="Calibri"/>
                <a:cs typeface="Calibri"/>
                <a:sym typeface="Calibri"/>
              </a:rPr>
              <a:t>0</a:t>
            </a:r>
            <a:r>
              <a:rPr b="0" i="0" lang="en-GB" sz="2800" u="none" cap="none" strike="noStrike">
                <a:solidFill>
                  <a:schemeClr val="dk1"/>
                </a:solidFill>
                <a:latin typeface="Calibri"/>
                <a:ea typeface="Calibri"/>
                <a:cs typeface="Calibri"/>
                <a:sym typeface="Calibri"/>
              </a:rPr>
              <a:t>: </a:t>
            </a:r>
            <a:r>
              <a:rPr b="0" i="0" lang="en-GB" sz="2600" u="none" cap="none" strike="noStrike">
                <a:solidFill>
                  <a:schemeClr val="dk1"/>
                </a:solidFill>
                <a:latin typeface="Calibri"/>
                <a:ea typeface="Calibri"/>
                <a:cs typeface="Calibri"/>
                <a:sym typeface="Calibri"/>
              </a:rPr>
              <a:t>sum of positive ranks equals sum of negative ranks</a:t>
            </a:r>
          </a:p>
          <a:p>
            <a:pPr indent="0" lvl="0" marL="457200" marR="0" rtl="0" algn="l">
              <a:spcBef>
                <a:spcPts val="560"/>
              </a:spcBef>
              <a:spcAft>
                <a:spcPts val="0"/>
              </a:spcAft>
              <a:buNone/>
            </a:pPr>
            <a:r>
              <a:rPr b="0" i="0" lang="en-GB" sz="2800" u="none" cap="none" strike="noStrike">
                <a:solidFill>
                  <a:schemeClr val="dk1"/>
                </a:solidFill>
                <a:latin typeface="Calibri"/>
                <a:ea typeface="Calibri"/>
                <a:cs typeface="Calibri"/>
                <a:sym typeface="Calibri"/>
              </a:rPr>
              <a:t>H</a:t>
            </a:r>
            <a:r>
              <a:rPr b="0" baseline="-25000" i="0" lang="en-GB" sz="2800" u="none" cap="none" strike="noStrike">
                <a:solidFill>
                  <a:schemeClr val="dk1"/>
                </a:solidFill>
                <a:latin typeface="Calibri"/>
                <a:ea typeface="Calibri"/>
                <a:cs typeface="Calibri"/>
                <a:sym typeface="Calibri"/>
              </a:rPr>
              <a:t>A</a:t>
            </a:r>
            <a:r>
              <a:rPr b="0" i="0" lang="en-GB" sz="2800" u="none" cap="none" strike="noStrike">
                <a:solidFill>
                  <a:schemeClr val="dk1"/>
                </a:solidFill>
                <a:latin typeface="Calibri"/>
                <a:ea typeface="Calibri"/>
                <a:cs typeface="Calibri"/>
                <a:sym typeface="Calibri"/>
              </a:rPr>
              <a:t>: </a:t>
            </a:r>
            <a:r>
              <a:rPr b="0" i="0" lang="en-GB" sz="2600" u="none" cap="none" strike="noStrike">
                <a:solidFill>
                  <a:schemeClr val="dk1"/>
                </a:solidFill>
                <a:latin typeface="Calibri"/>
                <a:ea typeface="Calibri"/>
                <a:cs typeface="Calibri"/>
                <a:sym typeface="Calibri"/>
              </a:rPr>
              <a:t>sum of positive ranks not equal </a:t>
            </a:r>
            <a:r>
              <a:rPr lang="en-GB" sz="2600"/>
              <a:t>to </a:t>
            </a:r>
            <a:r>
              <a:rPr b="0" i="0" lang="en-GB" sz="2600" u="none" cap="none" strike="noStrike">
                <a:solidFill>
                  <a:schemeClr val="dk1"/>
                </a:solidFill>
                <a:latin typeface="Calibri"/>
                <a:ea typeface="Calibri"/>
                <a:cs typeface="Calibri"/>
                <a:sym typeface="Calibri"/>
              </a:rPr>
              <a:t>sum of negative ranks</a:t>
            </a: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4" name="Shape 844"/>
        <p:cNvGrpSpPr/>
        <p:nvPr/>
      </p:nvGrpSpPr>
      <p:grpSpPr>
        <a:xfrm>
          <a:off x="0" y="0"/>
          <a:ext cx="0" cy="0"/>
          <a:chOff x="0" y="0"/>
          <a:chExt cx="0" cy="0"/>
        </a:xfrm>
      </p:grpSpPr>
      <p:sp>
        <p:nvSpPr>
          <p:cNvPr id="845" name="Shape 84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sp>
        <p:nvSpPr>
          <p:cNvPr id="846" name="Shape 846"/>
          <p:cNvSpPr txBox="1"/>
          <p:nvPr>
            <p:ph idx="1" type="body"/>
          </p:nvPr>
        </p:nvSpPr>
        <p:spPr>
          <a:xfrm>
            <a:off x="457200" y="1165950"/>
            <a:ext cx="8229600" cy="4526100"/>
          </a:xfrm>
          <a:prstGeom prst="rect">
            <a:avLst/>
          </a:prstGeom>
          <a:noFill/>
          <a:ln>
            <a:noFill/>
          </a:ln>
        </p:spPr>
        <p:txBody>
          <a:bodyPr anchorCtr="0" anchor="t" bIns="45700" lIns="91425" rIns="91425" tIns="45700">
            <a:noAutofit/>
          </a:bodyPr>
          <a:lstStyle/>
          <a:p>
            <a:pPr indent="0" lvl="0" marL="0" marR="0" rtl="0" algn="l">
              <a:spcBef>
                <a:spcPts val="640"/>
              </a:spcBef>
              <a:spcAft>
                <a:spcPts val="0"/>
              </a:spcAft>
              <a:buNone/>
            </a:pPr>
            <a:r>
              <a:rPr lang="en-GB"/>
              <a:t>Method:</a:t>
            </a:r>
          </a:p>
          <a:p>
            <a:pPr indent="-317500" lvl="0" marL="342900" marR="0" rtl="0" algn="l">
              <a:spcBef>
                <a:spcPts val="640"/>
              </a:spcBef>
              <a:spcAft>
                <a:spcPts val="0"/>
              </a:spcAft>
              <a:buClr>
                <a:schemeClr val="dk1"/>
              </a:buClr>
              <a:buSzPct val="100000"/>
              <a:buFont typeface="Arial"/>
              <a:buChar char="•"/>
            </a:pPr>
            <a:r>
              <a:rPr lang="en-GB" sz="2800"/>
              <a:t>Calculate</a:t>
            </a:r>
            <a:r>
              <a:rPr b="0" i="0" lang="en-GB" sz="2800" u="none" cap="none" strike="noStrike">
                <a:solidFill>
                  <a:schemeClr val="dk1"/>
                </a:solidFill>
                <a:latin typeface="Calibri"/>
                <a:ea typeface="Calibri"/>
                <a:cs typeface="Calibri"/>
                <a:sym typeface="Calibri"/>
              </a:rPr>
              <a:t> differences for each </a:t>
            </a:r>
            <a:r>
              <a:rPr lang="en-GB" sz="2800"/>
              <a:t>pair</a:t>
            </a:r>
          </a:p>
          <a:p>
            <a:pPr indent="0" lvl="0" marL="0" marR="0" rtl="0" algn="l">
              <a:spcBef>
                <a:spcPts val="640"/>
              </a:spcBef>
              <a:spcAft>
                <a:spcPts val="0"/>
              </a:spcAft>
              <a:buNone/>
            </a:pPr>
            <a:r>
              <a:t/>
            </a:r>
            <a:endParaRPr sz="600"/>
          </a:p>
          <a:p>
            <a:pPr indent="-317500" lvl="0" marL="342900" marR="0" rtl="0" algn="l">
              <a:spcBef>
                <a:spcPts val="64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Rank the paired differences by magnitude</a:t>
            </a:r>
          </a:p>
          <a:p>
            <a:pPr indent="0" lvl="0" marL="0" marR="0" rtl="0" algn="l">
              <a:spcBef>
                <a:spcPts val="640"/>
              </a:spcBef>
              <a:spcAft>
                <a:spcPts val="0"/>
              </a:spcAft>
              <a:buNone/>
            </a:pPr>
            <a:r>
              <a:t/>
            </a:r>
            <a:endParaRPr sz="600"/>
          </a:p>
          <a:p>
            <a:pPr indent="-317500" lvl="0" marL="342900" marR="0" rtl="0" algn="l">
              <a:spcBef>
                <a:spcPts val="640"/>
              </a:spcBef>
              <a:spcAft>
                <a:spcPts val="0"/>
              </a:spcAft>
              <a:buClr>
                <a:schemeClr val="dk1"/>
              </a:buClr>
              <a:buSzPct val="100000"/>
              <a:buFont typeface="Arial"/>
              <a:buChar char="•"/>
            </a:pPr>
            <a:r>
              <a:rPr lang="en-GB" sz="2800"/>
              <a:t>Split the</a:t>
            </a:r>
            <a:r>
              <a:rPr b="0" i="0" lang="en-GB" sz="2800" u="none" cap="none" strike="noStrike">
                <a:solidFill>
                  <a:schemeClr val="dk1"/>
                </a:solidFill>
                <a:latin typeface="Calibri"/>
                <a:ea typeface="Calibri"/>
                <a:cs typeface="Calibri"/>
                <a:sym typeface="Calibri"/>
              </a:rPr>
              <a:t> ranks into two groups:</a:t>
            </a:r>
          </a:p>
          <a:p>
            <a:pPr lvl="1" marR="0" rtl="0" algn="l">
              <a:spcBef>
                <a:spcPts val="640"/>
              </a:spcBef>
              <a:spcAft>
                <a:spcPts val="0"/>
              </a:spcAft>
              <a:buSzPct val="100000"/>
            </a:pPr>
            <a:r>
              <a:rPr lang="en-GB" sz="2400"/>
              <a:t>positive and negative signed differences</a:t>
            </a:r>
          </a:p>
          <a:p>
            <a:pPr indent="0" lvl="0" marL="0" marR="0" rtl="0" algn="l">
              <a:spcBef>
                <a:spcPts val="640"/>
              </a:spcBef>
              <a:spcAft>
                <a:spcPts val="0"/>
              </a:spcAft>
              <a:buNone/>
            </a:pPr>
            <a:r>
              <a:t/>
            </a:r>
            <a:endParaRPr sz="600"/>
          </a:p>
          <a:p>
            <a:pPr indent="-317500" lvl="0" marL="342900" marR="0" rtl="0" algn="l">
              <a:spcBef>
                <a:spcPts val="640"/>
              </a:spcBef>
              <a:spcAft>
                <a:spcPts val="0"/>
              </a:spcAft>
              <a:buClr>
                <a:schemeClr val="dk1"/>
              </a:buClr>
              <a:buSzPct val="100000"/>
              <a:buFont typeface="Arial"/>
              <a:buChar char="•"/>
            </a:pPr>
            <a:r>
              <a:rPr lang="en-GB" sz="2800"/>
              <a:t>Calculate</a:t>
            </a:r>
            <a:r>
              <a:rPr b="0" i="0" lang="en-GB" sz="2800" u="none" cap="none" strike="noStrike">
                <a:solidFill>
                  <a:schemeClr val="dk1"/>
                </a:solidFill>
                <a:latin typeface="Calibri"/>
                <a:ea typeface="Calibri"/>
                <a:cs typeface="Calibri"/>
                <a:sym typeface="Calibri"/>
              </a:rPr>
              <a:t> sum of positive ranks:</a:t>
            </a:r>
            <a:r>
              <a:rPr lang="en-GB" sz="2800"/>
              <a:t>	W</a:t>
            </a:r>
            <a:r>
              <a:rPr baseline="30000" lang="en-GB" sz="2800"/>
              <a:t>+</a:t>
            </a:r>
          </a:p>
          <a:p>
            <a:pPr indent="0" lvl="0" marL="0" marR="0" rtl="0" algn="l">
              <a:spcBef>
                <a:spcPts val="640"/>
              </a:spcBef>
              <a:spcAft>
                <a:spcPts val="0"/>
              </a:spcAft>
              <a:buNone/>
            </a:pPr>
            <a:r>
              <a:t/>
            </a:r>
            <a:endParaRPr baseline="30000" sz="600"/>
          </a:p>
          <a:p>
            <a:pPr lvl="0" rtl="0">
              <a:spcBef>
                <a:spcPts val="0"/>
              </a:spcBef>
              <a:buClr>
                <a:schemeClr val="dk1"/>
              </a:buClr>
              <a:buSzPct val="100000"/>
              <a:buFont typeface="Arial"/>
              <a:buChar char="•"/>
            </a:pPr>
            <a:r>
              <a:rPr lang="en-GB" sz="2800"/>
              <a:t>Calculate sum of negative ranks:	W</a:t>
            </a:r>
            <a:r>
              <a:rPr baseline="30000" lang="en-GB" sz="2800"/>
              <a:t>-</a:t>
            </a:r>
          </a:p>
          <a:p>
            <a:pPr indent="0" lvl="0" marL="0" rtl="0">
              <a:spcBef>
                <a:spcPts val="0"/>
              </a:spcBef>
              <a:buNone/>
            </a:pPr>
            <a:r>
              <a:t/>
            </a:r>
            <a:endParaRPr baseline="30000" sz="600"/>
          </a:p>
          <a:p>
            <a:pPr indent="-317500" lvl="0" marL="342900" marR="0" rtl="0" algn="l">
              <a:spcBef>
                <a:spcPts val="64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Compare smaller </a:t>
            </a:r>
            <a:r>
              <a:rPr lang="en-GB" sz="2800"/>
              <a:t>of and W</a:t>
            </a:r>
            <a:r>
              <a:rPr baseline="30000" lang="en-GB" sz="2800"/>
              <a:t>+</a:t>
            </a:r>
            <a:r>
              <a:rPr b="0" i="0" lang="en-GB" sz="2800" u="none" cap="none" strike="noStrike">
                <a:solidFill>
                  <a:schemeClr val="dk1"/>
                </a:solidFill>
                <a:latin typeface="Calibri"/>
                <a:ea typeface="Calibri"/>
                <a:cs typeface="Calibri"/>
                <a:sym typeface="Calibri"/>
              </a:rPr>
              <a:t> and </a:t>
            </a:r>
            <a:r>
              <a:rPr lang="en-GB" sz="2800"/>
              <a:t>W</a:t>
            </a:r>
            <a:r>
              <a:rPr baseline="30000" lang="en-GB" sz="2800"/>
              <a:t>-</a:t>
            </a:r>
            <a:r>
              <a:rPr b="0" i="0" lang="en-GB" sz="2800" u="none" cap="none" strike="noStrike">
                <a:solidFill>
                  <a:schemeClr val="dk1"/>
                </a:solidFill>
                <a:latin typeface="Calibri"/>
                <a:ea typeface="Calibri"/>
                <a:cs typeface="Calibri"/>
                <a:sym typeface="Calibri"/>
              </a:rPr>
              <a:t> to the</a:t>
            </a:r>
            <a:r>
              <a:rPr lang="en-GB" sz="2800"/>
              <a:t> </a:t>
            </a:r>
            <a:r>
              <a:rPr b="0" i="0" lang="en-GB" sz="2800" u="none" cap="none" strike="noStrike">
                <a:solidFill>
                  <a:schemeClr val="dk1"/>
                </a:solidFill>
                <a:latin typeface="Calibri"/>
                <a:ea typeface="Calibri"/>
                <a:cs typeface="Calibri"/>
                <a:sym typeface="Calibri"/>
              </a:rPr>
              <a:t>critical value from the tables</a:t>
            </a:r>
          </a:p>
          <a:p>
            <a:pPr indent="-342900" lvl="0" marL="342900" marR="0" rtl="0" algn="l">
              <a:spcBef>
                <a:spcPts val="640"/>
              </a:spcBef>
              <a:spcAft>
                <a:spcPts val="0"/>
              </a:spcAft>
              <a:buClr>
                <a:schemeClr val="dk1"/>
              </a:buClr>
              <a:buSzPct val="114285"/>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1" name="Shape 851"/>
        <p:cNvGrpSpPr/>
        <p:nvPr/>
      </p:nvGrpSpPr>
      <p:grpSpPr>
        <a:xfrm>
          <a:off x="0" y="0"/>
          <a:ext cx="0" cy="0"/>
          <a:chOff x="0" y="0"/>
          <a:chExt cx="0" cy="0"/>
        </a:xfrm>
      </p:grpSpPr>
      <p:sp>
        <p:nvSpPr>
          <p:cNvPr id="852" name="Shape 85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sp>
        <p:nvSpPr>
          <p:cNvPr id="853" name="Shape 853"/>
          <p:cNvSpPr txBox="1"/>
          <p:nvPr>
            <p:ph idx="1" type="body"/>
          </p:nvPr>
        </p:nvSpPr>
        <p:spPr>
          <a:xfrm>
            <a:off x="457200" y="1600200"/>
            <a:ext cx="8229600" cy="1972800"/>
          </a:xfrm>
          <a:prstGeom prst="rect">
            <a:avLst/>
          </a:prstGeom>
          <a:noFill/>
          <a:ln>
            <a:noFill/>
          </a:ln>
        </p:spPr>
        <p:txBody>
          <a:bodyPr anchorCtr="0" anchor="t" bIns="45700" lIns="91425" rIns="91425" tIns="45700">
            <a:noAutofit/>
          </a:bodyPr>
          <a:lstStyle/>
          <a:p>
            <a:pPr lvl="0" rtl="0">
              <a:lnSpc>
                <a:spcPct val="115000"/>
              </a:lnSpc>
              <a:spcBef>
                <a:spcPts val="0"/>
              </a:spcBef>
              <a:buClr>
                <a:schemeClr val="dk1"/>
              </a:buClr>
              <a:buSzPct val="100000"/>
              <a:buFont typeface="Arial"/>
              <a:buChar char="•"/>
            </a:pPr>
            <a:r>
              <a:rPr lang="en-GB"/>
              <a:t>General health section of SF-36 collected in a breast cancer study</a:t>
            </a:r>
          </a:p>
          <a:p>
            <a:pPr lvl="0" rtl="0">
              <a:lnSpc>
                <a:spcPct val="115000"/>
              </a:lnSpc>
              <a:spcBef>
                <a:spcPts val="0"/>
              </a:spcBef>
              <a:buClr>
                <a:schemeClr val="dk1"/>
              </a:buClr>
              <a:buSzPct val="100000"/>
              <a:buFont typeface="Arial"/>
              <a:buChar char="•"/>
            </a:pPr>
            <a:r>
              <a:rPr lang="en-GB"/>
              <a:t>Data collected at two time points</a:t>
            </a:r>
          </a:p>
          <a:p>
            <a:pPr lvl="0" rtl="0">
              <a:lnSpc>
                <a:spcPct val="115000"/>
              </a:lnSpc>
              <a:spcBef>
                <a:spcPts val="0"/>
              </a:spcBef>
              <a:buClr>
                <a:schemeClr val="dk1"/>
              </a:buClr>
              <a:buSzPct val="100000"/>
              <a:buFont typeface="Arial"/>
              <a:buChar char="•"/>
            </a:pPr>
            <a:r>
              <a:rPr lang="en-GB"/>
              <a:t>Is there a difference between the time points?</a:t>
            </a:r>
          </a:p>
          <a:p>
            <a:pPr indent="0" lvl="0" marL="0" rtl="0">
              <a:lnSpc>
                <a:spcPct val="115000"/>
              </a:lnSpc>
              <a:spcBef>
                <a:spcPts val="0"/>
              </a:spcBef>
              <a:buNone/>
            </a:pPr>
            <a:r>
              <a:t/>
            </a:r>
            <a:endParaRPr/>
          </a:p>
          <a:p>
            <a:pPr indent="0" lvl="0" marL="0" rtl="0">
              <a:lnSpc>
                <a:spcPct val="115000"/>
              </a:lnSpc>
              <a:spcBef>
                <a:spcPts val="600"/>
              </a:spcBef>
              <a:buNone/>
            </a:pPr>
            <a:r>
              <a:rPr lang="en-GB"/>
              <a:t>H</a:t>
            </a:r>
            <a:r>
              <a:rPr baseline="-25000" lang="en-GB"/>
              <a:t>0</a:t>
            </a:r>
            <a:r>
              <a:rPr lang="en-GB"/>
              <a:t> : medians of the two samples are the same</a:t>
            </a:r>
          </a:p>
          <a:p>
            <a:pPr indent="0" lvl="0" marL="0" rtl="0">
              <a:lnSpc>
                <a:spcPct val="115000"/>
              </a:lnSpc>
              <a:spcBef>
                <a:spcPts val="60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Discrete</a:t>
            </a:r>
          </a:p>
        </p:txBody>
      </p:sp>
      <p:sp>
        <p:nvSpPr>
          <p:cNvPr id="140" name="Shape 140"/>
          <p:cNvSpPr txBox="1"/>
          <p:nvPr>
            <p:ph idx="1" type="body"/>
          </p:nvPr>
        </p:nvSpPr>
        <p:spPr>
          <a:xfrm>
            <a:off x="457200" y="1820350"/>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Third level of measurement</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Fixed categories, can only take certain values</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Like ordinal but </a:t>
            </a:r>
            <a:r>
              <a:rPr lang="en-GB"/>
              <a:t>with well-defined distances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Can be treated as continuous if range is large</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Anything counted </a:t>
            </a:r>
            <a:r>
              <a:rPr b="0" i="0" lang="en-GB" sz="3200" u="none" cap="none" strike="noStrike">
                <a:solidFill>
                  <a:schemeClr val="dk1"/>
                </a:solidFill>
                <a:latin typeface="Calibri"/>
                <a:ea typeface="Calibri"/>
                <a:cs typeface="Calibri"/>
                <a:sym typeface="Calibri"/>
              </a:rPr>
              <a:t>(cardinal) </a:t>
            </a:r>
            <a:r>
              <a:rPr b="0" i="0" lang="en-GB" sz="3200" u="none" cap="none" strike="noStrike">
                <a:solidFill>
                  <a:schemeClr val="dk1"/>
                </a:solidFill>
                <a:latin typeface="Calibri"/>
                <a:ea typeface="Calibri"/>
                <a:cs typeface="Calibri"/>
                <a:sym typeface="Calibri"/>
              </a:rPr>
              <a:t>is discrete </a:t>
            </a:r>
          </a:p>
          <a:p>
            <a:pPr indent="457200" lvl="0" marL="0" marR="0" rtl="0" algn="l">
              <a:spcBef>
                <a:spcPts val="640"/>
              </a:spcBef>
              <a:spcAft>
                <a:spcPts val="0"/>
              </a:spcAft>
              <a:buNone/>
            </a:pPr>
            <a:r>
              <a:rPr b="0" i="0" lang="en-GB" sz="2800" u="none" cap="none" strike="noStrike">
                <a:solidFill>
                  <a:schemeClr val="dk1"/>
                </a:solidFill>
                <a:latin typeface="Calibri"/>
                <a:ea typeface="Calibri"/>
                <a:cs typeface="Calibri"/>
                <a:sym typeface="Calibri"/>
              </a:rPr>
              <a:t>– </a:t>
            </a:r>
            <a:r>
              <a:rPr b="0" i="1" lang="en-GB" sz="2800" u="none" cap="none" strike="noStrike">
                <a:solidFill>
                  <a:schemeClr val="dk1"/>
                </a:solidFill>
                <a:latin typeface="Calibri"/>
                <a:ea typeface="Calibri"/>
                <a:cs typeface="Calibri"/>
                <a:sym typeface="Calibri"/>
              </a:rPr>
              <a:t>how many</a:t>
            </a:r>
            <a:r>
              <a:rPr b="0" i="0" lang="en-GB" sz="2800" u="none" cap="none" strike="noStrike">
                <a:solidFill>
                  <a:schemeClr val="dk1"/>
                </a:solidFill>
                <a:latin typeface="Calibri"/>
                <a:ea typeface="Calibri"/>
                <a:cs typeface="Calibri"/>
                <a:sym typeface="Calibri"/>
              </a:rPr>
              <a:t>?</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Examples: </a:t>
            </a:r>
            <a:r>
              <a:rPr b="0" i="0" lang="en-GB" sz="2800" u="none" cap="none" strike="noStrike">
                <a:solidFill>
                  <a:schemeClr val="dk1"/>
                </a:solidFill>
                <a:latin typeface="Calibri"/>
                <a:ea typeface="Calibri"/>
                <a:cs typeface="Calibri"/>
                <a:sym typeface="Calibri"/>
              </a:rPr>
              <a:t>number of tumours</a:t>
            </a:r>
            <a:r>
              <a:rPr lang="en-GB" sz="2800"/>
              <a:t>, s</a:t>
            </a:r>
            <a:r>
              <a:rPr b="0" i="0" lang="en-GB" sz="2800" u="none" cap="none" strike="noStrike">
                <a:solidFill>
                  <a:schemeClr val="dk1"/>
                </a:solidFill>
                <a:latin typeface="Calibri"/>
                <a:ea typeface="Calibri"/>
                <a:cs typeface="Calibri"/>
                <a:sym typeface="Calibri"/>
              </a:rPr>
              <a:t>hoe size, hospital admissions, number of side effects, medication dose, CD4 count, viral load, reads.</a:t>
            </a:r>
          </a:p>
        </p:txBody>
      </p:sp>
      <p:pic>
        <p:nvPicPr>
          <p:cNvPr descr="discrete.jpg" id="141" name="Shape 141"/>
          <p:cNvPicPr preferRelativeResize="0"/>
          <p:nvPr/>
        </p:nvPicPr>
        <p:blipFill rotWithShape="1">
          <a:blip r:embed="rId3">
            <a:alphaModFix/>
          </a:blip>
          <a:srcRect b="0" l="0" r="0" t="0"/>
          <a:stretch/>
        </p:blipFill>
        <p:spPr>
          <a:xfrm>
            <a:off x="6117889" y="0"/>
            <a:ext cx="3026110" cy="2420888"/>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8" name="Shape 858"/>
        <p:cNvGrpSpPr/>
        <p:nvPr/>
      </p:nvGrpSpPr>
      <p:grpSpPr>
        <a:xfrm>
          <a:off x="0" y="0"/>
          <a:ext cx="0" cy="0"/>
          <a:chOff x="0" y="0"/>
          <a:chExt cx="0" cy="0"/>
        </a:xfrm>
      </p:grpSpPr>
      <p:sp>
        <p:nvSpPr>
          <p:cNvPr id="859" name="Shape 85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sp>
        <p:nvSpPr>
          <p:cNvPr id="860" name="Shape 860"/>
          <p:cNvSpPr txBox="1"/>
          <p:nvPr>
            <p:ph idx="1" type="body"/>
          </p:nvPr>
        </p:nvSpPr>
        <p:spPr>
          <a:xfrm>
            <a:off x="457200" y="1600200"/>
            <a:ext cx="8229600" cy="1972800"/>
          </a:xfrm>
          <a:prstGeom prst="rect">
            <a:avLst/>
          </a:prstGeom>
          <a:noFill/>
          <a:ln>
            <a:noFill/>
          </a:ln>
        </p:spPr>
        <p:txBody>
          <a:bodyPr anchorCtr="0" anchor="t" bIns="45700" lIns="91425" rIns="91425" tIns="45700">
            <a:noAutofit/>
          </a:bodyPr>
          <a:lstStyle/>
          <a:p>
            <a:pPr lvl="0" rtl="0">
              <a:lnSpc>
                <a:spcPct val="115000"/>
              </a:lnSpc>
              <a:spcBef>
                <a:spcPts val="0"/>
              </a:spcBef>
              <a:buClr>
                <a:schemeClr val="dk1"/>
              </a:buClr>
              <a:buSzPct val="100000"/>
              <a:buFont typeface="Arial"/>
              <a:buChar char="•"/>
            </a:pPr>
            <a:r>
              <a:rPr lang="en-GB"/>
              <a:t>General health section of SF-36 collected in a breast cancer study</a:t>
            </a:r>
          </a:p>
          <a:p>
            <a:pPr lvl="0" rtl="0">
              <a:lnSpc>
                <a:spcPct val="115000"/>
              </a:lnSpc>
              <a:spcBef>
                <a:spcPts val="0"/>
              </a:spcBef>
              <a:buClr>
                <a:schemeClr val="dk1"/>
              </a:buClr>
              <a:buSzPct val="100000"/>
              <a:buFont typeface="Arial"/>
              <a:buChar char="•"/>
            </a:pPr>
            <a:r>
              <a:rPr lang="en-GB"/>
              <a:t>Data collected at two time points</a:t>
            </a:r>
          </a:p>
          <a:p>
            <a:pPr lvl="0" rtl="0">
              <a:lnSpc>
                <a:spcPct val="115000"/>
              </a:lnSpc>
              <a:spcBef>
                <a:spcPts val="0"/>
              </a:spcBef>
              <a:buClr>
                <a:schemeClr val="dk1"/>
              </a:buClr>
              <a:buSzPct val="100000"/>
              <a:buFont typeface="Arial"/>
              <a:buChar char="•"/>
            </a:pPr>
            <a:r>
              <a:rPr lang="en-GB"/>
              <a:t>Is there a difference between the time points?</a:t>
            </a:r>
          </a:p>
          <a:p>
            <a:pPr indent="0" lvl="0" marL="0" rtl="0">
              <a:lnSpc>
                <a:spcPct val="115000"/>
              </a:lnSpc>
              <a:spcBef>
                <a:spcPts val="0"/>
              </a:spcBef>
              <a:buNone/>
            </a:pPr>
            <a:r>
              <a:t/>
            </a:r>
            <a:endParaRPr/>
          </a:p>
          <a:p>
            <a:pPr indent="0" lvl="0" marL="0" rtl="0">
              <a:lnSpc>
                <a:spcPct val="115000"/>
              </a:lnSpc>
              <a:spcBef>
                <a:spcPts val="600"/>
              </a:spcBef>
              <a:buNone/>
            </a:pPr>
            <a:r>
              <a:rPr lang="en-GB" strike="sngStrike"/>
              <a:t>H</a:t>
            </a:r>
            <a:r>
              <a:rPr baseline="-25000" lang="en-GB" strike="sngStrike"/>
              <a:t>0</a:t>
            </a:r>
            <a:r>
              <a:rPr lang="en-GB" strike="sngStrike"/>
              <a:t> : medians of the two samples are the same</a:t>
            </a:r>
          </a:p>
          <a:p>
            <a:pPr indent="0" lvl="0" marL="0" rtl="0">
              <a:lnSpc>
                <a:spcPct val="115000"/>
              </a:lnSpc>
              <a:spcBef>
                <a:spcPts val="600"/>
              </a:spcBef>
              <a:buNone/>
            </a:pPr>
            <a:r>
              <a:rPr lang="en-GB"/>
              <a:t>H</a:t>
            </a:r>
            <a:r>
              <a:rPr baseline="-25000" lang="en-GB"/>
              <a:t>0</a:t>
            </a:r>
            <a:r>
              <a:rPr lang="en-GB"/>
              <a:t> : distribution of paired differences is</a:t>
            </a:r>
          </a:p>
          <a:p>
            <a:pPr indent="0" lvl="0" marL="0" rtl="0">
              <a:lnSpc>
                <a:spcPct val="115000"/>
              </a:lnSpc>
              <a:spcBef>
                <a:spcPts val="600"/>
              </a:spcBef>
              <a:buNone/>
            </a:pPr>
            <a:r>
              <a:rPr lang="en-GB"/>
              <a:t>       symmetric about zero</a:t>
            </a: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5" name="Shape 865"/>
        <p:cNvGrpSpPr/>
        <p:nvPr/>
      </p:nvGrpSpPr>
      <p:grpSpPr>
        <a:xfrm>
          <a:off x="0" y="0"/>
          <a:ext cx="0" cy="0"/>
          <a:chOff x="0" y="0"/>
          <a:chExt cx="0" cy="0"/>
        </a:xfrm>
      </p:grpSpPr>
      <p:sp>
        <p:nvSpPr>
          <p:cNvPr id="866" name="Shape 86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pic>
        <p:nvPicPr>
          <p:cNvPr id="867" name="Shape 867"/>
          <p:cNvPicPr preferRelativeResize="0"/>
          <p:nvPr/>
        </p:nvPicPr>
        <p:blipFill>
          <a:blip r:embed="rId3">
            <a:alphaModFix/>
          </a:blip>
          <a:stretch>
            <a:fillRect/>
          </a:stretch>
        </p:blipFill>
        <p:spPr>
          <a:xfrm>
            <a:off x="304800" y="1646250"/>
            <a:ext cx="4525570" cy="4296249"/>
          </a:xfrm>
          <a:prstGeom prst="rect">
            <a:avLst/>
          </a:prstGeom>
          <a:noFill/>
          <a:ln>
            <a:noFill/>
          </a:ln>
        </p:spPr>
      </p:pic>
      <p:pic>
        <p:nvPicPr>
          <p:cNvPr id="868" name="Shape 868"/>
          <p:cNvPicPr preferRelativeResize="0"/>
          <p:nvPr/>
        </p:nvPicPr>
        <p:blipFill>
          <a:blip r:embed="rId4">
            <a:alphaModFix/>
          </a:blip>
          <a:stretch>
            <a:fillRect/>
          </a:stretch>
        </p:blipFill>
        <p:spPr>
          <a:xfrm>
            <a:off x="3937598" y="1560775"/>
            <a:ext cx="1820050" cy="4565824"/>
          </a:xfrm>
          <a:prstGeom prst="rect">
            <a:avLst/>
          </a:prstGeom>
          <a:noFill/>
          <a:ln>
            <a:noFill/>
          </a:ln>
        </p:spPr>
      </p:pic>
      <p:pic>
        <p:nvPicPr>
          <p:cNvPr id="869" name="Shape 869"/>
          <p:cNvPicPr preferRelativeResize="0"/>
          <p:nvPr/>
        </p:nvPicPr>
        <p:blipFill>
          <a:blip r:embed="rId5">
            <a:alphaModFix/>
          </a:blip>
          <a:stretch>
            <a:fillRect/>
          </a:stretch>
        </p:blipFill>
        <p:spPr>
          <a:xfrm>
            <a:off x="5086875" y="989050"/>
            <a:ext cx="3486150" cy="552450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4" name="Shape 874"/>
        <p:cNvGrpSpPr/>
        <p:nvPr/>
      </p:nvGrpSpPr>
      <p:grpSpPr>
        <a:xfrm>
          <a:off x="0" y="0"/>
          <a:ext cx="0" cy="0"/>
          <a:chOff x="0" y="0"/>
          <a:chExt cx="0" cy="0"/>
        </a:xfrm>
      </p:grpSpPr>
      <p:sp>
        <p:nvSpPr>
          <p:cNvPr id="875" name="Shape 87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pic>
        <p:nvPicPr>
          <p:cNvPr id="876" name="Shape 876"/>
          <p:cNvPicPr preferRelativeResize="0"/>
          <p:nvPr/>
        </p:nvPicPr>
        <p:blipFill>
          <a:blip r:embed="rId3">
            <a:alphaModFix/>
          </a:blip>
          <a:stretch>
            <a:fillRect/>
          </a:stretch>
        </p:blipFill>
        <p:spPr>
          <a:xfrm>
            <a:off x="304800" y="1646250"/>
            <a:ext cx="4525570" cy="4296249"/>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1" name="Shape 881"/>
        <p:cNvGrpSpPr/>
        <p:nvPr/>
      </p:nvGrpSpPr>
      <p:grpSpPr>
        <a:xfrm>
          <a:off x="0" y="0"/>
          <a:ext cx="0" cy="0"/>
          <a:chOff x="0" y="0"/>
          <a:chExt cx="0" cy="0"/>
        </a:xfrm>
      </p:grpSpPr>
      <p:sp>
        <p:nvSpPr>
          <p:cNvPr id="882" name="Shape 88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pic>
        <p:nvPicPr>
          <p:cNvPr id="883" name="Shape 883"/>
          <p:cNvPicPr preferRelativeResize="0"/>
          <p:nvPr/>
        </p:nvPicPr>
        <p:blipFill>
          <a:blip r:embed="rId3">
            <a:alphaModFix/>
          </a:blip>
          <a:stretch>
            <a:fillRect/>
          </a:stretch>
        </p:blipFill>
        <p:spPr>
          <a:xfrm>
            <a:off x="304800" y="1646250"/>
            <a:ext cx="6286599" cy="4296250"/>
          </a:xfrm>
          <a:prstGeom prst="rect">
            <a:avLst/>
          </a:prstGeom>
          <a:noFill/>
          <a:ln>
            <a:noFill/>
          </a:ln>
        </p:spPr>
      </p:pic>
      <p:pic>
        <p:nvPicPr>
          <p:cNvPr id="884" name="Shape 884"/>
          <p:cNvPicPr preferRelativeResize="0"/>
          <p:nvPr/>
        </p:nvPicPr>
        <p:blipFill>
          <a:blip r:embed="rId4">
            <a:alphaModFix/>
          </a:blip>
          <a:stretch>
            <a:fillRect/>
          </a:stretch>
        </p:blipFill>
        <p:spPr>
          <a:xfrm>
            <a:off x="4830123" y="1569525"/>
            <a:ext cx="1820050" cy="4565824"/>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9" name="Shape 889"/>
        <p:cNvGrpSpPr/>
        <p:nvPr/>
      </p:nvGrpSpPr>
      <p:grpSpPr>
        <a:xfrm>
          <a:off x="0" y="0"/>
          <a:ext cx="0" cy="0"/>
          <a:chOff x="0" y="0"/>
          <a:chExt cx="0" cy="0"/>
        </a:xfrm>
      </p:grpSpPr>
      <p:sp>
        <p:nvSpPr>
          <p:cNvPr id="890" name="Shape 89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pic>
        <p:nvPicPr>
          <p:cNvPr id="891" name="Shape 891"/>
          <p:cNvPicPr preferRelativeResize="0"/>
          <p:nvPr/>
        </p:nvPicPr>
        <p:blipFill>
          <a:blip r:embed="rId3">
            <a:alphaModFix/>
          </a:blip>
          <a:stretch>
            <a:fillRect/>
          </a:stretch>
        </p:blipFill>
        <p:spPr>
          <a:xfrm>
            <a:off x="304800" y="1646250"/>
            <a:ext cx="6286599" cy="4296250"/>
          </a:xfrm>
          <a:prstGeom prst="rect">
            <a:avLst/>
          </a:prstGeom>
          <a:noFill/>
          <a:ln>
            <a:noFill/>
          </a:ln>
        </p:spPr>
      </p:pic>
      <p:pic>
        <p:nvPicPr>
          <p:cNvPr id="892" name="Shape 892"/>
          <p:cNvPicPr preferRelativeResize="0"/>
          <p:nvPr/>
        </p:nvPicPr>
        <p:blipFill>
          <a:blip r:embed="rId4">
            <a:alphaModFix/>
          </a:blip>
          <a:stretch>
            <a:fillRect/>
          </a:stretch>
        </p:blipFill>
        <p:spPr>
          <a:xfrm>
            <a:off x="5407203" y="1569528"/>
            <a:ext cx="1242974" cy="4565824"/>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7" name="Shape 897"/>
        <p:cNvGrpSpPr/>
        <p:nvPr/>
      </p:nvGrpSpPr>
      <p:grpSpPr>
        <a:xfrm>
          <a:off x="0" y="0"/>
          <a:ext cx="0" cy="0"/>
          <a:chOff x="0" y="0"/>
          <a:chExt cx="0" cy="0"/>
        </a:xfrm>
      </p:grpSpPr>
      <p:sp>
        <p:nvSpPr>
          <p:cNvPr id="898" name="Shape 89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pic>
        <p:nvPicPr>
          <p:cNvPr id="899" name="Shape 899"/>
          <p:cNvPicPr preferRelativeResize="0"/>
          <p:nvPr/>
        </p:nvPicPr>
        <p:blipFill>
          <a:blip r:embed="rId3">
            <a:alphaModFix/>
          </a:blip>
          <a:stretch>
            <a:fillRect/>
          </a:stretch>
        </p:blipFill>
        <p:spPr>
          <a:xfrm>
            <a:off x="304800" y="1646250"/>
            <a:ext cx="6286599" cy="429625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4" name="Shape 904"/>
        <p:cNvGrpSpPr/>
        <p:nvPr/>
      </p:nvGrpSpPr>
      <p:grpSpPr>
        <a:xfrm>
          <a:off x="0" y="0"/>
          <a:ext cx="0" cy="0"/>
          <a:chOff x="0" y="0"/>
          <a:chExt cx="0" cy="0"/>
        </a:xfrm>
      </p:grpSpPr>
      <p:sp>
        <p:nvSpPr>
          <p:cNvPr id="905" name="Shape 90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pic>
        <p:nvPicPr>
          <p:cNvPr id="906" name="Shape 906"/>
          <p:cNvPicPr preferRelativeResize="0"/>
          <p:nvPr/>
        </p:nvPicPr>
        <p:blipFill>
          <a:blip r:embed="rId3">
            <a:alphaModFix/>
          </a:blip>
          <a:stretch>
            <a:fillRect/>
          </a:stretch>
        </p:blipFill>
        <p:spPr>
          <a:xfrm>
            <a:off x="304800" y="1646250"/>
            <a:ext cx="6286599" cy="4296250"/>
          </a:xfrm>
          <a:prstGeom prst="rect">
            <a:avLst/>
          </a:prstGeom>
          <a:noFill/>
          <a:ln>
            <a:noFill/>
          </a:ln>
        </p:spPr>
      </p:pic>
      <p:sp>
        <p:nvSpPr>
          <p:cNvPr id="907" name="Shape 907"/>
          <p:cNvSpPr txBox="1"/>
          <p:nvPr>
            <p:ph idx="1" type="body"/>
          </p:nvPr>
        </p:nvSpPr>
        <p:spPr>
          <a:xfrm>
            <a:off x="6949850" y="1917400"/>
            <a:ext cx="2106600" cy="1366200"/>
          </a:xfrm>
          <a:prstGeom prst="rect">
            <a:avLst/>
          </a:prstGeom>
          <a:noFill/>
          <a:ln>
            <a:noFill/>
          </a:ln>
        </p:spPr>
        <p:txBody>
          <a:bodyPr anchorCtr="0" anchor="t" bIns="45700" lIns="91425" rIns="91425" tIns="45700">
            <a:noAutofit/>
          </a:bodyPr>
          <a:lstStyle/>
          <a:p>
            <a:pPr indent="0" lvl="0" marL="0" rtl="0">
              <a:lnSpc>
                <a:spcPct val="115000"/>
              </a:lnSpc>
              <a:spcBef>
                <a:spcPts val="600"/>
              </a:spcBef>
              <a:buNone/>
            </a:pPr>
            <a:r>
              <a:rPr lang="en-GB" sz="1800"/>
              <a:t>Rank-Sums:</a:t>
            </a:r>
          </a:p>
          <a:p>
            <a:pPr indent="0" lvl="0" marL="0" rtl="0">
              <a:lnSpc>
                <a:spcPct val="115000"/>
              </a:lnSpc>
              <a:spcBef>
                <a:spcPts val="600"/>
              </a:spcBef>
              <a:buNone/>
            </a:pPr>
            <a:r>
              <a:rPr lang="en-GB" sz="1800"/>
              <a:t>W</a:t>
            </a:r>
            <a:r>
              <a:rPr baseline="30000" lang="en-GB" sz="1800"/>
              <a:t>+</a:t>
            </a:r>
            <a:r>
              <a:rPr lang="en-GB" sz="1800"/>
              <a:t> = 33</a:t>
            </a:r>
          </a:p>
          <a:p>
            <a:pPr indent="0" lvl="0" marL="0" rtl="0">
              <a:lnSpc>
                <a:spcPct val="115000"/>
              </a:lnSpc>
              <a:spcBef>
                <a:spcPts val="600"/>
              </a:spcBef>
              <a:buNone/>
            </a:pPr>
            <a:r>
              <a:rPr lang="en-GB" sz="1800"/>
              <a:t>W</a:t>
            </a:r>
            <a:r>
              <a:rPr baseline="30000" lang="en-GB" sz="1800"/>
              <a:t>-</a:t>
            </a:r>
            <a:r>
              <a:rPr lang="en-GB" sz="1800"/>
              <a:t> = 87</a:t>
            </a: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2" name="Shape 912"/>
        <p:cNvGrpSpPr/>
        <p:nvPr/>
      </p:nvGrpSpPr>
      <p:grpSpPr>
        <a:xfrm>
          <a:off x="0" y="0"/>
          <a:ext cx="0" cy="0"/>
          <a:chOff x="0" y="0"/>
          <a:chExt cx="0" cy="0"/>
        </a:xfrm>
      </p:grpSpPr>
      <p:sp>
        <p:nvSpPr>
          <p:cNvPr id="913" name="Shape 91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pic>
        <p:nvPicPr>
          <p:cNvPr id="914" name="Shape 914"/>
          <p:cNvPicPr preferRelativeResize="0"/>
          <p:nvPr/>
        </p:nvPicPr>
        <p:blipFill>
          <a:blip r:embed="rId3">
            <a:alphaModFix/>
          </a:blip>
          <a:stretch>
            <a:fillRect/>
          </a:stretch>
        </p:blipFill>
        <p:spPr>
          <a:xfrm>
            <a:off x="304800" y="1646250"/>
            <a:ext cx="6286599" cy="4296250"/>
          </a:xfrm>
          <a:prstGeom prst="rect">
            <a:avLst/>
          </a:prstGeom>
          <a:noFill/>
          <a:ln>
            <a:noFill/>
          </a:ln>
        </p:spPr>
      </p:pic>
      <p:sp>
        <p:nvSpPr>
          <p:cNvPr id="915" name="Shape 915"/>
          <p:cNvSpPr txBox="1"/>
          <p:nvPr>
            <p:ph idx="1" type="body"/>
          </p:nvPr>
        </p:nvSpPr>
        <p:spPr>
          <a:xfrm>
            <a:off x="6949850" y="1917400"/>
            <a:ext cx="2106600" cy="1366200"/>
          </a:xfrm>
          <a:prstGeom prst="rect">
            <a:avLst/>
          </a:prstGeom>
          <a:noFill/>
          <a:ln>
            <a:noFill/>
          </a:ln>
        </p:spPr>
        <p:txBody>
          <a:bodyPr anchorCtr="0" anchor="t" bIns="45700" lIns="91425" rIns="91425" tIns="45700">
            <a:noAutofit/>
          </a:bodyPr>
          <a:lstStyle/>
          <a:p>
            <a:pPr indent="0" lvl="0" marL="0" rtl="0">
              <a:lnSpc>
                <a:spcPct val="115000"/>
              </a:lnSpc>
              <a:spcBef>
                <a:spcPts val="600"/>
              </a:spcBef>
              <a:buNone/>
            </a:pPr>
            <a:r>
              <a:rPr lang="en-GB" sz="1800"/>
              <a:t>Rank-Sums:</a:t>
            </a:r>
          </a:p>
          <a:p>
            <a:pPr indent="0" lvl="0" marL="0" rtl="0">
              <a:lnSpc>
                <a:spcPct val="115000"/>
              </a:lnSpc>
              <a:spcBef>
                <a:spcPts val="600"/>
              </a:spcBef>
              <a:buNone/>
            </a:pPr>
            <a:r>
              <a:rPr lang="en-GB" sz="1800"/>
              <a:t>W</a:t>
            </a:r>
            <a:r>
              <a:rPr baseline="30000" lang="en-GB" sz="1800"/>
              <a:t>+</a:t>
            </a:r>
            <a:r>
              <a:rPr lang="en-GB" sz="1800"/>
              <a:t> = 33</a:t>
            </a:r>
          </a:p>
          <a:p>
            <a:pPr indent="0" lvl="0" marL="0" rtl="0">
              <a:lnSpc>
                <a:spcPct val="115000"/>
              </a:lnSpc>
              <a:spcBef>
                <a:spcPts val="600"/>
              </a:spcBef>
              <a:buNone/>
            </a:pPr>
            <a:r>
              <a:rPr lang="en-GB" sz="1800"/>
              <a:t>W</a:t>
            </a:r>
            <a:r>
              <a:rPr baseline="30000" lang="en-GB" sz="1800"/>
              <a:t>-</a:t>
            </a:r>
            <a:r>
              <a:rPr lang="en-GB" sz="1800"/>
              <a:t> = 87</a:t>
            </a:r>
          </a:p>
        </p:txBody>
      </p:sp>
      <p:pic>
        <p:nvPicPr>
          <p:cNvPr id="916" name="Shape 916"/>
          <p:cNvPicPr preferRelativeResize="0"/>
          <p:nvPr/>
        </p:nvPicPr>
        <p:blipFill>
          <a:blip r:embed="rId4">
            <a:alphaModFix/>
          </a:blip>
          <a:stretch>
            <a:fillRect/>
          </a:stretch>
        </p:blipFill>
        <p:spPr>
          <a:xfrm>
            <a:off x="6020174" y="2751761"/>
            <a:ext cx="3123825" cy="238327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1" name="Shape 921"/>
        <p:cNvGrpSpPr/>
        <p:nvPr/>
      </p:nvGrpSpPr>
      <p:grpSpPr>
        <a:xfrm>
          <a:off x="0" y="0"/>
          <a:ext cx="0" cy="0"/>
          <a:chOff x="0" y="0"/>
          <a:chExt cx="0" cy="0"/>
        </a:xfrm>
      </p:grpSpPr>
      <p:sp>
        <p:nvSpPr>
          <p:cNvPr id="922" name="Shape 92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pic>
        <p:nvPicPr>
          <p:cNvPr id="923" name="Shape 923"/>
          <p:cNvPicPr preferRelativeResize="0"/>
          <p:nvPr/>
        </p:nvPicPr>
        <p:blipFill>
          <a:blip r:embed="rId3">
            <a:alphaModFix/>
          </a:blip>
          <a:stretch>
            <a:fillRect/>
          </a:stretch>
        </p:blipFill>
        <p:spPr>
          <a:xfrm>
            <a:off x="304800" y="1646250"/>
            <a:ext cx="6286599" cy="4296250"/>
          </a:xfrm>
          <a:prstGeom prst="rect">
            <a:avLst/>
          </a:prstGeom>
          <a:noFill/>
          <a:ln>
            <a:noFill/>
          </a:ln>
        </p:spPr>
      </p:pic>
      <p:sp>
        <p:nvSpPr>
          <p:cNvPr id="924" name="Shape 924"/>
          <p:cNvSpPr txBox="1"/>
          <p:nvPr>
            <p:ph idx="1" type="body"/>
          </p:nvPr>
        </p:nvSpPr>
        <p:spPr>
          <a:xfrm>
            <a:off x="6949850" y="1917400"/>
            <a:ext cx="2106600" cy="1366200"/>
          </a:xfrm>
          <a:prstGeom prst="rect">
            <a:avLst/>
          </a:prstGeom>
          <a:noFill/>
          <a:ln>
            <a:noFill/>
          </a:ln>
        </p:spPr>
        <p:txBody>
          <a:bodyPr anchorCtr="0" anchor="t" bIns="45700" lIns="91425" rIns="91425" tIns="45700">
            <a:noAutofit/>
          </a:bodyPr>
          <a:lstStyle/>
          <a:p>
            <a:pPr indent="0" lvl="0" marL="0" rtl="0">
              <a:lnSpc>
                <a:spcPct val="115000"/>
              </a:lnSpc>
              <a:spcBef>
                <a:spcPts val="600"/>
              </a:spcBef>
              <a:buNone/>
            </a:pPr>
            <a:r>
              <a:rPr lang="en-GB" sz="1800"/>
              <a:t>Rank-Sums:</a:t>
            </a:r>
          </a:p>
          <a:p>
            <a:pPr indent="0" lvl="0" marL="0" rtl="0">
              <a:lnSpc>
                <a:spcPct val="115000"/>
              </a:lnSpc>
              <a:spcBef>
                <a:spcPts val="600"/>
              </a:spcBef>
              <a:buNone/>
            </a:pPr>
            <a:r>
              <a:rPr lang="en-GB" sz="1800"/>
              <a:t>W</a:t>
            </a:r>
            <a:r>
              <a:rPr baseline="30000" lang="en-GB" sz="1800"/>
              <a:t>+</a:t>
            </a:r>
            <a:r>
              <a:rPr lang="en-GB" sz="1800"/>
              <a:t> = 33</a:t>
            </a:r>
          </a:p>
          <a:p>
            <a:pPr indent="0" lvl="0" marL="0" rtl="0">
              <a:lnSpc>
                <a:spcPct val="115000"/>
              </a:lnSpc>
              <a:spcBef>
                <a:spcPts val="600"/>
              </a:spcBef>
              <a:buNone/>
            </a:pPr>
            <a:r>
              <a:rPr lang="en-GB" sz="1800"/>
              <a:t>W</a:t>
            </a:r>
            <a:r>
              <a:rPr baseline="30000" lang="en-GB" sz="1800"/>
              <a:t>-</a:t>
            </a:r>
            <a:r>
              <a:rPr lang="en-GB" sz="1800"/>
              <a:t> = 87</a:t>
            </a:r>
          </a:p>
        </p:txBody>
      </p:sp>
      <p:pic>
        <p:nvPicPr>
          <p:cNvPr id="925" name="Shape 925"/>
          <p:cNvPicPr preferRelativeResize="0"/>
          <p:nvPr/>
        </p:nvPicPr>
        <p:blipFill>
          <a:blip r:embed="rId4">
            <a:alphaModFix/>
          </a:blip>
          <a:stretch>
            <a:fillRect/>
          </a:stretch>
        </p:blipFill>
        <p:spPr>
          <a:xfrm>
            <a:off x="6020173" y="2751749"/>
            <a:ext cx="3123825" cy="2383299"/>
          </a:xfrm>
          <a:prstGeom prst="rect">
            <a:avLst/>
          </a:prstGeom>
          <a:noFill/>
          <a:ln>
            <a:noFill/>
          </a:ln>
        </p:spPr>
      </p:pic>
      <p:sp>
        <p:nvSpPr>
          <p:cNvPr id="926" name="Shape 926"/>
          <p:cNvSpPr txBox="1"/>
          <p:nvPr>
            <p:ph idx="1" type="body"/>
          </p:nvPr>
        </p:nvSpPr>
        <p:spPr>
          <a:xfrm>
            <a:off x="6949850" y="5013875"/>
            <a:ext cx="2106600" cy="928500"/>
          </a:xfrm>
          <a:prstGeom prst="rect">
            <a:avLst/>
          </a:prstGeom>
          <a:noFill/>
          <a:ln>
            <a:noFill/>
          </a:ln>
        </p:spPr>
        <p:txBody>
          <a:bodyPr anchorCtr="0" anchor="t" bIns="45700" lIns="91425" rIns="91425" tIns="45700">
            <a:noAutofit/>
          </a:bodyPr>
          <a:lstStyle/>
          <a:p>
            <a:pPr indent="0" lvl="0" marL="0" rtl="0">
              <a:lnSpc>
                <a:spcPct val="115000"/>
              </a:lnSpc>
              <a:spcBef>
                <a:spcPts val="600"/>
              </a:spcBef>
              <a:buNone/>
            </a:pPr>
            <a:r>
              <a:rPr lang="en-GB" sz="1800"/>
              <a:t>P-value = 0.12</a:t>
            </a: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1" name="Shape 931"/>
        <p:cNvGrpSpPr/>
        <p:nvPr/>
      </p:nvGrpSpPr>
      <p:grpSpPr>
        <a:xfrm>
          <a:off x="0" y="0"/>
          <a:ext cx="0" cy="0"/>
          <a:chOff x="0" y="0"/>
          <a:chExt cx="0" cy="0"/>
        </a:xfrm>
      </p:grpSpPr>
      <p:sp>
        <p:nvSpPr>
          <p:cNvPr id="932" name="Shape 93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Wilcoxon Signed Rank Test</a:t>
            </a:r>
          </a:p>
        </p:txBody>
      </p:sp>
      <p:sp>
        <p:nvSpPr>
          <p:cNvPr id="933" name="Shape 933"/>
          <p:cNvSpPr txBox="1"/>
          <p:nvPr>
            <p:ph idx="1" type="body"/>
          </p:nvPr>
        </p:nvSpPr>
        <p:spPr>
          <a:xfrm>
            <a:off x="323750" y="1600200"/>
            <a:ext cx="8820300" cy="1972800"/>
          </a:xfrm>
          <a:prstGeom prst="rect">
            <a:avLst/>
          </a:prstGeom>
          <a:noFill/>
          <a:ln>
            <a:noFill/>
          </a:ln>
        </p:spPr>
        <p:txBody>
          <a:bodyPr anchorCtr="0" anchor="t" bIns="45700" lIns="91425" rIns="91425" tIns="45700">
            <a:noAutofit/>
          </a:bodyPr>
          <a:lstStyle/>
          <a:p>
            <a:pPr indent="0" lvl="0" marL="0" rtl="0">
              <a:lnSpc>
                <a:spcPct val="115000"/>
              </a:lnSpc>
              <a:spcBef>
                <a:spcPts val="600"/>
              </a:spcBef>
              <a:buNone/>
            </a:pPr>
            <a:r>
              <a:rPr lang="en-GB"/>
              <a:t>H</a:t>
            </a:r>
            <a:r>
              <a:rPr baseline="-25000" lang="en-GB"/>
              <a:t>0</a:t>
            </a:r>
            <a:r>
              <a:rPr lang="en-GB"/>
              <a:t> : distribution of paired differences is</a:t>
            </a:r>
          </a:p>
          <a:p>
            <a:pPr indent="0" lvl="0" marL="0" rtl="0">
              <a:lnSpc>
                <a:spcPct val="115000"/>
              </a:lnSpc>
              <a:spcBef>
                <a:spcPts val="600"/>
              </a:spcBef>
              <a:buNone/>
            </a:pPr>
            <a:r>
              <a:rPr lang="en-GB"/>
              <a:t>       symmetric about zero</a:t>
            </a:r>
          </a:p>
          <a:p>
            <a:pPr indent="0" lvl="0" marL="0" rtl="0">
              <a:lnSpc>
                <a:spcPct val="115000"/>
              </a:lnSpc>
              <a:spcBef>
                <a:spcPts val="0"/>
              </a:spcBef>
              <a:buNone/>
            </a:pPr>
            <a:r>
              <a:t/>
            </a:r>
            <a:endParaRPr sz="1800"/>
          </a:p>
          <a:p>
            <a:pPr indent="-228600" lvl="0" marL="457200" rtl="0">
              <a:lnSpc>
                <a:spcPct val="115000"/>
              </a:lnSpc>
              <a:spcBef>
                <a:spcPts val="600"/>
              </a:spcBef>
            </a:pPr>
            <a:r>
              <a:rPr lang="en-GB"/>
              <a:t>Wilcoxon test p-value = 0.12</a:t>
            </a:r>
          </a:p>
          <a:p>
            <a:pPr indent="-228600" lvl="0" marL="457200" rtl="0">
              <a:lnSpc>
                <a:spcPct val="115000"/>
              </a:lnSpc>
              <a:spcBef>
                <a:spcPts val="600"/>
              </a:spcBef>
            </a:pPr>
            <a:r>
              <a:rPr lang="en-GB"/>
              <a:t>Insufficient evidence to reject the null hypothesis</a:t>
            </a:r>
          </a:p>
          <a:p>
            <a:pPr indent="0" lvl="0" marL="0" rtl="0">
              <a:lnSpc>
                <a:spcPct val="115000"/>
              </a:lnSpc>
              <a:spcBef>
                <a:spcPts val="600"/>
              </a:spcBef>
              <a:buNone/>
            </a:pPr>
            <a:r>
              <a:t/>
            </a:r>
            <a:endParaRPr sz="1800"/>
          </a:p>
          <a:p>
            <a:pPr indent="0" lvl="0" marL="0" rtl="0">
              <a:lnSpc>
                <a:spcPct val="115000"/>
              </a:lnSpc>
              <a:spcBef>
                <a:spcPts val="600"/>
              </a:spcBef>
              <a:buNone/>
            </a:pPr>
            <a:r>
              <a:rPr lang="en-GB"/>
              <a:t>Conclusion: Insufficient evidence to conclude that there is a difference in general health between the two time points</a:t>
            </a:r>
          </a:p>
          <a:p>
            <a:pPr indent="0" lvl="0" marL="0" rtl="0">
              <a:lnSpc>
                <a:spcPct val="115000"/>
              </a:lnSpc>
              <a:spcBef>
                <a:spcPts val="60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