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Lst>
  <p:sldSz cy="6858000" cx="9144000"/>
  <p:notesSz cx="6669075" cy="9926625"/>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CF524669-E3FD-4080-A0C0-0160952A77DE}">
  <a:tblStyle styleId="{CF524669-E3FD-4080-A0C0-0160952A77DE}" styleName="Table_0"/>
  <a:tblStyle styleId="{4F8E637C-12CD-443B-8B6B-ABF498D4492B}"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8ECF4"/>
          </a:solidFill>
        </a:fill>
      </a:tcStyle>
    </a:wholeTbl>
    <a:band1H>
      <a:tcStyle>
        <a:fill>
          <a:solidFill>
            <a:srgbClr val="CFD7E7"/>
          </a:solidFill>
        </a:fill>
      </a:tcStyle>
    </a:band1H>
    <a:band1V>
      <a:tcStyle>
        <a:fill>
          <a:solidFill>
            <a:srgbClr val="CFD7E7"/>
          </a:solidFill>
        </a:fill>
      </a:tcStyle>
    </a:band1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889938" cy="496332"/>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777607" y="0"/>
            <a:ext cx="2889938" cy="496332"/>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66908" y="4715155"/>
            <a:ext cx="5335269" cy="4466987"/>
          </a:xfrm>
          <a:prstGeom prst="rect">
            <a:avLst/>
          </a:prstGeom>
          <a:noFill/>
          <a:ln>
            <a:noFill/>
          </a:ln>
        </p:spPr>
        <p:txBody>
          <a:bodyPr anchorCtr="0" anchor="t" bIns="91425" lIns="91425" rIns="91425" tIns="91425"/>
          <a:lstStyle>
            <a:lvl1pPr indent="0" lvl="0" marL="0" marR="0" rtl="0" algn="l">
              <a:spcBef>
                <a:spcPts val="36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9428585"/>
            <a:ext cx="2889938" cy="496332"/>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tatistical_power" TargetMode="Externa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86" name="Shape 86"/>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4" name="Shape 144"/>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Interval How much more or less compared to something else, Distances between values not same meaning</a:t>
            </a:r>
          </a:p>
          <a:p>
            <a:pPr indent="0" lvl="0" marL="0" marR="0" rtl="0" algn="l">
              <a:lnSpc>
                <a:spcPct val="90000"/>
              </a:lnSpc>
              <a:spcBef>
                <a:spcPts val="360"/>
              </a:spcBef>
              <a:spcAft>
                <a:spcPts val="0"/>
              </a:spcAft>
              <a:buSzPct val="25000"/>
              <a:buNone/>
            </a:pPr>
            <a:r>
              <a:rPr b="0" i="0" lang="en-GB" sz="1200" u="none" cap="none" strike="noStrike">
                <a:solidFill>
                  <a:schemeClr val="dk1"/>
                </a:solidFill>
                <a:latin typeface="Calibri"/>
                <a:ea typeface="Calibri"/>
                <a:cs typeface="Calibri"/>
                <a:sym typeface="Calibri"/>
              </a:rPr>
              <a:t>Meaningful zero point so distances carry the same meaning at different points on the scale. </a:t>
            </a:r>
          </a:p>
          <a:p>
            <a:pPr indent="0" lvl="0" marL="0" marR="0" rtl="0" algn="l">
              <a:lnSpc>
                <a:spcPct val="90000"/>
              </a:lnSpc>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45" name="Shape 145"/>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9" name="Shape 929"/>
        <p:cNvGrpSpPr/>
        <p:nvPr/>
      </p:nvGrpSpPr>
      <p:grpSpPr>
        <a:xfrm>
          <a:off x="0" y="0"/>
          <a:ext cx="0" cy="0"/>
          <a:chOff x="0" y="0"/>
          <a:chExt cx="0" cy="0"/>
        </a:xfrm>
      </p:grpSpPr>
      <p:sp>
        <p:nvSpPr>
          <p:cNvPr id="930" name="Shape 930"/>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31" name="Shape 931"/>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932" name="Shape 932"/>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7" name="Shape 937"/>
        <p:cNvGrpSpPr/>
        <p:nvPr/>
      </p:nvGrpSpPr>
      <p:grpSpPr>
        <a:xfrm>
          <a:off x="0" y="0"/>
          <a:ext cx="0" cy="0"/>
          <a:chOff x="0" y="0"/>
          <a:chExt cx="0" cy="0"/>
        </a:xfrm>
      </p:grpSpPr>
      <p:sp>
        <p:nvSpPr>
          <p:cNvPr id="938" name="Shape 938"/>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39" name="Shape 939"/>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a:noFill/>
          </a:ln>
        </p:spPr>
      </p:sp>
      <p:sp>
        <p:nvSpPr>
          <p:cNvPr id="940" name="Shape 940"/>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4" name="Shape 944"/>
        <p:cNvGrpSpPr/>
        <p:nvPr/>
      </p:nvGrpSpPr>
      <p:grpSpPr>
        <a:xfrm>
          <a:off x="0" y="0"/>
          <a:ext cx="0" cy="0"/>
          <a:chOff x="0" y="0"/>
          <a:chExt cx="0" cy="0"/>
        </a:xfrm>
      </p:grpSpPr>
      <p:sp>
        <p:nvSpPr>
          <p:cNvPr id="945" name="Shape 945"/>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46" name="Shape 946"/>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a:noFill/>
          </a:ln>
        </p:spPr>
      </p:sp>
      <p:sp>
        <p:nvSpPr>
          <p:cNvPr id="947" name="Shape 947"/>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2" name="Shape 952"/>
        <p:cNvGrpSpPr/>
        <p:nvPr/>
      </p:nvGrpSpPr>
      <p:grpSpPr>
        <a:xfrm>
          <a:off x="0" y="0"/>
          <a:ext cx="0" cy="0"/>
          <a:chOff x="0" y="0"/>
          <a:chExt cx="0" cy="0"/>
        </a:xfrm>
      </p:grpSpPr>
      <p:sp>
        <p:nvSpPr>
          <p:cNvPr id="953" name="Shape 953"/>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54" name="Shape 954"/>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a:noFill/>
          </a:ln>
        </p:spPr>
      </p:sp>
      <p:sp>
        <p:nvSpPr>
          <p:cNvPr id="955" name="Shape 955"/>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9" name="Shape 959"/>
        <p:cNvGrpSpPr/>
        <p:nvPr/>
      </p:nvGrpSpPr>
      <p:grpSpPr>
        <a:xfrm>
          <a:off x="0" y="0"/>
          <a:ext cx="0" cy="0"/>
          <a:chOff x="0" y="0"/>
          <a:chExt cx="0" cy="0"/>
        </a:xfrm>
      </p:grpSpPr>
      <p:sp>
        <p:nvSpPr>
          <p:cNvPr id="960" name="Shape 960"/>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61" name="Shape 961"/>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a:noFill/>
          </a:ln>
        </p:spPr>
      </p:sp>
      <p:sp>
        <p:nvSpPr>
          <p:cNvPr id="962" name="Shape 962"/>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6" name="Shape 966"/>
        <p:cNvGrpSpPr/>
        <p:nvPr/>
      </p:nvGrpSpPr>
      <p:grpSpPr>
        <a:xfrm>
          <a:off x="0" y="0"/>
          <a:ext cx="0" cy="0"/>
          <a:chOff x="0" y="0"/>
          <a:chExt cx="0" cy="0"/>
        </a:xfrm>
      </p:grpSpPr>
      <p:sp>
        <p:nvSpPr>
          <p:cNvPr id="967" name="Shape 967"/>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68" name="Shape 968"/>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969" name="Shape 969"/>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3" name="Shape 973"/>
        <p:cNvGrpSpPr/>
        <p:nvPr/>
      </p:nvGrpSpPr>
      <p:grpSpPr>
        <a:xfrm>
          <a:off x="0" y="0"/>
          <a:ext cx="0" cy="0"/>
          <a:chOff x="0" y="0"/>
          <a:chExt cx="0" cy="0"/>
        </a:xfrm>
      </p:grpSpPr>
      <p:sp>
        <p:nvSpPr>
          <p:cNvPr id="974" name="Shape 974"/>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75" name="Shape 975"/>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976" name="Shape 976"/>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2" name="Shape 982"/>
        <p:cNvGrpSpPr/>
        <p:nvPr/>
      </p:nvGrpSpPr>
      <p:grpSpPr>
        <a:xfrm>
          <a:off x="0" y="0"/>
          <a:ext cx="0" cy="0"/>
          <a:chOff x="0" y="0"/>
          <a:chExt cx="0" cy="0"/>
        </a:xfrm>
      </p:grpSpPr>
      <p:sp>
        <p:nvSpPr>
          <p:cNvPr id="983" name="Shape 983"/>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84" name="Shape 984"/>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985" name="Shape 985"/>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1" name="Shape 991"/>
        <p:cNvGrpSpPr/>
        <p:nvPr/>
      </p:nvGrpSpPr>
      <p:grpSpPr>
        <a:xfrm>
          <a:off x="0" y="0"/>
          <a:ext cx="0" cy="0"/>
          <a:chOff x="0" y="0"/>
          <a:chExt cx="0" cy="0"/>
        </a:xfrm>
      </p:grpSpPr>
      <p:sp>
        <p:nvSpPr>
          <p:cNvPr id="992" name="Shape 992"/>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93" name="Shape 993"/>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994" name="Shape 994"/>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0" name="Shape 1000"/>
        <p:cNvGrpSpPr/>
        <p:nvPr/>
      </p:nvGrpSpPr>
      <p:grpSpPr>
        <a:xfrm>
          <a:off x="0" y="0"/>
          <a:ext cx="0" cy="0"/>
          <a:chOff x="0" y="0"/>
          <a:chExt cx="0" cy="0"/>
        </a:xfrm>
      </p:grpSpPr>
      <p:sp>
        <p:nvSpPr>
          <p:cNvPr id="1001" name="Shape 1001"/>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1002" name="Shape 1002"/>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1003" name="Shape 1003"/>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151" name="Shape 151"/>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8" name="Shape 1008"/>
        <p:cNvGrpSpPr/>
        <p:nvPr/>
      </p:nvGrpSpPr>
      <p:grpSpPr>
        <a:xfrm>
          <a:off x="0" y="0"/>
          <a:ext cx="0" cy="0"/>
          <a:chOff x="0" y="0"/>
          <a:chExt cx="0" cy="0"/>
        </a:xfrm>
      </p:grpSpPr>
      <p:sp>
        <p:nvSpPr>
          <p:cNvPr id="1009" name="Shape 1009"/>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1010" name="Shape 1010"/>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1011" name="Shape 1011"/>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7" name="Shape 1017"/>
        <p:cNvGrpSpPr/>
        <p:nvPr/>
      </p:nvGrpSpPr>
      <p:grpSpPr>
        <a:xfrm>
          <a:off x="0" y="0"/>
          <a:ext cx="0" cy="0"/>
          <a:chOff x="0" y="0"/>
          <a:chExt cx="0" cy="0"/>
        </a:xfrm>
      </p:grpSpPr>
      <p:sp>
        <p:nvSpPr>
          <p:cNvPr id="1018" name="Shape 1018"/>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1019" name="Shape 1019"/>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1020" name="Shape 1020"/>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7" name="Shape 1027"/>
        <p:cNvGrpSpPr/>
        <p:nvPr/>
      </p:nvGrpSpPr>
      <p:grpSpPr>
        <a:xfrm>
          <a:off x="0" y="0"/>
          <a:ext cx="0" cy="0"/>
          <a:chOff x="0" y="0"/>
          <a:chExt cx="0" cy="0"/>
        </a:xfrm>
      </p:grpSpPr>
      <p:sp>
        <p:nvSpPr>
          <p:cNvPr id="1028" name="Shape 1028"/>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1029" name="Shape 1029"/>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a:noFill/>
          </a:ln>
        </p:spPr>
      </p:sp>
      <p:sp>
        <p:nvSpPr>
          <p:cNvPr id="1030" name="Shape 1030"/>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lang="en-GB"/>
              <a:t>Therefore it does not test for the difference between medians.</a:t>
            </a:r>
          </a:p>
          <a:p>
            <a:pPr indent="0" lvl="0" marL="0" marR="0" rtl="0" algn="l">
              <a:spcBef>
                <a:spcPts val="0"/>
              </a:spcBef>
              <a:spcAft>
                <a:spcPts val="0"/>
              </a:spcAft>
              <a:buSzPct val="25000"/>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4" name="Shape 1034"/>
        <p:cNvGrpSpPr/>
        <p:nvPr/>
      </p:nvGrpSpPr>
      <p:grpSpPr>
        <a:xfrm>
          <a:off x="0" y="0"/>
          <a:ext cx="0" cy="0"/>
          <a:chOff x="0" y="0"/>
          <a:chExt cx="0" cy="0"/>
        </a:xfrm>
      </p:grpSpPr>
      <p:sp>
        <p:nvSpPr>
          <p:cNvPr id="1035" name="Shape 1035"/>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1036" name="Shape 1036"/>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a:noFill/>
          </a:ln>
        </p:spPr>
      </p:sp>
      <p:sp>
        <p:nvSpPr>
          <p:cNvPr id="1037" name="Shape 1037"/>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1" name="Shape 1041"/>
        <p:cNvGrpSpPr/>
        <p:nvPr/>
      </p:nvGrpSpPr>
      <p:grpSpPr>
        <a:xfrm>
          <a:off x="0" y="0"/>
          <a:ext cx="0" cy="0"/>
          <a:chOff x="0" y="0"/>
          <a:chExt cx="0" cy="0"/>
        </a:xfrm>
      </p:grpSpPr>
      <p:sp>
        <p:nvSpPr>
          <p:cNvPr id="1042" name="Shape 1042"/>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1043" name="Shape 1043"/>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1044" name="Shape 1044"/>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8" name="Shape 1048"/>
        <p:cNvGrpSpPr/>
        <p:nvPr/>
      </p:nvGrpSpPr>
      <p:grpSpPr>
        <a:xfrm>
          <a:off x="0" y="0"/>
          <a:ext cx="0" cy="0"/>
          <a:chOff x="0" y="0"/>
          <a:chExt cx="0" cy="0"/>
        </a:xfrm>
      </p:grpSpPr>
      <p:sp>
        <p:nvSpPr>
          <p:cNvPr id="1049" name="Shape 1049"/>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1050" name="Shape 1050"/>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a:noFill/>
          </a:ln>
        </p:spPr>
      </p:sp>
      <p:sp>
        <p:nvSpPr>
          <p:cNvPr id="1051" name="Shape 1051"/>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5" name="Shape 1055"/>
        <p:cNvGrpSpPr/>
        <p:nvPr/>
      </p:nvGrpSpPr>
      <p:grpSpPr>
        <a:xfrm>
          <a:off x="0" y="0"/>
          <a:ext cx="0" cy="0"/>
          <a:chOff x="0" y="0"/>
          <a:chExt cx="0" cy="0"/>
        </a:xfrm>
      </p:grpSpPr>
      <p:sp>
        <p:nvSpPr>
          <p:cNvPr id="1056" name="Shape 1056"/>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57" name="Shape 1057"/>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lvl="0" rtl="0">
              <a:spcBef>
                <a:spcPts val="0"/>
              </a:spcBef>
              <a:buSzPct val="25000"/>
              <a:buNone/>
            </a:pPr>
            <a:r>
              <a:rPr lang="en-GB"/>
              <a:t>We’re now moving on to looking at categorical data</a:t>
            </a:r>
          </a:p>
          <a:p>
            <a:pPr lvl="0" rtl="0">
              <a:spcBef>
                <a:spcPts val="0"/>
              </a:spcBef>
              <a:buSzPct val="25000"/>
              <a:buNone/>
            </a:pPr>
            <a:r>
              <a:t/>
            </a:r>
            <a:endParaRPr/>
          </a:p>
          <a:p>
            <a:pPr lvl="0" rtl="0">
              <a:spcBef>
                <a:spcPts val="0"/>
              </a:spcBef>
              <a:buSzPct val="25000"/>
              <a:buNone/>
            </a:pPr>
            <a:r>
              <a:rPr lang="en-GB"/>
              <a:t>We’re now moving on to looking at categorical data, and a fairly common statistical question is whether there is an association/relationship between two categorical variables.</a:t>
            </a:r>
          </a:p>
          <a:p>
            <a:pPr lvl="0" rtl="0">
              <a:spcBef>
                <a:spcPts val="0"/>
              </a:spcBef>
              <a:buSzPct val="25000"/>
              <a:buNone/>
            </a:pPr>
            <a:r>
              <a:t/>
            </a:r>
            <a:endParaRPr/>
          </a:p>
          <a:p>
            <a:pPr lvl="0" rtl="0">
              <a:spcBef>
                <a:spcPts val="0"/>
              </a:spcBef>
              <a:buSzPct val="25000"/>
              <a:buNone/>
            </a:pPr>
            <a:r>
              <a:rPr lang="en-GB"/>
              <a:t>2 categorical variables (factors), each with 2 or more levels.</a:t>
            </a:r>
          </a:p>
          <a:p>
            <a:pPr lvl="0" rtl="0">
              <a:spcBef>
                <a:spcPts val="0"/>
              </a:spcBef>
              <a:buClr>
                <a:schemeClr val="dk1"/>
              </a:buClr>
              <a:buSzPct val="25000"/>
              <a:buFont typeface="Arial"/>
              <a:buNone/>
            </a:pPr>
            <a:r>
              <a:t/>
            </a:r>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Feel free to interrupt if you have questions.</a:t>
            </a:r>
          </a:p>
        </p:txBody>
      </p:sp>
      <p:sp>
        <p:nvSpPr>
          <p:cNvPr id="1058" name="Shape 1058"/>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1" name="Shape 1061"/>
        <p:cNvGrpSpPr/>
        <p:nvPr/>
      </p:nvGrpSpPr>
      <p:grpSpPr>
        <a:xfrm>
          <a:off x="0" y="0"/>
          <a:ext cx="0" cy="0"/>
          <a:chOff x="0" y="0"/>
          <a:chExt cx="0" cy="0"/>
        </a:xfrm>
      </p:grpSpPr>
      <p:sp>
        <p:nvSpPr>
          <p:cNvPr id="1062" name="Shape 1062"/>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63" name="Shape 1063"/>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Start by making a frequency table – the cells in the table contain the number of times each combination of the two categorical variables is observed.</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simplest is 2 x 2.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In this kind of table, each patient (or what ever your sample is based on) contributes to only one cell in the table.</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064" name="Shape 1064"/>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3" name="Shape 1073"/>
        <p:cNvGrpSpPr/>
        <p:nvPr/>
      </p:nvGrpSpPr>
      <p:grpSpPr>
        <a:xfrm>
          <a:off x="0" y="0"/>
          <a:ext cx="0" cy="0"/>
          <a:chOff x="0" y="0"/>
          <a:chExt cx="0" cy="0"/>
        </a:xfrm>
      </p:grpSpPr>
      <p:sp>
        <p:nvSpPr>
          <p:cNvPr id="1074" name="Shape 1074"/>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75" name="Shape 1075"/>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lvl="0" rtl="0">
              <a:spcBef>
                <a:spcPts val="0"/>
              </a:spcBef>
              <a:buSzPct val="25000"/>
              <a:buNone/>
            </a:pPr>
            <a:r>
              <a:rPr i="1" lang="en-GB" sz="800"/>
              <a:t>A fairly common statistical question is whether there is an association/relationship between two categorical variables. Each variable can have 2 or more levels, </a:t>
            </a:r>
          </a:p>
          <a:p>
            <a:pPr lvl="0" rtl="0">
              <a:spcBef>
                <a:spcPts val="0"/>
              </a:spcBef>
              <a:buSzPct val="25000"/>
              <a:buNone/>
            </a:pPr>
            <a:r>
              <a:t/>
            </a:r>
            <a:endParaRPr/>
          </a:p>
          <a:p>
            <a:pPr lvl="0" rtl="0">
              <a:spcBef>
                <a:spcPts val="0"/>
              </a:spcBef>
              <a:buClr>
                <a:schemeClr val="dk1"/>
              </a:buClr>
              <a:buSzPct val="25000"/>
              <a:buFont typeface="Arial"/>
              <a:buNone/>
            </a:pPr>
            <a:r>
              <a:rPr lang="en-GB"/>
              <a:t>Here we are going to look at the simples case where both variables have 2 levels. </a:t>
            </a:r>
          </a:p>
          <a:p>
            <a:pPr lvl="0" rtl="0">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GB"/>
              <a:t>Start by making a frequency table – the cells in the table contain the number of times each combination of the two categorical variables is observed. In this kind of table, each patient (or what ever your sample is based on) contributes to only one cell in the table.</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GB"/>
              <a:t>So say we have the research question: A trial to assess the effectiveness of a new treatment versus a placebo in reducing tumour size in patients with ovarian cancer.</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Start by formulating our null hypothesis. </a:t>
            </a:r>
            <a:r>
              <a:rPr lang="en-GB"/>
              <a:t> Which is that there is no association between tumor shrinkage and treatment group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076" name="Shape 1076"/>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2" name="Shape 1082"/>
        <p:cNvGrpSpPr/>
        <p:nvPr/>
      </p:nvGrpSpPr>
      <p:grpSpPr>
        <a:xfrm>
          <a:off x="0" y="0"/>
          <a:ext cx="0" cy="0"/>
          <a:chOff x="0" y="0"/>
          <a:chExt cx="0" cy="0"/>
        </a:xfrm>
      </p:grpSpPr>
      <p:sp>
        <p:nvSpPr>
          <p:cNvPr id="1083" name="Shape 1083"/>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84" name="Shape 1084"/>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To carry out a chi-square test, we need to carry out a few short steps.</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first step is to calculate the expected frequency for each cell in the contingency table </a:t>
            </a:r>
            <a:r>
              <a:rPr lang="en-GB"/>
              <a:t>under the null hypothesis of no association</a:t>
            </a:r>
            <a:r>
              <a:rPr b="0" i="0" lang="en-GB" sz="1200" u="none" cap="none" strike="noStrike">
                <a:solidFill>
                  <a:schemeClr val="dk1"/>
                </a:solidFill>
                <a:latin typeface="Calibri"/>
                <a:ea typeface="Calibri"/>
                <a:cs typeface="Calibri"/>
                <a:sym typeface="Calibri"/>
              </a:rPr>
              <a:t>, shown in red. These </a:t>
            </a:r>
            <a:r>
              <a:rPr lang="en-GB"/>
              <a:t>are calculated as the probability being in row i and column j multiplied by the sample size.</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e.g. Probability of being in row 1 = 84/124</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Probability of being in column 1 = 68/124</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Independent events so probability of being in row 1 and column 1 (scaled so total sample size is 124) = 84/124 * 68/124 *124 = (84*68)/124</a:t>
            </a:r>
          </a:p>
        </p:txBody>
      </p:sp>
      <p:sp>
        <p:nvSpPr>
          <p:cNvPr id="1085" name="Shape 1085"/>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57" name="Shape 157"/>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300" u="none" cap="none" strike="noStrike">
                <a:solidFill>
                  <a:schemeClr val="dk1"/>
                </a:solidFill>
                <a:latin typeface="Calibri"/>
                <a:ea typeface="Calibri"/>
                <a:cs typeface="Calibri"/>
                <a:sym typeface="Calibri"/>
              </a:rPr>
              <a:t>Now we are going to think about independent measurements as I said previously this is a common assumption of statistical tests. </a:t>
            </a:r>
          </a:p>
          <a:p>
            <a:pPr indent="0" lvl="0" marL="0" marR="0" rtl="0" algn="l">
              <a:spcBef>
                <a:spcPts val="0"/>
              </a:spcBef>
              <a:spcAft>
                <a:spcPts val="0"/>
              </a:spcAft>
              <a:buSzPct val="25000"/>
              <a:buNone/>
            </a:pPr>
            <a:r>
              <a:t/>
            </a:r>
            <a:endParaRPr b="0" i="0" sz="13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300" u="none" cap="none" strike="noStrike">
                <a:solidFill>
                  <a:schemeClr val="dk1"/>
                </a:solidFill>
                <a:latin typeface="Calibri"/>
                <a:ea typeface="Calibri"/>
                <a:cs typeface="Calibri"/>
                <a:sym typeface="Calibri"/>
              </a:rPr>
              <a:t>Suppose we have measured gene expression on each of 20 individuals we need to think if there is any reason why any measurements may be more closely related to other measurements in the dataset. Are two of the subjects siblings or littermates? Is gene expression measured twice or more on the same subject, are there batch effects of DNA extraction, are the measurements taken on the same day different days, are the same reagent batches used in the experiment, are measurements carried out by different people? Are they are measured on the different genechips etc etc If there is any reason why some measurements are more alike than others, then it is important to take account of this in the analysis otherwise it will be biased. </a:t>
            </a:r>
          </a:p>
          <a:p>
            <a:pPr indent="0" lvl="0" marL="0" marR="0" rtl="0" algn="l">
              <a:spcBef>
                <a:spcPts val="0"/>
              </a:spcBef>
              <a:spcAft>
                <a:spcPts val="0"/>
              </a:spcAft>
              <a:buSzPct val="25000"/>
              <a:buNone/>
            </a:pPr>
            <a:r>
              <a:t/>
            </a:r>
            <a:endParaRPr b="0" i="0" sz="13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300" u="none" cap="none" strike="noStrike">
                <a:solidFill>
                  <a:schemeClr val="dk1"/>
                </a:solidFill>
                <a:latin typeface="Calibri"/>
                <a:ea typeface="Calibri"/>
                <a:cs typeface="Calibri"/>
                <a:sym typeface="Calibri"/>
              </a:rPr>
              <a:t>If there is no obvious reason why two measurements should be more similar then it is safe to assume independent observations and use analysis that assumes independent observations.</a:t>
            </a:r>
          </a:p>
          <a:p>
            <a:pPr indent="0" lvl="0" marL="0" marR="0" rtl="0" algn="l">
              <a:spcBef>
                <a:spcPts val="0"/>
              </a:spcBef>
              <a:spcAft>
                <a:spcPts val="0"/>
              </a:spcAft>
              <a:buSzPct val="25000"/>
              <a:buNone/>
            </a:pPr>
            <a:r>
              <a:t/>
            </a:r>
            <a:endParaRPr b="0" i="0" sz="13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300" u="none" cap="none" strike="noStrike">
                <a:solidFill>
                  <a:schemeClr val="dk1"/>
                </a:solidFill>
                <a:latin typeface="Calibri"/>
                <a:ea typeface="Calibri"/>
                <a:cs typeface="Calibri"/>
                <a:sym typeface="Calibri"/>
              </a:rPr>
              <a:t>Now we will move on to look at some examples. </a:t>
            </a:r>
          </a:p>
        </p:txBody>
      </p:sp>
      <p:sp>
        <p:nvSpPr>
          <p:cNvPr id="158" name="Shape 158"/>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5" name="Shape 1095"/>
        <p:cNvGrpSpPr/>
        <p:nvPr/>
      </p:nvGrpSpPr>
      <p:grpSpPr>
        <a:xfrm>
          <a:off x="0" y="0"/>
          <a:ext cx="0" cy="0"/>
          <a:chOff x="0" y="0"/>
          <a:chExt cx="0" cy="0"/>
        </a:xfrm>
      </p:grpSpPr>
      <p:sp>
        <p:nvSpPr>
          <p:cNvPr id="1096" name="Shape 1096"/>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97" name="Shape 1097"/>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next step is to use the observed and expected frequencies to calculate the chi-squared statistic – either by hand (fairly easy for a small rxc table) or using a computer.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What we’re essentially doing is looking at the difference between the observed and expected frequencies and asking are they similar or not? Calculate the chi-square statistic – in this case the chi-square statistic is 0.64.</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lang="en-GB"/>
              <a:t>We compare test value to the Chi-squared distribution with degrees of freedom equal to </a:t>
            </a:r>
            <a:r>
              <a:rPr b="0" i="0" lang="en-GB" sz="1200" u="none" cap="none" strike="noStrike">
                <a:solidFill>
                  <a:schemeClr val="dk1"/>
                </a:solidFill>
                <a:latin typeface="Calibri"/>
                <a:ea typeface="Calibri"/>
                <a:cs typeface="Calibri"/>
                <a:sym typeface="Calibri"/>
              </a:rPr>
              <a:t>(r-1)(c-1)</a:t>
            </a:r>
            <a:r>
              <a:rPr lang="en-GB"/>
              <a:t>, so for this example it is 1.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098" name="Shape 1098"/>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6" name="Shape 1106"/>
        <p:cNvGrpSpPr/>
        <p:nvPr/>
      </p:nvGrpSpPr>
      <p:grpSpPr>
        <a:xfrm>
          <a:off x="0" y="0"/>
          <a:ext cx="0" cy="0"/>
          <a:chOff x="0" y="0"/>
          <a:chExt cx="0" cy="0"/>
        </a:xfrm>
      </p:grpSpPr>
      <p:sp>
        <p:nvSpPr>
          <p:cNvPr id="1107" name="Shape 1107"/>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08" name="Shape 1108"/>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lang="en-GB"/>
              <a:t>So if we plot this value on the chi-squared distribution then the p-value is the area under the curve to the right of our test statistic. </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lang="en-GB"/>
              <a:t>If we</a:t>
            </a:r>
            <a:r>
              <a:rPr b="0" i="0" lang="en-GB" sz="1200" u="none" cap="none" strike="noStrike">
                <a:solidFill>
                  <a:schemeClr val="dk1"/>
                </a:solidFill>
                <a:latin typeface="Calibri"/>
                <a:ea typeface="Calibri"/>
                <a:cs typeface="Calibri"/>
                <a:sym typeface="Calibri"/>
              </a:rPr>
              <a:t> then compare this p-value to the ‘standard’ 0.05. In this case, our p-value is larger than 0.05 so we don’t reject Ho and conclude that there’s no evidence or an association between the treatment group and tumour shrinkage.</a:t>
            </a:r>
          </a:p>
        </p:txBody>
      </p:sp>
      <p:sp>
        <p:nvSpPr>
          <p:cNvPr id="1109" name="Shape 1109"/>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8" name="Shape 1118"/>
        <p:cNvGrpSpPr/>
        <p:nvPr/>
      </p:nvGrpSpPr>
      <p:grpSpPr>
        <a:xfrm>
          <a:off x="0" y="0"/>
          <a:ext cx="0" cy="0"/>
          <a:chOff x="0" y="0"/>
          <a:chExt cx="0" cy="0"/>
        </a:xfrm>
      </p:grpSpPr>
      <p:sp>
        <p:nvSpPr>
          <p:cNvPr id="1119" name="Shape 1119"/>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rPr lang="en-GB"/>
              <a:t>There are some assumptions which need to be met to use the Pearson’s chi-squared test  : </a:t>
            </a:r>
          </a:p>
          <a:p>
            <a:pPr lvl="0">
              <a:spcBef>
                <a:spcPts val="0"/>
              </a:spcBef>
              <a:buNone/>
            </a:pPr>
            <a:r>
              <a:rPr lang="en-GB"/>
              <a:t> Firstly at least 80% of the cells should have a expected frequency more than 5, so for a 2 by 2 table this means all the cells should have a expected frequency more than 5. </a:t>
            </a:r>
          </a:p>
          <a:p>
            <a:pPr lvl="0">
              <a:spcBef>
                <a:spcPts val="0"/>
              </a:spcBef>
              <a:buNone/>
            </a:pPr>
            <a:r>
              <a:rPr lang="en-GB"/>
              <a:t>And secondly none of the cells should have an expected frequency less than 1</a:t>
            </a:r>
          </a:p>
          <a:p>
            <a:pPr lvl="0">
              <a:spcBef>
                <a:spcPts val="0"/>
              </a:spcBef>
              <a:buNone/>
            </a:pPr>
            <a:r>
              <a:t/>
            </a:r>
            <a:endParaRPr/>
          </a:p>
          <a:p>
            <a:pPr lvl="0">
              <a:spcBef>
                <a:spcPts val="0"/>
              </a:spcBef>
              <a:buNone/>
            </a:pPr>
            <a:r>
              <a:rPr lang="en-GB"/>
              <a:t>If these are not et then the test can </a:t>
            </a:r>
            <a:r>
              <a:rPr lang="en-GB" sz="1050">
                <a:solidFill>
                  <a:srgbClr val="252525"/>
                </a:solidFill>
                <a:highlight>
                  <a:srgbClr val="FFFFFF"/>
                </a:highlight>
                <a:latin typeface="Arial"/>
                <a:ea typeface="Arial"/>
                <a:cs typeface="Arial"/>
                <a:sym typeface="Arial"/>
              </a:rPr>
              <a:t>overestimate of statistical significance (it will produce a smaller p value than it should). </a:t>
            </a:r>
          </a:p>
          <a:p>
            <a:pPr lvl="0">
              <a:spcBef>
                <a:spcPts val="0"/>
              </a:spcBef>
              <a:buNone/>
            </a:pPr>
            <a:r>
              <a:t/>
            </a:r>
            <a:endParaRPr sz="1050">
              <a:solidFill>
                <a:srgbClr val="252525"/>
              </a:solidFill>
              <a:highlight>
                <a:srgbClr val="FFFFFF"/>
              </a:highlight>
              <a:latin typeface="Arial"/>
              <a:ea typeface="Arial"/>
              <a:cs typeface="Arial"/>
              <a:sym typeface="Arial"/>
            </a:endParaRPr>
          </a:p>
          <a:p>
            <a:pPr lvl="0">
              <a:spcBef>
                <a:spcPts val="0"/>
              </a:spcBef>
              <a:buNone/>
            </a:pPr>
            <a:r>
              <a:rPr lang="en-GB" sz="1050">
                <a:solidFill>
                  <a:srgbClr val="252525"/>
                </a:solidFill>
                <a:highlight>
                  <a:srgbClr val="FFFFFF"/>
                </a:highlight>
                <a:latin typeface="Arial"/>
                <a:ea typeface="Arial"/>
                <a:cs typeface="Arial"/>
                <a:sym typeface="Arial"/>
              </a:rPr>
              <a:t>If these assumptions are not met then you can use the Yate’s correction, however we wont discuss this here. Another possibility is to use the FIsher’s exact test instead which is what we will look at now.  </a:t>
            </a:r>
          </a:p>
          <a:p>
            <a:pPr lvl="0">
              <a:spcBef>
                <a:spcPts val="0"/>
              </a:spcBef>
              <a:buNone/>
            </a:pPr>
            <a:r>
              <a:t/>
            </a:r>
            <a:endParaRPr sz="1050">
              <a:solidFill>
                <a:srgbClr val="252525"/>
              </a:solidFill>
              <a:highlight>
                <a:srgbClr val="FFFFFF"/>
              </a:highlight>
              <a:latin typeface="Arial"/>
              <a:ea typeface="Arial"/>
              <a:cs typeface="Arial"/>
              <a:sym typeface="Arial"/>
            </a:endParaRPr>
          </a:p>
        </p:txBody>
      </p:sp>
      <p:sp>
        <p:nvSpPr>
          <p:cNvPr id="1120" name="Shape 1120"/>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4" name="Shape 1124"/>
        <p:cNvGrpSpPr/>
        <p:nvPr/>
      </p:nvGrpSpPr>
      <p:grpSpPr>
        <a:xfrm>
          <a:off x="0" y="0"/>
          <a:ext cx="0" cy="0"/>
          <a:chOff x="0" y="0"/>
          <a:chExt cx="0" cy="0"/>
        </a:xfrm>
      </p:grpSpPr>
      <p:sp>
        <p:nvSpPr>
          <p:cNvPr id="1125" name="Shape 1125"/>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26" name="Shape 1126"/>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now I’m going to introduce another example. Actually, the research question is exactly the same as in the previous example but the sample size is now just 24 (instead of 124).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lang="en-GB"/>
              <a:t>If we</a:t>
            </a:r>
            <a:r>
              <a:rPr b="0" i="0" lang="en-GB" sz="1200" u="none" cap="none" strike="noStrike">
                <a:solidFill>
                  <a:schemeClr val="dk1"/>
                </a:solidFill>
                <a:latin typeface="Calibri"/>
                <a:ea typeface="Calibri"/>
                <a:cs typeface="Calibri"/>
                <a:sym typeface="Calibri"/>
              </a:rPr>
              <a:t> carry out the same steps as before, starting with calculating the expected frequencies.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127" name="Shape 1127"/>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4" name="Shape 1134"/>
        <p:cNvGrpSpPr/>
        <p:nvPr/>
      </p:nvGrpSpPr>
      <p:grpSpPr>
        <a:xfrm>
          <a:off x="0" y="0"/>
          <a:ext cx="0" cy="0"/>
          <a:chOff x="0" y="0"/>
          <a:chExt cx="0" cy="0"/>
        </a:xfrm>
      </p:grpSpPr>
      <p:sp>
        <p:nvSpPr>
          <p:cNvPr id="1135" name="Shape 1135"/>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36" name="Shape 1136"/>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now we calculate the expected frequencies. As before we can calculate the expected frequency for each cell of the table by calculating row total times column total divided by overall total; these values are shown in red.</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could go ahead and perform the chi-square test as we did before, but actually in this case the chi-square test isn’t appropriate. We can see that there are two cells with an expected frequency less than 5 (i.e. less than 80% &gt; 5)  so we choose to carry out a Fisher's exact test rather than a Chi-square test.</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137" name="Shape 1137"/>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2" name="Shape 1152"/>
        <p:cNvGrpSpPr/>
        <p:nvPr/>
      </p:nvGrpSpPr>
      <p:grpSpPr>
        <a:xfrm>
          <a:off x="0" y="0"/>
          <a:ext cx="0" cy="0"/>
          <a:chOff x="0" y="0"/>
          <a:chExt cx="0" cy="0"/>
        </a:xfrm>
      </p:grpSpPr>
      <p:sp>
        <p:nvSpPr>
          <p:cNvPr id="1153" name="Shape 1153"/>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54" name="Shape 1154"/>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lvl="0" rtl="0">
              <a:spcBef>
                <a:spcPts val="0"/>
              </a:spcBef>
              <a:buClr>
                <a:schemeClr val="dk1"/>
              </a:buClr>
              <a:buSzPct val="25000"/>
              <a:buFont typeface="Arial"/>
              <a:buNone/>
            </a:pPr>
            <a:r>
              <a:rPr lang="en-GB"/>
              <a:t>It is called an exact test as instead of calculating a test statistic and comparing this to a probability distribution, we instead calculate the p-value adding the probability of observing this combination of cell values or another that is more unlikely.</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GB"/>
              <a:t>In this case this combination is the most likely so the p-value is equal to 1. </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Although Fisher’s exact test can be calculated by hand it is very difficult, even for a very simple 2x2 table! </a:t>
            </a:r>
            <a:r>
              <a:rPr lang="en-GB"/>
              <a:t>The number of calculation inceases with the sample size and the number of levels of the categorical variables.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lang="en-GB"/>
              <a:t>As I’ve already mentioned, you</a:t>
            </a:r>
            <a:r>
              <a:rPr b="0" i="0" lang="en-GB" sz="1200" u="none" cap="none" strike="noStrike">
                <a:solidFill>
                  <a:schemeClr val="dk1"/>
                </a:solidFill>
                <a:latin typeface="Calibri"/>
                <a:ea typeface="Calibri"/>
                <a:cs typeface="Calibri"/>
                <a:sym typeface="Calibri"/>
              </a:rPr>
              <a:t> don’t get a test statistic with Fisher’s exact test as you do with the Chi-square test. However, you do get a p-value to tell you whether there may be an association between your two categorical variables or not. In this case the p-value is large (in fact it can’t be any bigger!) so we don’t reject our null hypothesis and conclude that there is no association between treatment group and tumour shrinkage.</a:t>
            </a:r>
          </a:p>
        </p:txBody>
      </p:sp>
      <p:sp>
        <p:nvSpPr>
          <p:cNvPr id="1155" name="Shape 1155"/>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1" name="Shape 1161"/>
        <p:cNvGrpSpPr/>
        <p:nvPr/>
      </p:nvGrpSpPr>
      <p:grpSpPr>
        <a:xfrm>
          <a:off x="0" y="0"/>
          <a:ext cx="0" cy="0"/>
          <a:chOff x="0" y="0"/>
          <a:chExt cx="0" cy="0"/>
        </a:xfrm>
      </p:grpSpPr>
      <p:sp>
        <p:nvSpPr>
          <p:cNvPr id="1162" name="Shape 1162"/>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rPr lang="en-GB"/>
              <a:t>The final test we will talk about is the Chi-squared test for trend, which is also called the Cochran–Armitage test for trend. </a:t>
            </a:r>
          </a:p>
          <a:p>
            <a:pPr lvl="0">
              <a:spcBef>
                <a:spcPts val="0"/>
              </a:spcBef>
              <a:buNone/>
            </a:pPr>
            <a:r>
              <a:t/>
            </a:r>
            <a:endParaRPr/>
          </a:p>
          <a:p>
            <a:pPr lvl="0">
              <a:spcBef>
                <a:spcPts val="0"/>
              </a:spcBef>
              <a:buNone/>
            </a:pPr>
            <a:r>
              <a:rPr lang="en-GB"/>
              <a:t>This test is used to assess the presence of an association between </a:t>
            </a:r>
            <a:r>
              <a:rPr lang="en-GB" sz="1050">
                <a:solidFill>
                  <a:srgbClr val="252525"/>
                </a:solidFill>
                <a:highlight>
                  <a:srgbClr val="FFFFFF"/>
                </a:highlight>
                <a:latin typeface="Arial"/>
                <a:ea typeface="Arial"/>
                <a:cs typeface="Arial"/>
                <a:sym typeface="Arial"/>
              </a:rPr>
              <a:t>a variable with two categories and a variable with </a:t>
            </a:r>
            <a:r>
              <a:rPr i="1" lang="en-GB" sz="1050">
                <a:solidFill>
                  <a:srgbClr val="252525"/>
                </a:solidFill>
                <a:highlight>
                  <a:srgbClr val="FFFFFF"/>
                </a:highlight>
                <a:latin typeface="Arial"/>
                <a:ea typeface="Arial"/>
                <a:cs typeface="Arial"/>
                <a:sym typeface="Arial"/>
              </a:rPr>
              <a:t>k</a:t>
            </a:r>
            <a:r>
              <a:rPr lang="en-GB" sz="1050">
                <a:solidFill>
                  <a:srgbClr val="252525"/>
                </a:solidFill>
                <a:highlight>
                  <a:srgbClr val="FFFFFF"/>
                </a:highlight>
                <a:latin typeface="Arial"/>
                <a:ea typeface="Arial"/>
                <a:cs typeface="Arial"/>
                <a:sym typeface="Arial"/>
              </a:rPr>
              <a:t> categories. It is used instead of the normal Chi-squared test when we want to test for a specific trend in the variable with k categories.</a:t>
            </a:r>
          </a:p>
          <a:p>
            <a:pPr lvl="0">
              <a:spcBef>
                <a:spcPts val="0"/>
              </a:spcBef>
              <a:buNone/>
            </a:pPr>
            <a:r>
              <a:rPr lang="en-GB" sz="1050">
                <a:solidFill>
                  <a:srgbClr val="252525"/>
                </a:solidFill>
                <a:highlight>
                  <a:srgbClr val="FFFFFF"/>
                </a:highlight>
                <a:latin typeface="Arial"/>
                <a:ea typeface="Arial"/>
                <a:cs typeface="Arial"/>
                <a:sym typeface="Arial"/>
              </a:rPr>
              <a:t>The trend test will have higher </a:t>
            </a:r>
            <a:r>
              <a:rPr lang="en-GB" sz="1050">
                <a:solidFill>
                  <a:srgbClr val="0B0080"/>
                </a:solidFill>
                <a:highlight>
                  <a:srgbClr val="FFFFFF"/>
                </a:highlight>
                <a:latin typeface="Arial"/>
                <a:ea typeface="Arial"/>
                <a:cs typeface="Arial"/>
                <a:sym typeface="Arial"/>
                <a:hlinkClick r:id="rId2"/>
              </a:rPr>
              <a:t>power</a:t>
            </a:r>
            <a:r>
              <a:rPr lang="en-GB" sz="1050">
                <a:solidFill>
                  <a:srgbClr val="252525"/>
                </a:solidFill>
                <a:highlight>
                  <a:srgbClr val="FFFFFF"/>
                </a:highlight>
                <a:latin typeface="Arial"/>
                <a:ea typeface="Arial"/>
                <a:cs typeface="Arial"/>
                <a:sym typeface="Arial"/>
              </a:rPr>
              <a:t> (probability of rejecting the Null hypothesis when the alternative hypothesis is true) than the chi-squared test when the suspected trend is correct, but the ability to detect unsuspected trends is sacrificed.</a:t>
            </a:r>
          </a:p>
          <a:p>
            <a:pPr lvl="0">
              <a:spcBef>
                <a:spcPts val="0"/>
              </a:spcBef>
              <a:buNone/>
            </a:pPr>
            <a:r>
              <a:rPr lang="en-GB" sz="1050">
                <a:solidFill>
                  <a:srgbClr val="252525"/>
                </a:solidFill>
                <a:highlight>
                  <a:srgbClr val="FFFFFF"/>
                </a:highlight>
                <a:latin typeface="Arial"/>
                <a:ea typeface="Arial"/>
                <a:cs typeface="Arial"/>
                <a:sym typeface="Arial"/>
              </a:rPr>
              <a:t> The example we will look at has 3 levels and we will test for a linear trend. </a:t>
            </a:r>
          </a:p>
          <a:p>
            <a:pPr lvl="0">
              <a:spcBef>
                <a:spcPts val="0"/>
              </a:spcBef>
              <a:buNone/>
            </a:pPr>
            <a:r>
              <a:t/>
            </a:r>
            <a:endParaRPr/>
          </a:p>
        </p:txBody>
      </p:sp>
      <p:sp>
        <p:nvSpPr>
          <p:cNvPr id="1163" name="Shape 1163"/>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9" name="Shape 1169"/>
        <p:cNvGrpSpPr/>
        <p:nvPr/>
      </p:nvGrpSpPr>
      <p:grpSpPr>
        <a:xfrm>
          <a:off x="0" y="0"/>
          <a:ext cx="0" cy="0"/>
          <a:chOff x="0" y="0"/>
          <a:chExt cx="0" cy="0"/>
        </a:xfrm>
      </p:grpSpPr>
      <p:sp>
        <p:nvSpPr>
          <p:cNvPr id="1170" name="Shape 1170"/>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71" name="Shape 1171"/>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before, we need to calculate the expected frequencies too make sure none of them are too small. They all look ok here. Again there is exact ver</a:t>
            </a:r>
            <a:r>
              <a:rPr lang="en-GB"/>
              <a:t>sion of this test that can be used. </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172" name="Shape 1172"/>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2" name="Shape 1182"/>
        <p:cNvGrpSpPr/>
        <p:nvPr/>
      </p:nvGrpSpPr>
      <p:grpSpPr>
        <a:xfrm>
          <a:off x="0" y="0"/>
          <a:ext cx="0" cy="0"/>
          <a:chOff x="0" y="0"/>
          <a:chExt cx="0" cy="0"/>
        </a:xfrm>
      </p:grpSpPr>
      <p:sp>
        <p:nvSpPr>
          <p:cNvPr id="1183" name="Shape 1183"/>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84" name="Shape 1184"/>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point here is if we were to draw a line through the proportions of patients with tumour shrinkage in each group for tumour grade, shown in blue, - the test for trend evaluates whether the gradient of that line is significantly different from 0 (i.e. the line is not flat – shown in red). </a:t>
            </a:r>
          </a:p>
          <a:p>
            <a:pPr indent="0" lvl="0" marL="0" marR="0" rtl="0" algn="l">
              <a:lnSpc>
                <a:spcPct val="90000"/>
              </a:lnSpc>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we convert our expected frequencies into proportions, we expect exactly the same proprortion to fall into each of the three groups if there were no linear increasing or decreasing trend. </a:t>
            </a:r>
          </a:p>
          <a:p>
            <a:pPr indent="0" lvl="0" marL="0" marR="0" rtl="0" algn="l">
              <a:lnSpc>
                <a:spcPct val="90000"/>
              </a:lnSpc>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90000"/>
              </a:lnSpc>
              <a:spcBef>
                <a:spcPts val="360"/>
              </a:spcBef>
              <a:spcAft>
                <a:spcPts val="0"/>
              </a:spcAft>
              <a:buSzPct val="25000"/>
              <a:buNone/>
            </a:pPr>
            <a:r>
              <a:rPr b="0" i="0" lang="en-GB" sz="1200" u="none" cap="none" strike="noStrike">
                <a:solidFill>
                  <a:schemeClr val="dk1"/>
                </a:solidFill>
                <a:latin typeface="Calibri"/>
                <a:ea typeface="Calibri"/>
                <a:cs typeface="Calibri"/>
                <a:sym typeface="Calibri"/>
              </a:rPr>
              <a:t>x1 &lt;- 5/23</a:t>
            </a:r>
          </a:p>
          <a:p>
            <a:pPr indent="0" lvl="0" marL="0" marR="0" rtl="0" algn="l">
              <a:lnSpc>
                <a:spcPct val="90000"/>
              </a:lnSpc>
              <a:spcBef>
                <a:spcPts val="360"/>
              </a:spcBef>
              <a:spcAft>
                <a:spcPts val="0"/>
              </a:spcAft>
              <a:buSzPct val="25000"/>
              <a:buNone/>
            </a:pPr>
            <a:r>
              <a:rPr b="0" i="0" lang="en-GB" sz="1200" u="none" cap="none" strike="noStrike">
                <a:solidFill>
                  <a:schemeClr val="dk1"/>
                </a:solidFill>
                <a:latin typeface="Calibri"/>
                <a:ea typeface="Calibri"/>
                <a:cs typeface="Calibri"/>
                <a:sym typeface="Calibri"/>
              </a:rPr>
              <a:t>x2 &lt;- 14/27</a:t>
            </a:r>
          </a:p>
          <a:p>
            <a:pPr indent="0" lvl="0" marL="0" marR="0" rtl="0" algn="l">
              <a:lnSpc>
                <a:spcPct val="90000"/>
              </a:lnSpc>
              <a:spcBef>
                <a:spcPts val="360"/>
              </a:spcBef>
              <a:spcAft>
                <a:spcPts val="0"/>
              </a:spcAft>
              <a:buSzPct val="25000"/>
              <a:buNone/>
            </a:pPr>
            <a:r>
              <a:rPr b="0" i="0" lang="en-GB" sz="1200" u="none" cap="none" strike="noStrike">
                <a:solidFill>
                  <a:schemeClr val="dk1"/>
                </a:solidFill>
                <a:latin typeface="Calibri"/>
                <a:ea typeface="Calibri"/>
                <a:cs typeface="Calibri"/>
                <a:sym typeface="Calibri"/>
              </a:rPr>
              <a:t>x3 &lt;- 21/34</a:t>
            </a:r>
          </a:p>
          <a:p>
            <a:pPr indent="0" lvl="0" marL="0" marR="0" rtl="0" algn="l">
              <a:lnSpc>
                <a:spcPct val="90000"/>
              </a:lnSpc>
              <a:spcBef>
                <a:spcPts val="360"/>
              </a:spcBef>
              <a:spcAft>
                <a:spcPts val="0"/>
              </a:spcAft>
              <a:buSzPct val="25000"/>
              <a:buNone/>
            </a:pPr>
            <a:r>
              <a:rPr b="0" i="0" lang="en-GB" sz="1200" u="none" cap="none" strike="noStrike">
                <a:solidFill>
                  <a:schemeClr val="dk1"/>
                </a:solidFill>
                <a:latin typeface="Calibri"/>
                <a:ea typeface="Calibri"/>
                <a:cs typeface="Calibri"/>
                <a:sym typeface="Calibri"/>
              </a:rPr>
              <a:t>x &lt;- 40/84</a:t>
            </a:r>
          </a:p>
          <a:p>
            <a:pPr indent="0" lvl="0" marL="0" marR="0" rtl="0" algn="l">
              <a:lnSpc>
                <a:spcPct val="90000"/>
              </a:lnSpc>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png("plot.png")</a:t>
            </a:r>
          </a:p>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plot(c(2, 3, 4),c(x1, x2, x3), ylim=c(0, 1), xlim=c(1, 4.8), xlab="Tumour Grade", ylab="Proportion with tumour shrinkage", pch=4, col=4)</a:t>
            </a:r>
          </a:p>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lines(c(1.8,4.2), c(x, x), col=2)</a:t>
            </a:r>
          </a:p>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lines(c(1.8,4.2), c(0.21,0.69), col=4)</a:t>
            </a:r>
          </a:p>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points(2, x, pch=4, col=2)</a:t>
            </a:r>
          </a:p>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points(3, x, pch=4, col=2)</a:t>
            </a:r>
          </a:p>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points(4, x, pch=4, col=2)</a:t>
            </a:r>
          </a:p>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legend("topright", legend=c("H0", "HA"), lty=1, col=c(4,2))</a:t>
            </a:r>
          </a:p>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dev.off()</a:t>
            </a:r>
          </a:p>
          <a:p>
            <a:pPr indent="0" lvl="0" marL="0" marR="0" rtl="0" algn="l">
              <a:lnSpc>
                <a:spcPct val="90000"/>
              </a:lnSpc>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90000"/>
              </a:lnSpc>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185" name="Shape 1185"/>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9" name="Shape 1189"/>
        <p:cNvGrpSpPr/>
        <p:nvPr/>
      </p:nvGrpSpPr>
      <p:grpSpPr>
        <a:xfrm>
          <a:off x="0" y="0"/>
          <a:ext cx="0" cy="0"/>
          <a:chOff x="0" y="0"/>
          <a:chExt cx="0" cy="0"/>
        </a:xfrm>
      </p:grpSpPr>
      <p:sp>
        <p:nvSpPr>
          <p:cNvPr id="1190" name="Shape 1190"/>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91" name="Shape 1191"/>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lang="en-GB"/>
              <a:t>I haven’t included the formula to calculate the test statistic here, but to be honest you won’t ever have to calculate it by hand, it isn’t that nice to calculate by hand either.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with the standard chi-square test, we get a chi-square statistic and a p-value for the chi-square test for trend. We al</a:t>
            </a:r>
            <a:r>
              <a:rPr lang="en-GB"/>
              <a:t>way compare it to the chi squared distribution with 1 degrees of freedom. THe degrees of freedom is always equal to 1 for this test. </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GB">
                <a:solidFill>
                  <a:srgbClr val="333333"/>
                </a:solidFill>
                <a:highlight>
                  <a:srgbClr val="FFFFFF"/>
                </a:highlight>
                <a:latin typeface="Arial"/>
                <a:ea typeface="Arial"/>
                <a:cs typeface="Arial"/>
                <a:sym typeface="Arial"/>
              </a:rPr>
              <a:t>This has one degree of freedom because the linear scoring means that when one expected value is given all the others are fixed</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interpret the result as ‘evidence of a linear association between tumour grade and the incidence of tumour shrinkage’.</a:t>
            </a:r>
          </a:p>
        </p:txBody>
      </p:sp>
      <p:sp>
        <p:nvSpPr>
          <p:cNvPr id="1192" name="Shape 1192"/>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64" name="Shape 164"/>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we have continuous data, or data across a sufficient range to be considered continuous, we need to assess the distribution of the data, to decide which tests are suitable for the analysis. Many statistical tests require a normal distribution of the data. A normal distribution is a bell shape curve and has 2/3 of the data within 1 SD of mean, 95% of the data within 2 SD and 99% within 3 SD, as illustrated here. We can assess normality by use of a histogram or boxplot. A histogram gives the frequency of values within a particular range. A histogram should give a nice bell shaped curve if the data are normally distributed.  A boxplot should have the median in the centre of the box which shouldn’t be too wide, and the boxplot should be symmetric.  You need to remember to plot separate plots for each group and in the case of paired data it is the differences that need to be normal. </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GB"/>
              <a:t>More rigorous/objective methods of testing for Normality exist (Shapiro-Wilk test; Kolmogorov-Smirnov test), although naive test results may not be reliable - manual inspection &amp; interpretation is important.</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Meeting Notes (23/05/2012 09:43)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Take out second column in example</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Meeting Notes (09/09/2014 09:42)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Replace graphs with R graphs</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65" name="Shape 165"/>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4" name="Shape 1204"/>
        <p:cNvGrpSpPr/>
        <p:nvPr/>
      </p:nvGrpSpPr>
      <p:grpSpPr>
        <a:xfrm>
          <a:off x="0" y="0"/>
          <a:ext cx="0" cy="0"/>
          <a:chOff x="0" y="0"/>
          <a:chExt cx="0" cy="0"/>
        </a:xfrm>
      </p:grpSpPr>
      <p:sp>
        <p:nvSpPr>
          <p:cNvPr id="1205" name="Shape 1205"/>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206" name="Shape 1206"/>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207" name="Shape 1207"/>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1" name="Shape 1211"/>
        <p:cNvGrpSpPr/>
        <p:nvPr/>
      </p:nvGrpSpPr>
      <p:grpSpPr>
        <a:xfrm>
          <a:off x="0" y="0"/>
          <a:ext cx="0" cy="0"/>
          <a:chOff x="0" y="0"/>
          <a:chExt cx="0" cy="0"/>
        </a:xfrm>
      </p:grpSpPr>
      <p:sp>
        <p:nvSpPr>
          <p:cNvPr id="1212" name="Shape 1212"/>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1213" name="Shape 1213"/>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7" name="Shape 1217"/>
        <p:cNvGrpSpPr/>
        <p:nvPr/>
      </p:nvGrpSpPr>
      <p:grpSpPr>
        <a:xfrm>
          <a:off x="0" y="0"/>
          <a:ext cx="0" cy="0"/>
          <a:chOff x="0" y="0"/>
          <a:chExt cx="0" cy="0"/>
        </a:xfrm>
      </p:grpSpPr>
      <p:sp>
        <p:nvSpPr>
          <p:cNvPr id="1218" name="Shape 1218"/>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219" name="Shape 1219"/>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you didn’t manage to finish all of the exercises and are still feeling enthusiastic, we’ll be staying until about 1pm so if you want to carry on until then you can do. Otherwise, you’re more than welcome to e-mail us or come and find us to ask questions later on.</a:t>
            </a:r>
          </a:p>
        </p:txBody>
      </p:sp>
      <p:sp>
        <p:nvSpPr>
          <p:cNvPr id="1220" name="Shape 1220"/>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6" name="Shape 1226"/>
        <p:cNvGrpSpPr/>
        <p:nvPr/>
      </p:nvGrpSpPr>
      <p:grpSpPr>
        <a:xfrm>
          <a:off x="0" y="0"/>
          <a:ext cx="0" cy="0"/>
          <a:chOff x="0" y="0"/>
          <a:chExt cx="0" cy="0"/>
        </a:xfrm>
      </p:grpSpPr>
      <p:sp>
        <p:nvSpPr>
          <p:cNvPr id="1227" name="Shape 1227"/>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p:spPr>
      </p:sp>
      <p:sp>
        <p:nvSpPr>
          <p:cNvPr id="1228" name="Shape 1228"/>
          <p:cNvSpPr txBox="1"/>
          <p:nvPr>
            <p:ph idx="1" type="body"/>
          </p:nvPr>
        </p:nvSpPr>
        <p:spPr>
          <a:xfrm>
            <a:off x="666908" y="4715155"/>
            <a:ext cx="5335200" cy="4467000"/>
          </a:xfrm>
          <a:prstGeom prst="rect">
            <a:avLst/>
          </a:prstGeom>
        </p:spPr>
        <p:txBody>
          <a:bodyPr anchorCtr="0" anchor="t" bIns="91425" lIns="91425" rIns="91425" tIns="91425">
            <a:noAutofit/>
          </a:bodyPr>
          <a:lstStyle/>
          <a:p>
            <a:pPr lvl="0">
              <a:spcBef>
                <a:spcPts val="0"/>
              </a:spcBef>
              <a:buNone/>
            </a:pPr>
            <a:r>
              <a:t/>
            </a:r>
            <a:endParaRPr/>
          </a:p>
        </p:txBody>
      </p:sp>
      <p:sp>
        <p:nvSpPr>
          <p:cNvPr id="1229" name="Shape 1229"/>
          <p:cNvSpPr txBox="1"/>
          <p:nvPr>
            <p:ph idx="12" type="sldNum"/>
          </p:nvPr>
        </p:nvSpPr>
        <p:spPr>
          <a:xfrm>
            <a:off x="3777607" y="9428585"/>
            <a:ext cx="2889900" cy="496200"/>
          </a:xfrm>
          <a:prstGeom prst="rect">
            <a:avLst/>
          </a:prstGeom>
        </p:spPr>
        <p:txBody>
          <a:bodyPr anchorCtr="0" anchor="b" bIns="45425" lIns="90850" rIns="90850" tIns="45425">
            <a:noAutofit/>
          </a:bodyPr>
          <a:lstStyle/>
          <a:p>
            <a:pPr lvl="0">
              <a:spcBef>
                <a:spcPts val="0"/>
              </a:spcBef>
              <a:buClr>
                <a:srgbClr val="000000"/>
              </a:buClr>
              <a:buSzPct val="25000"/>
              <a:buFont typeface="Arial"/>
              <a:buNone/>
            </a:pPr>
            <a:fld id="{00000000-1234-1234-1234-123412341234}" type="slidenum">
              <a:rPr lang="en-GB"/>
              <a:t>‹#›</a:t>
            </a:fld>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3" name="Shape 1233"/>
        <p:cNvGrpSpPr/>
        <p:nvPr/>
      </p:nvGrpSpPr>
      <p:grpSpPr>
        <a:xfrm>
          <a:off x="0" y="0"/>
          <a:ext cx="0" cy="0"/>
          <a:chOff x="0" y="0"/>
          <a:chExt cx="0" cy="0"/>
        </a:xfrm>
      </p:grpSpPr>
      <p:sp>
        <p:nvSpPr>
          <p:cNvPr id="1234" name="Shape 1234"/>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235" name="Shape 1235"/>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In summary most statistical tests are for independent observations. If your data aren’t independent then it is important to use an analysis that takes the pairing or nesting into account in the analysis, otherwise your results will be invalid.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For normally distributed continuous outcome the t-test can be used, making sure to use the paired t-test if the data are paired.</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For categorical outcomes the chi-square test can be used.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Remember that confidence intervals give more information than just p-values as they give the range of values that are consistent with the data. Therefore, Cis should be reported wherever possible not just p-values.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basic statistics tests covered here have some limitations, if there is confounding of variables, this can not be taken account of in these types of analyses.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Remember that we are here to help and if you are at all unsure of what you are doing please come and ask.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236" name="Shape 1236"/>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0" name="Shape 1240"/>
        <p:cNvGrpSpPr/>
        <p:nvPr/>
      </p:nvGrpSpPr>
      <p:grpSpPr>
        <a:xfrm>
          <a:off x="0" y="0"/>
          <a:ext cx="0" cy="0"/>
          <a:chOff x="0" y="0"/>
          <a:chExt cx="0" cy="0"/>
        </a:xfrm>
      </p:grpSpPr>
      <p:sp>
        <p:nvSpPr>
          <p:cNvPr id="1241" name="Shape 1241"/>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242" name="Shape 1242"/>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243" name="Shape 1243"/>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7" name="Shape 1247"/>
        <p:cNvGrpSpPr/>
        <p:nvPr/>
      </p:nvGrpSpPr>
      <p:grpSpPr>
        <a:xfrm>
          <a:off x="0" y="0"/>
          <a:ext cx="0" cy="0"/>
          <a:chOff x="0" y="0"/>
          <a:chExt cx="0" cy="0"/>
        </a:xfrm>
      </p:grpSpPr>
      <p:sp>
        <p:nvSpPr>
          <p:cNvPr id="1248" name="Shape 1248"/>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49" name="Shape 1249"/>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250" name="Shape 1250"/>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74" name="Shape 174"/>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Now to look at some examples. Looking at the first two graphs on the left it is probably OK to assume that the data are normally distributed. For the third graph, the data are right skewed, that is the bulk of the data are on the left with a long tail out to the right. This is often the case for cost data, length of stay and survival data. A log-transformation might make this data normally distributed but care then needs to be taken with the interpretation as it is no longer on the original scale, so non-parametric methods, that don’t assume a normal distribution might be preferred. For the final plot, as the sample size is small it is unclear whether the population is normally distributed, but the data are not symmetric so methods assuming a normal distribution are probably best avoided. If the data are normally distributed or not is a subjective judgement, best to decide based on the graphs, rather that using a statistical test as these tend to be over-sensitive for large samples and say data aren’t normally distributed when they are sufficiently normally distributed for parametric tests, for small sample sizes they are likely to say that the data are sufficiently normally distributed when they are not. Also testing for normality adds to the multiple testing issue.  As a rule of thumb: measurements taken on humans are often normally distributed, measurements on blood often require a log transformation and count data often need a sqrt transformation.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Meeting Notes (23/05/2012 09:43)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Change left hand plots so that they are more normal</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Also question 2 of practical</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Meeting Notes (09/09/2014 09:42)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Replace graphs with R graphs</a:t>
            </a:r>
          </a:p>
        </p:txBody>
      </p:sp>
      <p:sp>
        <p:nvSpPr>
          <p:cNvPr id="175" name="Shape 175"/>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90" name="Shape 190"/>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use summary statistics to give an initial impression of the data. For continuous data these are measures of location, i.e. where on the scale the data are and spread, how widely scattered our data are. For normally distributed data, the summary statistics are the mean value and the standard deviation. The mean or average is the sum of all the observations divided by the number of observations. The standard deviation is the average distance from the mean. The formulae are given here but they can be calculated in GraphPad its unusual to need to do by hand.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Meeting Notes (09/09/2014 09:42)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Replace with R graph</a:t>
            </a:r>
          </a:p>
        </p:txBody>
      </p:sp>
      <p:sp>
        <p:nvSpPr>
          <p:cNvPr id="191" name="Shape 191"/>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03" name="Shape 203"/>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the data are skewed or have a distribution other than normal or contain outliers then the mean and sd might not be suitable summary statistics, the median and interquartile range may be more appropriate. If the data are arranged in numerical order then the median is the middle value of the data. The interquartile range is formed of the lower quartile which is the median of the bottom half of the data and the upper quartile which is the median of the top half of the data.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Meeting Notes (09/09/2014 09:42)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Replace with R graphs</a:t>
            </a:r>
          </a:p>
        </p:txBody>
      </p:sp>
      <p:sp>
        <p:nvSpPr>
          <p:cNvPr id="204" name="Shape 204"/>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15" name="Shape 215"/>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for an example Suppose we have these data here that are numbers of facebook friends of 7 colleagues assuming the number of facebook friends is normally distributed we calculate the mean and sd.</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what the mean is telling us is that the observations are centred around 970.</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And what the standard deviation is telling us is that the average distance between each observation and the mean is just over 1900.</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And we expect almost all of our observations to be within 2 standard deviations of the mean.</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our data is skewed – and we might think this with these numbers as there is one very big 5300 compared with the other observations – we tend to look median and interquartile range, the median is the middle value 310, much lower than 970. IQR is 243-345. If we look at the raw data the median value of 310 is more representative of the data, than the mean value of 970. Similarly the interquartile range is more representative than the SD.</a:t>
            </a:r>
          </a:p>
        </p:txBody>
      </p:sp>
      <p:sp>
        <p:nvSpPr>
          <p:cNvPr id="216" name="Shape 216"/>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27" name="Shape 227"/>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we look at this data the value of 5300 is much bigger than expected from the rest of the data. It is an outlying value. We should never remove a value just because it is an outlier, but we should investigate outliers to see if they are real values. When we check we find that this value should have been 530.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Now we recalculate the mean and find that it drops from 970 to 289. The SD drops from just over 1900 to 153. We can see that the mean and sd are unduly influenced by this outlying value.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When we look at the median and interquartile range, however, we find that they haven’t changed, as the median and interquartile range are robust to outliers.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can see with the outliers removed the mean and median are more similar and both reflect the data. The value of the SD is also more similar to the value of the IQR which is 102.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the data contain outliers then the median and interquartile range might provide more reflective summary values.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well as checking for outliers it is important to check the data for missing values, as missing values can bias the results. </a:t>
            </a:r>
          </a:p>
        </p:txBody>
      </p:sp>
      <p:sp>
        <p:nvSpPr>
          <p:cNvPr id="228" name="Shape 228"/>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39" name="Shape 239"/>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we look at this data the value of 5300 is much bigger than expected from the rest of the data. It is an outlying value. We should never remove a value just because it is an outlier, but we should investigate outliers to see if they are real values. When we check we find that this value should have been 530.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Now we recalculate the mean and find that it drops from 970 to 289. The SD drops from just over 1900 to 153. We can see that the mean and sd are unduly influenced by this outlying value.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When we look at the median and interquartile range, however, we find that they haven’t changed, as the median and interquartile range are robust to outliers.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can see with the outliers removed the mean and median are more similar and both reflect the data. The value of the SD is also more similar to the value of the IQR which is 102.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the data contain outliers then the median and interquartile range might provide more reflective summary values.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well as checking for outliers it is important to check the data for missing values, as missing values can bias the results. </a:t>
            </a:r>
          </a:p>
        </p:txBody>
      </p:sp>
      <p:sp>
        <p:nvSpPr>
          <p:cNvPr id="240" name="Shape 240"/>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92" name="Shape 92"/>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51" name="Shape 251"/>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lang="en-GB"/>
              <a:t>Mean, median etc. don’t apply.</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GB"/>
              <a:t>Bar charts, pie charts, etc.</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Meeting Notes (09/09/2014 09:42)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Represented by bar charts put some bar charts in</a:t>
            </a:r>
          </a:p>
        </p:txBody>
      </p:sp>
      <p:sp>
        <p:nvSpPr>
          <p:cNvPr id="252" name="Shape 252"/>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59" name="Shape 259"/>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terms standard deviation and standard error are often confused. The difference between the two reflects the distinction between data description and statistical inference.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SD is a measure of variability or spread of the data. We use the sample SD to estimate the variability of the whole population. Standard deviation is used when we are describing a population.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When we have a normally distributed population if we took repeated samples from the population and calculated their means, then these means would be normally distributed. The standard error of the mean is the variability of the means from repeated sampling. The standard error can also be considered as a measure of precision of the sample mean.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if we want to say how widely scattered some measurements are we use the standard deviation. If we want to indicate the uncertainty around the estimate of the mean measurement we quote the standard error of the mean.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you have done nothing to your data use the SD, if you have carried out a statistical test use the se, or better still a confidence interval. </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GB"/>
              <a:t>SE can be calculated for any statistic, not just the mean.</a:t>
            </a:r>
          </a:p>
        </p:txBody>
      </p:sp>
      <p:sp>
        <p:nvSpPr>
          <p:cNvPr id="260" name="Shape 260"/>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67" name="Shape 267"/>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confidence interval is a random interval. If we carried out an experiment a large number of times and calculated a confidence interval for the mean each time, then 95% of the time the confidence intervals would include the true value of the mean. A looser interpretation is 95% of the time the mean is within the confidence interval.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It is calculated by taking the mean +/- 1.96 * standard error. Where the standard error is the standard deviation divided by the square root of the number of observations. Going back to our facebook friends example the 95% CI for the mean number of facebook friends of 289 is 175, 402. So from repeated sampling we’d expect the average number of facebook friends to be between 175 and 402. Confidence intervals are usually reported as they give a range of values of the mean that are consistent with the data and are therefore more informative than merely giving a p-value. </a:t>
            </a:r>
          </a:p>
        </p:txBody>
      </p:sp>
      <p:sp>
        <p:nvSpPr>
          <p:cNvPr id="268" name="Shape 268"/>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77" name="Shape 277"/>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confidence interval is a random interval. If we carried out an experiment a large number of times and calculated a confidence interval for the mean each time, then 95% of the time the confidence intervals would include the true value of the mean. A looser interpretation is 95% of the time the mean is within the confidence interval.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It is calculated by taking the mean +/- 1.96 * standard error. Where the standard error is the standard deviation divided by the square root of the number of observations. Going back to our facebook friends example the 95% CI for the mean number of facebook friends of 289 is 175, 402. So from repeated sampling we’d expect the average number of facebook friends to be between 175 and 402. Confidence intervals are usually reported as they give a range of values of the mean that are consistent with the data and are therefore more informative than merely giving a p-value. </a:t>
            </a:r>
          </a:p>
        </p:txBody>
      </p:sp>
      <p:sp>
        <p:nvSpPr>
          <p:cNvPr id="278" name="Shape 278"/>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88" name="Shape 288"/>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you continue to sample from the same population then increasing the number of samples does not change the standard deviation as the variability in the population does not change. However, the standard error of the mean will decrease, as sqrt n enters into the calculation. This is because with more observations you can be more sure of what the mean is. Smaller standard error will lead to tighter confidence intervals. </a:t>
            </a:r>
          </a:p>
        </p:txBody>
      </p:sp>
      <p:sp>
        <p:nvSpPr>
          <p:cNvPr id="289" name="Shape 289"/>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03" name="Shape 303"/>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lang="en-GB"/>
              <a:t>More observations -&gt; SE reduces -&gt; test statistic increases -&gt; more chance of being able to reject null hypothesis (if appropriate to do so). If null hypothesis should not be rejected, then improvement in the estimate of the mean should counter the reduction in the standard error.</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Statistical tests are all set up in a similar way. First formulate the null hypothesis, this is the working hypothesis that you wish to disprove with your test. For example the difference in gene expression before and after treatment is 0. Then having verified that all of the assumptions of the test hold for your data, you calculate the test statistic from the data under the null hypothesis such as the t statistic shown here. Determine if the test statistic is more extreme than expected under the null hypothesis, the p-value and compare the p-value to an arbitrary cut off such as 0.05. Then reject or don’t reject the null hypothesis. Remember that absence of evidence is not evidence of absence. So just because you have not seen a difference does not mean that one does not exist. Your sample size might be too small to detect the effect size of interest.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you wish to show that there is no difference, you need to use formal statistical methods to show equivalence, you can’t just have a non-significant p-value and say that they are the same.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Using the conventional cut off of 0.05 1 in 20 tests will be significant by chance and you don’t know which, so if you are carrying out a lot of hypothesis tests, then corrections for multiple testing are important. See a statistician for advice. </a:t>
            </a:r>
          </a:p>
        </p:txBody>
      </p:sp>
      <p:sp>
        <p:nvSpPr>
          <p:cNvPr id="304" name="Shape 304"/>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13" name="Shape 313"/>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Dr. Muriel Bristol</a:t>
            </a:r>
          </a:p>
        </p:txBody>
      </p:sp>
      <p:sp>
        <p:nvSpPr>
          <p:cNvPr id="314" name="Shape 314"/>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21" name="Shape 321"/>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When we carry out statistical tests, either the null hypothesis is true or the alternative hypothesis is true. When we carry out the statistical tests we either reject or do no reject the null hypothesis. We may correctly accept or reject the null hypothesis. Or we can make an error. When we wrongly reject the null hypothesis, a false positive result. This is the more serious error, known as a type I error, as we conclude that something is going on when it isn’t. This is our p-value and we try to restrict this error rate to 5%. However, if  we carry out multiple hypothesis tests, then one in 20 of our hypotheses will be significant just by chance and we don’t know which. For this reason if we are carrying out many hypothesis tests, then we need to correct for multiple testing to control our overall false positive rate at 5%.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can also make a false negative mistake, by not rejecting the null hypothesis when it is false. So we say that there is nothing happening when in fact there is. This is deemed a type II error as it is less serious and this rate is usually controlled at 10-20%. 1-false negative rate is the power of the study, i.e. the probability of detecting a particular effect of interest given that it exists. The power of a study depends on the significance level of the test, the size of the sample, the size of the difference of interest and most importantly the variability of the observations. Before carrying out any experiment, you should ensure that it has sufficient power, usually 80-90% to detect the effect of interest. Otherwise there is little point in carrying out the experiment in the first place as you are unlikely to detect the effect size of interest even if it exists. </a:t>
            </a:r>
          </a:p>
        </p:txBody>
      </p:sp>
      <p:sp>
        <p:nvSpPr>
          <p:cNvPr id="322" name="Shape 322"/>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331" name="Shape 331"/>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a:noFill/>
          </a:ln>
        </p:spPr>
      </p:sp>
      <p:sp>
        <p:nvSpPr>
          <p:cNvPr id="332" name="Shape 332"/>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66908" y="4715155"/>
            <a:ext cx="5335200" cy="4467000"/>
          </a:xfrm>
          <a:prstGeom prst="rect">
            <a:avLst/>
          </a:prstGeom>
        </p:spPr>
        <p:txBody>
          <a:bodyPr anchorCtr="0" anchor="t" bIns="91425" lIns="91425" rIns="91425" tIns="91425">
            <a:noAutofit/>
          </a:bodyPr>
          <a:lstStyle/>
          <a:p>
            <a:pPr lvl="0">
              <a:spcBef>
                <a:spcPts val="0"/>
              </a:spcBef>
              <a:buNone/>
            </a:pPr>
            <a:r>
              <a:t/>
            </a:r>
            <a:endParaRPr/>
          </a:p>
        </p:txBody>
      </p:sp>
      <p:sp>
        <p:nvSpPr>
          <p:cNvPr id="339" name="Shape 339"/>
          <p:cNvSpPr txBox="1"/>
          <p:nvPr>
            <p:ph idx="12" type="sldNum"/>
          </p:nvPr>
        </p:nvSpPr>
        <p:spPr>
          <a:xfrm>
            <a:off x="3777607" y="9428585"/>
            <a:ext cx="2889900" cy="496200"/>
          </a:xfrm>
          <a:prstGeom prst="rect">
            <a:avLst/>
          </a:prstGeom>
        </p:spPr>
        <p:txBody>
          <a:bodyPr anchorCtr="0" anchor="b" bIns="45425" lIns="90850" rIns="90850" tIns="45425">
            <a:noAutofit/>
          </a:bodyPr>
          <a:lstStyle/>
          <a:p>
            <a:pPr lvl="0">
              <a:spcBef>
                <a:spcPts val="0"/>
              </a:spcBef>
              <a:buClr>
                <a:srgbClr val="000000"/>
              </a:buClr>
              <a:buSzPct val="25000"/>
              <a:buFont typeface="Arial"/>
              <a:buNone/>
            </a:pPr>
            <a:fld id="{00000000-1234-1234-1234-123412341234}" type="slidenum">
              <a:rPr lang="en-GB"/>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97" name="Shape 97"/>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What is the point of statistics? Why do we need them?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Typically in any research we’re looking to make a finding which we can apply more universally.</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want to make inferences about the population we’re interested in. It’s usually time consuming, expensive and very difficult to get data for everyone in the population, so we take a sample from the population and record data for those in the sample in the hope that this will be representative of the population as a whole.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In other words we take a sample of individuals – which might be mice, cells or humans – find something interesting about that sample and generalise that finding to the overall population.</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To convince others about our findings, we need a good study design, with a sample that is representative of the population we are interested in and an appropriate statistical 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98" name="Shape 98"/>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45" name="Shape 345"/>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This follows on very closely from what Deepak has just been talking about – I’ll be going through each of the different types of t-test and then you’ll have an opportunity to have a go yourself </a:t>
            </a:r>
            <a:r>
              <a:rPr lang="en-GB"/>
              <a:t>using the shiny apps </a:t>
            </a:r>
          </a:p>
        </p:txBody>
      </p:sp>
      <p:sp>
        <p:nvSpPr>
          <p:cNvPr id="346" name="Shape 346"/>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51" name="Shape 351"/>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Most of you will have come across the t-test before.</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T-tests are used for continuous data and there are three different types of t-test which we can use depending on the type of data we have, the one-sample t-test, independent two-sample t-test and the paired two-sample t-test.</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lang="en-GB"/>
              <a:t>However, a p</a:t>
            </a:r>
            <a:r>
              <a:rPr b="0" i="0" lang="en-GB" sz="1200" u="none" cap="none" strike="noStrike">
                <a:solidFill>
                  <a:schemeClr val="dk1"/>
                </a:solidFill>
                <a:latin typeface="Calibri"/>
                <a:ea typeface="Calibri"/>
                <a:cs typeface="Calibri"/>
                <a:sym typeface="Calibri"/>
              </a:rPr>
              <a:t>aired two-sample t-test equivalent to the one-sample t-test. We will see some more examples as we move on.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352" name="Shape 352"/>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58" name="Shape 358"/>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This slide is a bit technical so don’t worry too much if you don’t understand it.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t-test is based on the t-distribution. This is similar to the normal distribution which has the bell shaped curve which we’ve seen before. There is one standard normal distribution curve there are several curves for the t-distribution and which one we use depends on something called degrees of freedom. Loosely, as the sample size increases the number of degrees of freedom increases but the exact value will depend on what test you’re using to analyse your data and we will learn more about degrees of freedom later.</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main difference between the normal distribution and t-distribution is that the t-distribution has wider tails and a shorter peak this is because we have small samples and therefore the uncertainty around the extreme values is higher. As our sample size gets larger the t-distribution gets closer to the standard normal distribution, and once the sample size reaches 30 there is very little difference between the two.</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This is all a bit theoretical, and it’s more useful for you to actually be able to apply these tests.</a:t>
            </a:r>
          </a:p>
        </p:txBody>
      </p:sp>
      <p:sp>
        <p:nvSpPr>
          <p:cNvPr id="359" name="Shape 359"/>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65" name="Shape 365"/>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we’ll start with the one-sample t-test.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Suppose Illumina’s published microarray failure rate is 2.1%. Genomics want to know if this figure holds true in their lab, so they have been collecting data on the monthly microarray failure rate over the last 12 months.</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What we want to test is whether the mean monthly failure rate of the microarrays could be 2.1% or not. We need to formulate this into a null and alternative hypothesis. So, slightly counter intuitively, our null hypothesis is that the mean monthly failure rate is 2.1%, in the Genomics core.</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Our alternative hypothesis could take one of three different forms, depending on our research question. We could be looking for a failure rate of less than 2.1%, more than 2.1%, or maybe we just want to know if there is a difference in either direction.  In this case, we haven’t specified an increase or decrease in the question, so our alternative hypothesis is looking for a change in either direction. This is what we refer to as a two-tailed test. </a:t>
            </a:r>
          </a:p>
        </p:txBody>
      </p:sp>
      <p:sp>
        <p:nvSpPr>
          <p:cNvPr id="366" name="Shape 366"/>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3" name="Shape 373"/>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our null hypothesis that we wish to disprove is that the mean monthly failure rate of microarrays in Genomics is 2.1% and we wish to disprove this in favour of the alternative that the mean monthly failure rate is not 2.1%, as we are looking for a a change in either direction this is a two-tailed test, and we will either reject or not reject the null hypothesis, we never say that we accept the alternative hypothesis. </a:t>
            </a:r>
          </a:p>
        </p:txBody>
      </p:sp>
      <p:sp>
        <p:nvSpPr>
          <p:cNvPr id="374" name="Shape 374"/>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80" name="Shape 380"/>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can calculate some basic summary statistics from the data ourselves or we can get R commander to do it for us. In a one-sample t-test, we are testing the mean value, so it would be really useful to know what the mean of our sample is.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SzPct val="25000"/>
              <a:buNone/>
            </a:pPr>
            <a:r>
              <a:rPr b="0" i="0" lang="en-GB" sz="1200" u="none" cap="none" strike="noStrike">
                <a:solidFill>
                  <a:schemeClr val="dk1"/>
                </a:solidFill>
                <a:latin typeface="Calibri"/>
                <a:ea typeface="Calibri"/>
                <a:cs typeface="Calibri"/>
                <a:sym typeface="Calibri"/>
              </a:rPr>
              <a:t>We can instantly see that 2.84 is higher than the 2.1% we specified in our null hypothesis, but we can’t tell yet whether it is significantly different.</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SzPct val="25000"/>
              <a:buNone/>
            </a:pPr>
            <a:r>
              <a:rPr b="0" i="0" lang="en-GB" sz="1200" u="none" cap="none" strike="noStrike">
                <a:solidFill>
                  <a:schemeClr val="dk1"/>
                </a:solidFill>
                <a:latin typeface="Calibri"/>
                <a:ea typeface="Calibri"/>
                <a:cs typeface="Calibri"/>
                <a:sym typeface="Calibri"/>
              </a:rPr>
              <a:t>We can also calculate the standard deviation, and in this case this is 0.84. This gives us an indication of the variability in our sample data, with a high number suggesting our data is highly variable and a low number meaning there is little variation in our data. The standard deviation tells us the average distance of the data from the mean.</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SzPct val="25000"/>
              <a:buNone/>
            </a:pPr>
            <a:r>
              <a:rPr b="0" i="0" lang="en-GB" sz="1200" u="none" cap="none" strike="noStrike">
                <a:solidFill>
                  <a:schemeClr val="dk1"/>
                </a:solidFill>
                <a:latin typeface="Calibri"/>
                <a:ea typeface="Calibri"/>
                <a:cs typeface="Calibri"/>
                <a:sym typeface="Calibri"/>
              </a:rPr>
              <a:t> </a:t>
            </a:r>
          </a:p>
        </p:txBody>
      </p:sp>
      <p:sp>
        <p:nvSpPr>
          <p:cNvPr id="381" name="Shape 381"/>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90" name="Shape 390"/>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can’t just go straight ahead and carry out the t-test as there are a few assumptions that we need to think about first.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first assumption is independence of the observations – are the values genomics have collected each month independent of each other? In this case they probably are. Need to consider whether other factors such as temperature, season or ozone, for example, might influence the monthly results. Were the same people running the arrays, was the failure rate higher because the person who usually runs the arrays was away on holiday. Also, make sure that array failure is due to the array failing and not the experiment failing (include controls that we know should work).</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second assumption is that the observations are normally distributed. As Deepak mentioned earlier, we can assess this assumption by plotting a histogram of the data. In general, we want the histogram to be symmetrical with a rough bell shape to the bars. We want the bars in the middle to be tall (corresponding with the peak of the normal curve) and the tails at each end being the shortest (corresponding with the low tails of the normal curve).</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It can be difficult to assess whether data from a small sample are normally distributed as a single observation can make the shape of the histogram look quite different. If we know from past data that the population that we are considering is known to be normal we can draw on that information and assume normality. Here normality seems like a reasonable assumption to make.</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Meeting Notes (23/05/2012 09:50)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Add normal curves</a:t>
            </a:r>
          </a:p>
        </p:txBody>
      </p:sp>
      <p:sp>
        <p:nvSpPr>
          <p:cNvPr id="391" name="Shape 391"/>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99" name="Shape 399"/>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now we’ve checked the assumptions hold, we can carry out the one-sample t-test.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There are two main values of interest that are calculated in a t-test: the t-statistic and the p-value.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t-statistic is based on the sample mean, x bar, the value you want to test from your null hypothesis, mu 0, the standard deviation of your observed data and the sample size. The bottom part of this equation (the part with the standard deviation and sample size) is the same as the standard error.  You won’t need to do this by hand, but it’s good to have an appreciation of how the t-statistic is calculated and where each of it’s components comes from.</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get a t-statistic from this formula and we then need to work out what this value means. To do this, we compare it to a t-distribution curve, like the ones that I introduced earlier. In this example, our t-distribution is based on 11 degrees of freedom because we have 12 observations (df=n-1 in a one sample test as we are estimating one parameter).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look at the t-distribution and find out where our t-value lies. In this case, we can see 3.07 is right in the tails of the distribution. This is a two-tailed test so we look at values above 3.07 and below -3.07 (remember that the t-distribution is symmetrical), and this is shown by the yellow shading. We can then work out the probability of seeing a value in either of the two yellow shaded areas, and this gives us our p-value; in this case p=0.01.</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usually compare this to an arbitrary value of 0.05. Here 0.01 is less than 0.05 so we reject the null hypothesis and conclude that the mean monthly failure rate is not the same as the published microarray failure rate if this were a real experiment we may then want to investigate why this is the case. </a:t>
            </a:r>
          </a:p>
        </p:txBody>
      </p:sp>
      <p:sp>
        <p:nvSpPr>
          <p:cNvPr id="400" name="Shape 400"/>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11" name="Shape 411"/>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Our t statistic is 3.07, we compare this to our t distribution, as we are doing a two sided test we need to look in both tails of the t distribution, so we look at ±3.07 and we calculate the area under the curve in both tails and this gives us our p-value. Of course R commander will give us the test statistic, p-value and degrees of freedom so we don’t need to do this ourselves, but it is useful to know how the test is carried out. </a:t>
            </a:r>
          </a:p>
        </p:txBody>
      </p:sp>
      <p:sp>
        <p:nvSpPr>
          <p:cNvPr id="412" name="Shape 412"/>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9" name="Shape 419"/>
        <p:cNvGrpSpPr/>
        <p:nvPr/>
      </p:nvGrpSpPr>
      <p:grpSpPr>
        <a:xfrm>
          <a:off x="0" y="0"/>
          <a:ext cx="0" cy="0"/>
          <a:chOff x="0" y="0"/>
          <a:chExt cx="0" cy="0"/>
        </a:xfrm>
      </p:grpSpPr>
      <p:sp>
        <p:nvSpPr>
          <p:cNvPr id="420" name="Shape 420"/>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421" name="Shape 421"/>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now we’ve checked the assumptions hold, we can carry out the one-sample t-test.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There are two main values of interest that are calculated in a t-test: the t-statistic and the p-value.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t-statistic is based on the sample mean, x bar, the value you want to test from your null hypothesis, mu 0, the standard deviation of your observed data and the sample size. The bottom part of this equation (the part with the standard deviation and sample size) is the same as the standard error.  You won’t need to do this by hand, but it’s good to have an appreciation of how the t-statistic is calculated and where each of it’s components comes from.</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get a t-statistic from this formula and we then need to work out what this value means. To do this, we compare it to a t-distribution curve, like the ones that I introduced earlier. In this example, our t-distribution is based on 11 degrees of freedom because we have 12 observations (df=n-1 in a one sample test as we are estimating one parameter).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look at the t-distribution and find out where our t-value lies. In this case, we can see 3.07 is right in the tails of the distribution. This is a two-tailed test so we look at values above 3.07 and below -3.07 (remember that the t-distribution is symmetrical), and this is shown by the yellow shading. We can then work out the probability of seeing a value in either of the two yellow shaded areas, and this gives us our p-value; in this case p=0.01.</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usually compare this to an arbitrary value of 0.05. Here 0.01 is less than 0.05 so we reject the null hypothesis and conclude that the mean monthly failure rate is not the same as the published microarray failure rate if this were a real experiment we may then want to investigate why this is the case. </a:t>
            </a:r>
          </a:p>
        </p:txBody>
      </p:sp>
      <p:sp>
        <p:nvSpPr>
          <p:cNvPr id="422" name="Shape 422"/>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5" name="Shape 105"/>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Before beginning a study we should be thinking about the statistical analysis that we will do to answer our research question.</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statistical analysis that we carry out will depend on the data that we collect.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 firstly the type, there are 4 types</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Categorical, nominal where data are in categories with no ordering, any observation can be assigned to only one category, boil down to a yes/no answer if there are two categories. Examples include gender, eye colour, surgical margin status.</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Categorical with ordering or ordinal, this is similar to nominal, except that the categories have an implicit order to them, given the categories you should be able to put them in order, for ordinal data there are few categories, examples include tumour grade, tumour stage, age if it has been categorised.</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Discrete: can take a finite range of set values, usually a larger number of values than for ordinal data, discrete data are often count data, e.g. shoe size, number of cells, number of tumours.</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Continuous, this sort of data can take any value over an infinite range, although sometimes discrete data is over a large enough range to be considered continuous, examples are weight, height, temperature.</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Different statistical methods will be used depending on the type of data, it is important to use the right test for the data you have collected and to ensure that the data meet all the assumptions of the 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 most statistical approaches rely on the observations that we are studying to be independent, that is one measurement shouldn’t be more similar to another, but we’ll learn more about that shortly.</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Any findings you make with your data can only be generalised back to the population from which your sample was drawn, you should not extrapolate beyond this population.  So if you only collect animals from one mouse litter your findings only apply to that litter. If you only collect males then your findings only apply to males, or you study black 6 mice then your findings only apply to black 6 mice.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 and in addition the statistical approach we take can depend on the distribution of our data, many tests depend on a normality assumption so we need to know are the data normally distributed, skewed or bimodal but more about that shortly.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06" name="Shape 106"/>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4" name="Shape 434"/>
        <p:cNvGrpSpPr/>
        <p:nvPr/>
      </p:nvGrpSpPr>
      <p:grpSpPr>
        <a:xfrm>
          <a:off x="0" y="0"/>
          <a:ext cx="0" cy="0"/>
          <a:chOff x="0" y="0"/>
          <a:chExt cx="0" cy="0"/>
        </a:xfrm>
      </p:grpSpPr>
      <p:sp>
        <p:nvSpPr>
          <p:cNvPr id="435" name="Shape 435"/>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436" name="Shape 436"/>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442" name="Shape 442"/>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We’ll now move on to looking a two-sample t-tests, which tend to be more common than a one sample test as we often want to compare two groups.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rules are very similar to the one-sample t-test so hopefully you’ll be able to spot a few common themes as I go through the next few slides. </a:t>
            </a:r>
          </a:p>
        </p:txBody>
      </p:sp>
      <p:sp>
        <p:nvSpPr>
          <p:cNvPr id="443" name="Shape 443"/>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449" name="Shape 449"/>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we’ll go on to look at the independent two-sample t-test. Often just called an independent sample t-test or a two-sample t-test.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Suppose a researcher has access to two different breeds of mice and they want to do an experiment where change in weight is one of the outcomes. It would be easier to use a mixture of the two breeds in the experiment but first we need to know weather the weight differs between the mice just because of breed. So we want to investigate whether the weight of 4 week old male mice depends on breed.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have 20 mice from breed A and 20 from breed B.</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before, we need to formulate a null hypothesis from our research question. Does the average weight of breed A differ from the average weight of breed B in 4-week old male mice.</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alternative hypothesis can take one of three options, less than, greater than or different to. In this example, we are interested in a difference in any direction, so our alternative hypothesis is that the mean weight of breed A is different to the mean weight of breed B. So this is a two-tailed test.</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450" name="Shape 450"/>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481" name="Shape 481"/>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we’ll go on to look at the independent two-sample t-test.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Suppose a researcher has access to two different breeds of mice and they want to do an experiment where change in weight is one of the outcomes. It would be easier to use a mixture of the two breeds in the experiment but first we need to know weather the weight differs between the mice just because of breed. So we want to investigate whether the weight of 4 week old male mice depends on breed.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have 20 mice from breed A and 20 from breed B.</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before, we need to formulate a null hypothesis from our research question. Does the average weight of breed A differ from the average weight of breed B in 4-week old male mice.</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alternative hypothesis can take one of three options, less than, greater than or different to. In this example, we are interested in a difference in any direction, so our alternative hypothesis is that the mean weight of breed A is different to the mean weight of breed B. So this is a two-tailed test.</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482" name="Shape 482"/>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488" name="Shape 488"/>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with the one-sample t-test, it’s useful to calculate some basic summary statistics from the data ourselves. </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SzPct val="25000"/>
              <a:buNone/>
            </a:pPr>
            <a:r>
              <a:rPr b="0" i="0" lang="en-GB" sz="1200" u="none" cap="none" strike="noStrike">
                <a:solidFill>
                  <a:schemeClr val="dk1"/>
                </a:solidFill>
                <a:latin typeface="Calibri"/>
                <a:ea typeface="Calibri"/>
                <a:cs typeface="Calibri"/>
                <a:sym typeface="Calibri"/>
              </a:rPr>
              <a:t>In the independent two-sample t-test, we are again testing the mean values, so it would be really useful to know the mean in each of our groups.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SzPct val="25000"/>
              <a:buNone/>
            </a:pPr>
            <a:r>
              <a:rPr b="0" i="0" lang="en-GB" sz="1200" u="none" cap="none" strike="noStrike">
                <a:solidFill>
                  <a:schemeClr val="dk1"/>
                </a:solidFill>
                <a:latin typeface="Calibri"/>
                <a:ea typeface="Calibri"/>
                <a:cs typeface="Calibri"/>
                <a:sym typeface="Calibri"/>
              </a:rPr>
              <a:t>We can see here that the two mean values are fairly similar.</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489" name="Shape 489"/>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5" name="Shape 495"/>
        <p:cNvGrpSpPr/>
        <p:nvPr/>
      </p:nvGrpSpPr>
      <p:grpSpPr>
        <a:xfrm>
          <a:off x="0" y="0"/>
          <a:ext cx="0" cy="0"/>
          <a:chOff x="0" y="0"/>
          <a:chExt cx="0" cy="0"/>
        </a:xfrm>
      </p:grpSpPr>
      <p:sp>
        <p:nvSpPr>
          <p:cNvPr id="496" name="Shape 496"/>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497" name="Shape 497"/>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Again, we need to check the assumptions.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Within each breed, are the observations independent? Here we particularly need to think about whether we have littermates in the sample, as mice will be more similar within a litter than between litters. Ideally, mice within each group would either all come from the same litter or all come from different litters.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normality assumption is assessed with a histogram – plotted separately for each breed. The small sample size makes it quite difficult to judge. A looks fairly bell shaped and symmetrical, so is probably ok. There might be some slight skewing for breed B and the histogram isn’t very symmetrical so we might decide that actually normality is not reasonable here. For the purpose of this example we’ll say that the assumption is ok, but this might be something we need to consider in more detail when doing a ‘real’ analysis.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498" name="Shape 498"/>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06" name="Shape 506"/>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 third assumption, one that we didn’t need to consider in the one-sample t-test, is equal variance between the two groups we want to compare.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can use the histogram to assess this. Look at the spread, you can see that the histogram for breed A is much wider than the histogram for breed B. This suggests that the variance is not equal between the two groups.</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This isn’t a problem – we can apply a Welch’s correction if the variances are difference, which just means that the t-statistic is calculated in a slightly different way than if we did assume equal variance. However, care must be taken not to apply the Welch’s correction inappropriately (i.e. When variances are not dissimilar) because its use results in a large reduction in power. So if it is used inappropriately then we are less likely to see a difference should one exist.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There are also formal test to compare variances (Such as F-tests or Levene’s test, available within R), but this adds to the multiple testing problem that Deepak mentioned earlier, so we advise you to just use the plots if you can and use your own judgement rather than carrying out a formal 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507" name="Shape 507"/>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5" name="Shape 515"/>
        <p:cNvGrpSpPr/>
        <p:nvPr/>
      </p:nvGrpSpPr>
      <p:grpSpPr>
        <a:xfrm>
          <a:off x="0" y="0"/>
          <a:ext cx="0" cy="0"/>
          <a:chOff x="0" y="0"/>
          <a:chExt cx="0" cy="0"/>
        </a:xfrm>
      </p:grpSpPr>
      <p:sp>
        <p:nvSpPr>
          <p:cNvPr id="516" name="Shape 516"/>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17" name="Shape 517"/>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now we’ve checked the assumptions hold, we can carry out the independent two-sample t-test.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before, there are two main values of interest that are calculated in a t-test: the t-statistic and the p-value.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t-statistic is based on the sample mean for each group and the standard deviation of your observed data and the sample size for each group. With the Welch’s correction, we treat the standard deviation for each group separately, without the correction we use a pooled value.</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get a t-statistic from this formula and we then need to work out what this value means. To do this, we compare it to a t-distribution curve, as before. In this example, our t-distribution is based on 23 degrees of freedom which comes from a complicated formula, that we won’t give the details of.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look at the t-distribution and find out where our t-value lies. In this case, we can see </a:t>
            </a:r>
            <a:r>
              <a:rPr b="0" i="0" lang="en-GB" sz="1200" u="none" cap="none" strike="noStrike">
                <a:solidFill>
                  <a:schemeClr val="dk1"/>
                </a:solidFill>
                <a:latin typeface="Calibri"/>
                <a:ea typeface="Calibri"/>
                <a:cs typeface="Calibri"/>
                <a:sym typeface="Calibri"/>
              </a:rPr>
              <a:t>0.72</a:t>
            </a:r>
            <a:r>
              <a:rPr b="0" i="0" lang="en-GB" sz="1200" u="none" cap="none" strike="noStrike">
                <a:solidFill>
                  <a:schemeClr val="dk1"/>
                </a:solidFill>
                <a:latin typeface="Calibri"/>
                <a:ea typeface="Calibri"/>
                <a:cs typeface="Calibri"/>
                <a:sym typeface="Calibri"/>
              </a:rPr>
              <a:t> is in the middle part of the distribution. This is a two-tailed test so we look at values above 0.72 and below -0.72 (remember that the t-distribution is symmetrical), and this is shown by the yellow shading. We can then work out the probability of seeing a value in either of the two yellow shaded areas. In this case, the yellow area is quite large, so we expect a high probability. In this  case our p-value is 0.48.</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usually compare this to an arbitrary value of 0.05. Here 0.48 is </a:t>
            </a:r>
            <a:r>
              <a:rPr lang="en-GB"/>
              <a:t>more</a:t>
            </a:r>
            <a:r>
              <a:rPr b="0" i="0" lang="en-GB" sz="1200" u="none" cap="none" strike="noStrike">
                <a:solidFill>
                  <a:schemeClr val="dk1"/>
                </a:solidFill>
                <a:latin typeface="Calibri"/>
                <a:ea typeface="Calibri"/>
                <a:cs typeface="Calibri"/>
                <a:sym typeface="Calibri"/>
              </a:rPr>
              <a:t> than 0.05 so we can’t reject the null hypothesis and conclude that there is no evidence to suggest that the mean weight of breed A differs to the mean weight of breed B in 4 week old male mice.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518" name="Shape 518"/>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7" name="Shape 527"/>
        <p:cNvGrpSpPr/>
        <p:nvPr/>
      </p:nvGrpSpPr>
      <p:grpSpPr>
        <a:xfrm>
          <a:off x="0" y="0"/>
          <a:ext cx="0" cy="0"/>
          <a:chOff x="0" y="0"/>
          <a:chExt cx="0" cy="0"/>
        </a:xfrm>
      </p:grpSpPr>
      <p:sp>
        <p:nvSpPr>
          <p:cNvPr id="528" name="Shape 528"/>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529" name="Shape 529"/>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3" name="Shape 533"/>
        <p:cNvGrpSpPr/>
        <p:nvPr/>
      </p:nvGrpSpPr>
      <p:grpSpPr>
        <a:xfrm>
          <a:off x="0" y="0"/>
          <a:ext cx="0" cy="0"/>
          <a:chOff x="0" y="0"/>
          <a:chExt cx="0" cy="0"/>
        </a:xfrm>
      </p:grpSpPr>
      <p:sp>
        <p:nvSpPr>
          <p:cNvPr id="534" name="Shape 534"/>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35" name="Shape 535"/>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my final example for this part of the lecture is on the paired two-sample t-test.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Suppose a researcher wants to know whether cellularity (the tumour content of cells) at the primary site of disease differs to that of another site of metastatic disease within the same patient.</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before, we need to formulate a null hypothesis from our research question. Does the cellularity at site A differ from cellularity at site B?</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before, the alternative hypothesis can take one of three options, less than, greater than or different to. In this example, we are interested in a difference in any direction, so our alternative hypothesis is that the cellularity at site A is different to the cellularity at site B. So this is a two-tailed test.</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536" name="Shape 536"/>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112" name="Shape 112"/>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3" name="Shape 543"/>
        <p:cNvGrpSpPr/>
        <p:nvPr/>
      </p:nvGrpSpPr>
      <p:grpSpPr>
        <a:xfrm>
          <a:off x="0" y="0"/>
          <a:ext cx="0" cy="0"/>
          <a:chOff x="0" y="0"/>
          <a:chExt cx="0" cy="0"/>
        </a:xfrm>
      </p:grpSpPr>
      <p:sp>
        <p:nvSpPr>
          <p:cNvPr id="544" name="Shape 544"/>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45" name="Shape 545"/>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my final example for this part of the lecture is on the paired two-sample t-test.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Suppose a researcher wants to know whether cellularity (the tumour content of cells) at the primary site of disease differs to that of another site of metastatic disease within the same patient.</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before, we need to formulate a null hypothesis from our research question. Does the cellularity at site A differ from cellularity at site B?</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before, the alternative hypothesis can take one of three options, less than, greater than or different to. In this example, we are interested in a difference in any direction, so our alternative hypothesis is that the cellularity at site A is different to the cellularity at site B. So this is a two-tailed test.</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546" name="Shape 546"/>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0" name="Shape 550"/>
        <p:cNvGrpSpPr/>
        <p:nvPr/>
      </p:nvGrpSpPr>
      <p:grpSpPr>
        <a:xfrm>
          <a:off x="0" y="0"/>
          <a:ext cx="0" cy="0"/>
          <a:chOff x="0" y="0"/>
          <a:chExt cx="0" cy="0"/>
        </a:xfrm>
      </p:grpSpPr>
      <p:sp>
        <p:nvSpPr>
          <p:cNvPr id="551" name="Shape 551"/>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52" name="Shape 552"/>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can actually formulate our null hypothesis in a slightly different way.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Saying that the cellularity at site A = cellularity at site B is the same as saying that the cellularity at site A - cellularity at site B = 0.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This all boils down to doing a one-sample t-test on the differences.</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can calculate the mean difference as our summary statistic. Here the mean difference is 19.14, which is clearly larger than 0. Still, we don’t know if this mean difference is significant different from 0.</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553" name="Shape 553"/>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7" name="Shape 557"/>
        <p:cNvGrpSpPr/>
        <p:nvPr/>
      </p:nvGrpSpPr>
      <p:grpSpPr>
        <a:xfrm>
          <a:off x="0" y="0"/>
          <a:ext cx="0" cy="0"/>
          <a:chOff x="0" y="0"/>
          <a:chExt cx="0" cy="0"/>
        </a:xfrm>
      </p:grpSpPr>
      <p:sp>
        <p:nvSpPr>
          <p:cNvPr id="558" name="Shape 558"/>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59" name="Shape 559"/>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can actually formulate our null hypothesis in a slightly different way.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Saying that the cellularity at site A = cellularity at site B is the same as saying that the cellularity at site A - cellularity at site B = 0.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This all boils down to doing a one-sample t-test on the differences.</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can calculate the mean difference as our summary statistic. Here the mean difference is 19.14, which is clearly larger than 0. Still, we don’t know if this mean difference is significant different from 0.</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560" name="Shape 560"/>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5" name="Shape 565"/>
        <p:cNvGrpSpPr/>
        <p:nvPr/>
      </p:nvGrpSpPr>
      <p:grpSpPr>
        <a:xfrm>
          <a:off x="0" y="0"/>
          <a:ext cx="0" cy="0"/>
          <a:chOff x="0" y="0"/>
          <a:chExt cx="0" cy="0"/>
        </a:xfrm>
      </p:grpSpPr>
      <p:sp>
        <p:nvSpPr>
          <p:cNvPr id="566" name="Shape 566"/>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67" name="Shape 567"/>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Once again, we need to check the assumptions.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know that the two measurements within a patient are not going to be independent. What we need to do here is take one measurement per patient, in this case the difference between the two sites, and ask if these values are independent. In this case this seems fine. One thing to consider is whether any of the patients in your sample may be related as this may mean that independence cannot be assumed.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normality assumption is assessed with a histogram – again based on the difference between the two sites. Normality seems fine here, even with the small sample size we can see that the histogram is symmetrical and has a bell shape.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568" name="Shape 568"/>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4" name="Shape 574"/>
        <p:cNvGrpSpPr/>
        <p:nvPr/>
      </p:nvGrpSpPr>
      <p:grpSpPr>
        <a:xfrm>
          <a:off x="0" y="0"/>
          <a:ext cx="0" cy="0"/>
          <a:chOff x="0" y="0"/>
          <a:chExt cx="0" cy="0"/>
        </a:xfrm>
      </p:grpSpPr>
      <p:sp>
        <p:nvSpPr>
          <p:cNvPr id="575" name="Shape 575"/>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76" name="Shape 576"/>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Now we’ve checked the assumptions hold, we can carry out the paired two-sample t-test.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before, there are two main values of interest that are calculated in a t-test: the t-statistic and the p-value.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t-statistic is based on the mean difference between paired observations and the standard deviation and the sample size of these differences.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get a t-statistic from this formula and we then need to work out what this value means. To do this, we compare it to a t-distribution curve, as before. In this example, our t-distribution is based on 19 degrees of freedom because we have 20 paired observations (df=n-1).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look at the t-distribution and find out where our t-value lies. In this case, we can see 3.66 is right in the tails of the distribution. This is a two-tailed test so we look at values above 3.66 and below -3.66 (remember that the t-distribution is symmetrical), and this is shown by the yellow shading – you can’t see it that well as the area is so small. We can work out the probability of seeing a value in either of the two yellow shaded areas. In this case, the yellow area is very small, so we expect a small probability. In this  case our p-value is less than 0.01.</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usually compare this to an arbitrary value of 0.05. Here 0.01 is less than 0.05 so we reject the null hypothesis and conclude that there is evidence to suggest that the cellularity differs between site A and site B within the same patient.</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577" name="Shape 577"/>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6" name="Shape 586"/>
        <p:cNvGrpSpPr/>
        <p:nvPr/>
      </p:nvGrpSpPr>
      <p:grpSpPr>
        <a:xfrm>
          <a:off x="0" y="0"/>
          <a:ext cx="0" cy="0"/>
          <a:chOff x="0" y="0"/>
          <a:chExt cx="0" cy="0"/>
        </a:xfrm>
      </p:grpSpPr>
      <p:sp>
        <p:nvSpPr>
          <p:cNvPr id="587" name="Shape 587"/>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588" name="Shape 588"/>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2" name="Shape 592"/>
        <p:cNvGrpSpPr/>
        <p:nvPr/>
      </p:nvGrpSpPr>
      <p:grpSpPr>
        <a:xfrm>
          <a:off x="0" y="0"/>
          <a:ext cx="0" cy="0"/>
          <a:chOff x="0" y="0"/>
          <a:chExt cx="0" cy="0"/>
        </a:xfrm>
      </p:grpSpPr>
      <p:sp>
        <p:nvSpPr>
          <p:cNvPr id="593" name="Shape 593"/>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94" name="Shape 594"/>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We’ve covered three different types of t-test now and you may have noticed that they all rely on the assumption of normality. If your data is normally distributed then that’s great, you should be able to carry out the relevant t-test.</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But, there may be times when the normality assumption seems unreasonable and in those cases carrying out a t-test might give you unreliable results. You have a couple of options.</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First, you could try a transformation of your data. A popular transformation is the log-transformation. If the log-transformed data is normally distributed, you can then perform the t-test on the transformed data. You need to be really careful when interpreting your results when using transformed data because the results won’t be on the original scale.</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There’s also an alternative to each of the t-tests that doesn’t require the normality assumption. These are what we call non-parametric tests, which make less restrictive assumptions about the underlying shape of the data's distribution (dependent on test). You can carry out any of these tests within GraphPad Prism.</a:t>
            </a:r>
          </a:p>
        </p:txBody>
      </p:sp>
      <p:sp>
        <p:nvSpPr>
          <p:cNvPr id="595" name="Shape 595"/>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0" name="Shape 600"/>
        <p:cNvGrpSpPr/>
        <p:nvPr/>
      </p:nvGrpSpPr>
      <p:grpSpPr>
        <a:xfrm>
          <a:off x="0" y="0"/>
          <a:ext cx="0" cy="0"/>
          <a:chOff x="0" y="0"/>
          <a:chExt cx="0" cy="0"/>
        </a:xfrm>
      </p:grpSpPr>
      <p:sp>
        <p:nvSpPr>
          <p:cNvPr id="601" name="Shape 601"/>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02" name="Shape 602"/>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603" name="Shape 603"/>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7" name="Shape 607"/>
        <p:cNvGrpSpPr/>
        <p:nvPr/>
      </p:nvGrpSpPr>
      <p:grpSpPr>
        <a:xfrm>
          <a:off x="0" y="0"/>
          <a:ext cx="0" cy="0"/>
          <a:chOff x="0" y="0"/>
          <a:chExt cx="0" cy="0"/>
        </a:xfrm>
      </p:grpSpPr>
      <p:sp>
        <p:nvSpPr>
          <p:cNvPr id="608" name="Shape 608"/>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609" name="Shape 609"/>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3" name="Shape 613"/>
        <p:cNvGrpSpPr/>
        <p:nvPr/>
      </p:nvGrpSpPr>
      <p:grpSpPr>
        <a:xfrm>
          <a:off x="0" y="0"/>
          <a:ext cx="0" cy="0"/>
          <a:chOff x="0" y="0"/>
          <a:chExt cx="0" cy="0"/>
        </a:xfrm>
      </p:grpSpPr>
      <p:sp>
        <p:nvSpPr>
          <p:cNvPr id="614" name="Shape 614"/>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15" name="Shape 615"/>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Now you’ll get the opportunity to have a go at doing some t-tests yourself.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rgbClr val="000000"/>
              </a:buClr>
              <a:buSzPct val="25000"/>
              <a:buFont typeface="Arial"/>
              <a:buNone/>
            </a:pPr>
            <a:r>
              <a:rPr b="0" i="0" lang="en-GB" sz="1200" u="none" cap="none" strike="noStrike">
                <a:solidFill>
                  <a:schemeClr val="dk1"/>
                </a:solidFill>
                <a:latin typeface="Calibri"/>
                <a:ea typeface="Calibri"/>
                <a:cs typeface="Calibri"/>
                <a:sym typeface="Calibri"/>
              </a:rPr>
              <a:t>Start by going through the examples in the manual and try to replicate the results -these are the same examples that I’ve just shown you. Then there’s a practical sheet to go through as well.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We’ll be around to help if you get stuck and don’t worry if you can’t finish everything, we’ll have another practical session later for you to continue with this and to try some new analyses  from the next lecture, and we’ll also stay for a little while after the lectures if anyone wants to continue then. </a:t>
            </a:r>
          </a:p>
        </p:txBody>
      </p:sp>
      <p:sp>
        <p:nvSpPr>
          <p:cNvPr id="616" name="Shape 616"/>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118" name="Shape 118"/>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2" name="Shape 622"/>
        <p:cNvGrpSpPr/>
        <p:nvPr/>
      </p:nvGrpSpPr>
      <p:grpSpPr>
        <a:xfrm>
          <a:off x="0" y="0"/>
          <a:ext cx="0" cy="0"/>
          <a:chOff x="0" y="0"/>
          <a:chExt cx="0" cy="0"/>
        </a:xfrm>
      </p:grpSpPr>
      <p:sp>
        <p:nvSpPr>
          <p:cNvPr id="623" name="Shape 623"/>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24" name="Shape 624"/>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Feel free to interrupt if you have questions.</a:t>
            </a:r>
          </a:p>
        </p:txBody>
      </p:sp>
      <p:sp>
        <p:nvSpPr>
          <p:cNvPr id="625" name="Shape 625"/>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8" name="Shape 628"/>
        <p:cNvGrpSpPr/>
        <p:nvPr/>
      </p:nvGrpSpPr>
      <p:grpSpPr>
        <a:xfrm>
          <a:off x="0" y="0"/>
          <a:ext cx="0" cy="0"/>
          <a:chOff x="0" y="0"/>
          <a:chExt cx="0" cy="0"/>
        </a:xfrm>
      </p:grpSpPr>
      <p:sp>
        <p:nvSpPr>
          <p:cNvPr id="629" name="Shape 629"/>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630" name="Shape 630"/>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a:noFill/>
          </a:ln>
        </p:spPr>
      </p:sp>
      <p:sp>
        <p:nvSpPr>
          <p:cNvPr id="631" name="Shape 631"/>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5" name="Shape 635"/>
        <p:cNvGrpSpPr/>
        <p:nvPr/>
      </p:nvGrpSpPr>
      <p:grpSpPr>
        <a:xfrm>
          <a:off x="0" y="0"/>
          <a:ext cx="0" cy="0"/>
          <a:chOff x="0" y="0"/>
          <a:chExt cx="0" cy="0"/>
        </a:xfrm>
      </p:grpSpPr>
      <p:sp>
        <p:nvSpPr>
          <p:cNvPr id="636" name="Shape 636"/>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637" name="Shape 637"/>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638" name="Shape 638"/>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3" name="Shape 643"/>
        <p:cNvGrpSpPr/>
        <p:nvPr/>
      </p:nvGrpSpPr>
      <p:grpSpPr>
        <a:xfrm>
          <a:off x="0" y="0"/>
          <a:ext cx="0" cy="0"/>
          <a:chOff x="0" y="0"/>
          <a:chExt cx="0" cy="0"/>
        </a:xfrm>
      </p:grpSpPr>
      <p:sp>
        <p:nvSpPr>
          <p:cNvPr id="644" name="Shape 644"/>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645" name="Shape 645"/>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646" name="Shape 646"/>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1" name="Shape 651"/>
        <p:cNvGrpSpPr/>
        <p:nvPr/>
      </p:nvGrpSpPr>
      <p:grpSpPr>
        <a:xfrm>
          <a:off x="0" y="0"/>
          <a:ext cx="0" cy="0"/>
          <a:chOff x="0" y="0"/>
          <a:chExt cx="0" cy="0"/>
        </a:xfrm>
      </p:grpSpPr>
      <p:sp>
        <p:nvSpPr>
          <p:cNvPr id="652" name="Shape 652"/>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653" name="Shape 653"/>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654" name="Shape 654"/>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lang="en-GB"/>
              <a:t>Uses directions of differences - looks to see whether observed values are smaller or larger than a reference value.</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8" name="Shape 658"/>
        <p:cNvGrpSpPr/>
        <p:nvPr/>
      </p:nvGrpSpPr>
      <p:grpSpPr>
        <a:xfrm>
          <a:off x="0" y="0"/>
          <a:ext cx="0" cy="0"/>
          <a:chOff x="0" y="0"/>
          <a:chExt cx="0" cy="0"/>
        </a:xfrm>
      </p:grpSpPr>
      <p:sp>
        <p:nvSpPr>
          <p:cNvPr id="659" name="Shape 659"/>
          <p:cNvSpPr txBox="1"/>
          <p:nvPr>
            <p:ph idx="1" type="body"/>
          </p:nvPr>
        </p:nvSpPr>
        <p:spPr>
          <a:xfrm>
            <a:off x="666908" y="4715155"/>
            <a:ext cx="5335200" cy="4467000"/>
          </a:xfrm>
          <a:prstGeom prst="rect">
            <a:avLst/>
          </a:prstGeom>
        </p:spPr>
        <p:txBody>
          <a:bodyPr anchorCtr="0" anchor="t" bIns="91425" lIns="91425" rIns="91425" tIns="91425">
            <a:noAutofit/>
          </a:bodyPr>
          <a:lstStyle/>
          <a:p>
            <a:pPr lvl="0" rtl="0">
              <a:spcBef>
                <a:spcPts val="0"/>
              </a:spcBef>
              <a:buNone/>
            </a:pPr>
            <a:r>
              <a:rPr lang="en-GB"/>
              <a:t>Minimally requires ordinal data, so that the comparisons “greater than”, “less than”, and “equal to” are meaningful.</a:t>
            </a:r>
          </a:p>
        </p:txBody>
      </p:sp>
      <p:sp>
        <p:nvSpPr>
          <p:cNvPr id="660" name="Shape 660"/>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4" name="Shape 664"/>
        <p:cNvGrpSpPr/>
        <p:nvPr/>
      </p:nvGrpSpPr>
      <p:grpSpPr>
        <a:xfrm>
          <a:off x="0" y="0"/>
          <a:ext cx="0" cy="0"/>
          <a:chOff x="0" y="0"/>
          <a:chExt cx="0" cy="0"/>
        </a:xfrm>
      </p:grpSpPr>
      <p:sp>
        <p:nvSpPr>
          <p:cNvPr id="665" name="Shape 665"/>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666" name="Shape 666"/>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667" name="Shape 667"/>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1" name="Shape 671"/>
        <p:cNvGrpSpPr/>
        <p:nvPr/>
      </p:nvGrpSpPr>
      <p:grpSpPr>
        <a:xfrm>
          <a:off x="0" y="0"/>
          <a:ext cx="0" cy="0"/>
          <a:chOff x="0" y="0"/>
          <a:chExt cx="0" cy="0"/>
        </a:xfrm>
      </p:grpSpPr>
      <p:sp>
        <p:nvSpPr>
          <p:cNvPr id="672" name="Shape 672"/>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673" name="Shape 673"/>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674" name="Shape 674"/>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8" name="Shape 678"/>
        <p:cNvGrpSpPr/>
        <p:nvPr/>
      </p:nvGrpSpPr>
      <p:grpSpPr>
        <a:xfrm>
          <a:off x="0" y="0"/>
          <a:ext cx="0" cy="0"/>
          <a:chOff x="0" y="0"/>
          <a:chExt cx="0" cy="0"/>
        </a:xfrm>
      </p:grpSpPr>
      <p:sp>
        <p:nvSpPr>
          <p:cNvPr id="679" name="Shape 679"/>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680" name="Shape 680"/>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681" name="Shape 681"/>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6" name="Shape 686"/>
        <p:cNvGrpSpPr/>
        <p:nvPr/>
      </p:nvGrpSpPr>
      <p:grpSpPr>
        <a:xfrm>
          <a:off x="0" y="0"/>
          <a:ext cx="0" cy="0"/>
          <a:chOff x="0" y="0"/>
          <a:chExt cx="0" cy="0"/>
        </a:xfrm>
      </p:grpSpPr>
      <p:sp>
        <p:nvSpPr>
          <p:cNvPr id="687" name="Shape 687"/>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688" name="Shape 688"/>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689" name="Shape 689"/>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124" name="Shape 124"/>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4" name="Shape 694"/>
        <p:cNvGrpSpPr/>
        <p:nvPr/>
      </p:nvGrpSpPr>
      <p:grpSpPr>
        <a:xfrm>
          <a:off x="0" y="0"/>
          <a:ext cx="0" cy="0"/>
          <a:chOff x="0" y="0"/>
          <a:chExt cx="0" cy="0"/>
        </a:xfrm>
      </p:grpSpPr>
      <p:sp>
        <p:nvSpPr>
          <p:cNvPr id="695" name="Shape 695"/>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696" name="Shape 696"/>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697" name="Shape 697"/>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3" name="Shape 703"/>
        <p:cNvGrpSpPr/>
        <p:nvPr/>
      </p:nvGrpSpPr>
      <p:grpSpPr>
        <a:xfrm>
          <a:off x="0" y="0"/>
          <a:ext cx="0" cy="0"/>
          <a:chOff x="0" y="0"/>
          <a:chExt cx="0" cy="0"/>
        </a:xfrm>
      </p:grpSpPr>
      <p:sp>
        <p:nvSpPr>
          <p:cNvPr id="704" name="Shape 704"/>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05" name="Shape 705"/>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06" name="Shape 706"/>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3" name="Shape 713"/>
        <p:cNvGrpSpPr/>
        <p:nvPr/>
      </p:nvGrpSpPr>
      <p:grpSpPr>
        <a:xfrm>
          <a:off x="0" y="0"/>
          <a:ext cx="0" cy="0"/>
          <a:chOff x="0" y="0"/>
          <a:chExt cx="0" cy="0"/>
        </a:xfrm>
      </p:grpSpPr>
      <p:sp>
        <p:nvSpPr>
          <p:cNvPr id="714" name="Shape 714"/>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15" name="Shape 715"/>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16" name="Shape 716"/>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0" name="Shape 720"/>
        <p:cNvGrpSpPr/>
        <p:nvPr/>
      </p:nvGrpSpPr>
      <p:grpSpPr>
        <a:xfrm>
          <a:off x="0" y="0"/>
          <a:ext cx="0" cy="0"/>
          <a:chOff x="0" y="0"/>
          <a:chExt cx="0" cy="0"/>
        </a:xfrm>
      </p:grpSpPr>
      <p:sp>
        <p:nvSpPr>
          <p:cNvPr id="721" name="Shape 721"/>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22" name="Shape 722"/>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23" name="Shape 723"/>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8" name="Shape 728"/>
        <p:cNvGrpSpPr/>
        <p:nvPr/>
      </p:nvGrpSpPr>
      <p:grpSpPr>
        <a:xfrm>
          <a:off x="0" y="0"/>
          <a:ext cx="0" cy="0"/>
          <a:chOff x="0" y="0"/>
          <a:chExt cx="0" cy="0"/>
        </a:xfrm>
      </p:grpSpPr>
      <p:sp>
        <p:nvSpPr>
          <p:cNvPr id="729" name="Shape 729"/>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30" name="Shape 730"/>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31" name="Shape 731"/>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5" name="Shape 735"/>
        <p:cNvGrpSpPr/>
        <p:nvPr/>
      </p:nvGrpSpPr>
      <p:grpSpPr>
        <a:xfrm>
          <a:off x="0" y="0"/>
          <a:ext cx="0" cy="0"/>
          <a:chOff x="0" y="0"/>
          <a:chExt cx="0" cy="0"/>
        </a:xfrm>
      </p:grpSpPr>
      <p:sp>
        <p:nvSpPr>
          <p:cNvPr id="736" name="Shape 736"/>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37" name="Shape 737"/>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38" name="Shape 738"/>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2" name="Shape 742"/>
        <p:cNvGrpSpPr/>
        <p:nvPr/>
      </p:nvGrpSpPr>
      <p:grpSpPr>
        <a:xfrm>
          <a:off x="0" y="0"/>
          <a:ext cx="0" cy="0"/>
          <a:chOff x="0" y="0"/>
          <a:chExt cx="0" cy="0"/>
        </a:xfrm>
      </p:grpSpPr>
      <p:sp>
        <p:nvSpPr>
          <p:cNvPr id="743" name="Shape 743"/>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44" name="Shape 744"/>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45" name="Shape 745"/>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1" name="Shape 751"/>
        <p:cNvGrpSpPr/>
        <p:nvPr/>
      </p:nvGrpSpPr>
      <p:grpSpPr>
        <a:xfrm>
          <a:off x="0" y="0"/>
          <a:ext cx="0" cy="0"/>
          <a:chOff x="0" y="0"/>
          <a:chExt cx="0" cy="0"/>
        </a:xfrm>
      </p:grpSpPr>
      <p:sp>
        <p:nvSpPr>
          <p:cNvPr id="752" name="Shape 752"/>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53" name="Shape 753"/>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54" name="Shape 754"/>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0" name="Shape 760"/>
        <p:cNvGrpSpPr/>
        <p:nvPr/>
      </p:nvGrpSpPr>
      <p:grpSpPr>
        <a:xfrm>
          <a:off x="0" y="0"/>
          <a:ext cx="0" cy="0"/>
          <a:chOff x="0" y="0"/>
          <a:chExt cx="0" cy="0"/>
        </a:xfrm>
      </p:grpSpPr>
      <p:sp>
        <p:nvSpPr>
          <p:cNvPr id="761" name="Shape 761"/>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62" name="Shape 762"/>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63" name="Shape 763"/>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8" name="Shape 768"/>
        <p:cNvGrpSpPr/>
        <p:nvPr/>
      </p:nvGrpSpPr>
      <p:grpSpPr>
        <a:xfrm>
          <a:off x="0" y="0"/>
          <a:ext cx="0" cy="0"/>
          <a:chOff x="0" y="0"/>
          <a:chExt cx="0" cy="0"/>
        </a:xfrm>
      </p:grpSpPr>
      <p:sp>
        <p:nvSpPr>
          <p:cNvPr id="769" name="Shape 769"/>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70" name="Shape 770"/>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71" name="Shape 771"/>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131" name="Shape 131"/>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7" name="Shape 777"/>
        <p:cNvGrpSpPr/>
        <p:nvPr/>
      </p:nvGrpSpPr>
      <p:grpSpPr>
        <a:xfrm>
          <a:off x="0" y="0"/>
          <a:ext cx="0" cy="0"/>
          <a:chOff x="0" y="0"/>
          <a:chExt cx="0" cy="0"/>
        </a:xfrm>
      </p:grpSpPr>
      <p:sp>
        <p:nvSpPr>
          <p:cNvPr id="778" name="Shape 778"/>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79" name="Shape 779"/>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80" name="Shape 780"/>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6" name="Shape 786"/>
        <p:cNvGrpSpPr/>
        <p:nvPr/>
      </p:nvGrpSpPr>
      <p:grpSpPr>
        <a:xfrm>
          <a:off x="0" y="0"/>
          <a:ext cx="0" cy="0"/>
          <a:chOff x="0" y="0"/>
          <a:chExt cx="0" cy="0"/>
        </a:xfrm>
      </p:grpSpPr>
      <p:sp>
        <p:nvSpPr>
          <p:cNvPr id="787" name="Shape 787"/>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88" name="Shape 788"/>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89" name="Shape 789"/>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3" name="Shape 793"/>
        <p:cNvGrpSpPr/>
        <p:nvPr/>
      </p:nvGrpSpPr>
      <p:grpSpPr>
        <a:xfrm>
          <a:off x="0" y="0"/>
          <a:ext cx="0" cy="0"/>
          <a:chOff x="0" y="0"/>
          <a:chExt cx="0" cy="0"/>
        </a:xfrm>
      </p:grpSpPr>
      <p:sp>
        <p:nvSpPr>
          <p:cNvPr id="794" name="Shape 794"/>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95" name="Shape 795"/>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96" name="Shape 796"/>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0" name="Shape 800"/>
        <p:cNvGrpSpPr/>
        <p:nvPr/>
      </p:nvGrpSpPr>
      <p:grpSpPr>
        <a:xfrm>
          <a:off x="0" y="0"/>
          <a:ext cx="0" cy="0"/>
          <a:chOff x="0" y="0"/>
          <a:chExt cx="0" cy="0"/>
        </a:xfrm>
      </p:grpSpPr>
      <p:sp>
        <p:nvSpPr>
          <p:cNvPr id="801" name="Shape 801"/>
          <p:cNvSpPr txBox="1"/>
          <p:nvPr>
            <p:ph idx="1" type="body"/>
          </p:nvPr>
        </p:nvSpPr>
        <p:spPr>
          <a:xfrm>
            <a:off x="666908" y="4715155"/>
            <a:ext cx="5335200" cy="4467000"/>
          </a:xfrm>
          <a:prstGeom prst="rect">
            <a:avLst/>
          </a:prstGeom>
        </p:spPr>
        <p:txBody>
          <a:bodyPr anchorCtr="0" anchor="t" bIns="91425" lIns="91425" rIns="91425" tIns="91425">
            <a:noAutofit/>
          </a:bodyPr>
          <a:lstStyle/>
          <a:p>
            <a:pPr lvl="0" rtl="0">
              <a:spcBef>
                <a:spcPts val="0"/>
              </a:spcBef>
              <a:buNone/>
            </a:pPr>
            <a:r>
              <a:t/>
            </a:r>
            <a:endParaRPr/>
          </a:p>
        </p:txBody>
      </p:sp>
      <p:sp>
        <p:nvSpPr>
          <p:cNvPr id="802" name="Shape 802"/>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6" name="Shape 806"/>
        <p:cNvGrpSpPr/>
        <p:nvPr/>
      </p:nvGrpSpPr>
      <p:grpSpPr>
        <a:xfrm>
          <a:off x="0" y="0"/>
          <a:ext cx="0" cy="0"/>
          <a:chOff x="0" y="0"/>
          <a:chExt cx="0" cy="0"/>
        </a:xfrm>
      </p:grpSpPr>
      <p:sp>
        <p:nvSpPr>
          <p:cNvPr id="807" name="Shape 807"/>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08" name="Shape 808"/>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09" name="Shape 809"/>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4" name="Shape 814"/>
        <p:cNvGrpSpPr/>
        <p:nvPr/>
      </p:nvGrpSpPr>
      <p:grpSpPr>
        <a:xfrm>
          <a:off x="0" y="0"/>
          <a:ext cx="0" cy="0"/>
          <a:chOff x="0" y="0"/>
          <a:chExt cx="0" cy="0"/>
        </a:xfrm>
      </p:grpSpPr>
      <p:sp>
        <p:nvSpPr>
          <p:cNvPr id="815" name="Shape 815"/>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16" name="Shape 816"/>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17" name="Shape 817"/>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lang="en-GB"/>
              <a:t>Symmetry of difference scores about true median difference required as an assumption, otherwise you’re testing whether the difference between the pairs follows a symmetric distribution around zero.</a:t>
            </a:r>
          </a:p>
          <a:p>
            <a:pPr indent="0" lvl="0" marL="0" marR="0" rtl="0" algn="l">
              <a:spcBef>
                <a:spcPts val="0"/>
              </a:spcBef>
              <a:spcAft>
                <a:spcPts val="0"/>
              </a:spcAft>
              <a:buSzPct val="25000"/>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1" name="Shape 821"/>
        <p:cNvGrpSpPr/>
        <p:nvPr/>
      </p:nvGrpSpPr>
      <p:grpSpPr>
        <a:xfrm>
          <a:off x="0" y="0"/>
          <a:ext cx="0" cy="0"/>
          <a:chOff x="0" y="0"/>
          <a:chExt cx="0" cy="0"/>
        </a:xfrm>
      </p:grpSpPr>
      <p:sp>
        <p:nvSpPr>
          <p:cNvPr id="822" name="Shape 822"/>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23" name="Shape 823"/>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24" name="Shape 824"/>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8" name="Shape 828"/>
        <p:cNvGrpSpPr/>
        <p:nvPr/>
      </p:nvGrpSpPr>
      <p:grpSpPr>
        <a:xfrm>
          <a:off x="0" y="0"/>
          <a:ext cx="0" cy="0"/>
          <a:chOff x="0" y="0"/>
          <a:chExt cx="0" cy="0"/>
        </a:xfrm>
      </p:grpSpPr>
      <p:sp>
        <p:nvSpPr>
          <p:cNvPr id="829" name="Shape 829"/>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30" name="Shape 830"/>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31" name="Shape 831"/>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5" name="Shape 835"/>
        <p:cNvGrpSpPr/>
        <p:nvPr/>
      </p:nvGrpSpPr>
      <p:grpSpPr>
        <a:xfrm>
          <a:off x="0" y="0"/>
          <a:ext cx="0" cy="0"/>
          <a:chOff x="0" y="0"/>
          <a:chExt cx="0" cy="0"/>
        </a:xfrm>
      </p:grpSpPr>
      <p:sp>
        <p:nvSpPr>
          <p:cNvPr id="836" name="Shape 836"/>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37" name="Shape 837"/>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38" name="Shape 838"/>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2" name="Shape 842"/>
        <p:cNvGrpSpPr/>
        <p:nvPr/>
      </p:nvGrpSpPr>
      <p:grpSpPr>
        <a:xfrm>
          <a:off x="0" y="0"/>
          <a:ext cx="0" cy="0"/>
          <a:chOff x="0" y="0"/>
          <a:chExt cx="0" cy="0"/>
        </a:xfrm>
      </p:grpSpPr>
      <p:sp>
        <p:nvSpPr>
          <p:cNvPr id="843" name="Shape 843"/>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44" name="Shape 844"/>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45" name="Shape 845"/>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137" name="Shape 137"/>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1" name="Shape 851"/>
        <p:cNvGrpSpPr/>
        <p:nvPr/>
      </p:nvGrpSpPr>
      <p:grpSpPr>
        <a:xfrm>
          <a:off x="0" y="0"/>
          <a:ext cx="0" cy="0"/>
          <a:chOff x="0" y="0"/>
          <a:chExt cx="0" cy="0"/>
        </a:xfrm>
      </p:grpSpPr>
      <p:sp>
        <p:nvSpPr>
          <p:cNvPr id="852" name="Shape 852"/>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53" name="Shape 853"/>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54" name="Shape 854"/>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8" name="Shape 858"/>
        <p:cNvGrpSpPr/>
        <p:nvPr/>
      </p:nvGrpSpPr>
      <p:grpSpPr>
        <a:xfrm>
          <a:off x="0" y="0"/>
          <a:ext cx="0" cy="0"/>
          <a:chOff x="0" y="0"/>
          <a:chExt cx="0" cy="0"/>
        </a:xfrm>
      </p:grpSpPr>
      <p:sp>
        <p:nvSpPr>
          <p:cNvPr id="859" name="Shape 859"/>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60" name="Shape 860"/>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61" name="Shape 861"/>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6" name="Shape 866"/>
        <p:cNvGrpSpPr/>
        <p:nvPr/>
      </p:nvGrpSpPr>
      <p:grpSpPr>
        <a:xfrm>
          <a:off x="0" y="0"/>
          <a:ext cx="0" cy="0"/>
          <a:chOff x="0" y="0"/>
          <a:chExt cx="0" cy="0"/>
        </a:xfrm>
      </p:grpSpPr>
      <p:sp>
        <p:nvSpPr>
          <p:cNvPr id="867" name="Shape 867"/>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68" name="Shape 868"/>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69" name="Shape 869"/>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4" name="Shape 874"/>
        <p:cNvGrpSpPr/>
        <p:nvPr/>
      </p:nvGrpSpPr>
      <p:grpSpPr>
        <a:xfrm>
          <a:off x="0" y="0"/>
          <a:ext cx="0" cy="0"/>
          <a:chOff x="0" y="0"/>
          <a:chExt cx="0" cy="0"/>
        </a:xfrm>
      </p:grpSpPr>
      <p:sp>
        <p:nvSpPr>
          <p:cNvPr id="875" name="Shape 875"/>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76" name="Shape 876"/>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77" name="Shape 877"/>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1" name="Shape 881"/>
        <p:cNvGrpSpPr/>
        <p:nvPr/>
      </p:nvGrpSpPr>
      <p:grpSpPr>
        <a:xfrm>
          <a:off x="0" y="0"/>
          <a:ext cx="0" cy="0"/>
          <a:chOff x="0" y="0"/>
          <a:chExt cx="0" cy="0"/>
        </a:xfrm>
      </p:grpSpPr>
      <p:sp>
        <p:nvSpPr>
          <p:cNvPr id="882" name="Shape 882"/>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83" name="Shape 883"/>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84" name="Shape 884"/>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9" name="Shape 889"/>
        <p:cNvGrpSpPr/>
        <p:nvPr/>
      </p:nvGrpSpPr>
      <p:grpSpPr>
        <a:xfrm>
          <a:off x="0" y="0"/>
          <a:ext cx="0" cy="0"/>
          <a:chOff x="0" y="0"/>
          <a:chExt cx="0" cy="0"/>
        </a:xfrm>
      </p:grpSpPr>
      <p:sp>
        <p:nvSpPr>
          <p:cNvPr id="890" name="Shape 890"/>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91" name="Shape 891"/>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92" name="Shape 892"/>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8" name="Shape 898"/>
        <p:cNvGrpSpPr/>
        <p:nvPr/>
      </p:nvGrpSpPr>
      <p:grpSpPr>
        <a:xfrm>
          <a:off x="0" y="0"/>
          <a:ext cx="0" cy="0"/>
          <a:chOff x="0" y="0"/>
          <a:chExt cx="0" cy="0"/>
        </a:xfrm>
      </p:grpSpPr>
      <p:sp>
        <p:nvSpPr>
          <p:cNvPr id="899" name="Shape 899"/>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00" name="Shape 900"/>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901" name="Shape 901"/>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8" name="Shape 908"/>
        <p:cNvGrpSpPr/>
        <p:nvPr/>
      </p:nvGrpSpPr>
      <p:grpSpPr>
        <a:xfrm>
          <a:off x="0" y="0"/>
          <a:ext cx="0" cy="0"/>
          <a:chOff x="0" y="0"/>
          <a:chExt cx="0" cy="0"/>
        </a:xfrm>
      </p:grpSpPr>
      <p:sp>
        <p:nvSpPr>
          <p:cNvPr id="909" name="Shape 909"/>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10" name="Shape 910"/>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911" name="Shape 911"/>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5" name="Shape 915"/>
        <p:cNvGrpSpPr/>
        <p:nvPr/>
      </p:nvGrpSpPr>
      <p:grpSpPr>
        <a:xfrm>
          <a:off x="0" y="0"/>
          <a:ext cx="0" cy="0"/>
          <a:chOff x="0" y="0"/>
          <a:chExt cx="0" cy="0"/>
        </a:xfrm>
      </p:grpSpPr>
      <p:sp>
        <p:nvSpPr>
          <p:cNvPr id="916" name="Shape 916"/>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17" name="Shape 917"/>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918" name="Shape 918"/>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lvl="0" rtl="0">
              <a:lnSpc>
                <a:spcPct val="115000"/>
              </a:lnSpc>
              <a:spcBef>
                <a:spcPts val="0"/>
              </a:spcBef>
              <a:buClr>
                <a:schemeClr val="dk1"/>
              </a:buClr>
              <a:buSzPct val="91666"/>
              <a:buFont typeface="Arial"/>
              <a:buNone/>
            </a:pPr>
            <a:r>
              <a:rPr lang="en-GB"/>
              <a:t>Whilst the Wilcoxon test is a stronger test, which utilises more information from the data, the sign test had a p-value low enough to reject the null hypothesis whilst the Wilcoxon test did not. This emphasises that these two tests actually test slightly different hypotheses, and that the validity of assumptions may affect results.</a:t>
            </a:r>
          </a:p>
          <a:p>
            <a:pPr indent="0" lvl="0" marL="0" marR="0" rtl="0" algn="l">
              <a:spcBef>
                <a:spcPts val="0"/>
              </a:spcBef>
              <a:spcAft>
                <a:spcPts val="0"/>
              </a:spcAft>
              <a:buSzPct val="25000"/>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3" name="Shape 923"/>
        <p:cNvGrpSpPr/>
        <p:nvPr/>
      </p:nvGrpSpPr>
      <p:grpSpPr>
        <a:xfrm>
          <a:off x="0" y="0"/>
          <a:ext cx="0" cy="0"/>
          <a:chOff x="0" y="0"/>
          <a:chExt cx="0" cy="0"/>
        </a:xfrm>
      </p:grpSpPr>
      <p:sp>
        <p:nvSpPr>
          <p:cNvPr id="924" name="Shape 924"/>
          <p:cNvSpPr txBox="1"/>
          <p:nvPr>
            <p:ph idx="1" type="body"/>
          </p:nvPr>
        </p:nvSpPr>
        <p:spPr>
          <a:xfrm>
            <a:off x="666908" y="4715155"/>
            <a:ext cx="5335200" cy="4467000"/>
          </a:xfrm>
          <a:prstGeom prst="rect">
            <a:avLst/>
          </a:prstGeom>
        </p:spPr>
        <p:txBody>
          <a:bodyPr anchorCtr="0" anchor="t" bIns="91425" lIns="91425" rIns="91425" tIns="91425">
            <a:noAutofit/>
          </a:bodyPr>
          <a:lstStyle/>
          <a:p>
            <a:pPr lvl="0" rtl="0">
              <a:spcBef>
                <a:spcPts val="0"/>
              </a:spcBef>
              <a:buClr>
                <a:schemeClr val="dk1"/>
              </a:buClr>
              <a:buSzPct val="25000"/>
              <a:buFont typeface="Arial"/>
              <a:buNone/>
            </a:pPr>
            <a:r>
              <a:rPr lang="en-GB"/>
              <a:t>Symmetry of difference scores about true median difference required as an assumption, otherwise you’re testing whether the difference between the pairs follows a symmetric distribution around zero.</a:t>
            </a:r>
          </a:p>
        </p:txBody>
      </p:sp>
      <p:sp>
        <p:nvSpPr>
          <p:cNvPr id="925" name="Shape 925"/>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7" name="Shape 17"/>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spcAft>
                <a:spcPts val="0"/>
              </a:spcAft>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18" name="Shape 1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9" name="Shape 1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0" name="Shape 2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2" name="Shape 72"/>
        <p:cNvGrpSpPr/>
        <p:nvPr/>
      </p:nvGrpSpPr>
      <p:grpSpPr>
        <a:xfrm>
          <a:off x="0" y="0"/>
          <a:ext cx="0" cy="0"/>
          <a:chOff x="0" y="0"/>
          <a:chExt cx="0" cy="0"/>
        </a:xfrm>
      </p:grpSpPr>
      <p:sp>
        <p:nvSpPr>
          <p:cNvPr id="73" name="Shape 73"/>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74" name="Shape 74"/>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7" name="Shape 7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GB"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8" name="Shape 78"/>
        <p:cNvGrpSpPr/>
        <p:nvPr/>
      </p:nvGrpSpPr>
      <p:grpSpPr>
        <a:xfrm>
          <a:off x="0" y="0"/>
          <a:ext cx="0" cy="0"/>
          <a:chOff x="0" y="0"/>
          <a:chExt cx="0" cy="0"/>
        </a:xfrm>
      </p:grpSpPr>
      <p:sp>
        <p:nvSpPr>
          <p:cNvPr id="79" name="Shape 79"/>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80" name="Shape 80"/>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2" name="Shape 8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3" name="Shape 8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GB"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23" name="Shape 23"/>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Shape 2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5" name="Shape 2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6" name="Shape 2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29" name="Shape 2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1" name="Shape 3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GB"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2" name="Shape 32"/>
        <p:cNvGrpSpPr/>
        <p:nvPr/>
      </p:nvGrpSpPr>
      <p:grpSpPr>
        <a:xfrm>
          <a:off x="0" y="0"/>
          <a:ext cx="0" cy="0"/>
          <a:chOff x="0" y="0"/>
          <a:chExt cx="0" cy="0"/>
        </a:xfrm>
      </p:grpSpPr>
      <p:sp>
        <p:nvSpPr>
          <p:cNvPr id="33" name="Shape 3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5" name="Shape 3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GB"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6" name="Shape 36"/>
        <p:cNvGrpSpPr/>
        <p:nvPr/>
      </p:nvGrpSpPr>
      <p:grpSpPr>
        <a:xfrm>
          <a:off x="0" y="0"/>
          <a:ext cx="0" cy="0"/>
          <a:chOff x="0" y="0"/>
          <a:chExt cx="0" cy="0"/>
        </a:xfrm>
      </p:grpSpPr>
      <p:sp>
        <p:nvSpPr>
          <p:cNvPr id="37" name="Shape 37"/>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4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38" name="Shape 38"/>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spcAft>
                <a:spcPts val="0"/>
              </a:spcAft>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spcAft>
                <a:spcPts val="0"/>
              </a:spcAft>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39" name="Shape 3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0" name="Shape 4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1" name="Shape 4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GB"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2" name="Shape 42"/>
        <p:cNvGrpSpPr/>
        <p:nvPr/>
      </p:nvGrpSpPr>
      <p:grpSpPr>
        <a:xfrm>
          <a:off x="0" y="0"/>
          <a:ext cx="0" cy="0"/>
          <a:chOff x="0" y="0"/>
          <a:chExt cx="0" cy="0"/>
        </a:xfrm>
      </p:grpSpPr>
      <p:sp>
        <p:nvSpPr>
          <p:cNvPr id="43" name="Shape 43"/>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44" name="Shape 44"/>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5" name="Shape 45"/>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7" name="Shape 4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8" name="Shape 4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GB"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51" name="Shape 51"/>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52" name="Shape 52"/>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190500" lvl="0" marL="3429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53" name="Shape 53"/>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54" name="Shape 54"/>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190500" lvl="0" marL="3429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55" name="Shape 5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6" name="Shape 5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7" name="Shape 5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GB"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8" name="Shape 58"/>
        <p:cNvGrpSpPr/>
        <p:nvPr/>
      </p:nvGrpSpPr>
      <p:grpSpPr>
        <a:xfrm>
          <a:off x="0" y="0"/>
          <a:ext cx="0" cy="0"/>
          <a:chOff x="0" y="0"/>
          <a:chExt cx="0" cy="0"/>
        </a:xfrm>
      </p:grpSpPr>
      <p:sp>
        <p:nvSpPr>
          <p:cNvPr id="59" name="Shape 59"/>
          <p:cNvSpPr txBox="1"/>
          <p:nvPr>
            <p:ph type="title"/>
          </p:nvPr>
        </p:nvSpPr>
        <p:spPr>
          <a:xfrm>
            <a:off x="457200" y="273050"/>
            <a:ext cx="3008313" cy="1162049"/>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60" name="Shape 60"/>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3" name="Shape 6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4" name="Shape 6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GB"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5" name="Shape 65"/>
        <p:cNvGrpSpPr/>
        <p:nvPr/>
      </p:nvGrpSpPr>
      <p:grpSpPr>
        <a:xfrm>
          <a:off x="0" y="0"/>
          <a:ext cx="0" cy="0"/>
          <a:chOff x="0" y="0"/>
          <a:chExt cx="0" cy="0"/>
        </a:xfrm>
      </p:grpSpPr>
      <p:sp>
        <p:nvSpPr>
          <p:cNvPr id="66" name="Shape 66"/>
          <p:cNvSpPr txBox="1"/>
          <p:nvPr>
            <p:ph type="title"/>
          </p:nvPr>
        </p:nvSpPr>
        <p:spPr>
          <a:xfrm>
            <a:off x="1792288" y="4800600"/>
            <a:ext cx="5486399" cy="5667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67" name="Shape 67"/>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640"/>
              </a:spcBef>
              <a:spcAft>
                <a:spcPts val="0"/>
              </a:spcAft>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1" name="Shape 7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GB"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26.png"/><Relationship Id="rId4" Type="http://schemas.openxmlformats.org/officeDocument/2006/relationships/image" Target="../media/image4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59.png"/><Relationship Id="rId4" Type="http://schemas.openxmlformats.org/officeDocument/2006/relationships/image" Target="../media/image60.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 Id="rId3" Type="http://schemas.openxmlformats.org/officeDocument/2006/relationships/image" Target="../media/image65.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image" Target="../media/image65.png"/><Relationship Id="rId4" Type="http://schemas.openxmlformats.org/officeDocument/2006/relationships/image" Target="../media/image62.png"/><Relationship Id="rId5" Type="http://schemas.openxmlformats.org/officeDocument/2006/relationships/image" Target="../media/image6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image" Target="../media/image65.png"/><Relationship Id="rId4" Type="http://schemas.openxmlformats.org/officeDocument/2006/relationships/image" Target="../media/image62.png"/><Relationship Id="rId5" Type="http://schemas.openxmlformats.org/officeDocument/2006/relationships/image" Target="../media/image6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65.png"/><Relationship Id="rId4" Type="http://schemas.openxmlformats.org/officeDocument/2006/relationships/image" Target="../media/image62.png"/><Relationship Id="rId5" Type="http://schemas.openxmlformats.org/officeDocument/2006/relationships/image" Target="../media/image6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 Id="rId3" Type="http://schemas.openxmlformats.org/officeDocument/2006/relationships/image" Target="../media/image65.png"/><Relationship Id="rId4" Type="http://schemas.openxmlformats.org/officeDocument/2006/relationships/image" Target="../media/image6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image" Target="../media/image65.png"/><Relationship Id="rId4" Type="http://schemas.openxmlformats.org/officeDocument/2006/relationships/image" Target="../media/image62.png"/><Relationship Id="rId5" Type="http://schemas.openxmlformats.org/officeDocument/2006/relationships/image" Target="../media/image64.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 Id="rId3" Type="http://schemas.openxmlformats.org/officeDocument/2006/relationships/image" Target="../media/image65.png"/><Relationship Id="rId4" Type="http://schemas.openxmlformats.org/officeDocument/2006/relationships/image" Target="../media/image62.png"/><Relationship Id="rId5" Type="http://schemas.openxmlformats.org/officeDocument/2006/relationships/image" Target="../media/image63.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 Id="rId3" Type="http://schemas.openxmlformats.org/officeDocument/2006/relationships/image" Target="../media/image6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 Id="rId3" Type="http://schemas.openxmlformats.org/officeDocument/2006/relationships/image" Target="../media/image68.png"/><Relationship Id="rId4" Type="http://schemas.openxmlformats.org/officeDocument/2006/relationships/image" Target="../media/image67.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 Id="rId3" Type="http://schemas.openxmlformats.org/officeDocument/2006/relationships/image" Target="../media/image70.png"/><Relationship Id="rId4" Type="http://schemas.openxmlformats.org/officeDocument/2006/relationships/image" Target="../media/image69.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 Id="rId3" Type="http://schemas.openxmlformats.org/officeDocument/2006/relationships/image" Target="../media/image7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7.xml"/><Relationship Id="rId3" Type="http://schemas.openxmlformats.org/officeDocument/2006/relationships/image" Target="../media/image7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8.xml"/><Relationship Id="rId3" Type="http://schemas.openxmlformats.org/officeDocument/2006/relationships/image" Target="../media/image72.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9.xml"/><Relationship Id="rId3" Type="http://schemas.openxmlformats.org/officeDocument/2006/relationships/image" Target="../media/image73.png"/><Relationship Id="rId4" Type="http://schemas.openxmlformats.org/officeDocument/2006/relationships/image" Target="../media/image75.png"/><Relationship Id="rId5" Type="http://schemas.openxmlformats.org/officeDocument/2006/relationships/image" Target="../media/image7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8.png"/><Relationship Id="rId4" Type="http://schemas.openxmlformats.org/officeDocument/2006/relationships/image" Target="../media/image07.png"/><Relationship Id="rId5" Type="http://schemas.openxmlformats.org/officeDocument/2006/relationships/image" Target="../media/image05.png"/><Relationship Id="rId6" Type="http://schemas.openxmlformats.org/officeDocument/2006/relationships/image" Target="../media/image06.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 Id="rId3" Type="http://schemas.openxmlformats.org/officeDocument/2006/relationships/image" Target="../media/image4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 Id="rId3" Type="http://schemas.openxmlformats.org/officeDocument/2006/relationships/hyperlink" Target="http://tiny.cc/crukStats" TargetMode="External"/><Relationship Id="rId4" Type="http://schemas.openxmlformats.org/officeDocument/2006/relationships/hyperlink" Target="http://tinyurl.com/stats-oct17" TargetMode="External"/><Relationship Id="rId5" Type="http://schemas.openxmlformats.org/officeDocument/2006/relationships/hyperlink" Target="http://tinyurl.com/stats-oct17"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9.png"/><Relationship Id="rId4" Type="http://schemas.openxmlformats.org/officeDocument/2006/relationships/image" Target="../media/image10.png"/><Relationship Id="rId9" Type="http://schemas.openxmlformats.org/officeDocument/2006/relationships/image" Target="../media/image16.png"/><Relationship Id="rId5" Type="http://schemas.openxmlformats.org/officeDocument/2006/relationships/image" Target="../media/image12.jpg"/><Relationship Id="rId6" Type="http://schemas.openxmlformats.org/officeDocument/2006/relationships/image" Target="../media/image11.png"/><Relationship Id="rId7" Type="http://schemas.openxmlformats.org/officeDocument/2006/relationships/image" Target="../media/image13.png"/><Relationship Id="rId8"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0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7.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1.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2.png"/><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5.png"/><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0.png"/><Relationship Id="rId4" Type="http://schemas.openxmlformats.org/officeDocument/2006/relationships/image" Target="../media/image3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4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6.png"/><Relationship Id="rId4" Type="http://schemas.openxmlformats.org/officeDocument/2006/relationships/image" Target="../media/image4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6.png"/><Relationship Id="rId4" Type="http://schemas.openxmlformats.org/officeDocument/2006/relationships/image" Target="../media/image4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44.png"/><Relationship Id="rId4" Type="http://schemas.openxmlformats.org/officeDocument/2006/relationships/image" Target="../media/image4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4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44.png"/><Relationship Id="rId4" Type="http://schemas.openxmlformats.org/officeDocument/2006/relationships/image" Target="../media/image4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44.png"/><Relationship Id="rId4" Type="http://schemas.openxmlformats.org/officeDocument/2006/relationships/image" Target="../media/image4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26.png"/><Relationship Id="rId4" Type="http://schemas.openxmlformats.org/officeDocument/2006/relationships/image" Target="../media/image4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49.png"/><Relationship Id="rId4" Type="http://schemas.openxmlformats.org/officeDocument/2006/relationships/image" Target="../media/image4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49.png"/><Relationship Id="rId4" Type="http://schemas.openxmlformats.org/officeDocument/2006/relationships/image" Target="../media/image4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4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49.png"/><Relationship Id="rId4" Type="http://schemas.openxmlformats.org/officeDocument/2006/relationships/image" Target="../media/image5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49.png"/><Relationship Id="rId4" Type="http://schemas.openxmlformats.org/officeDocument/2006/relationships/image" Target="../media/image5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26.png"/><Relationship Id="rId4" Type="http://schemas.openxmlformats.org/officeDocument/2006/relationships/image" Target="../media/image4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53.png"/><Relationship Id="rId4" Type="http://schemas.openxmlformats.org/officeDocument/2006/relationships/image" Target="../media/image52.png"/><Relationship Id="rId5" Type="http://schemas.openxmlformats.org/officeDocument/2006/relationships/image" Target="../media/image5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4.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5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55.png"/><Relationship Id="rId4" Type="http://schemas.openxmlformats.org/officeDocument/2006/relationships/image" Target="../media/image5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55.png"/><Relationship Id="rId4" Type="http://schemas.openxmlformats.org/officeDocument/2006/relationships/image" Target="../media/image5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55.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55.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55.png"/><Relationship Id="rId4" Type="http://schemas.openxmlformats.org/officeDocument/2006/relationships/image" Target="../media/image56.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55.png"/><Relationship Id="rId4" Type="http://schemas.openxmlformats.org/officeDocument/2006/relationships/image" Target="../media/image57.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5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ctrTitle"/>
          </p:nvPr>
        </p:nvSpPr>
        <p:spPr>
          <a:xfrm>
            <a:off x="685800" y="758825"/>
            <a:ext cx="7772400" cy="1470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Introduction to Statistical Analysis </a:t>
            </a:r>
            <a:r>
              <a:rPr b="0" i="0" lang="en-GB" sz="3600" u="none" cap="none" strike="noStrike">
                <a:solidFill>
                  <a:srgbClr val="000090"/>
                </a:solidFill>
                <a:latin typeface="Calibri"/>
                <a:ea typeface="Calibri"/>
                <a:cs typeface="Calibri"/>
                <a:sym typeface="Calibri"/>
              </a:rPr>
              <a:t>(using Shiny Apps)</a:t>
            </a:r>
          </a:p>
          <a:p>
            <a:pPr indent="0" lvl="0" marL="0" marR="0" rtl="0" algn="l">
              <a:spcBef>
                <a:spcPts val="0"/>
              </a:spcBef>
              <a:spcAft>
                <a:spcPts val="0"/>
              </a:spcAft>
              <a:buSzPct val="25000"/>
              <a:buNone/>
            </a:pPr>
            <a:r>
              <a:t/>
            </a:r>
            <a:endParaRPr sz="3600">
              <a:solidFill>
                <a:srgbClr val="000090"/>
              </a:solidFill>
            </a:endParaRPr>
          </a:p>
        </p:txBody>
      </p:sp>
      <p:sp>
        <p:nvSpPr>
          <p:cNvPr id="89" name="Shape 89"/>
          <p:cNvSpPr txBox="1"/>
          <p:nvPr>
            <p:ph idx="1" type="subTitle"/>
          </p:nvPr>
        </p:nvSpPr>
        <p:spPr>
          <a:xfrm>
            <a:off x="1676400" y="2209800"/>
            <a:ext cx="6400800" cy="17526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660066"/>
              </a:buClr>
              <a:buSzPct val="25000"/>
              <a:buFont typeface="Arial"/>
              <a:buNone/>
            </a:pPr>
            <a:r>
              <a:rPr b="1" lang="en-GB">
                <a:solidFill>
                  <a:srgbClr val="660066"/>
                </a:solidFill>
              </a:rPr>
              <a:t>CRUK:- Monday 17th October 2016</a:t>
            </a:r>
            <a:r>
              <a:rPr b="1" i="0" lang="en-GB" sz="3200" u="none" cap="none" strike="noStrike">
                <a:solidFill>
                  <a:srgbClr val="660066"/>
                </a:solidFill>
                <a:latin typeface="Calibri"/>
                <a:ea typeface="Calibri"/>
                <a:cs typeface="Calibri"/>
                <a:sym typeface="Calibri"/>
              </a:rPr>
              <a:t>  </a:t>
            </a:r>
          </a:p>
          <a:p>
            <a:pPr indent="0" lvl="0" marL="0" marR="0" rtl="0" algn="l">
              <a:spcBef>
                <a:spcPts val="0"/>
              </a:spcBef>
              <a:spcAft>
                <a:spcPts val="0"/>
              </a:spcAft>
              <a:buClr>
                <a:srgbClr val="660066"/>
              </a:buClr>
              <a:buSzPct val="25000"/>
              <a:buFont typeface="Arial"/>
              <a:buNone/>
            </a:pPr>
            <a:r>
              <a:t/>
            </a:r>
            <a:endParaRPr b="1">
              <a:solidFill>
                <a:srgbClr val="660066"/>
              </a:solidFill>
            </a:endParaRPr>
          </a:p>
          <a:p>
            <a:pPr indent="0" lvl="0" marL="0" marR="0" rtl="0" algn="l">
              <a:spcBef>
                <a:spcPts val="0"/>
              </a:spcBef>
              <a:spcAft>
                <a:spcPts val="0"/>
              </a:spcAft>
              <a:buClr>
                <a:srgbClr val="660066"/>
              </a:buClr>
              <a:buSzPct val="25000"/>
              <a:buFont typeface="Arial"/>
              <a:buNone/>
            </a:pPr>
            <a:r>
              <a:rPr b="1" lang="en-GB">
                <a:solidFill>
                  <a:srgbClr val="660066"/>
                </a:solidFill>
              </a:rPr>
              <a:t>Robert Nicholls </a:t>
            </a:r>
            <a:r>
              <a:rPr b="1" lang="en-GB">
                <a:solidFill>
                  <a:srgbClr val="7F7F7F"/>
                </a:solidFill>
              </a:rPr>
              <a:t>&amp;</a:t>
            </a:r>
            <a:r>
              <a:rPr b="1" i="0" lang="en-GB" sz="3200" u="none" cap="none" strike="noStrike">
                <a:solidFill>
                  <a:srgbClr val="888888"/>
                </a:solidFill>
                <a:latin typeface="Calibri"/>
                <a:ea typeface="Calibri"/>
                <a:cs typeface="Calibri"/>
                <a:sym typeface="Calibri"/>
              </a:rPr>
              <a:t> </a:t>
            </a:r>
            <a:r>
              <a:rPr b="1" lang="en-GB">
                <a:solidFill>
                  <a:srgbClr val="660066"/>
                </a:solidFill>
              </a:rPr>
              <a:t>Edward Williams</a:t>
            </a:r>
          </a:p>
          <a:p>
            <a:pPr indent="0" lvl="0" marL="0" marR="0" rtl="0" algn="ctr">
              <a:spcBef>
                <a:spcPts val="0"/>
              </a:spcBef>
              <a:spcAft>
                <a:spcPts val="0"/>
              </a:spcAft>
              <a:buClr>
                <a:srgbClr val="660066"/>
              </a:buClr>
              <a:buSzPct val="25000"/>
              <a:buFont typeface="Arial"/>
              <a:buNone/>
            </a:pPr>
            <a:r>
              <a:t/>
            </a:r>
            <a:endParaRPr b="1">
              <a:solidFill>
                <a:srgbClr val="660066"/>
              </a:solidFill>
            </a:endParaRPr>
          </a:p>
          <a:p>
            <a:pPr indent="0" lvl="0" marL="0" marR="0" rtl="0" algn="ctr">
              <a:spcBef>
                <a:spcPts val="0"/>
              </a:spcBef>
              <a:spcAft>
                <a:spcPts val="0"/>
              </a:spcAft>
              <a:buClr>
                <a:srgbClr val="660066"/>
              </a:buClr>
              <a:buSzPct val="25000"/>
              <a:buFont typeface="Arial"/>
              <a:buNone/>
            </a:pPr>
            <a:r>
              <a:rPr b="1" lang="en-GB">
                <a:solidFill>
                  <a:srgbClr val="000000"/>
                </a:solidFill>
              </a:rPr>
              <a:t>www.tiny.cc/crukStats</a:t>
            </a:r>
          </a:p>
          <a:p>
            <a:pPr indent="0" lvl="0" marL="0" marR="0" rtl="0" algn="ctr">
              <a:spcBef>
                <a:spcPts val="0"/>
              </a:spcBef>
              <a:spcAft>
                <a:spcPts val="0"/>
              </a:spcAft>
              <a:buClr>
                <a:srgbClr val="660066"/>
              </a:buClr>
              <a:buSzPct val="25000"/>
              <a:buFont typeface="Arial"/>
              <a:buNone/>
            </a:pPr>
            <a:r>
              <a:t/>
            </a:r>
            <a:endParaRPr b="1">
              <a:solidFill>
                <a:srgbClr val="000000"/>
              </a:solidFill>
            </a:endParaRPr>
          </a:p>
          <a:p>
            <a:pPr indent="0" lvl="0" marL="0" marR="0" rtl="0" algn="l">
              <a:spcBef>
                <a:spcPts val="0"/>
              </a:spcBef>
              <a:spcAft>
                <a:spcPts val="0"/>
              </a:spcAft>
              <a:buClr>
                <a:srgbClr val="660066"/>
              </a:buClr>
              <a:buSzPct val="25000"/>
              <a:buFont typeface="Arial"/>
              <a:buNone/>
            </a:pPr>
            <a:r>
              <a:rPr b="1" lang="en-GB">
                <a:solidFill>
                  <a:srgbClr val="000000"/>
                </a:solidFill>
              </a:rPr>
              <a:t>Acknowledgements:- Sarah Vowler, Sarah Dawson, Liz Merrell, Deepak Parashar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idx="1" type="body"/>
          </p:nvPr>
        </p:nvSpPr>
        <p:spPr>
          <a:xfrm>
            <a:off x="457200" y="1927373"/>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Final type of data</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Anything that is measured, can take any </a:t>
            </a:r>
            <a:r>
              <a:rPr lang="en-GB"/>
              <a:t>value</a:t>
            </a:r>
          </a:p>
          <a:p>
            <a:pPr lvl="0" rtl="0">
              <a:spcBef>
                <a:spcPts val="0"/>
              </a:spcBef>
              <a:buClr>
                <a:schemeClr val="dk1"/>
              </a:buClr>
              <a:buSzPct val="100000"/>
              <a:buFont typeface="Arial"/>
              <a:buChar char="•"/>
            </a:pPr>
            <a:r>
              <a:rPr lang="en-GB"/>
              <a:t>May have finite or infinite range</a:t>
            </a:r>
          </a:p>
          <a:p>
            <a:pPr indent="-342900" lvl="0" marL="342900" marR="0" rtl="0" algn="l">
              <a:spcBef>
                <a:spcPts val="640"/>
              </a:spcBef>
              <a:spcAft>
                <a:spcPts val="0"/>
              </a:spcAft>
              <a:buClr>
                <a:schemeClr val="dk1"/>
              </a:buClr>
              <a:buSzPct val="100000"/>
              <a:buFont typeface="Arial"/>
              <a:buChar char="•"/>
            </a:pPr>
            <a:r>
              <a:rPr lang="en-GB"/>
              <a:t>Z</a:t>
            </a:r>
            <a:r>
              <a:rPr b="0" i="0" lang="en-GB" sz="3200" u="none" cap="none" strike="noStrike">
                <a:solidFill>
                  <a:schemeClr val="dk1"/>
                </a:solidFill>
                <a:latin typeface="Calibri"/>
                <a:ea typeface="Calibri"/>
                <a:cs typeface="Calibri"/>
                <a:sym typeface="Calibri"/>
              </a:rPr>
              <a:t>ero may </a:t>
            </a:r>
            <a:r>
              <a:rPr lang="en-GB"/>
              <a:t>be meaningful</a:t>
            </a:r>
            <a:r>
              <a:rPr b="0" i="0" lang="en-GB" sz="3200" u="none" cap="none" strike="noStrike">
                <a:solidFill>
                  <a:schemeClr val="dk1"/>
                </a:solidFill>
                <a:latin typeface="Calibri"/>
                <a:ea typeface="Calibri"/>
                <a:cs typeface="Calibri"/>
                <a:sym typeface="Calibri"/>
              </a:rPr>
              <a:t>: ratios,</a:t>
            </a:r>
            <a:r>
              <a:rPr lang="en-GB"/>
              <a:t> differences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Care required with interpretation</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Given any two observations, one fits between</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Examples: Height,</a:t>
            </a:r>
            <a:r>
              <a:rPr lang="en-GB"/>
              <a:t> w</a:t>
            </a:r>
            <a:r>
              <a:rPr b="0" i="0" lang="en-GB" sz="3200" u="none" cap="none" strike="noStrike">
                <a:solidFill>
                  <a:schemeClr val="dk1"/>
                </a:solidFill>
                <a:latin typeface="Calibri"/>
                <a:ea typeface="Calibri"/>
                <a:cs typeface="Calibri"/>
                <a:sym typeface="Calibri"/>
              </a:rPr>
              <a:t>eight, blood pressure, temperature, operation time, blood loss, age.</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pic>
        <p:nvPicPr>
          <p:cNvPr descr="Continuous2.tiff" id="148" name="Shape 148"/>
          <p:cNvPicPr preferRelativeResize="0"/>
          <p:nvPr/>
        </p:nvPicPr>
        <p:blipFill rotWithShape="1">
          <a:blip r:embed="rId3">
            <a:alphaModFix/>
          </a:blip>
          <a:srcRect b="0" l="0" r="0" t="0"/>
          <a:stretch/>
        </p:blipFill>
        <p:spPr>
          <a:xfrm>
            <a:off x="-4811" y="116631"/>
            <a:ext cx="4597399" cy="1562099"/>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3" name="Shape 933"/>
        <p:cNvGrpSpPr/>
        <p:nvPr/>
      </p:nvGrpSpPr>
      <p:grpSpPr>
        <a:xfrm>
          <a:off x="0" y="0"/>
          <a:ext cx="0" cy="0"/>
          <a:chOff x="0" y="0"/>
          <a:chExt cx="0" cy="0"/>
        </a:xfrm>
      </p:grpSpPr>
      <p:pic>
        <p:nvPicPr>
          <p:cNvPr id="934" name="Shape 934"/>
          <p:cNvPicPr preferRelativeResize="0"/>
          <p:nvPr/>
        </p:nvPicPr>
        <p:blipFill rotWithShape="1">
          <a:blip r:embed="rId3">
            <a:alphaModFix/>
          </a:blip>
          <a:srcRect b="0" l="0" r="0" t="0"/>
          <a:stretch/>
        </p:blipFill>
        <p:spPr>
          <a:xfrm>
            <a:off x="600197" y="1733550"/>
            <a:ext cx="8796300" cy="5000700"/>
          </a:xfrm>
          <a:prstGeom prst="rect">
            <a:avLst/>
          </a:prstGeom>
          <a:noFill/>
          <a:ln>
            <a:noFill/>
          </a:ln>
        </p:spPr>
      </p:pic>
      <p:sp>
        <p:nvSpPr>
          <p:cNvPr id="935" name="Shape 93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When to use which test</a:t>
            </a:r>
          </a:p>
        </p:txBody>
      </p:sp>
      <p:pic>
        <p:nvPicPr>
          <p:cNvPr id="936" name="Shape 936"/>
          <p:cNvPicPr preferRelativeResize="0"/>
          <p:nvPr/>
        </p:nvPicPr>
        <p:blipFill>
          <a:blip r:embed="rId4">
            <a:alphaModFix/>
          </a:blip>
          <a:stretch>
            <a:fillRect/>
          </a:stretch>
        </p:blipFill>
        <p:spPr>
          <a:xfrm>
            <a:off x="4550125" y="3333850"/>
            <a:ext cx="3141325" cy="35257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1" name="Shape 941"/>
        <p:cNvGrpSpPr/>
        <p:nvPr/>
      </p:nvGrpSpPr>
      <p:grpSpPr>
        <a:xfrm>
          <a:off x="0" y="0"/>
          <a:ext cx="0" cy="0"/>
          <a:chOff x="0" y="0"/>
          <a:chExt cx="0" cy="0"/>
        </a:xfrm>
      </p:grpSpPr>
      <p:sp>
        <p:nvSpPr>
          <p:cNvPr id="942" name="Shape 94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Mann-Whitney U test </a:t>
            </a:r>
          </a:p>
        </p:txBody>
      </p:sp>
      <p:sp>
        <p:nvSpPr>
          <p:cNvPr id="943" name="Shape 943"/>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lang="en-GB"/>
              <a:t>Also called the </a:t>
            </a:r>
            <a:r>
              <a:rPr b="0" i="0" lang="en-GB" sz="3200" u="none" cap="none" strike="noStrike">
                <a:solidFill>
                  <a:schemeClr val="dk1"/>
                </a:solidFill>
                <a:latin typeface="Calibri"/>
                <a:ea typeface="Calibri"/>
                <a:cs typeface="Calibri"/>
                <a:sym typeface="Calibri"/>
              </a:rPr>
              <a:t>Wilcoxon</a:t>
            </a:r>
            <a:r>
              <a:rPr lang="en-GB"/>
              <a:t> Rank Sum test</a:t>
            </a:r>
          </a:p>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Assumptions: </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Two independent groups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At least ordinal dependent variable </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Randomly selected observations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Population distributions same shape</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Hypotheses: </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H</a:t>
            </a:r>
            <a:r>
              <a:rPr b="0" baseline="-25000" i="0" lang="en-GB" sz="2800" u="none" cap="none" strike="noStrike">
                <a:solidFill>
                  <a:schemeClr val="dk1"/>
                </a:solidFill>
                <a:latin typeface="Calibri"/>
                <a:ea typeface="Calibri"/>
                <a:cs typeface="Calibri"/>
                <a:sym typeface="Calibri"/>
              </a:rPr>
              <a:t>0</a:t>
            </a:r>
            <a:r>
              <a:rPr b="0" i="0" lang="en-GB" sz="2800" u="none" cap="none" strike="noStrike">
                <a:solidFill>
                  <a:schemeClr val="dk1"/>
                </a:solidFill>
                <a:latin typeface="Calibri"/>
                <a:ea typeface="Calibri"/>
                <a:cs typeface="Calibri"/>
                <a:sym typeface="Calibri"/>
              </a:rPr>
              <a:t>: populations have the same median</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H</a:t>
            </a:r>
            <a:r>
              <a:rPr b="0" baseline="-25000" i="0" lang="en-GB" sz="2800" u="none" cap="none" strike="noStrike">
                <a:solidFill>
                  <a:schemeClr val="dk1"/>
                </a:solidFill>
                <a:latin typeface="Calibri"/>
                <a:ea typeface="Calibri"/>
                <a:cs typeface="Calibri"/>
                <a:sym typeface="Calibri"/>
              </a:rPr>
              <a:t>0</a:t>
            </a:r>
            <a:r>
              <a:rPr b="0" i="0" lang="en-GB" sz="2800" u="none" cap="none" strike="noStrike">
                <a:solidFill>
                  <a:schemeClr val="dk1"/>
                </a:solidFill>
                <a:latin typeface="Calibri"/>
                <a:ea typeface="Calibri"/>
                <a:cs typeface="Calibri"/>
                <a:sym typeface="Calibri"/>
              </a:rPr>
              <a:t>: populations have the same spread and shape</a:t>
            </a: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8" name="Shape 948"/>
        <p:cNvGrpSpPr/>
        <p:nvPr/>
      </p:nvGrpSpPr>
      <p:grpSpPr>
        <a:xfrm>
          <a:off x="0" y="0"/>
          <a:ext cx="0" cy="0"/>
          <a:chOff x="0" y="0"/>
          <a:chExt cx="0" cy="0"/>
        </a:xfrm>
      </p:grpSpPr>
      <p:pic>
        <p:nvPicPr>
          <p:cNvPr id="949" name="Shape 949"/>
          <p:cNvPicPr preferRelativeResize="0"/>
          <p:nvPr/>
        </p:nvPicPr>
        <p:blipFill rotWithShape="1">
          <a:blip r:embed="rId3">
            <a:alphaModFix/>
          </a:blip>
          <a:srcRect b="0" l="0" r="0" t="0"/>
          <a:stretch/>
        </p:blipFill>
        <p:spPr>
          <a:xfrm>
            <a:off x="2314903" y="1196751"/>
            <a:ext cx="4273320" cy="3478844"/>
          </a:xfrm>
          <a:prstGeom prst="rect">
            <a:avLst/>
          </a:prstGeom>
          <a:noFill/>
          <a:ln>
            <a:noFill/>
          </a:ln>
        </p:spPr>
      </p:pic>
      <p:pic>
        <p:nvPicPr>
          <p:cNvPr id="950" name="Shape 950"/>
          <p:cNvPicPr preferRelativeResize="0"/>
          <p:nvPr/>
        </p:nvPicPr>
        <p:blipFill rotWithShape="1">
          <a:blip r:embed="rId4">
            <a:alphaModFix/>
          </a:blip>
          <a:srcRect b="0" l="0" r="0" t="0"/>
          <a:stretch/>
        </p:blipFill>
        <p:spPr>
          <a:xfrm>
            <a:off x="1828800" y="4876800"/>
            <a:ext cx="5581650" cy="1904999"/>
          </a:xfrm>
          <a:prstGeom prst="rect">
            <a:avLst/>
          </a:prstGeom>
          <a:noFill/>
          <a:ln>
            <a:noFill/>
          </a:ln>
        </p:spPr>
      </p:pic>
      <p:sp>
        <p:nvSpPr>
          <p:cNvPr id="951" name="Shape 95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Misunderstood test</a:t>
            </a: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6" name="Shape 956"/>
        <p:cNvGrpSpPr/>
        <p:nvPr/>
      </p:nvGrpSpPr>
      <p:grpSpPr>
        <a:xfrm>
          <a:off x="0" y="0"/>
          <a:ext cx="0" cy="0"/>
          <a:chOff x="0" y="0"/>
          <a:chExt cx="0" cy="0"/>
        </a:xfrm>
      </p:grpSpPr>
      <p:sp>
        <p:nvSpPr>
          <p:cNvPr id="957" name="Shape 95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Mann-Whitney U Test</a:t>
            </a:r>
          </a:p>
        </p:txBody>
      </p:sp>
      <p:sp>
        <p:nvSpPr>
          <p:cNvPr id="958" name="Shape 958"/>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0" lvl="0" marL="0" marR="0" rtl="0" algn="l">
              <a:spcBef>
                <a:spcPts val="640"/>
              </a:spcBef>
              <a:spcAft>
                <a:spcPts val="0"/>
              </a:spcAft>
              <a:buNone/>
            </a:pPr>
            <a:r>
              <a:rPr lang="en-GB"/>
              <a:t>Method:</a:t>
            </a:r>
          </a:p>
          <a:p>
            <a:pPr indent="0" lvl="0" marL="0" marR="0" rtl="0" algn="l">
              <a:spcBef>
                <a:spcPts val="640"/>
              </a:spcBef>
              <a:spcAft>
                <a:spcPts val="0"/>
              </a:spcAft>
              <a:buNone/>
            </a:pPr>
            <a:r>
              <a:t/>
            </a:r>
            <a:endParaRPr sz="600"/>
          </a:p>
          <a:p>
            <a:pPr indent="-342900" lvl="0" marL="342900" marR="0" rtl="0" algn="l">
              <a:spcBef>
                <a:spcPts val="640"/>
              </a:spcBef>
              <a:spcAft>
                <a:spcPts val="0"/>
              </a:spcAft>
              <a:buClr>
                <a:schemeClr val="dk1"/>
              </a:buClr>
              <a:buSzPct val="100000"/>
              <a:buFont typeface="Arial"/>
              <a:buChar char="•"/>
            </a:pPr>
            <a:r>
              <a:rPr lang="en-GB"/>
              <a:t>Pool the </a:t>
            </a:r>
            <a:r>
              <a:rPr b="0" i="0" lang="en-GB" sz="3200" u="none" cap="none" strike="noStrike">
                <a:solidFill>
                  <a:schemeClr val="dk1"/>
                </a:solidFill>
                <a:latin typeface="Calibri"/>
                <a:ea typeface="Calibri"/>
                <a:cs typeface="Calibri"/>
                <a:sym typeface="Calibri"/>
              </a:rPr>
              <a:t>whole sample </a:t>
            </a:r>
          </a:p>
          <a:p>
            <a:pPr indent="-342900" lvl="0" marL="342900" marR="0" rtl="0" algn="l">
              <a:spcBef>
                <a:spcPts val="640"/>
              </a:spcBef>
              <a:spcAft>
                <a:spcPts val="0"/>
              </a:spcAft>
              <a:buClr>
                <a:schemeClr val="dk1"/>
              </a:buClr>
              <a:buSzPct val="100000"/>
              <a:buFont typeface="Arial"/>
              <a:buChar char="•"/>
            </a:pPr>
            <a:r>
              <a:rPr lang="en-GB"/>
              <a:t>Rank observations </a:t>
            </a:r>
            <a:r>
              <a:rPr b="0" i="0" lang="en-GB" sz="3200" u="none" cap="none" strike="noStrike">
                <a:solidFill>
                  <a:schemeClr val="dk1"/>
                </a:solidFill>
                <a:latin typeface="Calibri"/>
                <a:ea typeface="Calibri"/>
                <a:cs typeface="Calibri"/>
                <a:sym typeface="Calibri"/>
              </a:rPr>
              <a:t>from smallest to largest</a:t>
            </a:r>
          </a:p>
          <a:p>
            <a:pPr indent="0" lvl="0" marL="0" marR="0" rtl="0" algn="l">
              <a:spcBef>
                <a:spcPts val="640"/>
              </a:spcBef>
              <a:spcAft>
                <a:spcPts val="0"/>
              </a:spcAft>
              <a:buNone/>
            </a:pPr>
            <a:r>
              <a:rPr lang="en-GB" sz="2800"/>
              <a:t>	(assign average rank to ties)</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Calculate sum </a:t>
            </a:r>
            <a:r>
              <a:rPr b="0" i="0" lang="en-GB" u="none" cap="none" strike="noStrike">
                <a:solidFill>
                  <a:schemeClr val="dk1"/>
                </a:solidFill>
                <a:latin typeface="Calibri"/>
                <a:ea typeface="Calibri"/>
                <a:cs typeface="Calibri"/>
                <a:sym typeface="Calibri"/>
              </a:rPr>
              <a:t>of ranks for each group</a:t>
            </a:r>
          </a:p>
          <a:p>
            <a:pPr indent="-342900" lvl="0" marL="342900" marR="0" rtl="0" algn="l">
              <a:spcBef>
                <a:spcPts val="640"/>
              </a:spcBef>
              <a:spcAft>
                <a:spcPts val="0"/>
              </a:spcAft>
              <a:buClr>
                <a:schemeClr val="dk1"/>
              </a:buClr>
              <a:buSzPct val="100000"/>
              <a:buFont typeface="Arial"/>
              <a:buChar char="•"/>
            </a:pPr>
            <a:r>
              <a:rPr b="0" i="0" lang="en-GB" u="none" cap="none" strike="noStrike">
                <a:solidFill>
                  <a:schemeClr val="dk1"/>
                </a:solidFill>
                <a:latin typeface="Calibri"/>
                <a:ea typeface="Calibri"/>
                <a:cs typeface="Calibri"/>
                <a:sym typeface="Calibri"/>
              </a:rPr>
              <a:t>Calculate</a:t>
            </a:r>
            <a:r>
              <a:rPr lang="en-GB"/>
              <a:t> U test statistic</a:t>
            </a:r>
          </a:p>
          <a:p>
            <a:pPr lvl="0" rtl="0">
              <a:spcBef>
                <a:spcPts val="0"/>
              </a:spcBef>
              <a:buClr>
                <a:schemeClr val="dk1"/>
              </a:buClr>
              <a:buSzPct val="100000"/>
              <a:buFont typeface="Arial"/>
              <a:buChar char="•"/>
            </a:pPr>
            <a:r>
              <a:rPr lang="en-GB"/>
              <a:t>Compare U to critical value in the tables</a:t>
            </a: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3" name="Shape 963"/>
        <p:cNvGrpSpPr/>
        <p:nvPr/>
      </p:nvGrpSpPr>
      <p:grpSpPr>
        <a:xfrm>
          <a:off x="0" y="0"/>
          <a:ext cx="0" cy="0"/>
          <a:chOff x="0" y="0"/>
          <a:chExt cx="0" cy="0"/>
        </a:xfrm>
      </p:grpSpPr>
      <p:sp>
        <p:nvSpPr>
          <p:cNvPr id="964" name="Shape 96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Mann-Whitney U Test</a:t>
            </a:r>
          </a:p>
        </p:txBody>
      </p:sp>
      <p:sp>
        <p:nvSpPr>
          <p:cNvPr id="965" name="Shape 965"/>
          <p:cNvSpPr txBox="1"/>
          <p:nvPr>
            <p:ph idx="1" type="body"/>
          </p:nvPr>
        </p:nvSpPr>
        <p:spPr>
          <a:xfrm>
            <a:off x="457200" y="1600200"/>
            <a:ext cx="8555400" cy="4526100"/>
          </a:xfrm>
          <a:prstGeom prst="rect">
            <a:avLst/>
          </a:prstGeom>
          <a:noFill/>
          <a:ln>
            <a:noFill/>
          </a:ln>
        </p:spPr>
        <p:txBody>
          <a:bodyPr anchorCtr="0" anchor="t" bIns="45700" lIns="91425" rIns="91425" tIns="45700">
            <a:noAutofit/>
          </a:bodyPr>
          <a:lstStyle/>
          <a:p>
            <a:pPr lvl="0" rtl="0">
              <a:lnSpc>
                <a:spcPct val="115000"/>
              </a:lnSpc>
              <a:spcBef>
                <a:spcPts val="0"/>
              </a:spcBef>
              <a:buClr>
                <a:schemeClr val="dk1"/>
              </a:buClr>
              <a:buSzPct val="100000"/>
              <a:buFont typeface="Arial"/>
              <a:buChar char="•"/>
            </a:pPr>
            <a:r>
              <a:rPr lang="en-GB"/>
              <a:t>Coronary artery surgery study (Fisher’s book)</a:t>
            </a:r>
          </a:p>
          <a:p>
            <a:pPr lvl="0" rtl="0">
              <a:lnSpc>
                <a:spcPct val="115000"/>
              </a:lnSpc>
              <a:spcBef>
                <a:spcPts val="600"/>
              </a:spcBef>
              <a:buClr>
                <a:schemeClr val="dk1"/>
              </a:buClr>
              <a:buSzPct val="100000"/>
              <a:buFont typeface="Arial"/>
              <a:buChar char="•"/>
            </a:pPr>
            <a:r>
              <a:rPr lang="en-GB"/>
              <a:t>Exercise times in seconds for 2 groups:</a:t>
            </a:r>
          </a:p>
          <a:p>
            <a:pPr indent="-228600" lvl="0" marL="914400" rtl="0">
              <a:lnSpc>
                <a:spcPct val="115000"/>
              </a:lnSpc>
              <a:spcBef>
                <a:spcPts val="600"/>
              </a:spcBef>
            </a:pPr>
            <a:r>
              <a:rPr lang="en-GB"/>
              <a:t>Control and 3-Vessel Disease group</a:t>
            </a:r>
          </a:p>
          <a:p>
            <a:pPr lvl="0" rtl="0">
              <a:lnSpc>
                <a:spcPct val="115000"/>
              </a:lnSpc>
              <a:spcBef>
                <a:spcPts val="600"/>
              </a:spcBef>
              <a:buClr>
                <a:schemeClr val="dk1"/>
              </a:buClr>
              <a:buSzPct val="100000"/>
              <a:buFont typeface="Arial"/>
              <a:buChar char="•"/>
            </a:pPr>
            <a:r>
              <a:rPr lang="en-GB"/>
              <a:t>Is there a difference in exercise times between the two groups?</a:t>
            </a:r>
          </a:p>
          <a:p>
            <a:pPr indent="0" lvl="0" marL="0" rtl="0">
              <a:lnSpc>
                <a:spcPct val="115000"/>
              </a:lnSpc>
              <a:spcBef>
                <a:spcPts val="600"/>
              </a:spcBef>
              <a:buNone/>
            </a:pPr>
            <a:r>
              <a:t/>
            </a:r>
            <a:endParaRPr/>
          </a:p>
          <a:p>
            <a:pPr lvl="0" rtl="0">
              <a:lnSpc>
                <a:spcPct val="115000"/>
              </a:lnSpc>
              <a:spcBef>
                <a:spcPts val="600"/>
              </a:spcBef>
              <a:buClr>
                <a:schemeClr val="dk1"/>
              </a:buClr>
              <a:buSzPct val="100000"/>
              <a:buFont typeface="Arial"/>
              <a:buChar char="•"/>
            </a:pPr>
            <a:r>
              <a:rPr lang="en-GB"/>
              <a:t>H</a:t>
            </a:r>
            <a:r>
              <a:rPr baseline="-25000" lang="en-GB"/>
              <a:t>0</a:t>
            </a:r>
            <a:r>
              <a:rPr lang="en-GB"/>
              <a:t> : distributions of both populations are equal</a:t>
            </a: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0" name="Shape 970"/>
        <p:cNvGrpSpPr/>
        <p:nvPr/>
      </p:nvGrpSpPr>
      <p:grpSpPr>
        <a:xfrm>
          <a:off x="0" y="0"/>
          <a:ext cx="0" cy="0"/>
          <a:chOff x="0" y="0"/>
          <a:chExt cx="0" cy="0"/>
        </a:xfrm>
      </p:grpSpPr>
      <p:sp>
        <p:nvSpPr>
          <p:cNvPr id="971" name="Shape 97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Mann-Whitney U Test</a:t>
            </a:r>
          </a:p>
        </p:txBody>
      </p:sp>
      <p:pic>
        <p:nvPicPr>
          <p:cNvPr id="972" name="Shape 972"/>
          <p:cNvPicPr preferRelativeResize="0"/>
          <p:nvPr/>
        </p:nvPicPr>
        <p:blipFill>
          <a:blip r:embed="rId3">
            <a:alphaModFix/>
          </a:blip>
          <a:stretch>
            <a:fillRect/>
          </a:stretch>
        </p:blipFill>
        <p:spPr>
          <a:xfrm>
            <a:off x="238428" y="1536325"/>
            <a:ext cx="6861425" cy="616224"/>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7" name="Shape 977"/>
        <p:cNvGrpSpPr/>
        <p:nvPr/>
      </p:nvGrpSpPr>
      <p:grpSpPr>
        <a:xfrm>
          <a:off x="0" y="0"/>
          <a:ext cx="0" cy="0"/>
          <a:chOff x="0" y="0"/>
          <a:chExt cx="0" cy="0"/>
        </a:xfrm>
      </p:grpSpPr>
      <p:sp>
        <p:nvSpPr>
          <p:cNvPr id="978" name="Shape 97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Mann-Whitney U Test</a:t>
            </a:r>
          </a:p>
        </p:txBody>
      </p:sp>
      <p:pic>
        <p:nvPicPr>
          <p:cNvPr id="979" name="Shape 979"/>
          <p:cNvPicPr preferRelativeResize="0"/>
          <p:nvPr/>
        </p:nvPicPr>
        <p:blipFill>
          <a:blip r:embed="rId3">
            <a:alphaModFix/>
          </a:blip>
          <a:stretch>
            <a:fillRect/>
          </a:stretch>
        </p:blipFill>
        <p:spPr>
          <a:xfrm>
            <a:off x="238428" y="1536325"/>
            <a:ext cx="6861425" cy="616224"/>
          </a:xfrm>
          <a:prstGeom prst="rect">
            <a:avLst/>
          </a:prstGeom>
          <a:noFill/>
          <a:ln>
            <a:noFill/>
          </a:ln>
        </p:spPr>
      </p:pic>
      <p:pic>
        <p:nvPicPr>
          <p:cNvPr id="980" name="Shape 980"/>
          <p:cNvPicPr preferRelativeResize="0"/>
          <p:nvPr/>
        </p:nvPicPr>
        <p:blipFill>
          <a:blip r:embed="rId4">
            <a:alphaModFix/>
          </a:blip>
          <a:stretch>
            <a:fillRect/>
          </a:stretch>
        </p:blipFill>
        <p:spPr>
          <a:xfrm>
            <a:off x="238424" y="2871000"/>
            <a:ext cx="8747799" cy="2886650"/>
          </a:xfrm>
          <a:prstGeom prst="rect">
            <a:avLst/>
          </a:prstGeom>
          <a:noFill/>
          <a:ln>
            <a:noFill/>
          </a:ln>
        </p:spPr>
      </p:pic>
      <p:pic>
        <p:nvPicPr>
          <p:cNvPr id="981" name="Shape 981"/>
          <p:cNvPicPr preferRelativeResize="0"/>
          <p:nvPr/>
        </p:nvPicPr>
        <p:blipFill>
          <a:blip r:embed="rId5">
            <a:alphaModFix/>
          </a:blip>
          <a:stretch>
            <a:fillRect/>
          </a:stretch>
        </p:blipFill>
        <p:spPr>
          <a:xfrm>
            <a:off x="168825" y="3281349"/>
            <a:ext cx="8878925" cy="2607550"/>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6" name="Shape 986"/>
        <p:cNvGrpSpPr/>
        <p:nvPr/>
      </p:nvGrpSpPr>
      <p:grpSpPr>
        <a:xfrm>
          <a:off x="0" y="0"/>
          <a:ext cx="0" cy="0"/>
          <a:chOff x="0" y="0"/>
          <a:chExt cx="0" cy="0"/>
        </a:xfrm>
      </p:grpSpPr>
      <p:sp>
        <p:nvSpPr>
          <p:cNvPr id="987" name="Shape 98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Mann-Whitney U Test</a:t>
            </a:r>
          </a:p>
        </p:txBody>
      </p:sp>
      <p:pic>
        <p:nvPicPr>
          <p:cNvPr id="988" name="Shape 988"/>
          <p:cNvPicPr preferRelativeResize="0"/>
          <p:nvPr/>
        </p:nvPicPr>
        <p:blipFill>
          <a:blip r:embed="rId3">
            <a:alphaModFix/>
          </a:blip>
          <a:stretch>
            <a:fillRect/>
          </a:stretch>
        </p:blipFill>
        <p:spPr>
          <a:xfrm>
            <a:off x="238428" y="1536325"/>
            <a:ext cx="6861425" cy="616224"/>
          </a:xfrm>
          <a:prstGeom prst="rect">
            <a:avLst/>
          </a:prstGeom>
          <a:noFill/>
          <a:ln>
            <a:noFill/>
          </a:ln>
        </p:spPr>
      </p:pic>
      <p:pic>
        <p:nvPicPr>
          <p:cNvPr id="989" name="Shape 989"/>
          <p:cNvPicPr preferRelativeResize="0"/>
          <p:nvPr/>
        </p:nvPicPr>
        <p:blipFill>
          <a:blip r:embed="rId4">
            <a:alphaModFix/>
          </a:blip>
          <a:stretch>
            <a:fillRect/>
          </a:stretch>
        </p:blipFill>
        <p:spPr>
          <a:xfrm>
            <a:off x="238424" y="2871000"/>
            <a:ext cx="8747799" cy="2886650"/>
          </a:xfrm>
          <a:prstGeom prst="rect">
            <a:avLst/>
          </a:prstGeom>
          <a:noFill/>
          <a:ln>
            <a:noFill/>
          </a:ln>
        </p:spPr>
      </p:pic>
      <p:pic>
        <p:nvPicPr>
          <p:cNvPr id="990" name="Shape 990"/>
          <p:cNvPicPr preferRelativeResize="0"/>
          <p:nvPr/>
        </p:nvPicPr>
        <p:blipFill>
          <a:blip r:embed="rId5">
            <a:alphaModFix/>
          </a:blip>
          <a:stretch>
            <a:fillRect/>
          </a:stretch>
        </p:blipFill>
        <p:spPr>
          <a:xfrm>
            <a:off x="168825" y="4042600"/>
            <a:ext cx="8878925" cy="184630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5" name="Shape 995"/>
        <p:cNvGrpSpPr/>
        <p:nvPr/>
      </p:nvGrpSpPr>
      <p:grpSpPr>
        <a:xfrm>
          <a:off x="0" y="0"/>
          <a:ext cx="0" cy="0"/>
          <a:chOff x="0" y="0"/>
          <a:chExt cx="0" cy="0"/>
        </a:xfrm>
      </p:grpSpPr>
      <p:sp>
        <p:nvSpPr>
          <p:cNvPr id="996" name="Shape 99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Mann-Whitney U Test</a:t>
            </a:r>
          </a:p>
        </p:txBody>
      </p:sp>
      <p:pic>
        <p:nvPicPr>
          <p:cNvPr id="997" name="Shape 997"/>
          <p:cNvPicPr preferRelativeResize="0"/>
          <p:nvPr/>
        </p:nvPicPr>
        <p:blipFill>
          <a:blip r:embed="rId3">
            <a:alphaModFix/>
          </a:blip>
          <a:stretch>
            <a:fillRect/>
          </a:stretch>
        </p:blipFill>
        <p:spPr>
          <a:xfrm>
            <a:off x="238428" y="1536325"/>
            <a:ext cx="6861425" cy="616224"/>
          </a:xfrm>
          <a:prstGeom prst="rect">
            <a:avLst/>
          </a:prstGeom>
          <a:noFill/>
          <a:ln>
            <a:noFill/>
          </a:ln>
        </p:spPr>
      </p:pic>
      <p:pic>
        <p:nvPicPr>
          <p:cNvPr id="998" name="Shape 998"/>
          <p:cNvPicPr preferRelativeResize="0"/>
          <p:nvPr/>
        </p:nvPicPr>
        <p:blipFill>
          <a:blip r:embed="rId4">
            <a:alphaModFix/>
          </a:blip>
          <a:stretch>
            <a:fillRect/>
          </a:stretch>
        </p:blipFill>
        <p:spPr>
          <a:xfrm>
            <a:off x="238424" y="2871000"/>
            <a:ext cx="8747799" cy="2886650"/>
          </a:xfrm>
          <a:prstGeom prst="rect">
            <a:avLst/>
          </a:prstGeom>
          <a:noFill/>
          <a:ln>
            <a:noFill/>
          </a:ln>
        </p:spPr>
      </p:pic>
      <p:pic>
        <p:nvPicPr>
          <p:cNvPr id="999" name="Shape 999"/>
          <p:cNvPicPr preferRelativeResize="0"/>
          <p:nvPr/>
        </p:nvPicPr>
        <p:blipFill>
          <a:blip r:embed="rId5">
            <a:alphaModFix/>
          </a:blip>
          <a:stretch>
            <a:fillRect/>
          </a:stretch>
        </p:blipFill>
        <p:spPr>
          <a:xfrm>
            <a:off x="168825" y="4677775"/>
            <a:ext cx="4250049" cy="1211125"/>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4" name="Shape 1004"/>
        <p:cNvGrpSpPr/>
        <p:nvPr/>
      </p:nvGrpSpPr>
      <p:grpSpPr>
        <a:xfrm>
          <a:off x="0" y="0"/>
          <a:ext cx="0" cy="0"/>
          <a:chOff x="0" y="0"/>
          <a:chExt cx="0" cy="0"/>
        </a:xfrm>
      </p:grpSpPr>
      <p:sp>
        <p:nvSpPr>
          <p:cNvPr id="1005" name="Shape 100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Mann-Whitney U Test</a:t>
            </a:r>
          </a:p>
        </p:txBody>
      </p:sp>
      <p:pic>
        <p:nvPicPr>
          <p:cNvPr id="1006" name="Shape 1006"/>
          <p:cNvPicPr preferRelativeResize="0"/>
          <p:nvPr/>
        </p:nvPicPr>
        <p:blipFill>
          <a:blip r:embed="rId3">
            <a:alphaModFix/>
          </a:blip>
          <a:stretch>
            <a:fillRect/>
          </a:stretch>
        </p:blipFill>
        <p:spPr>
          <a:xfrm>
            <a:off x="238428" y="1536325"/>
            <a:ext cx="6861425" cy="616224"/>
          </a:xfrm>
          <a:prstGeom prst="rect">
            <a:avLst/>
          </a:prstGeom>
          <a:noFill/>
          <a:ln>
            <a:noFill/>
          </a:ln>
        </p:spPr>
      </p:pic>
      <p:pic>
        <p:nvPicPr>
          <p:cNvPr id="1007" name="Shape 1007"/>
          <p:cNvPicPr preferRelativeResize="0"/>
          <p:nvPr/>
        </p:nvPicPr>
        <p:blipFill>
          <a:blip r:embed="rId4">
            <a:alphaModFix/>
          </a:blip>
          <a:stretch>
            <a:fillRect/>
          </a:stretch>
        </p:blipFill>
        <p:spPr>
          <a:xfrm>
            <a:off x="238424" y="2871000"/>
            <a:ext cx="8747799" cy="2886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Data types</a:t>
            </a:r>
          </a:p>
        </p:txBody>
      </p:sp>
      <p:sp>
        <p:nvSpPr>
          <p:cNvPr id="154" name="Shape 154"/>
          <p:cNvSpPr txBox="1"/>
          <p:nvPr>
            <p:ph idx="1" type="body"/>
          </p:nvPr>
        </p:nvSpPr>
        <p:spPr>
          <a:xfrm>
            <a:off x="457200" y="1600200"/>
            <a:ext cx="8686800" cy="4526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Several different categorisations</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Simplest:</a:t>
            </a:r>
          </a:p>
          <a:p>
            <a:pPr indent="-285750" lvl="1" marL="742950" marR="0" rtl="0" algn="l">
              <a:spcBef>
                <a:spcPts val="560"/>
              </a:spcBef>
              <a:spcAft>
                <a:spcPts val="0"/>
              </a:spcAft>
              <a:buClr>
                <a:srgbClr val="FF0000"/>
              </a:buClr>
              <a:buSzPct val="100000"/>
              <a:buFont typeface="Arial"/>
              <a:buChar char="–"/>
            </a:pPr>
            <a:r>
              <a:rPr b="0" i="0" lang="en-GB" sz="2800" u="none" cap="none" strike="noStrike">
                <a:solidFill>
                  <a:srgbClr val="FF0000"/>
                </a:solidFill>
                <a:latin typeface="Calibri"/>
                <a:ea typeface="Calibri"/>
                <a:cs typeface="Calibri"/>
                <a:sym typeface="Calibri"/>
              </a:rPr>
              <a:t>Categorical (nominal) – yes/no</a:t>
            </a:r>
          </a:p>
          <a:p>
            <a:pPr indent="-285750" lvl="1" marL="742950" marR="0" rtl="0" algn="l">
              <a:spcBef>
                <a:spcPts val="560"/>
              </a:spcBef>
              <a:spcAft>
                <a:spcPts val="0"/>
              </a:spcAft>
              <a:buClr>
                <a:srgbClr val="7030A0"/>
              </a:buClr>
              <a:buSzPct val="100000"/>
              <a:buFont typeface="Arial"/>
              <a:buChar char="–"/>
            </a:pPr>
            <a:r>
              <a:rPr b="0" i="0" lang="en-GB" sz="2800" u="none" cap="none" strike="noStrike">
                <a:solidFill>
                  <a:srgbClr val="7030A0"/>
                </a:solidFill>
                <a:latin typeface="Calibri"/>
                <a:ea typeface="Calibri"/>
                <a:cs typeface="Calibri"/>
                <a:sym typeface="Calibri"/>
              </a:rPr>
              <a:t>Categorical with ordering (ordinal) – implicit order</a:t>
            </a:r>
          </a:p>
          <a:p>
            <a:pPr indent="-285750" lvl="1" marL="742950" marR="0" rtl="0" algn="l">
              <a:spcBef>
                <a:spcPts val="560"/>
              </a:spcBef>
              <a:spcAft>
                <a:spcPts val="0"/>
              </a:spcAft>
              <a:buClr>
                <a:srgbClr val="0000FF"/>
              </a:buClr>
              <a:buSzPct val="100000"/>
              <a:buFont typeface="Arial"/>
              <a:buChar char="–"/>
            </a:pPr>
            <a:r>
              <a:rPr b="0" i="0" lang="en-GB" sz="2800" u="none" cap="none" strike="noStrike">
                <a:solidFill>
                  <a:srgbClr val="0000FF"/>
                </a:solidFill>
                <a:latin typeface="Calibri"/>
                <a:ea typeface="Calibri"/>
                <a:cs typeface="Calibri"/>
                <a:sym typeface="Calibri"/>
              </a:rPr>
              <a:t>Discrete – only takes certain values</a:t>
            </a:r>
            <a:r>
              <a:rPr lang="en-GB">
                <a:solidFill>
                  <a:srgbClr val="0000FF"/>
                </a:solidFill>
              </a:rPr>
              <a:t>; </a:t>
            </a:r>
            <a:r>
              <a:rPr b="0" i="0" lang="en-GB" sz="2800" u="none" cap="none" strike="noStrike">
                <a:solidFill>
                  <a:srgbClr val="0000FF"/>
                </a:solidFill>
                <a:latin typeface="Calibri"/>
                <a:ea typeface="Calibri"/>
                <a:cs typeface="Calibri"/>
                <a:sym typeface="Calibri"/>
              </a:rPr>
              <a:t>counts (c</a:t>
            </a:r>
            <a:r>
              <a:rPr lang="en-GB">
                <a:solidFill>
                  <a:srgbClr val="0000FF"/>
                </a:solidFill>
              </a:rPr>
              <a:t>ardinal)</a:t>
            </a:r>
            <a:r>
              <a:rPr lang="en-GB">
                <a:solidFill>
                  <a:srgbClr val="0000FF"/>
                </a:solidFill>
              </a:rPr>
              <a:t> </a:t>
            </a:r>
          </a:p>
          <a:p>
            <a:pPr indent="-285750" lvl="1" marL="742950" marR="0" rtl="0" algn="l">
              <a:spcBef>
                <a:spcPts val="560"/>
              </a:spcBef>
              <a:spcAft>
                <a:spcPts val="0"/>
              </a:spcAft>
              <a:buClr>
                <a:srgbClr val="00B050"/>
              </a:buClr>
              <a:buSzPct val="100000"/>
              <a:buFont typeface="Arial"/>
              <a:buChar char="–"/>
            </a:pPr>
            <a:r>
              <a:rPr b="0" i="0" lang="en-GB" sz="2800" u="none" cap="none" strike="noStrike">
                <a:solidFill>
                  <a:srgbClr val="00B050"/>
                </a:solidFill>
                <a:latin typeface="Calibri"/>
                <a:ea typeface="Calibri"/>
                <a:cs typeface="Calibri"/>
                <a:sym typeface="Calibri"/>
              </a:rPr>
              <a:t>Continuous – measurements</a:t>
            </a:r>
            <a:r>
              <a:rPr lang="en-GB">
                <a:solidFill>
                  <a:srgbClr val="00B050"/>
                </a:solidFill>
              </a:rPr>
              <a:t>;</a:t>
            </a:r>
            <a:r>
              <a:rPr b="0" i="0" lang="en-GB" sz="2800" u="none" cap="none" strike="noStrike">
                <a:solidFill>
                  <a:srgbClr val="00B050"/>
                </a:solidFill>
                <a:latin typeface="Calibri"/>
                <a:ea typeface="Calibri"/>
                <a:cs typeface="Calibri"/>
                <a:sym typeface="Calibri"/>
              </a:rPr>
              <a:t> finite</a:t>
            </a:r>
            <a:r>
              <a:rPr lang="en-GB">
                <a:solidFill>
                  <a:srgbClr val="00B050"/>
                </a:solidFill>
              </a:rPr>
              <a:t>/infinite range</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2" name="Shape 1012"/>
        <p:cNvGrpSpPr/>
        <p:nvPr/>
      </p:nvGrpSpPr>
      <p:grpSpPr>
        <a:xfrm>
          <a:off x="0" y="0"/>
          <a:ext cx="0" cy="0"/>
          <a:chOff x="0" y="0"/>
          <a:chExt cx="0" cy="0"/>
        </a:xfrm>
      </p:grpSpPr>
      <p:sp>
        <p:nvSpPr>
          <p:cNvPr id="1013" name="Shape 101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Mann-Whitney U Test</a:t>
            </a:r>
          </a:p>
        </p:txBody>
      </p:sp>
      <p:pic>
        <p:nvPicPr>
          <p:cNvPr id="1014" name="Shape 1014"/>
          <p:cNvPicPr preferRelativeResize="0"/>
          <p:nvPr/>
        </p:nvPicPr>
        <p:blipFill>
          <a:blip r:embed="rId3">
            <a:alphaModFix/>
          </a:blip>
          <a:stretch>
            <a:fillRect/>
          </a:stretch>
        </p:blipFill>
        <p:spPr>
          <a:xfrm>
            <a:off x="238428" y="1536325"/>
            <a:ext cx="6861425" cy="616224"/>
          </a:xfrm>
          <a:prstGeom prst="rect">
            <a:avLst/>
          </a:prstGeom>
          <a:noFill/>
          <a:ln>
            <a:noFill/>
          </a:ln>
        </p:spPr>
      </p:pic>
      <p:pic>
        <p:nvPicPr>
          <p:cNvPr id="1015" name="Shape 1015"/>
          <p:cNvPicPr preferRelativeResize="0"/>
          <p:nvPr/>
        </p:nvPicPr>
        <p:blipFill>
          <a:blip r:embed="rId4">
            <a:alphaModFix/>
          </a:blip>
          <a:stretch>
            <a:fillRect/>
          </a:stretch>
        </p:blipFill>
        <p:spPr>
          <a:xfrm>
            <a:off x="238424" y="2871000"/>
            <a:ext cx="8747799" cy="2886650"/>
          </a:xfrm>
          <a:prstGeom prst="rect">
            <a:avLst/>
          </a:prstGeom>
          <a:noFill/>
          <a:ln>
            <a:noFill/>
          </a:ln>
        </p:spPr>
      </p:pic>
      <p:pic>
        <p:nvPicPr>
          <p:cNvPr id="1016" name="Shape 1016"/>
          <p:cNvPicPr preferRelativeResize="0"/>
          <p:nvPr/>
        </p:nvPicPr>
        <p:blipFill>
          <a:blip r:embed="rId5">
            <a:alphaModFix/>
          </a:blip>
          <a:stretch>
            <a:fillRect/>
          </a:stretch>
        </p:blipFill>
        <p:spPr>
          <a:xfrm>
            <a:off x="3680237" y="4191000"/>
            <a:ext cx="3495675" cy="266700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1" name="Shape 1021"/>
        <p:cNvGrpSpPr/>
        <p:nvPr/>
      </p:nvGrpSpPr>
      <p:grpSpPr>
        <a:xfrm>
          <a:off x="0" y="0"/>
          <a:ext cx="0" cy="0"/>
          <a:chOff x="0" y="0"/>
          <a:chExt cx="0" cy="0"/>
        </a:xfrm>
      </p:grpSpPr>
      <p:sp>
        <p:nvSpPr>
          <p:cNvPr id="1022" name="Shape 102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Mann-Whitney U Test</a:t>
            </a:r>
          </a:p>
        </p:txBody>
      </p:sp>
      <p:pic>
        <p:nvPicPr>
          <p:cNvPr id="1023" name="Shape 1023"/>
          <p:cNvPicPr preferRelativeResize="0"/>
          <p:nvPr/>
        </p:nvPicPr>
        <p:blipFill>
          <a:blip r:embed="rId3">
            <a:alphaModFix/>
          </a:blip>
          <a:stretch>
            <a:fillRect/>
          </a:stretch>
        </p:blipFill>
        <p:spPr>
          <a:xfrm>
            <a:off x="238428" y="1536325"/>
            <a:ext cx="6861425" cy="616224"/>
          </a:xfrm>
          <a:prstGeom prst="rect">
            <a:avLst/>
          </a:prstGeom>
          <a:noFill/>
          <a:ln>
            <a:noFill/>
          </a:ln>
        </p:spPr>
      </p:pic>
      <p:pic>
        <p:nvPicPr>
          <p:cNvPr id="1024" name="Shape 1024"/>
          <p:cNvPicPr preferRelativeResize="0"/>
          <p:nvPr/>
        </p:nvPicPr>
        <p:blipFill>
          <a:blip r:embed="rId4">
            <a:alphaModFix/>
          </a:blip>
          <a:stretch>
            <a:fillRect/>
          </a:stretch>
        </p:blipFill>
        <p:spPr>
          <a:xfrm>
            <a:off x="238424" y="2871000"/>
            <a:ext cx="8747799" cy="2886650"/>
          </a:xfrm>
          <a:prstGeom prst="rect">
            <a:avLst/>
          </a:prstGeom>
          <a:noFill/>
          <a:ln>
            <a:noFill/>
          </a:ln>
        </p:spPr>
      </p:pic>
      <p:pic>
        <p:nvPicPr>
          <p:cNvPr id="1025" name="Shape 1025"/>
          <p:cNvPicPr preferRelativeResize="0"/>
          <p:nvPr/>
        </p:nvPicPr>
        <p:blipFill>
          <a:blip r:embed="rId5">
            <a:alphaModFix/>
          </a:blip>
          <a:stretch>
            <a:fillRect/>
          </a:stretch>
        </p:blipFill>
        <p:spPr>
          <a:xfrm>
            <a:off x="3680237" y="4191000"/>
            <a:ext cx="3495675" cy="2667000"/>
          </a:xfrm>
          <a:prstGeom prst="rect">
            <a:avLst/>
          </a:prstGeom>
          <a:noFill/>
          <a:ln>
            <a:noFill/>
          </a:ln>
        </p:spPr>
      </p:pic>
      <p:sp>
        <p:nvSpPr>
          <p:cNvPr id="1026" name="Shape 1026"/>
          <p:cNvSpPr txBox="1"/>
          <p:nvPr>
            <p:ph idx="1" type="body"/>
          </p:nvPr>
        </p:nvSpPr>
        <p:spPr>
          <a:xfrm>
            <a:off x="6949850" y="5416375"/>
            <a:ext cx="2106600" cy="928500"/>
          </a:xfrm>
          <a:prstGeom prst="rect">
            <a:avLst/>
          </a:prstGeom>
          <a:noFill/>
          <a:ln>
            <a:noFill/>
          </a:ln>
        </p:spPr>
        <p:txBody>
          <a:bodyPr anchorCtr="0" anchor="t" bIns="45700" lIns="91425" rIns="91425" tIns="45700">
            <a:noAutofit/>
          </a:bodyPr>
          <a:lstStyle/>
          <a:p>
            <a:pPr indent="0" lvl="0" marL="0" rtl="0">
              <a:lnSpc>
                <a:spcPct val="115000"/>
              </a:lnSpc>
              <a:spcBef>
                <a:spcPts val="600"/>
              </a:spcBef>
              <a:buNone/>
            </a:pPr>
            <a:r>
              <a:rPr lang="en-GB" sz="1800"/>
              <a:t>P-value = 0.026</a:t>
            </a: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1" name="Shape 1031"/>
        <p:cNvGrpSpPr/>
        <p:nvPr/>
      </p:nvGrpSpPr>
      <p:grpSpPr>
        <a:xfrm>
          <a:off x="0" y="0"/>
          <a:ext cx="0" cy="0"/>
          <a:chOff x="0" y="0"/>
          <a:chExt cx="0" cy="0"/>
        </a:xfrm>
      </p:grpSpPr>
      <p:sp>
        <p:nvSpPr>
          <p:cNvPr id="1032" name="Shape 103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Advantages and limitations</a:t>
            </a:r>
          </a:p>
        </p:txBody>
      </p:sp>
      <p:sp>
        <p:nvSpPr>
          <p:cNvPr id="1033" name="Shape 1033"/>
          <p:cNvSpPr txBox="1"/>
          <p:nvPr>
            <p:ph idx="1" type="body"/>
          </p:nvPr>
        </p:nvSpPr>
        <p:spPr>
          <a:xfrm>
            <a:off x="273750" y="1600200"/>
            <a:ext cx="8870100" cy="4526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Almost as powerful as t-test</a:t>
            </a:r>
          </a:p>
          <a:p>
            <a:pPr lvl="1" marR="0" rtl="0" algn="l">
              <a:spcBef>
                <a:spcPts val="0"/>
              </a:spcBef>
              <a:spcAft>
                <a:spcPts val="0"/>
              </a:spcAft>
              <a:buClr>
                <a:schemeClr val="dk1"/>
              </a:buClr>
              <a:buFont typeface="Arial"/>
            </a:pPr>
            <a:r>
              <a:rPr b="0" i="0" lang="en-GB" u="none" cap="none" strike="noStrike">
                <a:solidFill>
                  <a:schemeClr val="dk1"/>
                </a:solidFill>
                <a:latin typeface="Calibri"/>
                <a:ea typeface="Calibri"/>
                <a:cs typeface="Calibri"/>
                <a:sym typeface="Calibri"/>
              </a:rPr>
              <a:t>almost as likely as t-test to reject H</a:t>
            </a:r>
            <a:r>
              <a:rPr b="0" baseline="-25000" i="0" lang="en-GB" u="none" cap="none" strike="noStrike">
                <a:solidFill>
                  <a:schemeClr val="dk1"/>
                </a:solidFill>
                <a:latin typeface="Calibri"/>
                <a:ea typeface="Calibri"/>
                <a:cs typeface="Calibri"/>
                <a:sym typeface="Calibri"/>
              </a:rPr>
              <a:t>0</a:t>
            </a:r>
            <a:r>
              <a:rPr b="0" i="0" lang="en-GB" u="none" cap="none" strike="noStrike">
                <a:solidFill>
                  <a:schemeClr val="dk1"/>
                </a:solidFill>
                <a:latin typeface="Calibri"/>
                <a:ea typeface="Calibri"/>
                <a:cs typeface="Calibri"/>
                <a:sym typeface="Calibri"/>
              </a:rPr>
              <a:t> if false</a:t>
            </a:r>
          </a:p>
          <a:p>
            <a:pPr indent="0" lvl="0" marL="0" marR="0" rtl="0" algn="l">
              <a:spcBef>
                <a:spcPts val="640"/>
              </a:spcBef>
              <a:spcAft>
                <a:spcPts val="0"/>
              </a:spcAft>
              <a:buNone/>
            </a:pPr>
            <a:r>
              <a:t/>
            </a:r>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Sensitive to central tendencies of scores</a:t>
            </a:r>
          </a:p>
          <a:p>
            <a:pPr indent="0" lvl="0" marL="0" marR="0" rtl="0" algn="l">
              <a:spcBef>
                <a:spcPts val="640"/>
              </a:spcBef>
              <a:spcAft>
                <a:spcPts val="0"/>
              </a:spcAft>
              <a:buNone/>
            </a:pPr>
            <a:r>
              <a:t/>
            </a:r>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Often misinterpreted:</a:t>
            </a:r>
          </a:p>
          <a:p>
            <a:pPr lvl="1" marR="0" rtl="0" algn="l">
              <a:spcBef>
                <a:spcPts val="640"/>
              </a:spcBef>
              <a:spcAft>
                <a:spcPts val="0"/>
              </a:spcAft>
              <a:buClr>
                <a:schemeClr val="dk1"/>
              </a:buClr>
              <a:buFont typeface="Arial"/>
            </a:pPr>
            <a:r>
              <a:rPr b="0" i="0" lang="en-GB" u="none" cap="none" strike="noStrike">
                <a:solidFill>
                  <a:schemeClr val="dk1"/>
                </a:solidFill>
                <a:latin typeface="Calibri"/>
                <a:ea typeface="Calibri"/>
                <a:cs typeface="Calibri"/>
                <a:sym typeface="Calibri"/>
              </a:rPr>
              <a:t>Difference in medians if same shape distributions  </a:t>
            </a:r>
          </a:p>
          <a:p>
            <a:pPr lvl="1" marR="0" rtl="0" algn="l">
              <a:spcBef>
                <a:spcPts val="640"/>
              </a:spcBef>
              <a:spcAft>
                <a:spcPts val="0"/>
              </a:spcAft>
              <a:buClr>
                <a:schemeClr val="dk1"/>
              </a:buClr>
              <a:buFont typeface="Arial"/>
            </a:pPr>
            <a:r>
              <a:rPr b="0" i="0" lang="en-GB" u="none" cap="none" strike="noStrike">
                <a:solidFill>
                  <a:schemeClr val="dk1"/>
                </a:solidFill>
                <a:latin typeface="Calibri"/>
                <a:ea typeface="Calibri"/>
                <a:cs typeface="Calibri"/>
                <a:sym typeface="Calibri"/>
              </a:rPr>
              <a:t>Otherwise tests for a com</a:t>
            </a:r>
            <a:r>
              <a:rPr lang="en-GB"/>
              <a:t>bination of </a:t>
            </a:r>
            <a:r>
              <a:rPr b="0" i="0" lang="en-GB" u="none" cap="none" strike="noStrike">
                <a:solidFill>
                  <a:schemeClr val="dk1"/>
                </a:solidFill>
                <a:latin typeface="Calibri"/>
                <a:ea typeface="Calibri"/>
                <a:cs typeface="Calibri"/>
                <a:sym typeface="Calibri"/>
              </a:rPr>
              <a:t>differences </a:t>
            </a:r>
            <a:r>
              <a:rPr lang="en-GB"/>
              <a:t>between the distributions, including</a:t>
            </a:r>
            <a:r>
              <a:rPr b="0" i="0" lang="en-GB" u="none" cap="none" strike="noStrike">
                <a:solidFill>
                  <a:schemeClr val="dk1"/>
                </a:solidFill>
                <a:latin typeface="Calibri"/>
                <a:ea typeface="Calibri"/>
                <a:cs typeface="Calibri"/>
                <a:sym typeface="Calibri"/>
              </a:rPr>
              <a:t> spread and shape</a:t>
            </a: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8" name="Shape 1038"/>
        <p:cNvGrpSpPr/>
        <p:nvPr/>
      </p:nvGrpSpPr>
      <p:grpSpPr>
        <a:xfrm>
          <a:off x="0" y="0"/>
          <a:ext cx="0" cy="0"/>
          <a:chOff x="0" y="0"/>
          <a:chExt cx="0" cy="0"/>
        </a:xfrm>
      </p:grpSpPr>
      <p:sp>
        <p:nvSpPr>
          <p:cNvPr id="1039" name="Shape 1039"/>
          <p:cNvSpPr txBox="1"/>
          <p:nvPr>
            <p:ph type="title"/>
          </p:nvPr>
        </p:nvSpPr>
        <p:spPr>
          <a:xfrm>
            <a:off x="251519" y="274637"/>
            <a:ext cx="8712967"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Summary</a:t>
            </a:r>
            <a:r>
              <a:rPr lang="en-GB"/>
              <a:t>: One</a:t>
            </a:r>
            <a:r>
              <a:rPr b="0" i="0" lang="en-GB" sz="4400" u="none" cap="none" strike="noStrike">
                <a:solidFill>
                  <a:schemeClr val="dk1"/>
                </a:solidFill>
                <a:latin typeface="Calibri"/>
                <a:ea typeface="Calibri"/>
                <a:cs typeface="Calibri"/>
                <a:sym typeface="Calibri"/>
              </a:rPr>
              <a:t> Sample</a:t>
            </a:r>
          </a:p>
        </p:txBody>
      </p:sp>
      <p:sp>
        <p:nvSpPr>
          <p:cNvPr id="1040" name="Shape 1040"/>
          <p:cNvSpPr txBox="1"/>
          <p:nvPr>
            <p:ph idx="1" type="body"/>
          </p:nvPr>
        </p:nvSpPr>
        <p:spPr>
          <a:xfrm>
            <a:off x="457200" y="1509950"/>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1" lang="en-GB"/>
              <a:t>One-sample t</a:t>
            </a:r>
            <a:r>
              <a:rPr b="1" i="0" lang="en-GB" sz="3200" u="none" cap="none" strike="noStrike">
                <a:solidFill>
                  <a:schemeClr val="dk1"/>
                </a:solidFill>
                <a:latin typeface="Calibri"/>
                <a:ea typeface="Calibri"/>
                <a:cs typeface="Calibri"/>
                <a:sym typeface="Calibri"/>
              </a:rPr>
              <a:t>-test</a:t>
            </a:r>
            <a:r>
              <a:rPr b="0" i="0" lang="en-GB" sz="3200" u="none" cap="none" strike="noStrike">
                <a:solidFill>
                  <a:schemeClr val="dk1"/>
                </a:solidFill>
                <a:latin typeface="Calibri"/>
                <a:ea typeface="Calibri"/>
                <a:cs typeface="Calibri"/>
                <a:sym typeface="Calibri"/>
              </a:rPr>
              <a:t>: </a:t>
            </a:r>
          </a:p>
          <a:p>
            <a:pPr indent="0" lvl="0" marL="0" marR="0" rtl="0" algn="l">
              <a:spcBef>
                <a:spcPts val="0"/>
              </a:spcBef>
              <a:spcAft>
                <a:spcPts val="0"/>
              </a:spcAft>
              <a:buNone/>
            </a:pPr>
            <a:r>
              <a:rPr lang="en-GB" sz="2400"/>
              <a:t>C</a:t>
            </a:r>
            <a:r>
              <a:rPr b="0" i="0" lang="en-GB" sz="2400" u="none" cap="none" strike="noStrike">
                <a:solidFill>
                  <a:schemeClr val="dk1"/>
                </a:solidFill>
                <a:latin typeface="Calibri"/>
                <a:ea typeface="Calibri"/>
                <a:cs typeface="Calibri"/>
                <a:sym typeface="Calibri"/>
              </a:rPr>
              <a:t>ompar</a:t>
            </a:r>
            <a:r>
              <a:rPr lang="en-GB" sz="2400"/>
              <a:t>es</a:t>
            </a:r>
            <a:r>
              <a:rPr b="0" i="0" lang="en-GB" sz="2400" u="none" cap="none" strike="noStrike">
                <a:solidFill>
                  <a:schemeClr val="dk1"/>
                </a:solidFill>
                <a:latin typeface="Calibri"/>
                <a:ea typeface="Calibri"/>
                <a:cs typeface="Calibri"/>
                <a:sym typeface="Calibri"/>
              </a:rPr>
              <a:t> mean </a:t>
            </a:r>
            <a:r>
              <a:rPr lang="en-GB" sz="2400"/>
              <a:t>to a proposed value, providing the data can be assumed to be Normally distributed.</a:t>
            </a:r>
          </a:p>
          <a:p>
            <a:pPr indent="0" lvl="0" marL="0" marR="0" rtl="0" algn="l">
              <a:spcBef>
                <a:spcPts val="0"/>
              </a:spcBef>
              <a:spcAft>
                <a:spcPts val="0"/>
              </a:spcAft>
              <a:buNone/>
            </a:pPr>
            <a:r>
              <a:t/>
            </a:r>
            <a:endParaRPr sz="2800"/>
          </a:p>
          <a:p>
            <a:pPr lvl="0" rtl="0">
              <a:spcBef>
                <a:spcPts val="0"/>
              </a:spcBef>
            </a:pPr>
            <a:r>
              <a:rPr b="1" lang="en-GB"/>
              <a:t>One-sample Sign test</a:t>
            </a:r>
            <a:r>
              <a:rPr lang="en-GB"/>
              <a:t>: </a:t>
            </a:r>
          </a:p>
          <a:p>
            <a:pPr indent="-69850" lvl="0" marL="0" rtl="0">
              <a:spcBef>
                <a:spcPts val="0"/>
              </a:spcBef>
              <a:buClr>
                <a:schemeClr val="dk1"/>
              </a:buClr>
              <a:buSzPct val="45833"/>
              <a:buFont typeface="Arial"/>
              <a:buNone/>
            </a:pPr>
            <a:r>
              <a:rPr lang="en-GB" sz="2400"/>
              <a:t>Compares the median to a proposed value.</a:t>
            </a: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5" name="Shape 1045"/>
        <p:cNvGrpSpPr/>
        <p:nvPr/>
      </p:nvGrpSpPr>
      <p:grpSpPr>
        <a:xfrm>
          <a:off x="0" y="0"/>
          <a:ext cx="0" cy="0"/>
          <a:chOff x="0" y="0"/>
          <a:chExt cx="0" cy="0"/>
        </a:xfrm>
      </p:grpSpPr>
      <p:sp>
        <p:nvSpPr>
          <p:cNvPr id="1046" name="Shape 1046"/>
          <p:cNvSpPr txBox="1"/>
          <p:nvPr>
            <p:ph type="title"/>
          </p:nvPr>
        </p:nvSpPr>
        <p:spPr>
          <a:xfrm>
            <a:off x="251519" y="274637"/>
            <a:ext cx="87129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Summary</a:t>
            </a:r>
            <a:r>
              <a:rPr lang="en-GB"/>
              <a:t>: </a:t>
            </a:r>
            <a:r>
              <a:rPr b="0" i="0" lang="en-GB" sz="4400" u="none" cap="none" strike="noStrike">
                <a:solidFill>
                  <a:schemeClr val="dk1"/>
                </a:solidFill>
                <a:latin typeface="Calibri"/>
                <a:ea typeface="Calibri"/>
                <a:cs typeface="Calibri"/>
                <a:sym typeface="Calibri"/>
              </a:rPr>
              <a:t>Two Independent Samples</a:t>
            </a:r>
          </a:p>
        </p:txBody>
      </p:sp>
      <p:sp>
        <p:nvSpPr>
          <p:cNvPr id="1047" name="Shape 1047"/>
          <p:cNvSpPr txBox="1"/>
          <p:nvPr>
            <p:ph idx="1" type="body"/>
          </p:nvPr>
        </p:nvSpPr>
        <p:spPr>
          <a:xfrm>
            <a:off x="457200" y="1509950"/>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1" lang="en-GB"/>
              <a:t>Two-sample t</a:t>
            </a:r>
            <a:r>
              <a:rPr b="1" i="0" lang="en-GB" sz="3200" u="none" cap="none" strike="noStrike">
                <a:solidFill>
                  <a:schemeClr val="dk1"/>
                </a:solidFill>
                <a:latin typeface="Calibri"/>
                <a:ea typeface="Calibri"/>
                <a:cs typeface="Calibri"/>
                <a:sym typeface="Calibri"/>
              </a:rPr>
              <a:t>-test</a:t>
            </a:r>
            <a:r>
              <a:rPr b="0" i="0" lang="en-GB" sz="3200" u="none" cap="none" strike="noStrike">
                <a:solidFill>
                  <a:schemeClr val="dk1"/>
                </a:solidFill>
                <a:latin typeface="Calibri"/>
                <a:ea typeface="Calibri"/>
                <a:cs typeface="Calibri"/>
                <a:sym typeface="Calibri"/>
              </a:rPr>
              <a:t>: </a:t>
            </a:r>
          </a:p>
          <a:p>
            <a:pPr indent="0" lvl="0" marL="0" marR="0" rtl="0" algn="l">
              <a:spcBef>
                <a:spcPts val="0"/>
              </a:spcBef>
              <a:spcAft>
                <a:spcPts val="0"/>
              </a:spcAft>
              <a:buNone/>
            </a:pPr>
            <a:r>
              <a:rPr lang="en-GB" sz="2400"/>
              <a:t>C</a:t>
            </a:r>
            <a:r>
              <a:rPr b="0" i="0" lang="en-GB" sz="2400" u="none" cap="none" strike="noStrike">
                <a:solidFill>
                  <a:schemeClr val="dk1"/>
                </a:solidFill>
                <a:latin typeface="Calibri"/>
                <a:ea typeface="Calibri"/>
                <a:cs typeface="Calibri"/>
                <a:sym typeface="Calibri"/>
              </a:rPr>
              <a:t>ompar</a:t>
            </a:r>
            <a:r>
              <a:rPr lang="en-GB" sz="2400"/>
              <a:t>es</a:t>
            </a:r>
            <a:r>
              <a:rPr b="0" i="0" lang="en-GB" sz="2400" u="none" cap="none" strike="noStrike">
                <a:solidFill>
                  <a:schemeClr val="dk1"/>
                </a:solidFill>
                <a:latin typeface="Calibri"/>
                <a:ea typeface="Calibri"/>
                <a:cs typeface="Calibri"/>
                <a:sym typeface="Calibri"/>
              </a:rPr>
              <a:t> means</a:t>
            </a:r>
            <a:r>
              <a:rPr lang="en-GB" sz="2400"/>
              <a:t>, providing </a:t>
            </a:r>
            <a:r>
              <a:rPr b="0" i="0" lang="en-GB" sz="2400" u="none" cap="none" strike="noStrike">
                <a:solidFill>
                  <a:schemeClr val="dk1"/>
                </a:solidFill>
                <a:latin typeface="Calibri"/>
                <a:ea typeface="Calibri"/>
                <a:cs typeface="Calibri"/>
                <a:sym typeface="Calibri"/>
              </a:rPr>
              <a:t>the data </a:t>
            </a:r>
            <a:r>
              <a:rPr lang="en-GB" sz="2400"/>
              <a:t>can be assumed to be</a:t>
            </a:r>
            <a:r>
              <a:rPr b="0" i="0" lang="en-GB" sz="2400" u="none" cap="none" strike="noStrike">
                <a:solidFill>
                  <a:schemeClr val="dk1"/>
                </a:solidFill>
                <a:latin typeface="Calibri"/>
                <a:ea typeface="Calibri"/>
                <a:cs typeface="Calibri"/>
                <a:sym typeface="Calibri"/>
              </a:rPr>
              <a:t> </a:t>
            </a:r>
            <a:r>
              <a:rPr lang="en-GB" sz="2400"/>
              <a:t>N</a:t>
            </a:r>
            <a:r>
              <a:rPr b="0" i="0" lang="en-GB" sz="2400" u="none" cap="none" strike="noStrike">
                <a:solidFill>
                  <a:schemeClr val="dk1"/>
                </a:solidFill>
                <a:latin typeface="Calibri"/>
                <a:ea typeface="Calibri"/>
                <a:cs typeface="Calibri"/>
                <a:sym typeface="Calibri"/>
              </a:rPr>
              <a:t>ormally distribut</a:t>
            </a:r>
            <a:r>
              <a:rPr lang="en-GB" sz="2400"/>
              <a:t>ed</a:t>
            </a:r>
            <a:r>
              <a:rPr b="0" i="0" lang="en-GB" sz="2400" u="none" cap="none" strike="noStrike">
                <a:solidFill>
                  <a:schemeClr val="dk1"/>
                </a:solidFill>
                <a:latin typeface="Calibri"/>
                <a:ea typeface="Calibri"/>
                <a:cs typeface="Calibri"/>
                <a:sym typeface="Calibri"/>
              </a:rPr>
              <a:t>.</a:t>
            </a:r>
          </a:p>
          <a:p>
            <a:pPr indent="0" lvl="0" marL="0" marR="0" rtl="0" algn="l">
              <a:spcBef>
                <a:spcPts val="0"/>
              </a:spcBef>
              <a:spcAft>
                <a:spcPts val="0"/>
              </a:spcAft>
              <a:buNone/>
            </a:pPr>
            <a:r>
              <a:t/>
            </a:r>
            <a:endParaRPr sz="2400"/>
          </a:p>
          <a:p>
            <a:pPr indent="-342900" lvl="0" marL="342900" marR="0" rtl="0" algn="l">
              <a:spcBef>
                <a:spcPts val="640"/>
              </a:spcBef>
              <a:spcAft>
                <a:spcPts val="0"/>
              </a:spcAft>
              <a:buClr>
                <a:schemeClr val="dk1"/>
              </a:buClr>
              <a:buSzPct val="100000"/>
              <a:buFont typeface="Arial"/>
              <a:buChar char="•"/>
            </a:pPr>
            <a:r>
              <a:rPr b="1" i="0" lang="en-GB" sz="3200" u="none" cap="none" strike="noStrike">
                <a:solidFill>
                  <a:schemeClr val="dk1"/>
                </a:solidFill>
                <a:latin typeface="Calibri"/>
                <a:ea typeface="Calibri"/>
                <a:cs typeface="Calibri"/>
                <a:sym typeface="Calibri"/>
              </a:rPr>
              <a:t>Mann-Whitney U test </a:t>
            </a:r>
            <a:r>
              <a:rPr b="1" lang="en-GB" sz="2400"/>
              <a:t>(</a:t>
            </a:r>
            <a:r>
              <a:rPr b="1" i="0" lang="en-GB" sz="2400" u="none" cap="none" strike="noStrike">
                <a:solidFill>
                  <a:schemeClr val="dk1"/>
                </a:solidFill>
                <a:latin typeface="Calibri"/>
                <a:ea typeface="Calibri"/>
                <a:cs typeface="Calibri"/>
                <a:sym typeface="Calibri"/>
              </a:rPr>
              <a:t>Wilcoxon Rank Sum test</a:t>
            </a:r>
            <a:r>
              <a:rPr b="1" lang="en-GB" sz="2400"/>
              <a:t>)</a:t>
            </a:r>
            <a:r>
              <a:rPr b="0" i="0" lang="en-GB" sz="3200" u="none" cap="none" strike="noStrike">
                <a:solidFill>
                  <a:schemeClr val="dk1"/>
                </a:solidFill>
                <a:latin typeface="Calibri"/>
                <a:ea typeface="Calibri"/>
                <a:cs typeface="Calibri"/>
                <a:sym typeface="Calibri"/>
              </a:rPr>
              <a:t>: </a:t>
            </a:r>
          </a:p>
          <a:p>
            <a:pPr indent="0" lvl="0" marL="0" marR="0" rtl="0" algn="l">
              <a:spcBef>
                <a:spcPts val="640"/>
              </a:spcBef>
              <a:spcAft>
                <a:spcPts val="0"/>
              </a:spcAft>
              <a:buNone/>
            </a:pPr>
            <a:r>
              <a:rPr lang="en-GB" sz="2400"/>
              <a:t>Compares medians in two independent groups, without assuming Normality. However, does assume</a:t>
            </a:r>
            <a:r>
              <a:rPr b="0" i="0" lang="en-GB" sz="2400" u="none" cap="none" strike="noStrike">
                <a:solidFill>
                  <a:schemeClr val="dk1"/>
                </a:solidFill>
                <a:latin typeface="Calibri"/>
                <a:ea typeface="Calibri"/>
                <a:cs typeface="Calibri"/>
                <a:sym typeface="Calibri"/>
              </a:rPr>
              <a:t> similarity of distributions. Otherwise</a:t>
            </a:r>
            <a:r>
              <a:rPr lang="en-GB" sz="2400"/>
              <a:t>,</a:t>
            </a:r>
            <a:r>
              <a:rPr b="0" i="0" lang="en-GB" sz="2400" u="none" cap="none" strike="noStrike">
                <a:solidFill>
                  <a:schemeClr val="dk1"/>
                </a:solidFill>
                <a:latin typeface="Calibri"/>
                <a:ea typeface="Calibri"/>
                <a:cs typeface="Calibri"/>
                <a:sym typeface="Calibri"/>
              </a:rPr>
              <a:t> compares the shape and spread of the two groups</a:t>
            </a:r>
            <a:r>
              <a:rPr lang="en-GB" sz="2400"/>
              <a:t>, leading to potential misinterpretation of results.</a:t>
            </a: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2" name="Shape 1052"/>
        <p:cNvGrpSpPr/>
        <p:nvPr/>
      </p:nvGrpSpPr>
      <p:grpSpPr>
        <a:xfrm>
          <a:off x="0" y="0"/>
          <a:ext cx="0" cy="0"/>
          <a:chOff x="0" y="0"/>
          <a:chExt cx="0" cy="0"/>
        </a:xfrm>
      </p:grpSpPr>
      <p:sp>
        <p:nvSpPr>
          <p:cNvPr id="1053" name="Shape 105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Summary</a:t>
            </a:r>
            <a:r>
              <a:rPr lang="en-GB"/>
              <a:t>: </a:t>
            </a:r>
            <a:r>
              <a:rPr b="0" i="0" lang="en-GB" sz="4400" u="none" cap="none" strike="noStrike">
                <a:solidFill>
                  <a:schemeClr val="dk1"/>
                </a:solidFill>
                <a:latin typeface="Calibri"/>
                <a:ea typeface="Calibri"/>
                <a:cs typeface="Calibri"/>
                <a:sym typeface="Calibri"/>
              </a:rPr>
              <a:t>Paired Groups</a:t>
            </a:r>
          </a:p>
        </p:txBody>
      </p:sp>
      <p:sp>
        <p:nvSpPr>
          <p:cNvPr id="1054" name="Shape 1054"/>
          <p:cNvSpPr txBox="1"/>
          <p:nvPr>
            <p:ph idx="1" type="body"/>
          </p:nvPr>
        </p:nvSpPr>
        <p:spPr>
          <a:xfrm>
            <a:off x="457200" y="1314450"/>
            <a:ext cx="8229600" cy="4526100"/>
          </a:xfrm>
          <a:prstGeom prst="rect">
            <a:avLst/>
          </a:prstGeom>
          <a:noFill/>
          <a:ln>
            <a:noFill/>
          </a:ln>
        </p:spPr>
        <p:txBody>
          <a:bodyPr anchorCtr="0" anchor="t" bIns="45700" lIns="91425" rIns="91425" tIns="45700">
            <a:noAutofit/>
          </a:bodyPr>
          <a:lstStyle/>
          <a:p>
            <a:pPr lvl="0" rtl="0">
              <a:spcBef>
                <a:spcPts val="0"/>
              </a:spcBef>
              <a:buClr>
                <a:schemeClr val="dk1"/>
              </a:buClr>
              <a:buSzPct val="100000"/>
              <a:buFont typeface="Arial"/>
              <a:buChar char="•"/>
            </a:pPr>
            <a:r>
              <a:rPr b="1" lang="en-GB"/>
              <a:t>Paired t-test</a:t>
            </a:r>
            <a:r>
              <a:rPr lang="en-GB"/>
              <a:t>: </a:t>
            </a:r>
          </a:p>
          <a:p>
            <a:pPr indent="0" lvl="0" marL="0" marR="0" rtl="0" algn="l">
              <a:spcBef>
                <a:spcPts val="0"/>
              </a:spcBef>
              <a:spcAft>
                <a:spcPts val="0"/>
              </a:spcAft>
              <a:buNone/>
            </a:pPr>
            <a:r>
              <a:rPr lang="en-GB" sz="2400"/>
              <a:t>Compares means, providing paired differences can be assumed to be Normally distributed.</a:t>
            </a:r>
          </a:p>
          <a:p>
            <a:pPr indent="0" lvl="0" marL="0" marR="0" rtl="0" algn="l">
              <a:spcBef>
                <a:spcPts val="640"/>
              </a:spcBef>
              <a:spcAft>
                <a:spcPts val="0"/>
              </a:spcAft>
              <a:buNone/>
            </a:pPr>
            <a:r>
              <a:t/>
            </a:r>
            <a:endParaRPr sz="2400"/>
          </a:p>
          <a:p>
            <a:pPr indent="-342900" lvl="0" marL="342900" marR="0" rtl="0" algn="l">
              <a:spcBef>
                <a:spcPts val="640"/>
              </a:spcBef>
              <a:spcAft>
                <a:spcPts val="0"/>
              </a:spcAft>
              <a:buClr>
                <a:schemeClr val="dk1"/>
              </a:buClr>
              <a:buSzPct val="100000"/>
              <a:buFont typeface="Arial"/>
              <a:buChar char="•"/>
            </a:pPr>
            <a:r>
              <a:rPr b="1" i="0" lang="en-GB" sz="3200" u="none" cap="none" strike="noStrike">
                <a:solidFill>
                  <a:schemeClr val="dk1"/>
                </a:solidFill>
                <a:latin typeface="Calibri"/>
                <a:ea typeface="Calibri"/>
                <a:cs typeface="Calibri"/>
                <a:sym typeface="Calibri"/>
              </a:rPr>
              <a:t>Wilcoxon</a:t>
            </a:r>
            <a:r>
              <a:rPr b="0" i="0" lang="en-GB" sz="3200" u="none" cap="none" strike="noStrike">
                <a:solidFill>
                  <a:schemeClr val="dk1"/>
                </a:solidFill>
                <a:latin typeface="Calibri"/>
                <a:ea typeface="Calibri"/>
                <a:cs typeface="Calibri"/>
                <a:sym typeface="Calibri"/>
              </a:rPr>
              <a:t> </a:t>
            </a:r>
            <a:r>
              <a:rPr b="1" lang="en-GB"/>
              <a:t>S</a:t>
            </a:r>
            <a:r>
              <a:rPr b="1" i="0" lang="en-GB" sz="3200" u="none" cap="none" strike="noStrike">
                <a:solidFill>
                  <a:schemeClr val="dk1"/>
                </a:solidFill>
                <a:latin typeface="Calibri"/>
                <a:ea typeface="Calibri"/>
                <a:cs typeface="Calibri"/>
                <a:sym typeface="Calibri"/>
              </a:rPr>
              <a:t>igned </a:t>
            </a:r>
            <a:r>
              <a:rPr b="1" lang="en-GB"/>
              <a:t>R</a:t>
            </a:r>
            <a:r>
              <a:rPr b="1" i="0" lang="en-GB" sz="3200" u="none" cap="none" strike="noStrike">
                <a:solidFill>
                  <a:schemeClr val="dk1"/>
                </a:solidFill>
                <a:latin typeface="Calibri"/>
                <a:ea typeface="Calibri"/>
                <a:cs typeface="Calibri"/>
                <a:sym typeface="Calibri"/>
              </a:rPr>
              <a:t>ank test</a:t>
            </a:r>
            <a:r>
              <a:rPr b="0" i="0" lang="en-GB" sz="3200" u="none" cap="none" strike="noStrike">
                <a:solidFill>
                  <a:schemeClr val="dk1"/>
                </a:solidFill>
                <a:latin typeface="Calibri"/>
                <a:ea typeface="Calibri"/>
                <a:cs typeface="Calibri"/>
                <a:sym typeface="Calibri"/>
              </a:rPr>
              <a:t>: </a:t>
            </a:r>
          </a:p>
          <a:p>
            <a:pPr indent="0" lvl="0" marL="0" marR="0" rtl="0" algn="l">
              <a:spcBef>
                <a:spcPts val="640"/>
              </a:spcBef>
              <a:spcAft>
                <a:spcPts val="0"/>
              </a:spcAft>
              <a:buNone/>
            </a:pPr>
            <a:r>
              <a:rPr b="0" i="0" lang="en-GB" sz="2400" u="none" cap="none" strike="noStrike">
                <a:solidFill>
                  <a:schemeClr val="dk1"/>
                </a:solidFill>
                <a:latin typeface="Calibri"/>
                <a:ea typeface="Calibri"/>
                <a:cs typeface="Calibri"/>
                <a:sym typeface="Calibri"/>
              </a:rPr>
              <a:t>Compares means, </a:t>
            </a:r>
            <a:r>
              <a:rPr lang="en-GB" sz="2400"/>
              <a:t>providing</a:t>
            </a:r>
            <a:r>
              <a:rPr b="0" i="0" lang="en-GB" sz="2400" u="none" cap="none" strike="noStrike">
                <a:solidFill>
                  <a:schemeClr val="dk1"/>
                </a:solidFill>
                <a:latin typeface="Calibri"/>
                <a:ea typeface="Calibri"/>
                <a:cs typeface="Calibri"/>
                <a:sym typeface="Calibri"/>
              </a:rPr>
              <a:t> </a:t>
            </a:r>
            <a:r>
              <a:rPr lang="en-GB" sz="2400"/>
              <a:t>the distribution of</a:t>
            </a:r>
            <a:r>
              <a:rPr b="0" i="0" lang="en-GB" sz="2400" u="none" cap="none" strike="noStrike">
                <a:solidFill>
                  <a:schemeClr val="dk1"/>
                </a:solidFill>
                <a:latin typeface="Calibri"/>
                <a:ea typeface="Calibri"/>
                <a:cs typeface="Calibri"/>
                <a:sym typeface="Calibri"/>
              </a:rPr>
              <a:t> </a:t>
            </a:r>
            <a:r>
              <a:rPr b="0" i="0" lang="en-GB" sz="2400" u="none" cap="none" strike="noStrike">
                <a:solidFill>
                  <a:schemeClr val="dk1"/>
                </a:solidFill>
                <a:latin typeface="Calibri"/>
                <a:ea typeface="Calibri"/>
                <a:cs typeface="Calibri"/>
                <a:sym typeface="Calibri"/>
              </a:rPr>
              <a:t>difference</a:t>
            </a:r>
            <a:r>
              <a:rPr lang="en-GB" sz="2400"/>
              <a:t>s</a:t>
            </a:r>
            <a:r>
              <a:rPr b="0" i="0" lang="en-GB" sz="2400" u="none" cap="none" strike="noStrike">
                <a:solidFill>
                  <a:schemeClr val="dk1"/>
                </a:solidFill>
                <a:latin typeface="Calibri"/>
                <a:ea typeface="Calibri"/>
                <a:cs typeface="Calibri"/>
                <a:sym typeface="Calibri"/>
              </a:rPr>
              <a:t> </a:t>
            </a:r>
            <a:r>
              <a:rPr lang="en-GB" sz="2400"/>
              <a:t>is symmetric</a:t>
            </a:r>
            <a:r>
              <a:rPr b="0" i="0" lang="en-GB" sz="2400" u="none" cap="none" strike="noStrike">
                <a:solidFill>
                  <a:schemeClr val="dk1"/>
                </a:solidFill>
                <a:latin typeface="Calibri"/>
                <a:ea typeface="Calibri"/>
                <a:cs typeface="Calibri"/>
                <a:sym typeface="Calibri"/>
              </a:rPr>
              <a:t>.</a:t>
            </a:r>
          </a:p>
          <a:p>
            <a:pPr indent="0" lvl="0" marL="0" marR="0" rtl="0" algn="l">
              <a:spcBef>
                <a:spcPts val="640"/>
              </a:spcBef>
              <a:spcAft>
                <a:spcPts val="0"/>
              </a:spcAft>
              <a:buNone/>
            </a:pPr>
            <a:r>
              <a:t/>
            </a:r>
            <a:endParaRPr sz="2400"/>
          </a:p>
          <a:p>
            <a:pPr lvl="0" rtl="0">
              <a:spcBef>
                <a:spcPts val="0"/>
              </a:spcBef>
              <a:buClr>
                <a:schemeClr val="dk1"/>
              </a:buClr>
              <a:buSzPct val="100000"/>
              <a:buFont typeface="Arial"/>
              <a:buChar char="•"/>
            </a:pPr>
            <a:r>
              <a:rPr b="1" lang="en-GB"/>
              <a:t>Two-sample Sign test</a:t>
            </a:r>
            <a:r>
              <a:rPr lang="en-GB"/>
              <a:t>: </a:t>
            </a:r>
          </a:p>
          <a:p>
            <a:pPr indent="-69850" lvl="0" marL="0" rtl="0">
              <a:spcBef>
                <a:spcPts val="0"/>
              </a:spcBef>
              <a:buClr>
                <a:schemeClr val="dk1"/>
              </a:buClr>
              <a:buSzPct val="45833"/>
              <a:buFont typeface="Arial"/>
              <a:buNone/>
            </a:pPr>
            <a:r>
              <a:rPr lang="en-GB" sz="2400"/>
              <a:t>Compares the medians between matched pairs.</a:t>
            </a:r>
          </a:p>
          <a:p>
            <a:pPr indent="0" lvl="0" marL="0" marR="0" rtl="0" algn="l">
              <a:spcBef>
                <a:spcPts val="640"/>
              </a:spcBef>
              <a:spcAft>
                <a:spcPts val="0"/>
              </a:spcAft>
              <a:buNone/>
            </a:pPr>
            <a:r>
              <a:t/>
            </a:r>
            <a:endParaRPr sz="600"/>
          </a:p>
          <a:p>
            <a:pPr indent="0" lvl="0" marL="0" marR="0" rtl="0" algn="l">
              <a:spcBef>
                <a:spcPts val="640"/>
              </a:spcBef>
              <a:spcAft>
                <a:spcPts val="0"/>
              </a:spcAft>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9" name="Shape 1059"/>
        <p:cNvGrpSpPr/>
        <p:nvPr/>
      </p:nvGrpSpPr>
      <p:grpSpPr>
        <a:xfrm>
          <a:off x="0" y="0"/>
          <a:ext cx="0" cy="0"/>
          <a:chOff x="0" y="0"/>
          <a:chExt cx="0" cy="0"/>
        </a:xfrm>
      </p:grpSpPr>
      <p:sp>
        <p:nvSpPr>
          <p:cNvPr id="1060" name="Shape 1060"/>
          <p:cNvSpPr txBox="1"/>
          <p:nvPr>
            <p:ph type="title"/>
          </p:nvPr>
        </p:nvSpPr>
        <p:spPr>
          <a:xfrm>
            <a:off x="457200" y="274637"/>
            <a:ext cx="8229600" cy="617855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Tests for categorical variables</a:t>
            </a: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5" name="Shape 1065"/>
        <p:cNvGrpSpPr/>
        <p:nvPr/>
      </p:nvGrpSpPr>
      <p:grpSpPr>
        <a:xfrm>
          <a:off x="0" y="0"/>
          <a:ext cx="0" cy="0"/>
          <a:chOff x="0" y="0"/>
          <a:chExt cx="0" cy="0"/>
        </a:xfrm>
      </p:grpSpPr>
      <p:sp>
        <p:nvSpPr>
          <p:cNvPr id="1066" name="Shape 1066"/>
          <p:cNvSpPr txBox="1"/>
          <p:nvPr>
            <p:ph type="title"/>
          </p:nvPr>
        </p:nvSpPr>
        <p:spPr>
          <a:xfrm>
            <a:off x="142843" y="274637"/>
            <a:ext cx="8858312"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3800" u="none" cap="none" strike="noStrike">
                <a:solidFill>
                  <a:schemeClr val="dk1"/>
                </a:solidFill>
                <a:latin typeface="Calibri"/>
                <a:ea typeface="Calibri"/>
                <a:cs typeface="Calibri"/>
                <a:sym typeface="Calibri"/>
              </a:rPr>
              <a:t>Associations between categorical variables</a:t>
            </a:r>
          </a:p>
        </p:txBody>
      </p:sp>
      <p:sp>
        <p:nvSpPr>
          <p:cNvPr id="1067" name="Shape 1067"/>
          <p:cNvSpPr txBox="1"/>
          <p:nvPr>
            <p:ph idx="1" type="body"/>
          </p:nvPr>
        </p:nvSpPr>
        <p:spPr>
          <a:xfrm>
            <a:off x="457200" y="1600200"/>
            <a:ext cx="8229600" cy="499744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98666"/>
              <a:buFont typeface="Arial"/>
              <a:buChar char="•"/>
            </a:pPr>
            <a:r>
              <a:rPr b="0" i="0" lang="en-GB" sz="2960" u="none" cap="none" strike="noStrike">
                <a:solidFill>
                  <a:schemeClr val="dk1"/>
                </a:solidFill>
                <a:latin typeface="Calibri"/>
                <a:ea typeface="Calibri"/>
                <a:cs typeface="Calibri"/>
                <a:sym typeface="Calibri"/>
              </a:rPr>
              <a:t>All about frequencies!</a:t>
            </a:r>
          </a:p>
          <a:p>
            <a:pPr indent="-342900" lvl="0" marL="342900" marR="0" rtl="0" algn="l">
              <a:lnSpc>
                <a:spcPct val="90000"/>
              </a:lnSpc>
              <a:spcBef>
                <a:spcPts val="592"/>
              </a:spcBef>
              <a:spcAft>
                <a:spcPts val="0"/>
              </a:spcAft>
              <a:buClr>
                <a:schemeClr val="dk1"/>
              </a:buClr>
              <a:buSzPct val="98666"/>
              <a:buFont typeface="Arial"/>
              <a:buChar char="•"/>
            </a:pPr>
            <a:r>
              <a:rPr b="0" i="0" lang="en-GB" sz="2960" u="none" cap="none" strike="noStrike">
                <a:solidFill>
                  <a:schemeClr val="dk1"/>
                </a:solidFill>
                <a:latin typeface="Calibri"/>
                <a:ea typeface="Calibri"/>
                <a:cs typeface="Calibri"/>
                <a:sym typeface="Calibri"/>
              </a:rPr>
              <a:t>Row x Column table (2 x 2 simplest)</a:t>
            </a:r>
          </a:p>
          <a:p>
            <a:pPr indent="-342900" lvl="0" marL="342900" marR="0" rtl="0" algn="l">
              <a:lnSpc>
                <a:spcPct val="90000"/>
              </a:lnSpc>
              <a:spcBef>
                <a:spcPts val="592"/>
              </a:spcBef>
              <a:spcAft>
                <a:spcPts val="0"/>
              </a:spcAft>
              <a:buClr>
                <a:schemeClr val="dk1"/>
              </a:buClr>
              <a:buSzPct val="98666"/>
              <a:buFont typeface="Arial"/>
              <a:buChar char="•"/>
            </a:pPr>
            <a:r>
              <a:rPr b="0" i="0" lang="en-GB" sz="2960" u="none" cap="none" strike="noStrike">
                <a:solidFill>
                  <a:schemeClr val="dk1"/>
                </a:solidFill>
                <a:latin typeface="Calibri"/>
                <a:ea typeface="Calibri"/>
                <a:cs typeface="Calibri"/>
                <a:sym typeface="Calibri"/>
              </a:rPr>
              <a:t>Categorical data</a:t>
            </a:r>
          </a:p>
          <a:p>
            <a:pPr indent="-342900" lvl="0" marL="342900" marR="0" rtl="0" algn="l">
              <a:lnSpc>
                <a:spcPct val="90000"/>
              </a:lnSpc>
              <a:spcBef>
                <a:spcPts val="592"/>
              </a:spcBef>
              <a:spcAft>
                <a:spcPts val="0"/>
              </a:spcAft>
              <a:buClr>
                <a:schemeClr val="dk1"/>
              </a:buClr>
              <a:buSzPct val="98666"/>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SzPct val="25000"/>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SzPct val="25000"/>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SzPct val="25000"/>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SzPct val="25000"/>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SzPct val="98666"/>
              <a:buFont typeface="Arial"/>
              <a:buChar char="•"/>
            </a:pPr>
            <a:r>
              <a:rPr b="0" i="0" lang="en-GB" sz="2960" u="none" cap="none" strike="noStrike">
                <a:solidFill>
                  <a:schemeClr val="dk1"/>
                </a:solidFill>
                <a:latin typeface="Calibri"/>
                <a:ea typeface="Calibri"/>
                <a:cs typeface="Calibri"/>
                <a:sym typeface="Calibri"/>
              </a:rPr>
              <a:t>Look for association (relationship) between row variable and column variable</a:t>
            </a:r>
          </a:p>
        </p:txBody>
      </p:sp>
      <p:graphicFrame>
        <p:nvGraphicFramePr>
          <p:cNvPr id="1068" name="Shape 1068"/>
          <p:cNvGraphicFramePr/>
          <p:nvPr/>
        </p:nvGraphicFramePr>
        <p:xfrm>
          <a:off x="1214437" y="3429000"/>
          <a:ext cx="3000000" cy="3000000"/>
        </p:xfrm>
        <a:graphic>
          <a:graphicData uri="http://schemas.openxmlformats.org/drawingml/2006/table">
            <a:tbl>
              <a:tblPr bandRow="1" firstRow="1">
                <a:noFill/>
                <a:tableStyleId>{4F8E637C-12CD-443B-8B6B-ABF498D4492B}</a:tableStyleId>
              </a:tblPr>
              <a:tblGrid>
                <a:gridCol w="2228950"/>
                <a:gridCol w="1320200"/>
                <a:gridCol w="1046125"/>
              </a:tblGrid>
              <a:tr h="481925">
                <a:tc row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Treatment group</a:t>
                      </a:r>
                    </a:p>
                  </a:txBody>
                  <a:tcPr marT="45725" marB="45725" marR="91450" marL="91450"/>
                </a:tc>
                <a:tc grid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Tumour shrinkage</a:t>
                      </a:r>
                    </a:p>
                  </a:txBody>
                  <a:tcPr marT="45725" marB="45725" marR="91450" marL="91450"/>
                </a:tc>
                <a:tc hMerge="1"/>
              </a:tr>
              <a:tr h="451025">
                <a:tc vMerge="1"/>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No</a:t>
                      </a:r>
                    </a:p>
                  </a:txBody>
                  <a:tcPr marT="0" marB="0" marR="68575" marL="68575" anchor="ctr">
                    <a:solidFill>
                      <a:schemeClr val="accent1"/>
                    </a:solidFill>
                  </a:tcPr>
                </a:tc>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Yes</a:t>
                      </a:r>
                    </a:p>
                  </a:txBody>
                  <a:tcPr marT="0" marB="0" marR="68575" marL="68575" anchor="ctr">
                    <a:solidFill>
                      <a:schemeClr val="accent1"/>
                    </a:solidFill>
                  </a:tcP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Treatment</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44</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40</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Placebo</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24</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16</a:t>
                      </a:r>
                    </a:p>
                  </a:txBody>
                  <a:tcPr marT="0" marB="0" marR="68575" marL="68575" anchor="ctr"/>
                </a:tc>
              </a:tr>
            </a:tbl>
          </a:graphicData>
        </a:graphic>
      </p:graphicFrame>
      <p:grpSp>
        <p:nvGrpSpPr>
          <p:cNvPr id="1069" name="Shape 1069"/>
          <p:cNvGrpSpPr/>
          <p:nvPr/>
        </p:nvGrpSpPr>
        <p:grpSpPr>
          <a:xfrm>
            <a:off x="3446462" y="4365624"/>
            <a:ext cx="4752975" cy="935038"/>
            <a:chOff x="4283967" y="3645023"/>
            <a:chExt cx="2166656" cy="576064"/>
          </a:xfrm>
        </p:grpSpPr>
        <p:sp>
          <p:nvSpPr>
            <p:cNvPr id="1070" name="Shape 1070"/>
            <p:cNvSpPr/>
            <p:nvPr/>
          </p:nvSpPr>
          <p:spPr>
            <a:xfrm>
              <a:off x="4283967" y="3645023"/>
              <a:ext cx="1080433" cy="576064"/>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71" name="Shape 1071"/>
            <p:cNvSpPr txBox="1"/>
            <p:nvPr/>
          </p:nvSpPr>
          <p:spPr>
            <a:xfrm>
              <a:off x="5957469" y="3777962"/>
              <a:ext cx="493155" cy="32198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lang="en-GB" sz="2800">
                  <a:solidFill>
                    <a:srgbClr val="FF0000"/>
                  </a:solidFill>
                  <a:latin typeface="Calibri"/>
                  <a:ea typeface="Calibri"/>
                  <a:cs typeface="Calibri"/>
                  <a:sym typeface="Calibri"/>
                </a:rPr>
                <a:t>2 x 2</a:t>
              </a:r>
            </a:p>
          </p:txBody>
        </p:sp>
        <p:cxnSp>
          <p:nvCxnSpPr>
            <p:cNvPr id="1072" name="Shape 1072"/>
            <p:cNvCxnSpPr/>
            <p:nvPr/>
          </p:nvCxnSpPr>
          <p:spPr>
            <a:xfrm>
              <a:off x="5436044" y="3933544"/>
              <a:ext cx="504394" cy="978"/>
            </a:xfrm>
            <a:prstGeom prst="straightConnector1">
              <a:avLst/>
            </a:prstGeom>
            <a:noFill/>
            <a:ln cap="flat" cmpd="sng" w="38100">
              <a:solidFill>
                <a:srgbClr val="FF0000"/>
              </a:solidFill>
              <a:prstDash val="solid"/>
              <a:round/>
              <a:headEnd len="lg" w="lg" type="stealth"/>
              <a:tailEnd len="med" w="med" type="none"/>
            </a:ln>
          </p:spPr>
        </p:cxnSp>
      </p:gr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7" name="Shape 1077"/>
        <p:cNvGrpSpPr/>
        <p:nvPr/>
      </p:nvGrpSpPr>
      <p:grpSpPr>
        <a:xfrm>
          <a:off x="0" y="0"/>
          <a:ext cx="0" cy="0"/>
          <a:chOff x="0" y="0"/>
          <a:chExt cx="0" cy="0"/>
        </a:xfrm>
      </p:grpSpPr>
      <p:sp>
        <p:nvSpPr>
          <p:cNvPr id="1078" name="Shape 1078"/>
          <p:cNvSpPr txBox="1"/>
          <p:nvPr>
            <p:ph type="title"/>
          </p:nvPr>
        </p:nvSpPr>
        <p:spPr>
          <a:xfrm>
            <a:off x="142875" y="274637"/>
            <a:ext cx="8858249" cy="1143000"/>
          </a:xfrm>
          <a:prstGeom prst="rect">
            <a:avLst/>
          </a:prstGeom>
          <a:noFill/>
          <a:ln>
            <a:noFill/>
          </a:ln>
        </p:spPr>
        <p:txBody>
          <a:bodyPr anchorCtr="0" anchor="ctr" bIns="45700" lIns="91425" rIns="91425" tIns="45700">
            <a:noAutofit/>
          </a:bodyPr>
          <a:lstStyle/>
          <a:p>
            <a:pPr lvl="0" rtl="0" algn="l">
              <a:lnSpc>
                <a:spcPct val="130000"/>
              </a:lnSpc>
              <a:spcBef>
                <a:spcPts val="0"/>
              </a:spcBef>
              <a:spcAft>
                <a:spcPts val="600"/>
              </a:spcAft>
              <a:buSzPct val="25000"/>
              <a:buNone/>
            </a:pPr>
            <a:r>
              <a:rPr lang="en-GB"/>
              <a:t>Pearson’s c</a:t>
            </a:r>
            <a:r>
              <a:rPr b="0" i="0" lang="en-GB" sz="4400" u="none" cap="none" strike="noStrike">
                <a:solidFill>
                  <a:schemeClr val="dk1"/>
                </a:solidFill>
                <a:latin typeface="Calibri"/>
                <a:ea typeface="Calibri"/>
                <a:cs typeface="Calibri"/>
                <a:sym typeface="Calibri"/>
              </a:rPr>
              <a:t>hi-square test</a:t>
            </a:r>
          </a:p>
        </p:txBody>
      </p:sp>
      <p:sp>
        <p:nvSpPr>
          <p:cNvPr id="1079" name="Shape 1079"/>
          <p:cNvSpPr txBox="1"/>
          <p:nvPr>
            <p:ph idx="1" type="body"/>
          </p:nvPr>
        </p:nvSpPr>
        <p:spPr>
          <a:xfrm>
            <a:off x="457200" y="1600200"/>
            <a:ext cx="8229600" cy="4997449"/>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100740"/>
              <a:buFont typeface="Arial"/>
              <a:buChar char="•"/>
            </a:pPr>
            <a:r>
              <a:rPr b="1" i="0" lang="en-GB" sz="2720" u="none" cap="none" strike="noStrike">
                <a:solidFill>
                  <a:schemeClr val="dk1"/>
                </a:solidFill>
                <a:latin typeface="Calibri"/>
                <a:ea typeface="Calibri"/>
                <a:cs typeface="Calibri"/>
                <a:sym typeface="Calibri"/>
              </a:rPr>
              <a:t>E.g. Research question:</a:t>
            </a:r>
            <a:r>
              <a:rPr b="0" i="0" lang="en-GB" sz="2720" u="none" cap="none" strike="noStrike">
                <a:solidFill>
                  <a:schemeClr val="dk1"/>
                </a:solidFill>
                <a:latin typeface="Calibri"/>
                <a:ea typeface="Calibri"/>
                <a:cs typeface="Calibri"/>
                <a:sym typeface="Calibri"/>
              </a:rPr>
              <a:t>	 A trial to assess the effectiveness of a new treatment versus a placebo in reducing tumour size in patients with ovarian cancer.</a:t>
            </a:r>
          </a:p>
          <a:p>
            <a:pPr indent="-342900" lvl="0" marL="342900" marR="0" rtl="0" algn="l">
              <a:lnSpc>
                <a:spcPct val="80000"/>
              </a:lnSpc>
              <a:spcBef>
                <a:spcPts val="544"/>
              </a:spcBef>
              <a:spcAft>
                <a:spcPts val="0"/>
              </a:spcAft>
              <a:buClr>
                <a:schemeClr val="dk1"/>
              </a:buClr>
              <a:buSzPct val="25000"/>
              <a:buFont typeface="Arial"/>
              <a:buNone/>
            </a:pPr>
            <a:r>
              <a:t/>
            </a:r>
            <a:endParaRPr b="0" i="0" sz="2720" u="none" cap="none" strike="noStrike">
              <a:solidFill>
                <a:schemeClr val="dk1"/>
              </a:solidFill>
              <a:latin typeface="Calibri"/>
              <a:ea typeface="Calibri"/>
              <a:cs typeface="Calibri"/>
              <a:sym typeface="Calibri"/>
            </a:endParaRPr>
          </a:p>
          <a:p>
            <a:pPr indent="-342900" lvl="0" marL="342900" marR="0" rtl="0" algn="l">
              <a:lnSpc>
                <a:spcPct val="80000"/>
              </a:lnSpc>
              <a:spcBef>
                <a:spcPts val="544"/>
              </a:spcBef>
              <a:spcAft>
                <a:spcPts val="0"/>
              </a:spcAft>
              <a:buClr>
                <a:schemeClr val="dk1"/>
              </a:buClr>
              <a:buSzPct val="25000"/>
              <a:buFont typeface="Arial"/>
              <a:buNone/>
            </a:pPr>
            <a:r>
              <a:t/>
            </a:r>
            <a:endParaRPr b="0" i="0" sz="2720" u="none" cap="none" strike="noStrike">
              <a:solidFill>
                <a:schemeClr val="dk1"/>
              </a:solidFill>
              <a:latin typeface="Calibri"/>
              <a:ea typeface="Calibri"/>
              <a:cs typeface="Calibri"/>
              <a:sym typeface="Calibri"/>
            </a:endParaRPr>
          </a:p>
          <a:p>
            <a:pPr indent="-342900" lvl="0" marL="342900" marR="0" rtl="0" algn="l">
              <a:lnSpc>
                <a:spcPct val="80000"/>
              </a:lnSpc>
              <a:spcBef>
                <a:spcPts val="544"/>
              </a:spcBef>
              <a:spcAft>
                <a:spcPts val="0"/>
              </a:spcAft>
              <a:buClr>
                <a:schemeClr val="dk1"/>
              </a:buClr>
              <a:buSzPct val="25000"/>
              <a:buFont typeface="Arial"/>
              <a:buNone/>
            </a:pPr>
            <a:r>
              <a:t/>
            </a:r>
            <a:endParaRPr b="0" i="0" sz="2720" u="none" cap="none" strike="noStrike">
              <a:solidFill>
                <a:schemeClr val="dk1"/>
              </a:solidFill>
              <a:latin typeface="Calibri"/>
              <a:ea typeface="Calibri"/>
              <a:cs typeface="Calibri"/>
              <a:sym typeface="Calibri"/>
            </a:endParaRPr>
          </a:p>
          <a:p>
            <a:pPr indent="-342900" lvl="0" marL="342900" marR="0" rtl="0" algn="l">
              <a:lnSpc>
                <a:spcPct val="80000"/>
              </a:lnSpc>
              <a:spcBef>
                <a:spcPts val="544"/>
              </a:spcBef>
              <a:spcAft>
                <a:spcPts val="0"/>
              </a:spcAft>
              <a:buClr>
                <a:schemeClr val="dk1"/>
              </a:buClr>
              <a:buSzPct val="25000"/>
              <a:buFont typeface="Arial"/>
              <a:buNone/>
            </a:pPr>
            <a:r>
              <a:t/>
            </a:r>
            <a:endParaRPr b="0" i="0" sz="2720" u="none" cap="none" strike="noStrike">
              <a:solidFill>
                <a:schemeClr val="dk1"/>
              </a:solidFill>
              <a:latin typeface="Calibri"/>
              <a:ea typeface="Calibri"/>
              <a:cs typeface="Calibri"/>
              <a:sym typeface="Calibri"/>
            </a:endParaRPr>
          </a:p>
          <a:p>
            <a:pPr indent="-342900" lvl="0" marL="342900" marR="0" rtl="0" algn="l">
              <a:lnSpc>
                <a:spcPct val="80000"/>
              </a:lnSpc>
              <a:spcBef>
                <a:spcPts val="884"/>
              </a:spcBef>
              <a:spcAft>
                <a:spcPts val="0"/>
              </a:spcAft>
              <a:buClr>
                <a:schemeClr val="dk1"/>
              </a:buClr>
              <a:buSzPct val="25000"/>
              <a:buFont typeface="Arial"/>
              <a:buNone/>
            </a:pPr>
            <a:r>
              <a:t/>
            </a:r>
            <a:endParaRPr b="0" i="0" sz="4420" u="none" cap="none" strike="noStrike">
              <a:solidFill>
                <a:schemeClr val="dk1"/>
              </a:solidFill>
              <a:latin typeface="Calibri"/>
              <a:ea typeface="Calibri"/>
              <a:cs typeface="Calibri"/>
              <a:sym typeface="Calibri"/>
            </a:endParaRPr>
          </a:p>
          <a:p>
            <a:pPr indent="-342900" lvl="0" marL="342900" marR="0" rtl="0" algn="l">
              <a:lnSpc>
                <a:spcPct val="80000"/>
              </a:lnSpc>
              <a:spcBef>
                <a:spcPts val="544"/>
              </a:spcBef>
              <a:spcAft>
                <a:spcPts val="0"/>
              </a:spcAft>
              <a:buClr>
                <a:srgbClr val="C00000"/>
              </a:buClr>
              <a:buSzPct val="100740"/>
              <a:buFont typeface="Arial"/>
              <a:buChar char="•"/>
            </a:pPr>
            <a:r>
              <a:rPr b="0" i="0" lang="en-GB" sz="2720" u="none" cap="none" strike="noStrike">
                <a:solidFill>
                  <a:srgbClr val="C00000"/>
                </a:solidFill>
                <a:latin typeface="Calibri"/>
                <a:ea typeface="Calibri"/>
                <a:cs typeface="Calibri"/>
                <a:sym typeface="Calibri"/>
              </a:rPr>
              <a:t>Is there an association between treatment group and tumour shrinkage?</a:t>
            </a:r>
          </a:p>
          <a:p>
            <a:pPr indent="-342900" lvl="0" marL="342900" marR="0" rtl="0" algn="l">
              <a:lnSpc>
                <a:spcPct val="80000"/>
              </a:lnSpc>
              <a:spcBef>
                <a:spcPts val="544"/>
              </a:spcBef>
              <a:spcAft>
                <a:spcPts val="0"/>
              </a:spcAft>
              <a:buClr>
                <a:schemeClr val="dk1"/>
              </a:buClr>
              <a:buSzPct val="100740"/>
              <a:buFont typeface="Arial"/>
              <a:buChar char="•"/>
            </a:pPr>
            <a:r>
              <a:rPr b="1" i="0" lang="en-GB" sz="2720" u="none" cap="none" strike="noStrike">
                <a:solidFill>
                  <a:schemeClr val="dk1"/>
                </a:solidFill>
                <a:latin typeface="Calibri"/>
                <a:ea typeface="Calibri"/>
                <a:cs typeface="Calibri"/>
                <a:sym typeface="Calibri"/>
              </a:rPr>
              <a:t>Null hypothesis, </a:t>
            </a:r>
            <a:r>
              <a:rPr b="1" i="0" lang="en-GB" sz="2720" u="none" cap="none" strike="noStrike">
                <a:solidFill>
                  <a:srgbClr val="C00000"/>
                </a:solidFill>
                <a:latin typeface="Calibri"/>
                <a:ea typeface="Calibri"/>
                <a:cs typeface="Calibri"/>
                <a:sym typeface="Calibri"/>
              </a:rPr>
              <a:t>H</a:t>
            </a:r>
            <a:r>
              <a:rPr b="1" baseline="-25000" i="0" lang="en-GB" sz="2720" u="none" cap="none" strike="noStrike">
                <a:solidFill>
                  <a:srgbClr val="C00000"/>
                </a:solidFill>
                <a:latin typeface="Calibri"/>
                <a:ea typeface="Calibri"/>
                <a:cs typeface="Calibri"/>
                <a:sym typeface="Calibri"/>
              </a:rPr>
              <a:t>0 </a:t>
            </a:r>
            <a:r>
              <a:rPr b="1" i="0" lang="en-GB" sz="2720" u="none" cap="none" strike="noStrike">
                <a:solidFill>
                  <a:schemeClr val="dk1"/>
                </a:solidFill>
                <a:latin typeface="Calibri"/>
                <a:ea typeface="Calibri"/>
                <a:cs typeface="Calibri"/>
                <a:sym typeface="Calibri"/>
              </a:rPr>
              <a:t>: </a:t>
            </a:r>
            <a:r>
              <a:rPr b="0" i="0" lang="en-GB" sz="2720" u="none" cap="none" strike="noStrike">
                <a:solidFill>
                  <a:schemeClr val="dk1"/>
                </a:solidFill>
                <a:latin typeface="Calibri"/>
                <a:ea typeface="Calibri"/>
                <a:cs typeface="Calibri"/>
                <a:sym typeface="Calibri"/>
              </a:rPr>
              <a:t>No association</a:t>
            </a:r>
          </a:p>
          <a:p>
            <a:pPr indent="-342900" lvl="0" marL="342900" marR="0" rtl="0" algn="l">
              <a:lnSpc>
                <a:spcPct val="80000"/>
              </a:lnSpc>
              <a:spcBef>
                <a:spcPts val="544"/>
              </a:spcBef>
              <a:spcAft>
                <a:spcPts val="0"/>
              </a:spcAft>
              <a:buClr>
                <a:schemeClr val="dk1"/>
              </a:buClr>
              <a:buSzPct val="100740"/>
              <a:buFont typeface="Arial"/>
              <a:buChar char="•"/>
            </a:pPr>
            <a:r>
              <a:rPr b="1" i="0" lang="en-GB" sz="2720" u="none" cap="none" strike="noStrike">
                <a:solidFill>
                  <a:schemeClr val="dk1"/>
                </a:solidFill>
                <a:latin typeface="Calibri"/>
                <a:ea typeface="Calibri"/>
                <a:cs typeface="Calibri"/>
                <a:sym typeface="Calibri"/>
              </a:rPr>
              <a:t>Alternative hypothesis, </a:t>
            </a:r>
            <a:r>
              <a:rPr b="1" i="0" lang="en-GB" sz="2720" u="none" cap="none" strike="noStrike">
                <a:solidFill>
                  <a:srgbClr val="C00000"/>
                </a:solidFill>
                <a:latin typeface="Calibri"/>
                <a:ea typeface="Calibri"/>
                <a:cs typeface="Calibri"/>
                <a:sym typeface="Calibri"/>
              </a:rPr>
              <a:t>H</a:t>
            </a:r>
            <a:r>
              <a:rPr b="1" baseline="-25000" i="0" lang="en-GB" sz="2720" u="none" cap="none" strike="noStrike">
                <a:solidFill>
                  <a:srgbClr val="C00000"/>
                </a:solidFill>
                <a:latin typeface="Calibri"/>
                <a:ea typeface="Calibri"/>
                <a:cs typeface="Calibri"/>
                <a:sym typeface="Calibri"/>
              </a:rPr>
              <a:t>1 </a:t>
            </a:r>
            <a:r>
              <a:rPr b="1" i="0" lang="en-GB" sz="2720" u="none" cap="none" strike="noStrike">
                <a:solidFill>
                  <a:schemeClr val="dk1"/>
                </a:solidFill>
                <a:latin typeface="Calibri"/>
                <a:ea typeface="Calibri"/>
                <a:cs typeface="Calibri"/>
                <a:sym typeface="Calibri"/>
              </a:rPr>
              <a:t>: </a:t>
            </a:r>
            <a:r>
              <a:rPr b="0" i="0" lang="en-GB" sz="2720" u="none" cap="none" strike="noStrike">
                <a:solidFill>
                  <a:schemeClr val="dk1"/>
                </a:solidFill>
                <a:latin typeface="Calibri"/>
                <a:ea typeface="Calibri"/>
                <a:cs typeface="Calibri"/>
                <a:sym typeface="Calibri"/>
              </a:rPr>
              <a:t>Some association</a:t>
            </a:r>
          </a:p>
        </p:txBody>
      </p:sp>
      <p:graphicFrame>
        <p:nvGraphicFramePr>
          <p:cNvPr id="1080" name="Shape 1080"/>
          <p:cNvGraphicFramePr/>
          <p:nvPr/>
        </p:nvGraphicFramePr>
        <p:xfrm>
          <a:off x="1187450" y="2925490"/>
          <a:ext cx="3000000" cy="3000000"/>
        </p:xfrm>
        <a:graphic>
          <a:graphicData uri="http://schemas.openxmlformats.org/drawingml/2006/table">
            <a:tbl>
              <a:tblPr bandRow="1" firstRow="1">
                <a:noFill/>
                <a:tableStyleId>{4F8E637C-12CD-443B-8B6B-ABF498D4492B}</a:tableStyleId>
              </a:tblPr>
              <a:tblGrid>
                <a:gridCol w="2228950"/>
                <a:gridCol w="1320200"/>
                <a:gridCol w="1046125"/>
              </a:tblGrid>
              <a:tr h="481925">
                <a:tc row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Treatment group</a:t>
                      </a:r>
                    </a:p>
                  </a:txBody>
                  <a:tcPr marT="45725" marB="45725" marR="91450" marL="91450"/>
                </a:tc>
                <a:tc grid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Tumour shrinkage</a:t>
                      </a:r>
                    </a:p>
                  </a:txBody>
                  <a:tcPr marT="45725" marB="45725" marR="91450" marL="91450"/>
                </a:tc>
                <a:tc hMerge="1"/>
              </a:tr>
              <a:tr h="451025">
                <a:tc vMerge="1"/>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No</a:t>
                      </a:r>
                    </a:p>
                  </a:txBody>
                  <a:tcPr marT="0" marB="0" marR="68575" marL="68575" anchor="ctr">
                    <a:solidFill>
                      <a:schemeClr val="accent1"/>
                    </a:solidFill>
                  </a:tcPr>
                </a:tc>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Yes</a:t>
                      </a:r>
                    </a:p>
                  </a:txBody>
                  <a:tcPr marT="0" marB="0" marR="68575" marL="68575" anchor="ctr">
                    <a:solidFill>
                      <a:schemeClr val="accent1"/>
                    </a:solidFill>
                  </a:tcP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Treatment</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44</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40</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Placebo</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24</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16</a:t>
                      </a:r>
                    </a:p>
                  </a:txBody>
                  <a:tcPr marT="0" marB="0" marR="68575" marL="68575" anchor="ctr"/>
                </a:tc>
              </a:tr>
            </a:tbl>
          </a:graphicData>
        </a:graphic>
      </p:graphicFrame>
      <p:sp>
        <p:nvSpPr>
          <p:cNvPr id="1081" name="Shape 1081"/>
          <p:cNvSpPr/>
          <p:nvPr/>
        </p:nvSpPr>
        <p:spPr>
          <a:xfrm>
            <a:off x="3419475" y="3860526"/>
            <a:ext cx="2370137" cy="936624"/>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9">
                                            <p:txEl>
                                              <p:pRg end="0" st="0"/>
                                            </p:txEl>
                                          </p:spTgt>
                                        </p:tgtEl>
                                        <p:attrNameLst>
                                          <p:attrName>style.visibility</p:attrName>
                                        </p:attrNameLst>
                                      </p:cBhvr>
                                      <p:to>
                                        <p:strVal val="visible"/>
                                      </p:to>
                                    </p:set>
                                    <p:animEffect filter="fade" transition="in">
                                      <p:cBhvr>
                                        <p:cTn dur="500"/>
                                        <p:tgtEl>
                                          <p:spTgt spid="10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9">
                                            <p:txEl>
                                              <p:pRg end="1" st="1"/>
                                            </p:txEl>
                                          </p:spTgt>
                                        </p:tgtEl>
                                        <p:attrNameLst>
                                          <p:attrName>style.visibility</p:attrName>
                                        </p:attrNameLst>
                                      </p:cBhvr>
                                      <p:to>
                                        <p:strVal val="visible"/>
                                      </p:to>
                                    </p:set>
                                    <p:animEffect filter="fade" transition="in">
                                      <p:cBhvr>
                                        <p:cTn dur="500"/>
                                        <p:tgtEl>
                                          <p:spTgt spid="10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9">
                                            <p:txEl>
                                              <p:pRg end="2" st="2"/>
                                            </p:txEl>
                                          </p:spTgt>
                                        </p:tgtEl>
                                        <p:attrNameLst>
                                          <p:attrName>style.visibility</p:attrName>
                                        </p:attrNameLst>
                                      </p:cBhvr>
                                      <p:to>
                                        <p:strVal val="visible"/>
                                      </p:to>
                                    </p:set>
                                    <p:animEffect filter="fade" transition="in">
                                      <p:cBhvr>
                                        <p:cTn dur="500"/>
                                        <p:tgtEl>
                                          <p:spTgt spid="10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9">
                                            <p:txEl>
                                              <p:pRg end="3" st="3"/>
                                            </p:txEl>
                                          </p:spTgt>
                                        </p:tgtEl>
                                        <p:attrNameLst>
                                          <p:attrName>style.visibility</p:attrName>
                                        </p:attrNameLst>
                                      </p:cBhvr>
                                      <p:to>
                                        <p:strVal val="visible"/>
                                      </p:to>
                                    </p:set>
                                    <p:animEffect filter="fade" transition="in">
                                      <p:cBhvr>
                                        <p:cTn dur="500"/>
                                        <p:tgtEl>
                                          <p:spTgt spid="10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9">
                                            <p:txEl>
                                              <p:pRg end="4" st="4"/>
                                            </p:txEl>
                                          </p:spTgt>
                                        </p:tgtEl>
                                        <p:attrNameLst>
                                          <p:attrName>style.visibility</p:attrName>
                                        </p:attrNameLst>
                                      </p:cBhvr>
                                      <p:to>
                                        <p:strVal val="visible"/>
                                      </p:to>
                                    </p:set>
                                    <p:animEffect filter="fade" transition="in">
                                      <p:cBhvr>
                                        <p:cTn dur="500"/>
                                        <p:tgtEl>
                                          <p:spTgt spid="107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9">
                                            <p:txEl>
                                              <p:pRg end="5" st="5"/>
                                            </p:txEl>
                                          </p:spTgt>
                                        </p:tgtEl>
                                        <p:attrNameLst>
                                          <p:attrName>style.visibility</p:attrName>
                                        </p:attrNameLst>
                                      </p:cBhvr>
                                      <p:to>
                                        <p:strVal val="visible"/>
                                      </p:to>
                                    </p:set>
                                    <p:animEffect filter="fade" transition="in">
                                      <p:cBhvr>
                                        <p:cTn dur="500"/>
                                        <p:tgtEl>
                                          <p:spTgt spid="107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9">
                                            <p:txEl>
                                              <p:pRg end="6" st="6"/>
                                            </p:txEl>
                                          </p:spTgt>
                                        </p:tgtEl>
                                        <p:attrNameLst>
                                          <p:attrName>style.visibility</p:attrName>
                                        </p:attrNameLst>
                                      </p:cBhvr>
                                      <p:to>
                                        <p:strVal val="visible"/>
                                      </p:to>
                                    </p:set>
                                    <p:animEffect filter="fade" transition="in">
                                      <p:cBhvr>
                                        <p:cTn dur="500"/>
                                        <p:tgtEl>
                                          <p:spTgt spid="107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9">
                                            <p:txEl>
                                              <p:pRg end="7" st="7"/>
                                            </p:txEl>
                                          </p:spTgt>
                                        </p:tgtEl>
                                        <p:attrNameLst>
                                          <p:attrName>style.visibility</p:attrName>
                                        </p:attrNameLst>
                                      </p:cBhvr>
                                      <p:to>
                                        <p:strVal val="visible"/>
                                      </p:to>
                                    </p:set>
                                    <p:animEffect filter="fade" transition="in">
                                      <p:cBhvr>
                                        <p:cTn dur="500"/>
                                        <p:tgtEl>
                                          <p:spTgt spid="107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9">
                                            <p:txEl>
                                              <p:pRg end="8" st="8"/>
                                            </p:txEl>
                                          </p:spTgt>
                                        </p:tgtEl>
                                        <p:attrNameLst>
                                          <p:attrName>style.visibility</p:attrName>
                                        </p:attrNameLst>
                                      </p:cBhvr>
                                      <p:to>
                                        <p:strVal val="visible"/>
                                      </p:to>
                                    </p:set>
                                    <p:animEffect filter="fade" transition="in">
                                      <p:cBhvr>
                                        <p:cTn dur="500"/>
                                        <p:tgtEl>
                                          <p:spTgt spid="107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6" name="Shape 1086"/>
        <p:cNvGrpSpPr/>
        <p:nvPr/>
      </p:nvGrpSpPr>
      <p:grpSpPr>
        <a:xfrm>
          <a:off x="0" y="0"/>
          <a:ext cx="0" cy="0"/>
          <a:chOff x="0" y="0"/>
          <a:chExt cx="0" cy="0"/>
        </a:xfrm>
      </p:grpSpPr>
      <p:sp>
        <p:nvSpPr>
          <p:cNvPr id="1087" name="Shape 108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Chi-square test</a:t>
            </a:r>
          </a:p>
        </p:txBody>
      </p:sp>
      <p:graphicFrame>
        <p:nvGraphicFramePr>
          <p:cNvPr id="1088" name="Shape 1088"/>
          <p:cNvGraphicFramePr/>
          <p:nvPr/>
        </p:nvGraphicFramePr>
        <p:xfrm>
          <a:off x="285750" y="2438400"/>
          <a:ext cx="3000000" cy="3000000"/>
        </p:xfrm>
        <a:graphic>
          <a:graphicData uri="http://schemas.openxmlformats.org/drawingml/2006/table">
            <a:tbl>
              <a:tblPr bandRow="1" firstRow="1">
                <a:noFill/>
                <a:tableStyleId>{4F8E637C-12CD-443B-8B6B-ABF498D4492B}</a:tableStyleId>
              </a:tblPr>
              <a:tblGrid>
                <a:gridCol w="2228950"/>
                <a:gridCol w="1320200"/>
                <a:gridCol w="1046125"/>
                <a:gridCol w="1048325"/>
              </a:tblGrid>
              <a:tr h="481925">
                <a:tc row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Treatment group</a:t>
                      </a:r>
                    </a:p>
                  </a:txBody>
                  <a:tcPr marT="45725" marB="45725" marR="91450" marL="91450"/>
                </a:tc>
                <a:tc grid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Tumour shrinkage</a:t>
                      </a:r>
                    </a:p>
                  </a:txBody>
                  <a:tcPr marT="45725" marB="45725" marR="91450" marL="91450"/>
                </a:tc>
                <a:tc hMerge="1"/>
                <a:tc rowSpan="2">
                  <a:txBody>
                    <a:bodyPr>
                      <a:noAutofit/>
                    </a:bodyPr>
                    <a:lstStyle/>
                    <a:p>
                      <a:pPr indent="0" lvl="0" marL="0" marR="0" rtl="0" algn="ctr">
                        <a:spcBef>
                          <a:spcPts val="0"/>
                        </a:spcBef>
                        <a:buSzPct val="25000"/>
                        <a:buNone/>
                      </a:pPr>
                      <a:r>
                        <a:rPr b="1" lang="en-GB" sz="2000">
                          <a:solidFill>
                            <a:schemeClr val="lt1"/>
                          </a:solidFill>
                          <a:latin typeface="Calibri"/>
                          <a:ea typeface="Calibri"/>
                          <a:cs typeface="Calibri"/>
                          <a:sym typeface="Calibri"/>
                        </a:rPr>
                        <a:t>Total</a:t>
                      </a:r>
                    </a:p>
                  </a:txBody>
                  <a:tcPr marT="45725" marB="45725" marR="91450" marL="91450"/>
                </a:tc>
              </a:tr>
              <a:tr h="451025">
                <a:tc vMerge="1"/>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No</a:t>
                      </a:r>
                    </a:p>
                  </a:txBody>
                  <a:tcPr marT="0" marB="0" marR="68575" marL="68575" anchor="ctr">
                    <a:solidFill>
                      <a:schemeClr val="accent1"/>
                    </a:solidFill>
                  </a:tcPr>
                </a:tc>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Yes</a:t>
                      </a:r>
                    </a:p>
                  </a:txBody>
                  <a:tcPr marT="0" marB="0" marR="68575" marL="68575" anchor="ctr">
                    <a:solidFill>
                      <a:schemeClr val="accent1"/>
                    </a:solidFill>
                  </a:tcPr>
                </a:tc>
                <a:tc vMerge="1"/>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Treatment</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44 </a:t>
                      </a:r>
                      <a:r>
                        <a:rPr lang="en-GB" sz="2000">
                          <a:solidFill>
                            <a:srgbClr val="FF0000"/>
                          </a:solidFill>
                          <a:latin typeface="Calibri"/>
                          <a:ea typeface="Calibri"/>
                          <a:cs typeface="Calibri"/>
                          <a:sym typeface="Calibri"/>
                        </a:rPr>
                        <a:t>46.1</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40 </a:t>
                      </a:r>
                      <a:r>
                        <a:rPr lang="en-GB" sz="2000">
                          <a:solidFill>
                            <a:srgbClr val="FF0000"/>
                          </a:solidFill>
                          <a:latin typeface="Calibri"/>
                          <a:ea typeface="Calibri"/>
                          <a:cs typeface="Calibri"/>
                          <a:sym typeface="Calibri"/>
                        </a:rPr>
                        <a:t>37.9</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84</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Placebo</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24 </a:t>
                      </a:r>
                      <a:r>
                        <a:rPr lang="en-GB" sz="2000">
                          <a:solidFill>
                            <a:srgbClr val="FF0000"/>
                          </a:solidFill>
                          <a:latin typeface="Calibri"/>
                          <a:ea typeface="Calibri"/>
                          <a:cs typeface="Calibri"/>
                          <a:sym typeface="Calibri"/>
                        </a:rPr>
                        <a:t>21.9</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16 </a:t>
                      </a:r>
                      <a:r>
                        <a:rPr lang="en-GB" sz="2000">
                          <a:solidFill>
                            <a:srgbClr val="FF0000"/>
                          </a:solidFill>
                          <a:latin typeface="Calibri"/>
                          <a:ea typeface="Calibri"/>
                          <a:cs typeface="Calibri"/>
                          <a:sym typeface="Calibri"/>
                        </a:rPr>
                        <a:t>18.1</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40</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Total</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68</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56</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124</a:t>
                      </a:r>
                    </a:p>
                  </a:txBody>
                  <a:tcPr marT="0" marB="0" marR="68575" marL="68575" anchor="ctr"/>
                </a:tc>
              </a:tr>
            </a:tbl>
          </a:graphicData>
        </a:graphic>
      </p:graphicFrame>
      <p:pic>
        <p:nvPicPr>
          <p:cNvPr id="1089" name="Shape 1089"/>
          <p:cNvPicPr preferRelativeResize="0"/>
          <p:nvPr/>
        </p:nvPicPr>
        <p:blipFill rotWithShape="1">
          <a:blip r:embed="rId3">
            <a:alphaModFix/>
          </a:blip>
          <a:srcRect b="0" l="0" r="0" t="0"/>
          <a:stretch/>
        </p:blipFill>
        <p:spPr>
          <a:xfrm>
            <a:off x="6078537" y="2573338"/>
            <a:ext cx="2830511" cy="711200"/>
          </a:xfrm>
          <a:prstGeom prst="rect">
            <a:avLst/>
          </a:prstGeom>
          <a:noFill/>
          <a:ln>
            <a:noFill/>
          </a:ln>
        </p:spPr>
      </p:pic>
      <p:cxnSp>
        <p:nvCxnSpPr>
          <p:cNvPr id="1090" name="Shape 1090"/>
          <p:cNvCxnSpPr/>
          <p:nvPr/>
        </p:nvCxnSpPr>
        <p:spPr>
          <a:xfrm>
            <a:off x="3348037" y="3789362"/>
            <a:ext cx="287337" cy="1295400"/>
          </a:xfrm>
          <a:prstGeom prst="straightConnector1">
            <a:avLst/>
          </a:prstGeom>
          <a:noFill/>
          <a:ln cap="flat" cmpd="sng" w="28575">
            <a:solidFill>
              <a:srgbClr val="00B0F0"/>
            </a:solidFill>
            <a:prstDash val="solid"/>
            <a:round/>
            <a:headEnd len="med" w="med" type="none"/>
            <a:tailEnd len="lg" w="lg" type="stealth"/>
          </a:ln>
        </p:spPr>
      </p:cxnSp>
      <p:sp>
        <p:nvSpPr>
          <p:cNvPr id="1091" name="Shape 1091"/>
          <p:cNvSpPr/>
          <p:nvPr/>
        </p:nvSpPr>
        <p:spPr>
          <a:xfrm>
            <a:off x="3059113" y="3429000"/>
            <a:ext cx="504824" cy="360363"/>
          </a:xfrm>
          <a:prstGeom prst="ellipse">
            <a:avLst/>
          </a:prstGeom>
          <a:noFill/>
          <a:ln cap="flat" cmpd="sng" w="25400">
            <a:solidFill>
              <a:srgbClr val="00B0F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2" name="Shape 1092"/>
          <p:cNvSpPr/>
          <p:nvPr/>
        </p:nvSpPr>
        <p:spPr>
          <a:xfrm>
            <a:off x="2484438" y="3357562"/>
            <a:ext cx="2374899" cy="935037"/>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3" name="Shape 1093"/>
          <p:cNvSpPr txBox="1"/>
          <p:nvPr/>
        </p:nvSpPr>
        <p:spPr>
          <a:xfrm>
            <a:off x="1908175" y="5300662"/>
            <a:ext cx="6048374" cy="83185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e.g. </a:t>
            </a:r>
            <a:r>
              <a:rPr lang="en-GB" sz="2400" u="sng">
                <a:solidFill>
                  <a:schemeClr val="dk1"/>
                </a:solidFill>
                <a:latin typeface="Calibri"/>
                <a:ea typeface="Calibri"/>
                <a:cs typeface="Calibri"/>
                <a:sym typeface="Calibri"/>
              </a:rPr>
              <a:t>84</a:t>
            </a:r>
            <a:r>
              <a:rPr lang="en-GB" sz="2400">
                <a:solidFill>
                  <a:schemeClr val="dk1"/>
                </a:solidFill>
                <a:latin typeface="Calibri"/>
                <a:ea typeface="Calibri"/>
                <a:cs typeface="Calibri"/>
                <a:sym typeface="Calibri"/>
              </a:rPr>
              <a:t>  x  </a:t>
            </a:r>
            <a:r>
              <a:rPr lang="en-GB" sz="2400" u="sng">
                <a:solidFill>
                  <a:schemeClr val="dk1"/>
                </a:solidFill>
                <a:latin typeface="Calibri"/>
                <a:ea typeface="Calibri"/>
                <a:cs typeface="Calibri"/>
                <a:sym typeface="Calibri"/>
              </a:rPr>
              <a:t>68</a:t>
            </a:r>
            <a:r>
              <a:rPr lang="en-GB" sz="2400">
                <a:solidFill>
                  <a:schemeClr val="dk1"/>
                </a:solidFill>
                <a:latin typeface="Calibri"/>
                <a:ea typeface="Calibri"/>
                <a:cs typeface="Calibri"/>
                <a:sym typeface="Calibri"/>
              </a:rPr>
              <a:t>  x 124 =  </a:t>
            </a:r>
            <a:r>
              <a:rPr lang="en-GB" sz="2400" u="sng">
                <a:solidFill>
                  <a:schemeClr val="dk1"/>
                </a:solidFill>
                <a:latin typeface="Calibri"/>
                <a:ea typeface="Calibri"/>
                <a:cs typeface="Calibri"/>
                <a:sym typeface="Calibri"/>
              </a:rPr>
              <a:t>84 x 68</a:t>
            </a:r>
            <a:r>
              <a:rPr lang="en-GB" sz="2400">
                <a:solidFill>
                  <a:schemeClr val="dk1"/>
                </a:solidFill>
                <a:latin typeface="Calibri"/>
                <a:ea typeface="Calibri"/>
                <a:cs typeface="Calibri"/>
                <a:sym typeface="Calibri"/>
              </a:rPr>
              <a:t> = 46.1</a:t>
            </a:r>
          </a:p>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       124    124                  124</a:t>
            </a:r>
          </a:p>
        </p:txBody>
      </p:sp>
      <p:sp>
        <p:nvSpPr>
          <p:cNvPr id="1094" name="Shape 1094"/>
          <p:cNvSpPr txBox="1"/>
          <p:nvPr/>
        </p:nvSpPr>
        <p:spPr>
          <a:xfrm>
            <a:off x="468312" y="11255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Calculating expected </a:t>
            </a:r>
            <a:r>
              <a:rPr lang="en-GB" sz="2800">
                <a:solidFill>
                  <a:schemeClr val="dk1"/>
                </a:solidFill>
                <a:latin typeface="Calibri"/>
                <a:ea typeface="Calibri"/>
                <a:cs typeface="Calibri"/>
                <a:sym typeface="Calibri"/>
              </a:rPr>
              <a:t>frequencies </a:t>
            </a:r>
            <a:r>
              <a:rPr lang="en-GB" sz="2800">
                <a:solidFill>
                  <a:schemeClr val="dk1"/>
                </a:solidFill>
                <a:latin typeface="Calibri"/>
                <a:ea typeface="Calibri"/>
                <a:cs typeface="Calibri"/>
                <a:sym typeface="Calibri"/>
              </a:rPr>
              <a:t>under null hypothesis: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000" u="none" cap="none" strike="noStrike">
                <a:solidFill>
                  <a:schemeClr val="dk1"/>
                </a:solidFill>
                <a:latin typeface="Calibri"/>
                <a:ea typeface="Calibri"/>
                <a:cs typeface="Calibri"/>
                <a:sym typeface="Calibri"/>
              </a:rPr>
              <a:t>Measurements: </a:t>
            </a:r>
          </a:p>
          <a:p>
            <a:pPr indent="0" lvl="0" marL="0" marR="0" rtl="0" algn="l">
              <a:spcBef>
                <a:spcPts val="0"/>
              </a:spcBef>
              <a:spcAft>
                <a:spcPts val="0"/>
              </a:spcAft>
              <a:buSzPct val="25000"/>
              <a:buNone/>
            </a:pPr>
            <a:r>
              <a:rPr b="0" i="0" lang="en-GB" sz="4000" u="none" cap="none" strike="noStrike">
                <a:solidFill>
                  <a:schemeClr val="dk1"/>
                </a:solidFill>
                <a:latin typeface="Calibri"/>
                <a:ea typeface="Calibri"/>
                <a:cs typeface="Calibri"/>
                <a:sym typeface="Calibri"/>
              </a:rPr>
              <a:t>Dependent / Independent?</a:t>
            </a:r>
          </a:p>
        </p:txBody>
      </p:sp>
      <p:sp>
        <p:nvSpPr>
          <p:cNvPr id="161" name="Shape 161"/>
          <p:cNvSpPr txBox="1"/>
          <p:nvPr>
            <p:ph idx="1" type="body"/>
          </p:nvPr>
        </p:nvSpPr>
        <p:spPr>
          <a:xfrm>
            <a:off x="467550" y="1600200"/>
            <a:ext cx="8676600" cy="5141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Measurements of gene expression taken from each of 20 individuals</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Are any measurements more closely related than others?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Siblings/littermates? </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Same individual measured twice? </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Batch effects? </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If no</a:t>
            </a:r>
            <a:r>
              <a:rPr b="0" i="0" lang="en-GB" sz="3200" u="none" cap="none" strike="noStrike">
                <a:solidFill>
                  <a:schemeClr val="dk1"/>
                </a:solidFill>
                <a:latin typeface="Calibri"/>
                <a:ea typeface="Calibri"/>
                <a:cs typeface="Calibri"/>
                <a:sym typeface="Calibri"/>
              </a:rPr>
              <a:t> reason</a:t>
            </a:r>
            <a:r>
              <a:rPr lang="en-GB"/>
              <a:t>, assume</a:t>
            </a:r>
            <a:r>
              <a:rPr b="0" i="0" lang="en-GB" sz="3200" u="none" cap="none" strike="noStrike">
                <a:solidFill>
                  <a:schemeClr val="dk1"/>
                </a:solidFill>
                <a:latin typeface="Calibri"/>
                <a:ea typeface="Calibri"/>
                <a:cs typeface="Calibri"/>
                <a:sym typeface="Calibri"/>
              </a:rPr>
              <a:t> </a:t>
            </a:r>
            <a:r>
              <a:rPr b="1" i="0" lang="en-GB" sz="3200" u="none" cap="none" strike="noStrike">
                <a:solidFill>
                  <a:srgbClr val="FF0000"/>
                </a:solidFill>
                <a:latin typeface="Calibri"/>
                <a:ea typeface="Calibri"/>
                <a:cs typeface="Calibri"/>
                <a:sym typeface="Calibri"/>
              </a:rPr>
              <a:t>independent observations</a:t>
            </a:r>
          </a:p>
          <a:p>
            <a:pPr indent="0" lvl="0" marL="0" marR="0" rtl="0" algn="l">
              <a:spcBef>
                <a:spcPts val="640"/>
              </a:spcBef>
              <a:spcAft>
                <a:spcPts val="0"/>
              </a:spcAft>
              <a:buNone/>
            </a:pPr>
            <a:r>
              <a:t/>
            </a:r>
            <a:endParaRPr>
              <a:solidFill>
                <a:srgbClr val="000000"/>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9" name="Shape 1099"/>
        <p:cNvGrpSpPr/>
        <p:nvPr/>
      </p:nvGrpSpPr>
      <p:grpSpPr>
        <a:xfrm>
          <a:off x="0" y="0"/>
          <a:ext cx="0" cy="0"/>
          <a:chOff x="0" y="0"/>
          <a:chExt cx="0" cy="0"/>
        </a:xfrm>
      </p:grpSpPr>
      <p:sp>
        <p:nvSpPr>
          <p:cNvPr id="1100" name="Shape 110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Chi-square test</a:t>
            </a:r>
          </a:p>
        </p:txBody>
      </p:sp>
      <p:graphicFrame>
        <p:nvGraphicFramePr>
          <p:cNvPr id="1101" name="Shape 1101"/>
          <p:cNvGraphicFramePr/>
          <p:nvPr/>
        </p:nvGraphicFramePr>
        <p:xfrm>
          <a:off x="285750" y="2438400"/>
          <a:ext cx="3000000" cy="3000000"/>
        </p:xfrm>
        <a:graphic>
          <a:graphicData uri="http://schemas.openxmlformats.org/drawingml/2006/table">
            <a:tbl>
              <a:tblPr bandRow="1" firstRow="1">
                <a:noFill/>
                <a:tableStyleId>{4F8E637C-12CD-443B-8B6B-ABF498D4492B}</a:tableStyleId>
              </a:tblPr>
              <a:tblGrid>
                <a:gridCol w="2228950"/>
                <a:gridCol w="1320200"/>
                <a:gridCol w="1046125"/>
                <a:gridCol w="1048325"/>
              </a:tblGrid>
              <a:tr h="481925">
                <a:tc row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Treatment group</a:t>
                      </a:r>
                    </a:p>
                  </a:txBody>
                  <a:tcPr marT="45725" marB="45725" marR="91450" marL="91450"/>
                </a:tc>
                <a:tc grid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Tumour shrinkage</a:t>
                      </a:r>
                    </a:p>
                  </a:txBody>
                  <a:tcPr marT="45725" marB="45725" marR="91450" marL="91450"/>
                </a:tc>
                <a:tc hMerge="1"/>
                <a:tc rowSpan="2">
                  <a:txBody>
                    <a:bodyPr>
                      <a:noAutofit/>
                    </a:bodyPr>
                    <a:lstStyle/>
                    <a:p>
                      <a:pPr indent="0" lvl="0" marL="0" marR="0" rtl="0" algn="ctr">
                        <a:spcBef>
                          <a:spcPts val="0"/>
                        </a:spcBef>
                        <a:buSzPct val="25000"/>
                        <a:buNone/>
                      </a:pPr>
                      <a:r>
                        <a:rPr b="1" lang="en-GB" sz="2000">
                          <a:solidFill>
                            <a:schemeClr val="lt1"/>
                          </a:solidFill>
                          <a:latin typeface="Calibri"/>
                          <a:ea typeface="Calibri"/>
                          <a:cs typeface="Calibri"/>
                          <a:sym typeface="Calibri"/>
                        </a:rPr>
                        <a:t>Total</a:t>
                      </a:r>
                    </a:p>
                  </a:txBody>
                  <a:tcPr marT="45725" marB="45725" marR="91450" marL="91450"/>
                </a:tc>
              </a:tr>
              <a:tr h="451025">
                <a:tc vMerge="1"/>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No</a:t>
                      </a:r>
                    </a:p>
                  </a:txBody>
                  <a:tcPr marT="0" marB="0" marR="68575" marL="68575" anchor="ctr">
                    <a:solidFill>
                      <a:schemeClr val="accent1"/>
                    </a:solidFill>
                  </a:tcPr>
                </a:tc>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Yes</a:t>
                      </a:r>
                    </a:p>
                  </a:txBody>
                  <a:tcPr marT="0" marB="0" marR="68575" marL="68575" anchor="ctr">
                    <a:solidFill>
                      <a:schemeClr val="accent1"/>
                    </a:solidFill>
                  </a:tcPr>
                </a:tc>
                <a:tc vMerge="1"/>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Treatment</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44 </a:t>
                      </a:r>
                      <a:r>
                        <a:rPr lang="en-GB" sz="2000">
                          <a:solidFill>
                            <a:srgbClr val="FF0000"/>
                          </a:solidFill>
                          <a:latin typeface="Calibri"/>
                          <a:ea typeface="Calibri"/>
                          <a:cs typeface="Calibri"/>
                          <a:sym typeface="Calibri"/>
                        </a:rPr>
                        <a:t>46.1</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40 </a:t>
                      </a:r>
                      <a:r>
                        <a:rPr lang="en-GB" sz="2000">
                          <a:solidFill>
                            <a:srgbClr val="FF0000"/>
                          </a:solidFill>
                          <a:latin typeface="Calibri"/>
                          <a:ea typeface="Calibri"/>
                          <a:cs typeface="Calibri"/>
                          <a:sym typeface="Calibri"/>
                        </a:rPr>
                        <a:t>37.9</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84</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Placebo</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24 </a:t>
                      </a:r>
                      <a:r>
                        <a:rPr lang="en-GB" sz="2000">
                          <a:solidFill>
                            <a:srgbClr val="FF0000"/>
                          </a:solidFill>
                          <a:latin typeface="Calibri"/>
                          <a:ea typeface="Calibri"/>
                          <a:cs typeface="Calibri"/>
                          <a:sym typeface="Calibri"/>
                        </a:rPr>
                        <a:t>21.9</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16 </a:t>
                      </a:r>
                      <a:r>
                        <a:rPr lang="en-GB" sz="2000">
                          <a:solidFill>
                            <a:srgbClr val="FF0000"/>
                          </a:solidFill>
                          <a:latin typeface="Calibri"/>
                          <a:ea typeface="Calibri"/>
                          <a:cs typeface="Calibri"/>
                          <a:sym typeface="Calibri"/>
                        </a:rPr>
                        <a:t>18.1</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40</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Total</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68</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56</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124</a:t>
                      </a:r>
                    </a:p>
                  </a:txBody>
                  <a:tcPr marT="0" marB="0" marR="68575" marL="68575" anchor="ctr"/>
                </a:tc>
              </a:tr>
            </a:tbl>
          </a:graphicData>
        </a:graphic>
      </p:graphicFrame>
      <p:sp>
        <p:nvSpPr>
          <p:cNvPr id="1102" name="Shape 1102"/>
          <p:cNvSpPr/>
          <p:nvPr/>
        </p:nvSpPr>
        <p:spPr>
          <a:xfrm>
            <a:off x="2484438" y="3357562"/>
            <a:ext cx="2374899" cy="935037"/>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3" name="Shape 1103"/>
          <p:cNvSpPr txBox="1"/>
          <p:nvPr/>
        </p:nvSpPr>
        <p:spPr>
          <a:xfrm>
            <a:off x="468312" y="11255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Calculating the chi-square statistic:</a:t>
            </a:r>
          </a:p>
        </p:txBody>
      </p:sp>
      <p:pic>
        <p:nvPicPr>
          <p:cNvPr id="1104" name="Shape 1104"/>
          <p:cNvPicPr preferRelativeResize="0"/>
          <p:nvPr/>
        </p:nvPicPr>
        <p:blipFill rotWithShape="1">
          <a:blip r:embed="rId3">
            <a:alphaModFix/>
          </a:blip>
          <a:srcRect b="0" l="0" r="0" t="0"/>
          <a:stretch/>
        </p:blipFill>
        <p:spPr>
          <a:xfrm>
            <a:off x="6084887" y="2501900"/>
            <a:ext cx="2879724" cy="1071562"/>
          </a:xfrm>
          <a:prstGeom prst="rect">
            <a:avLst/>
          </a:prstGeom>
          <a:noFill/>
          <a:ln>
            <a:noFill/>
          </a:ln>
        </p:spPr>
      </p:pic>
      <p:pic>
        <p:nvPicPr>
          <p:cNvPr id="1105" name="Shape 1105"/>
          <p:cNvPicPr preferRelativeResize="0"/>
          <p:nvPr/>
        </p:nvPicPr>
        <p:blipFill rotWithShape="1">
          <a:blip r:embed="rId4">
            <a:alphaModFix/>
          </a:blip>
          <a:srcRect b="0" l="0" r="0" t="0"/>
          <a:stretch/>
        </p:blipFill>
        <p:spPr>
          <a:xfrm>
            <a:off x="179388" y="5300662"/>
            <a:ext cx="8801100" cy="842961"/>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0" name="Shape 1110"/>
        <p:cNvGrpSpPr/>
        <p:nvPr/>
      </p:nvGrpSpPr>
      <p:grpSpPr>
        <a:xfrm>
          <a:off x="0" y="0"/>
          <a:ext cx="0" cy="0"/>
          <a:chOff x="0" y="0"/>
          <a:chExt cx="0" cy="0"/>
        </a:xfrm>
      </p:grpSpPr>
      <p:pic>
        <p:nvPicPr>
          <p:cNvPr descr="Chisquare.png" id="1111" name="Shape 1111"/>
          <p:cNvPicPr preferRelativeResize="0"/>
          <p:nvPr/>
        </p:nvPicPr>
        <p:blipFill rotWithShape="1">
          <a:blip r:embed="rId3">
            <a:alphaModFix/>
          </a:blip>
          <a:srcRect b="0" l="0" r="0" t="0"/>
          <a:stretch/>
        </p:blipFill>
        <p:spPr>
          <a:xfrm>
            <a:off x="0" y="836712"/>
            <a:ext cx="8604447" cy="6624735"/>
          </a:xfrm>
          <a:prstGeom prst="rect">
            <a:avLst/>
          </a:prstGeom>
          <a:noFill/>
          <a:ln>
            <a:noFill/>
          </a:ln>
        </p:spPr>
      </p:pic>
      <p:sp>
        <p:nvSpPr>
          <p:cNvPr id="1112" name="Shape 1112"/>
          <p:cNvSpPr txBox="1"/>
          <p:nvPr/>
        </p:nvSpPr>
        <p:spPr>
          <a:xfrm>
            <a:off x="4047503" y="1557337"/>
            <a:ext cx="4052887" cy="575518"/>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SzPct val="25000"/>
              <a:buNone/>
            </a:pPr>
            <a:r>
              <a:rPr lang="en-GB" sz="3200">
                <a:solidFill>
                  <a:schemeClr val="dk1"/>
                </a:solidFill>
                <a:latin typeface="Calibri"/>
                <a:ea typeface="Calibri"/>
                <a:cs typeface="Calibri"/>
                <a:sym typeface="Calibri"/>
              </a:rPr>
              <a:t>Test statistic:</a:t>
            </a:r>
          </a:p>
          <a:p>
            <a:pPr indent="-342900" lvl="0" marL="342900" marR="0" rtl="0" algn="l">
              <a:spcBef>
                <a:spcPts val="640"/>
              </a:spcBef>
              <a:spcAft>
                <a:spcPts val="0"/>
              </a:spcAft>
              <a:buClr>
                <a:schemeClr val="dk1"/>
              </a:buClr>
              <a:buFont typeface="Arial"/>
              <a:buNone/>
            </a:pPr>
            <a:r>
              <a:t/>
            </a:r>
            <a:endParaRPr sz="3200">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Font typeface="Arial"/>
              <a:buNone/>
            </a:pPr>
            <a:r>
              <a:t/>
            </a:r>
            <a:endParaRPr sz="3200">
              <a:solidFill>
                <a:schemeClr val="dk1"/>
              </a:solidFill>
              <a:latin typeface="Calibri"/>
              <a:ea typeface="Calibri"/>
              <a:cs typeface="Calibri"/>
              <a:sym typeface="Calibri"/>
            </a:endParaRPr>
          </a:p>
        </p:txBody>
      </p:sp>
      <p:sp>
        <p:nvSpPr>
          <p:cNvPr id="1113" name="Shape 111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Chi-square test</a:t>
            </a:r>
          </a:p>
        </p:txBody>
      </p:sp>
      <p:sp>
        <p:nvSpPr>
          <p:cNvPr id="1114" name="Shape 1114"/>
          <p:cNvSpPr txBox="1"/>
          <p:nvPr/>
        </p:nvSpPr>
        <p:spPr>
          <a:xfrm>
            <a:off x="4067944" y="2996951"/>
            <a:ext cx="3214686" cy="64611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3600">
                <a:solidFill>
                  <a:schemeClr val="dk1"/>
                </a:solidFill>
                <a:latin typeface="Calibri"/>
                <a:ea typeface="Calibri"/>
                <a:cs typeface="Calibri"/>
                <a:sym typeface="Calibri"/>
              </a:rPr>
              <a:t>P-value: </a:t>
            </a:r>
            <a:r>
              <a:rPr b="1" lang="en-GB" sz="3600">
                <a:solidFill>
                  <a:schemeClr val="dk1"/>
                </a:solidFill>
                <a:latin typeface="Calibri"/>
                <a:ea typeface="Calibri"/>
                <a:cs typeface="Calibri"/>
                <a:sym typeface="Calibri"/>
              </a:rPr>
              <a:t>0.43</a:t>
            </a:r>
          </a:p>
        </p:txBody>
      </p:sp>
      <p:sp>
        <p:nvSpPr>
          <p:cNvPr id="1115" name="Shape 1115"/>
          <p:cNvSpPr txBox="1"/>
          <p:nvPr/>
        </p:nvSpPr>
        <p:spPr>
          <a:xfrm>
            <a:off x="4067944" y="3789039"/>
            <a:ext cx="4824535" cy="206210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3200">
                <a:solidFill>
                  <a:srgbClr val="C00000"/>
                </a:solidFill>
                <a:latin typeface="Calibri"/>
                <a:ea typeface="Calibri"/>
                <a:cs typeface="Calibri"/>
                <a:sym typeface="Calibri"/>
              </a:rPr>
              <a:t>Do not reject H</a:t>
            </a:r>
            <a:r>
              <a:rPr baseline="-25000" lang="en-GB" sz="3200">
                <a:solidFill>
                  <a:srgbClr val="C00000"/>
                </a:solidFill>
                <a:latin typeface="Calibri"/>
                <a:ea typeface="Calibri"/>
                <a:cs typeface="Calibri"/>
                <a:sym typeface="Calibri"/>
              </a:rPr>
              <a:t>0</a:t>
            </a:r>
            <a:r>
              <a:rPr lang="en-GB" sz="3200">
                <a:solidFill>
                  <a:srgbClr val="C00000"/>
                </a:solidFill>
                <a:latin typeface="Calibri"/>
                <a:ea typeface="Calibri"/>
                <a:cs typeface="Calibri"/>
                <a:sym typeface="Calibri"/>
              </a:rPr>
              <a:t> </a:t>
            </a:r>
            <a:r>
              <a:rPr lang="en-GB" sz="3200">
                <a:solidFill>
                  <a:schemeClr val="dk1"/>
                </a:solidFill>
                <a:latin typeface="Calibri"/>
                <a:ea typeface="Calibri"/>
                <a:cs typeface="Calibri"/>
                <a:sym typeface="Calibri"/>
              </a:rPr>
              <a:t>(No evidence of an association between treatment group and tumour shrinkage) </a:t>
            </a:r>
            <a:r>
              <a:rPr baseline="-25000" lang="en-GB" sz="3200">
                <a:solidFill>
                  <a:schemeClr val="dk1"/>
                </a:solidFill>
                <a:latin typeface="Calibri"/>
                <a:ea typeface="Calibri"/>
                <a:cs typeface="Calibri"/>
                <a:sym typeface="Calibri"/>
              </a:rPr>
              <a:t> </a:t>
            </a:r>
          </a:p>
        </p:txBody>
      </p:sp>
      <p:pic>
        <p:nvPicPr>
          <p:cNvPr id="1116" name="Shape 1116"/>
          <p:cNvPicPr preferRelativeResize="0"/>
          <p:nvPr/>
        </p:nvPicPr>
        <p:blipFill rotWithShape="1">
          <a:blip r:embed="rId4">
            <a:alphaModFix/>
          </a:blip>
          <a:srcRect b="0" l="0" r="0" t="0"/>
          <a:stretch/>
        </p:blipFill>
        <p:spPr>
          <a:xfrm>
            <a:off x="6372200" y="1484783"/>
            <a:ext cx="1576386" cy="568324"/>
          </a:xfrm>
          <a:prstGeom prst="rect">
            <a:avLst/>
          </a:prstGeom>
          <a:noFill/>
          <a:ln>
            <a:noFill/>
          </a:ln>
        </p:spPr>
      </p:pic>
      <p:sp>
        <p:nvSpPr>
          <p:cNvPr id="1117" name="Shape 1117"/>
          <p:cNvSpPr txBox="1"/>
          <p:nvPr/>
        </p:nvSpPr>
        <p:spPr>
          <a:xfrm>
            <a:off x="4067944" y="2277417"/>
            <a:ext cx="4052887" cy="575518"/>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SzPct val="25000"/>
              <a:buNone/>
            </a:pPr>
            <a:r>
              <a:rPr lang="en-GB" sz="3200">
                <a:solidFill>
                  <a:schemeClr val="dk1"/>
                </a:solidFill>
                <a:latin typeface="Calibri"/>
                <a:ea typeface="Calibri"/>
                <a:cs typeface="Calibri"/>
                <a:sym typeface="Calibri"/>
              </a:rPr>
              <a:t>df = 1</a:t>
            </a:r>
          </a:p>
          <a:p>
            <a:pPr indent="-342900" lvl="0" marL="342900" marR="0" rtl="0" algn="l">
              <a:spcBef>
                <a:spcPts val="640"/>
              </a:spcBef>
              <a:spcAft>
                <a:spcPts val="0"/>
              </a:spcAft>
              <a:buClr>
                <a:schemeClr val="dk1"/>
              </a:buClr>
              <a:buFont typeface="Arial"/>
              <a:buNone/>
            </a:pPr>
            <a:r>
              <a:t/>
            </a:r>
            <a:endParaRPr sz="3200">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Font typeface="Arial"/>
              <a:buNone/>
            </a:pPr>
            <a:r>
              <a:t/>
            </a:r>
            <a:endParaRPr sz="32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4"/>
                                        </p:tgtEl>
                                        <p:attrNameLst>
                                          <p:attrName>style.visibility</p:attrName>
                                        </p:attrNameLst>
                                      </p:cBhvr>
                                      <p:to>
                                        <p:strVal val="visible"/>
                                      </p:to>
                                    </p:set>
                                    <p:animEffect filter="fade" transition="in">
                                      <p:cBhvr>
                                        <p:cTn dur="500"/>
                                        <p:tgtEl>
                                          <p:spTgt spid="1114"/>
                                        </p:tgtEl>
                                      </p:cBhvr>
                                    </p:animEffect>
                                  </p:childTnLst>
                                </p:cTn>
                              </p:par>
                              <p:par>
                                <p:cTn fill="hold" nodeType="withEffect" presetClass="entr" presetID="10" presetSubtype="0">
                                  <p:stCondLst>
                                    <p:cond delay="0"/>
                                  </p:stCondLst>
                                  <p:childTnLst>
                                    <p:set>
                                      <p:cBhvr>
                                        <p:cTn dur="1" fill="hold">
                                          <p:stCondLst>
                                            <p:cond delay="0"/>
                                          </p:stCondLst>
                                        </p:cTn>
                                        <p:tgtEl>
                                          <p:spTgt spid="1115"/>
                                        </p:tgtEl>
                                        <p:attrNameLst>
                                          <p:attrName>style.visibility</p:attrName>
                                        </p:attrNameLst>
                                      </p:cBhvr>
                                      <p:to>
                                        <p:strVal val="visible"/>
                                      </p:to>
                                    </p:set>
                                    <p:animEffect filter="fade" transition="in">
                                      <p:cBhvr>
                                        <p:cTn dur="500"/>
                                        <p:tgtEl>
                                          <p:spTgt spid="1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1" name="Shape 1121"/>
        <p:cNvGrpSpPr/>
        <p:nvPr/>
      </p:nvGrpSpPr>
      <p:grpSpPr>
        <a:xfrm>
          <a:off x="0" y="0"/>
          <a:ext cx="0" cy="0"/>
          <a:chOff x="0" y="0"/>
          <a:chExt cx="0" cy="0"/>
        </a:xfrm>
      </p:grpSpPr>
      <p:sp>
        <p:nvSpPr>
          <p:cNvPr id="1122" name="Shape 112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Limitations of the chi-square test</a:t>
            </a:r>
          </a:p>
        </p:txBody>
      </p:sp>
      <p:sp>
        <p:nvSpPr>
          <p:cNvPr id="1123" name="Shape 1123"/>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In general, a Chi-square test is appropriate when:</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at least 80% of the cells have an </a:t>
            </a:r>
            <a:r>
              <a:rPr b="0" i="0" lang="en-GB" sz="2800" u="sng" cap="none" strike="noStrike">
                <a:solidFill>
                  <a:schemeClr val="dk1"/>
                </a:solidFill>
                <a:latin typeface="Calibri"/>
                <a:ea typeface="Calibri"/>
                <a:cs typeface="Calibri"/>
                <a:sym typeface="Calibri"/>
              </a:rPr>
              <a:t>expected</a:t>
            </a:r>
            <a:r>
              <a:rPr b="0" i="0" lang="en-GB" sz="2800" u="none" cap="none" strike="noStrike">
                <a:solidFill>
                  <a:schemeClr val="dk1"/>
                </a:solidFill>
                <a:latin typeface="Calibri"/>
                <a:ea typeface="Calibri"/>
                <a:cs typeface="Calibri"/>
                <a:sym typeface="Calibri"/>
              </a:rPr>
              <a:t> frequency of 5 or greater</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none of the cells have an </a:t>
            </a:r>
            <a:r>
              <a:rPr b="0" i="0" lang="en-GB" sz="2800" u="sng" cap="none" strike="noStrike">
                <a:solidFill>
                  <a:schemeClr val="dk1"/>
                </a:solidFill>
                <a:latin typeface="Calibri"/>
                <a:ea typeface="Calibri"/>
                <a:cs typeface="Calibri"/>
                <a:sym typeface="Calibri"/>
              </a:rPr>
              <a:t>expected</a:t>
            </a:r>
            <a:r>
              <a:rPr b="0" i="0" lang="en-GB" sz="2800" u="none" cap="none" strike="noStrike">
                <a:solidFill>
                  <a:schemeClr val="dk1"/>
                </a:solidFill>
                <a:latin typeface="Calibri"/>
                <a:ea typeface="Calibri"/>
                <a:cs typeface="Calibri"/>
                <a:sym typeface="Calibri"/>
              </a:rPr>
              <a:t> frequency less than 1 </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If these conditions aren’t met, </a:t>
            </a:r>
            <a:r>
              <a:rPr b="0" i="0" lang="en-GB" sz="3200" u="sng" cap="none" strike="noStrike">
                <a:solidFill>
                  <a:schemeClr val="dk1"/>
                </a:solidFill>
                <a:latin typeface="Calibri"/>
                <a:ea typeface="Calibri"/>
                <a:cs typeface="Calibri"/>
                <a:sym typeface="Calibri"/>
              </a:rPr>
              <a:t>Fisher’s exact test</a:t>
            </a:r>
            <a:r>
              <a:rPr b="0" i="0" lang="en-GB" sz="3200" u="none" cap="none" strike="noStrike">
                <a:solidFill>
                  <a:schemeClr val="dk1"/>
                </a:solidFill>
                <a:latin typeface="Calibri"/>
                <a:ea typeface="Calibri"/>
                <a:cs typeface="Calibri"/>
                <a:sym typeface="Calibri"/>
              </a:rPr>
              <a:t> should be used.</a:t>
            </a:r>
          </a:p>
          <a:p>
            <a:pPr indent="0" lvl="0" marL="0" marR="0" rtl="0" algn="l">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8" name="Shape 1128"/>
        <p:cNvGrpSpPr/>
        <p:nvPr/>
      </p:nvGrpSpPr>
      <p:grpSpPr>
        <a:xfrm>
          <a:off x="0" y="0"/>
          <a:ext cx="0" cy="0"/>
          <a:chOff x="0" y="0"/>
          <a:chExt cx="0" cy="0"/>
        </a:xfrm>
      </p:grpSpPr>
      <p:sp>
        <p:nvSpPr>
          <p:cNvPr id="1129" name="Shape 112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Same question, smaller sample size</a:t>
            </a:r>
          </a:p>
        </p:txBody>
      </p:sp>
      <p:sp>
        <p:nvSpPr>
          <p:cNvPr id="1130" name="Shape 1130"/>
          <p:cNvSpPr txBox="1"/>
          <p:nvPr>
            <p:ph idx="1" type="body"/>
          </p:nvPr>
        </p:nvSpPr>
        <p:spPr>
          <a:xfrm>
            <a:off x="428625" y="1428750"/>
            <a:ext cx="8229600" cy="4952578"/>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98666"/>
              <a:buFont typeface="Arial"/>
              <a:buChar char="•"/>
            </a:pPr>
            <a:r>
              <a:rPr b="1" i="0" lang="en-GB" sz="2960" u="none" cap="none" strike="noStrike">
                <a:solidFill>
                  <a:schemeClr val="dk1"/>
                </a:solidFill>
                <a:latin typeface="Calibri"/>
                <a:ea typeface="Calibri"/>
                <a:cs typeface="Calibri"/>
                <a:sym typeface="Calibri"/>
              </a:rPr>
              <a:t>E.g. Research question</a:t>
            </a:r>
            <a:r>
              <a:rPr b="0" i="0" lang="en-GB" sz="2960" u="none" cap="none" strike="noStrike">
                <a:solidFill>
                  <a:schemeClr val="dk1"/>
                </a:solidFill>
                <a:latin typeface="Calibri"/>
                <a:ea typeface="Calibri"/>
                <a:cs typeface="Calibri"/>
                <a:sym typeface="Calibri"/>
              </a:rPr>
              <a:t>: </a:t>
            </a:r>
            <a:r>
              <a:rPr b="0" i="0" lang="en-GB" sz="2960" u="none" cap="none" strike="noStrike">
                <a:solidFill>
                  <a:srgbClr val="C00000"/>
                </a:solidFill>
                <a:latin typeface="Calibri"/>
                <a:ea typeface="Calibri"/>
                <a:cs typeface="Calibri"/>
                <a:sym typeface="Calibri"/>
              </a:rPr>
              <a:t>Is there an association between treatment group and tumour shrinkage?</a:t>
            </a:r>
          </a:p>
          <a:p>
            <a:pPr indent="-342900" lvl="0" marL="342900" marR="0" rtl="0" algn="l">
              <a:lnSpc>
                <a:spcPct val="80000"/>
              </a:lnSpc>
              <a:spcBef>
                <a:spcPts val="1776"/>
              </a:spcBef>
              <a:spcAft>
                <a:spcPts val="0"/>
              </a:spcAft>
              <a:buClr>
                <a:schemeClr val="dk1"/>
              </a:buClr>
              <a:buSzPct val="99775"/>
              <a:buFont typeface="Arial"/>
              <a:buNone/>
            </a:pPr>
            <a:r>
              <a:t/>
            </a:r>
            <a:endParaRPr b="0" i="0" sz="8880" u="none" cap="none" strike="noStrike">
              <a:solidFill>
                <a:srgbClr val="7F7F7F"/>
              </a:solidFill>
              <a:latin typeface="Calibri"/>
              <a:ea typeface="Calibri"/>
              <a:cs typeface="Calibri"/>
              <a:sym typeface="Calibri"/>
            </a:endParaRPr>
          </a:p>
          <a:p>
            <a:pPr indent="-342900" lvl="0" marL="342900" marR="0" rtl="0" algn="l">
              <a:lnSpc>
                <a:spcPct val="80000"/>
              </a:lnSpc>
              <a:spcBef>
                <a:spcPts val="1776"/>
              </a:spcBef>
              <a:spcAft>
                <a:spcPts val="0"/>
              </a:spcAft>
              <a:buClr>
                <a:schemeClr val="dk1"/>
              </a:buClr>
              <a:buSzPct val="99775"/>
              <a:buFont typeface="Arial"/>
              <a:buNone/>
            </a:pPr>
            <a:r>
              <a:t/>
            </a:r>
            <a:endParaRPr b="0" i="0" sz="8880" u="none" cap="none" strike="noStrike">
              <a:solidFill>
                <a:srgbClr val="7F7F7F"/>
              </a:solidFill>
              <a:latin typeface="Calibri"/>
              <a:ea typeface="Calibri"/>
              <a:cs typeface="Calibri"/>
              <a:sym typeface="Calibri"/>
            </a:endParaRPr>
          </a:p>
          <a:p>
            <a:pPr indent="-342900" lvl="0" marL="342900" marR="0" rtl="0" algn="l">
              <a:lnSpc>
                <a:spcPct val="80000"/>
              </a:lnSpc>
              <a:spcBef>
                <a:spcPts val="592"/>
              </a:spcBef>
              <a:spcAft>
                <a:spcPts val="0"/>
              </a:spcAft>
              <a:buClr>
                <a:schemeClr val="dk1"/>
              </a:buClr>
              <a:buSzPct val="98666"/>
              <a:buFont typeface="Arial"/>
              <a:buChar char="•"/>
            </a:pPr>
            <a:r>
              <a:rPr b="1" i="0" lang="en-GB" sz="2960" u="none" cap="none" strike="noStrike">
                <a:solidFill>
                  <a:schemeClr val="dk1"/>
                </a:solidFill>
                <a:latin typeface="Calibri"/>
                <a:ea typeface="Calibri"/>
                <a:cs typeface="Calibri"/>
                <a:sym typeface="Calibri"/>
              </a:rPr>
              <a:t>Null hypothesis, </a:t>
            </a:r>
            <a:r>
              <a:rPr b="1" i="0" lang="en-GB" sz="2960" u="none" cap="none" strike="noStrike">
                <a:solidFill>
                  <a:srgbClr val="C00000"/>
                </a:solidFill>
                <a:latin typeface="Calibri"/>
                <a:ea typeface="Calibri"/>
                <a:cs typeface="Calibri"/>
                <a:sym typeface="Calibri"/>
              </a:rPr>
              <a:t>H</a:t>
            </a:r>
            <a:r>
              <a:rPr b="1" baseline="-25000" i="0" lang="en-GB" sz="2960" u="none" cap="none" strike="noStrike">
                <a:solidFill>
                  <a:srgbClr val="C00000"/>
                </a:solidFill>
                <a:latin typeface="Calibri"/>
                <a:ea typeface="Calibri"/>
                <a:cs typeface="Calibri"/>
                <a:sym typeface="Calibri"/>
              </a:rPr>
              <a:t>0 </a:t>
            </a:r>
            <a:r>
              <a:rPr b="0" i="0" lang="en-GB" sz="2960" u="none" cap="none" strike="noStrike">
                <a:solidFill>
                  <a:schemeClr val="dk1"/>
                </a:solidFill>
                <a:latin typeface="Calibri"/>
                <a:ea typeface="Calibri"/>
                <a:cs typeface="Calibri"/>
                <a:sym typeface="Calibri"/>
              </a:rPr>
              <a:t>: No association</a:t>
            </a:r>
          </a:p>
          <a:p>
            <a:pPr indent="-342900" lvl="0" marL="342900" marR="0" rtl="0" algn="l">
              <a:lnSpc>
                <a:spcPct val="80000"/>
              </a:lnSpc>
              <a:spcBef>
                <a:spcPts val="592"/>
              </a:spcBef>
              <a:spcAft>
                <a:spcPts val="0"/>
              </a:spcAft>
              <a:buClr>
                <a:schemeClr val="dk1"/>
              </a:buClr>
              <a:buSzPct val="98666"/>
              <a:buFont typeface="Arial"/>
              <a:buChar char="•"/>
            </a:pPr>
            <a:r>
              <a:rPr b="1" i="0" lang="en-GB" sz="2960" u="none" cap="none" strike="noStrike">
                <a:solidFill>
                  <a:schemeClr val="dk1"/>
                </a:solidFill>
                <a:latin typeface="Calibri"/>
                <a:ea typeface="Calibri"/>
                <a:cs typeface="Calibri"/>
                <a:sym typeface="Calibri"/>
              </a:rPr>
              <a:t>Alternative hypothesis, </a:t>
            </a:r>
            <a:r>
              <a:rPr b="1" i="0" lang="en-GB" sz="2960" u="none" cap="none" strike="noStrike">
                <a:solidFill>
                  <a:srgbClr val="C00000"/>
                </a:solidFill>
                <a:latin typeface="Calibri"/>
                <a:ea typeface="Calibri"/>
                <a:cs typeface="Calibri"/>
                <a:sym typeface="Calibri"/>
              </a:rPr>
              <a:t>H</a:t>
            </a:r>
            <a:r>
              <a:rPr b="1" baseline="-25000" i="0" lang="en-GB" sz="2960" u="none" cap="none" strike="noStrike">
                <a:solidFill>
                  <a:srgbClr val="C00000"/>
                </a:solidFill>
                <a:latin typeface="Calibri"/>
                <a:ea typeface="Calibri"/>
                <a:cs typeface="Calibri"/>
                <a:sym typeface="Calibri"/>
              </a:rPr>
              <a:t>1 </a:t>
            </a:r>
            <a:r>
              <a:rPr b="1" i="0" lang="en-GB" sz="2960" u="none" cap="none" strike="noStrike">
                <a:solidFill>
                  <a:schemeClr val="dk1"/>
                </a:solidFill>
                <a:latin typeface="Calibri"/>
                <a:ea typeface="Calibri"/>
                <a:cs typeface="Calibri"/>
                <a:sym typeface="Calibri"/>
              </a:rPr>
              <a:t>: </a:t>
            </a:r>
            <a:r>
              <a:rPr b="0" i="0" lang="en-GB" sz="2960" u="none" cap="none" strike="noStrike">
                <a:solidFill>
                  <a:schemeClr val="dk1"/>
                </a:solidFill>
                <a:latin typeface="Calibri"/>
                <a:ea typeface="Calibri"/>
                <a:cs typeface="Calibri"/>
                <a:sym typeface="Calibri"/>
              </a:rPr>
              <a:t>Some association</a:t>
            </a:r>
          </a:p>
          <a:p>
            <a:pPr indent="-342900" lvl="0" marL="342900" marR="0" rtl="0" algn="l">
              <a:lnSpc>
                <a:spcPct val="80000"/>
              </a:lnSpc>
              <a:spcBef>
                <a:spcPts val="592"/>
              </a:spcBef>
              <a:spcAft>
                <a:spcPts val="0"/>
              </a:spcAft>
              <a:buClr>
                <a:schemeClr val="dk1"/>
              </a:buClr>
              <a:buSzPct val="25000"/>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80000"/>
              </a:lnSpc>
              <a:spcBef>
                <a:spcPts val="592"/>
              </a:spcBef>
              <a:spcAft>
                <a:spcPts val="0"/>
              </a:spcAft>
              <a:buClr>
                <a:schemeClr val="dk1"/>
              </a:buClr>
              <a:buSzPct val="98666"/>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80000"/>
              </a:lnSpc>
              <a:spcBef>
                <a:spcPts val="592"/>
              </a:spcBef>
              <a:spcAft>
                <a:spcPts val="0"/>
              </a:spcAft>
              <a:buClr>
                <a:schemeClr val="dk1"/>
              </a:buClr>
              <a:buSzPct val="98666"/>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80000"/>
              </a:lnSpc>
              <a:spcBef>
                <a:spcPts val="592"/>
              </a:spcBef>
              <a:spcAft>
                <a:spcPts val="0"/>
              </a:spcAft>
              <a:buClr>
                <a:schemeClr val="dk1"/>
              </a:buClr>
              <a:buSzPct val="98666"/>
              <a:buFont typeface="Arial"/>
              <a:buNone/>
            </a:pPr>
            <a:r>
              <a:t/>
            </a:r>
            <a:endParaRPr b="0" i="0" sz="2960" u="none" cap="none" strike="noStrike">
              <a:solidFill>
                <a:schemeClr val="dk1"/>
              </a:solidFill>
              <a:latin typeface="Calibri"/>
              <a:ea typeface="Calibri"/>
              <a:cs typeface="Calibri"/>
              <a:sym typeface="Calibri"/>
            </a:endParaRPr>
          </a:p>
        </p:txBody>
      </p:sp>
      <p:graphicFrame>
        <p:nvGraphicFramePr>
          <p:cNvPr id="1131" name="Shape 1131"/>
          <p:cNvGraphicFramePr/>
          <p:nvPr/>
        </p:nvGraphicFramePr>
        <p:xfrm>
          <a:off x="1376670" y="2655150"/>
          <a:ext cx="3000000" cy="3000000"/>
        </p:xfrm>
        <a:graphic>
          <a:graphicData uri="http://schemas.openxmlformats.org/drawingml/2006/table">
            <a:tbl>
              <a:tblPr bandRow="1" firstRow="1">
                <a:noFill/>
                <a:tableStyleId>{4F8E637C-12CD-443B-8B6B-ABF498D4492B}</a:tableStyleId>
              </a:tblPr>
              <a:tblGrid>
                <a:gridCol w="2228950"/>
                <a:gridCol w="1320200"/>
                <a:gridCol w="1046125"/>
                <a:gridCol w="1048325"/>
              </a:tblGrid>
              <a:tr h="481925">
                <a:tc row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Treatment group</a:t>
                      </a:r>
                    </a:p>
                  </a:txBody>
                  <a:tcPr marT="45725" marB="45725" marR="91450" marL="91450"/>
                </a:tc>
                <a:tc grid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Tumour shrinkage</a:t>
                      </a:r>
                    </a:p>
                  </a:txBody>
                  <a:tcPr marT="45725" marB="45725" marR="91450" marL="91450"/>
                </a:tc>
                <a:tc hMerge="1"/>
                <a:tc rowSpan="2">
                  <a:txBody>
                    <a:bodyPr>
                      <a:noAutofit/>
                    </a:bodyPr>
                    <a:lstStyle/>
                    <a:p>
                      <a:pPr indent="0" lvl="0" marL="0" marR="0" rtl="0" algn="ctr">
                        <a:spcBef>
                          <a:spcPts val="0"/>
                        </a:spcBef>
                        <a:buSzPct val="25000"/>
                        <a:buNone/>
                      </a:pPr>
                      <a:r>
                        <a:rPr b="1" lang="en-GB" sz="2000">
                          <a:solidFill>
                            <a:schemeClr val="lt1"/>
                          </a:solidFill>
                          <a:latin typeface="Calibri"/>
                          <a:ea typeface="Calibri"/>
                          <a:cs typeface="Calibri"/>
                          <a:sym typeface="Calibri"/>
                        </a:rPr>
                        <a:t>Total</a:t>
                      </a:r>
                    </a:p>
                  </a:txBody>
                  <a:tcPr marT="45725" marB="45725" marR="91450" marL="91450"/>
                </a:tc>
              </a:tr>
              <a:tr h="451025">
                <a:tc vMerge="1"/>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No</a:t>
                      </a:r>
                    </a:p>
                  </a:txBody>
                  <a:tcPr marT="0" marB="0" marR="68575" marL="68575" anchor="ctr">
                    <a:solidFill>
                      <a:schemeClr val="accent1"/>
                    </a:solidFill>
                  </a:tcPr>
                </a:tc>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Yes</a:t>
                      </a:r>
                    </a:p>
                  </a:txBody>
                  <a:tcPr marT="0" marB="0" marR="68575" marL="68575" anchor="ctr">
                    <a:solidFill>
                      <a:schemeClr val="accent1"/>
                    </a:solidFill>
                  </a:tcPr>
                </a:tc>
                <a:tc vMerge="1"/>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Treatment</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8</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3</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11</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Placebo</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9</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4</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13</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Total</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17</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7</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24</a:t>
                      </a:r>
                    </a:p>
                  </a:txBody>
                  <a:tcPr marT="0" marB="0" marR="68575" marL="68575" anchor="ctr"/>
                </a:tc>
              </a:tr>
            </a:tbl>
          </a:graphicData>
        </a:graphic>
      </p:graphicFrame>
      <p:sp>
        <p:nvSpPr>
          <p:cNvPr id="1132" name="Shape 1132"/>
          <p:cNvSpPr/>
          <p:nvPr/>
        </p:nvSpPr>
        <p:spPr>
          <a:xfrm>
            <a:off x="3608694" y="3591776"/>
            <a:ext cx="2376487" cy="863599"/>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33" name="Shape 1133"/>
          <p:cNvSpPr/>
          <p:nvPr/>
        </p:nvSpPr>
        <p:spPr>
          <a:xfrm>
            <a:off x="6128057" y="4455376"/>
            <a:ext cx="720724" cy="431799"/>
          </a:xfrm>
          <a:prstGeom prst="ellipse">
            <a:avLst/>
          </a:prstGeom>
          <a:noFill/>
          <a:ln cap="flat" cmpd="sng" w="25400">
            <a:solidFill>
              <a:srgbClr val="00B0F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8" name="Shape 1138"/>
        <p:cNvGrpSpPr/>
        <p:nvPr/>
      </p:nvGrpSpPr>
      <p:grpSpPr>
        <a:xfrm>
          <a:off x="0" y="0"/>
          <a:ext cx="0" cy="0"/>
          <a:chOff x="0" y="0"/>
          <a:chExt cx="0" cy="0"/>
        </a:xfrm>
      </p:grpSpPr>
      <p:sp>
        <p:nvSpPr>
          <p:cNvPr id="1139" name="Shape 113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Expected frequencies</a:t>
            </a:r>
          </a:p>
        </p:txBody>
      </p:sp>
      <p:pic>
        <p:nvPicPr>
          <p:cNvPr id="1140" name="Shape 1140"/>
          <p:cNvPicPr preferRelativeResize="0"/>
          <p:nvPr/>
        </p:nvPicPr>
        <p:blipFill rotWithShape="1">
          <a:blip r:embed="rId3">
            <a:alphaModFix/>
          </a:blip>
          <a:srcRect b="0" l="0" r="0" t="0"/>
          <a:stretch/>
        </p:blipFill>
        <p:spPr>
          <a:xfrm>
            <a:off x="251519" y="1484783"/>
            <a:ext cx="2692399" cy="711200"/>
          </a:xfrm>
          <a:prstGeom prst="rect">
            <a:avLst/>
          </a:prstGeom>
          <a:noFill/>
          <a:ln>
            <a:noFill/>
          </a:ln>
        </p:spPr>
      </p:pic>
      <p:sp>
        <p:nvSpPr>
          <p:cNvPr id="1141" name="Shape 1141"/>
          <p:cNvSpPr txBox="1"/>
          <p:nvPr/>
        </p:nvSpPr>
        <p:spPr>
          <a:xfrm>
            <a:off x="2484438" y="5046662"/>
            <a:ext cx="6048374" cy="830261"/>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e.g. </a:t>
            </a:r>
            <a:r>
              <a:rPr lang="en-GB" sz="2400" u="sng">
                <a:solidFill>
                  <a:schemeClr val="dk1"/>
                </a:solidFill>
                <a:latin typeface="Calibri"/>
                <a:ea typeface="Calibri"/>
                <a:cs typeface="Calibri"/>
                <a:sym typeface="Calibri"/>
              </a:rPr>
              <a:t>11</a:t>
            </a:r>
            <a:r>
              <a:rPr lang="en-GB" sz="2400">
                <a:solidFill>
                  <a:schemeClr val="dk1"/>
                </a:solidFill>
                <a:latin typeface="Calibri"/>
                <a:ea typeface="Calibri"/>
                <a:cs typeface="Calibri"/>
                <a:sym typeface="Calibri"/>
              </a:rPr>
              <a:t>  x  </a:t>
            </a:r>
            <a:r>
              <a:rPr lang="en-GB" sz="2400" u="sng">
                <a:solidFill>
                  <a:schemeClr val="dk1"/>
                </a:solidFill>
                <a:latin typeface="Calibri"/>
                <a:ea typeface="Calibri"/>
                <a:cs typeface="Calibri"/>
                <a:sym typeface="Calibri"/>
              </a:rPr>
              <a:t>17</a:t>
            </a:r>
            <a:r>
              <a:rPr lang="en-GB" sz="2400">
                <a:solidFill>
                  <a:schemeClr val="dk1"/>
                </a:solidFill>
                <a:latin typeface="Calibri"/>
                <a:ea typeface="Calibri"/>
                <a:cs typeface="Calibri"/>
                <a:sym typeface="Calibri"/>
              </a:rPr>
              <a:t>  x 24 =  </a:t>
            </a:r>
            <a:r>
              <a:rPr lang="en-GB" sz="2400" u="sng">
                <a:solidFill>
                  <a:schemeClr val="dk1"/>
                </a:solidFill>
                <a:latin typeface="Calibri"/>
                <a:ea typeface="Calibri"/>
                <a:cs typeface="Calibri"/>
                <a:sym typeface="Calibri"/>
              </a:rPr>
              <a:t>11 x 17</a:t>
            </a:r>
            <a:r>
              <a:rPr lang="en-GB" sz="2400">
                <a:solidFill>
                  <a:schemeClr val="dk1"/>
                </a:solidFill>
                <a:latin typeface="Calibri"/>
                <a:ea typeface="Calibri"/>
                <a:cs typeface="Calibri"/>
                <a:sym typeface="Calibri"/>
              </a:rPr>
              <a:t> = 7.8</a:t>
            </a:r>
          </a:p>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        24      24                  24</a:t>
            </a:r>
          </a:p>
        </p:txBody>
      </p:sp>
      <p:graphicFrame>
        <p:nvGraphicFramePr>
          <p:cNvPr id="1142" name="Shape 1142"/>
          <p:cNvGraphicFramePr/>
          <p:nvPr/>
        </p:nvGraphicFramePr>
        <p:xfrm>
          <a:off x="250825" y="2349500"/>
          <a:ext cx="3000000" cy="3000000"/>
        </p:xfrm>
        <a:graphic>
          <a:graphicData uri="http://schemas.openxmlformats.org/drawingml/2006/table">
            <a:tbl>
              <a:tblPr bandRow="1" firstRow="1">
                <a:noFill/>
                <a:tableStyleId>{4F8E637C-12CD-443B-8B6B-ABF498D4492B}</a:tableStyleId>
              </a:tblPr>
              <a:tblGrid>
                <a:gridCol w="2228950"/>
                <a:gridCol w="1320200"/>
                <a:gridCol w="1046125"/>
                <a:gridCol w="1048325"/>
              </a:tblGrid>
              <a:tr h="481925">
                <a:tc row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Treatment group</a:t>
                      </a:r>
                    </a:p>
                  </a:txBody>
                  <a:tcPr marT="45725" marB="45725" marR="91450" marL="91450"/>
                </a:tc>
                <a:tc grid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Tumour shrinkage</a:t>
                      </a:r>
                    </a:p>
                  </a:txBody>
                  <a:tcPr marT="45725" marB="45725" marR="91450" marL="91450"/>
                </a:tc>
                <a:tc hMerge="1"/>
                <a:tc rowSpan="2">
                  <a:txBody>
                    <a:bodyPr>
                      <a:noAutofit/>
                    </a:bodyPr>
                    <a:lstStyle/>
                    <a:p>
                      <a:pPr indent="0" lvl="0" marL="0" marR="0" rtl="0" algn="ctr">
                        <a:spcBef>
                          <a:spcPts val="0"/>
                        </a:spcBef>
                        <a:buSzPct val="25000"/>
                        <a:buNone/>
                      </a:pPr>
                      <a:r>
                        <a:rPr b="1" lang="en-GB" sz="2000">
                          <a:solidFill>
                            <a:schemeClr val="lt1"/>
                          </a:solidFill>
                          <a:latin typeface="Calibri"/>
                          <a:ea typeface="Calibri"/>
                          <a:cs typeface="Calibri"/>
                          <a:sym typeface="Calibri"/>
                        </a:rPr>
                        <a:t>Total</a:t>
                      </a:r>
                    </a:p>
                  </a:txBody>
                  <a:tcPr marT="45725" marB="45725" marR="91450" marL="91450"/>
                </a:tc>
              </a:tr>
              <a:tr h="451025">
                <a:tc vMerge="1"/>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No</a:t>
                      </a:r>
                    </a:p>
                  </a:txBody>
                  <a:tcPr marT="0" marB="0" marR="68575" marL="68575" anchor="ctr">
                    <a:solidFill>
                      <a:schemeClr val="accent1"/>
                    </a:solidFill>
                  </a:tcPr>
                </a:tc>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Yes</a:t>
                      </a:r>
                    </a:p>
                  </a:txBody>
                  <a:tcPr marT="0" marB="0" marR="68575" marL="68575" anchor="ctr">
                    <a:solidFill>
                      <a:schemeClr val="accent1"/>
                    </a:solidFill>
                  </a:tcPr>
                </a:tc>
                <a:tc vMerge="1"/>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Treatment</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8 </a:t>
                      </a:r>
                      <a:r>
                        <a:rPr lang="en-GB" sz="2000">
                          <a:solidFill>
                            <a:srgbClr val="FF0000"/>
                          </a:solidFill>
                          <a:latin typeface="Arial"/>
                          <a:ea typeface="Arial"/>
                          <a:cs typeface="Arial"/>
                          <a:sym typeface="Arial"/>
                        </a:rPr>
                        <a:t>7.8</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3 </a:t>
                      </a:r>
                      <a:r>
                        <a:rPr lang="en-GB" sz="2000">
                          <a:solidFill>
                            <a:srgbClr val="FF0000"/>
                          </a:solidFill>
                          <a:latin typeface="Arial"/>
                          <a:ea typeface="Arial"/>
                          <a:cs typeface="Arial"/>
                          <a:sym typeface="Arial"/>
                        </a:rPr>
                        <a:t>3.2</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11</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Placebo</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9 </a:t>
                      </a:r>
                      <a:r>
                        <a:rPr lang="en-GB" sz="2000">
                          <a:solidFill>
                            <a:srgbClr val="FF0000"/>
                          </a:solidFill>
                          <a:latin typeface="Arial"/>
                          <a:ea typeface="Arial"/>
                          <a:cs typeface="Arial"/>
                          <a:sym typeface="Arial"/>
                        </a:rPr>
                        <a:t>9.2</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4 </a:t>
                      </a:r>
                      <a:r>
                        <a:rPr lang="en-GB" sz="2000">
                          <a:solidFill>
                            <a:srgbClr val="FF0000"/>
                          </a:solidFill>
                          <a:latin typeface="Arial"/>
                          <a:ea typeface="Arial"/>
                          <a:cs typeface="Arial"/>
                          <a:sym typeface="Arial"/>
                        </a:rPr>
                        <a:t>3.8</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13</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Total</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17</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7</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24</a:t>
                      </a:r>
                    </a:p>
                  </a:txBody>
                  <a:tcPr marT="0" marB="0" marR="68575" marL="68575" anchor="ctr"/>
                </a:tc>
              </a:tr>
            </a:tbl>
          </a:graphicData>
        </a:graphic>
      </p:graphicFrame>
      <p:sp>
        <p:nvSpPr>
          <p:cNvPr id="1143" name="Shape 1143"/>
          <p:cNvSpPr/>
          <p:nvPr/>
        </p:nvSpPr>
        <p:spPr>
          <a:xfrm>
            <a:off x="2484438" y="3284537"/>
            <a:ext cx="2374899" cy="865187"/>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44" name="Shape 1144"/>
          <p:cNvSpPr/>
          <p:nvPr/>
        </p:nvSpPr>
        <p:spPr>
          <a:xfrm>
            <a:off x="2987675" y="3284537"/>
            <a:ext cx="504824" cy="360362"/>
          </a:xfrm>
          <a:prstGeom prst="ellipse">
            <a:avLst/>
          </a:prstGeom>
          <a:noFill/>
          <a:ln cap="flat" cmpd="sng" w="25400">
            <a:solidFill>
              <a:srgbClr val="00B0F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145" name="Shape 1145"/>
          <p:cNvCxnSpPr/>
          <p:nvPr/>
        </p:nvCxnSpPr>
        <p:spPr>
          <a:xfrm>
            <a:off x="3348037" y="3644900"/>
            <a:ext cx="287337" cy="1296987"/>
          </a:xfrm>
          <a:prstGeom prst="straightConnector1">
            <a:avLst/>
          </a:prstGeom>
          <a:noFill/>
          <a:ln cap="flat" cmpd="sng" w="28575">
            <a:solidFill>
              <a:srgbClr val="00B0F0"/>
            </a:solidFill>
            <a:prstDash val="solid"/>
            <a:round/>
            <a:headEnd len="med" w="med" type="none"/>
            <a:tailEnd len="lg" w="lg" type="stealth"/>
          </a:ln>
        </p:spPr>
      </p:cxnSp>
      <p:sp>
        <p:nvSpPr>
          <p:cNvPr id="1146" name="Shape 1146"/>
          <p:cNvSpPr/>
          <p:nvPr/>
        </p:nvSpPr>
        <p:spPr>
          <a:xfrm>
            <a:off x="4211637" y="3285280"/>
            <a:ext cx="504824" cy="360363"/>
          </a:xfrm>
          <a:prstGeom prst="ellipse">
            <a:avLst/>
          </a:prstGeom>
          <a:noFill/>
          <a:ln cap="flat" cmpd="sng" w="25400">
            <a:solidFill>
              <a:srgbClr val="00B0F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47" name="Shape 1147"/>
          <p:cNvSpPr/>
          <p:nvPr/>
        </p:nvSpPr>
        <p:spPr>
          <a:xfrm>
            <a:off x="4211637" y="3717080"/>
            <a:ext cx="504824" cy="360363"/>
          </a:xfrm>
          <a:prstGeom prst="ellipse">
            <a:avLst/>
          </a:prstGeom>
          <a:noFill/>
          <a:ln cap="flat" cmpd="sng" w="25400">
            <a:solidFill>
              <a:srgbClr val="00B0F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148" name="Shape 1148"/>
          <p:cNvCxnSpPr/>
          <p:nvPr/>
        </p:nvCxnSpPr>
        <p:spPr>
          <a:xfrm flipH="1" rot="10800000">
            <a:off x="4716462" y="3142405"/>
            <a:ext cx="1871662" cy="790575"/>
          </a:xfrm>
          <a:prstGeom prst="straightConnector1">
            <a:avLst/>
          </a:prstGeom>
          <a:noFill/>
          <a:ln cap="flat" cmpd="sng" w="28575">
            <a:solidFill>
              <a:srgbClr val="00B0F0"/>
            </a:solidFill>
            <a:prstDash val="solid"/>
            <a:round/>
            <a:headEnd len="med" w="med" type="none"/>
            <a:tailEnd len="lg" w="lg" type="stealth"/>
          </a:ln>
        </p:spPr>
      </p:cxnSp>
      <p:cxnSp>
        <p:nvCxnSpPr>
          <p:cNvPr id="1149" name="Shape 1149"/>
          <p:cNvCxnSpPr/>
          <p:nvPr/>
        </p:nvCxnSpPr>
        <p:spPr>
          <a:xfrm flipH="1" rot="10800000">
            <a:off x="4716462" y="3142405"/>
            <a:ext cx="1871662" cy="358775"/>
          </a:xfrm>
          <a:prstGeom prst="straightConnector1">
            <a:avLst/>
          </a:prstGeom>
          <a:noFill/>
          <a:ln cap="flat" cmpd="sng" w="28575">
            <a:solidFill>
              <a:srgbClr val="00B0F0"/>
            </a:solidFill>
            <a:prstDash val="solid"/>
            <a:round/>
            <a:headEnd len="med" w="med" type="none"/>
            <a:tailEnd len="lg" w="lg" type="stealth"/>
          </a:ln>
        </p:spPr>
      </p:cxnSp>
      <p:sp>
        <p:nvSpPr>
          <p:cNvPr id="1150" name="Shape 1150"/>
          <p:cNvSpPr txBox="1"/>
          <p:nvPr/>
        </p:nvSpPr>
        <p:spPr>
          <a:xfrm>
            <a:off x="6516687" y="2853481"/>
            <a:ext cx="2158999" cy="6461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GB" sz="1800">
                <a:solidFill>
                  <a:schemeClr val="dk1"/>
                </a:solidFill>
                <a:latin typeface="Calibri"/>
                <a:ea typeface="Calibri"/>
                <a:cs typeface="Calibri"/>
                <a:sym typeface="Calibri"/>
              </a:rPr>
              <a:t>Expected frequency less than 5</a:t>
            </a:r>
          </a:p>
        </p:txBody>
      </p:sp>
      <p:sp>
        <p:nvSpPr>
          <p:cNvPr id="1151" name="Shape 1151"/>
          <p:cNvSpPr txBox="1"/>
          <p:nvPr/>
        </p:nvSpPr>
        <p:spPr>
          <a:xfrm>
            <a:off x="5940425" y="3802805"/>
            <a:ext cx="3203575" cy="922338"/>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GB" sz="1800">
                <a:solidFill>
                  <a:schemeClr val="dk1"/>
                </a:solidFill>
                <a:latin typeface="Calibri"/>
                <a:ea typeface="Calibri"/>
                <a:cs typeface="Calibri"/>
                <a:sym typeface="Calibri"/>
              </a:rPr>
              <a:t>Only 50% of cells have an expected frequency greater than 5 → use Fisher’s exact test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6"/>
                                        </p:tgtEl>
                                        <p:attrNameLst>
                                          <p:attrName>style.visibility</p:attrName>
                                        </p:attrNameLst>
                                      </p:cBhvr>
                                      <p:to>
                                        <p:strVal val="visible"/>
                                      </p:to>
                                    </p:set>
                                    <p:animEffect filter="fade" transition="in">
                                      <p:cBhvr>
                                        <p:cTn dur="500"/>
                                        <p:tgtEl>
                                          <p:spTgt spid="1146"/>
                                        </p:tgtEl>
                                      </p:cBhvr>
                                    </p:animEffect>
                                  </p:childTnLst>
                                </p:cTn>
                              </p:par>
                              <p:par>
                                <p:cTn fill="hold" nodeType="withEffect" presetClass="entr" presetID="10" presetSubtype="0">
                                  <p:stCondLst>
                                    <p:cond delay="0"/>
                                  </p:stCondLst>
                                  <p:childTnLst>
                                    <p:set>
                                      <p:cBhvr>
                                        <p:cTn dur="1" fill="hold">
                                          <p:stCondLst>
                                            <p:cond delay="0"/>
                                          </p:stCondLst>
                                        </p:cTn>
                                        <p:tgtEl>
                                          <p:spTgt spid="1149"/>
                                        </p:tgtEl>
                                        <p:attrNameLst>
                                          <p:attrName>style.visibility</p:attrName>
                                        </p:attrNameLst>
                                      </p:cBhvr>
                                      <p:to>
                                        <p:strVal val="visible"/>
                                      </p:to>
                                    </p:set>
                                    <p:animEffect filter="fade" transition="in">
                                      <p:cBhvr>
                                        <p:cTn dur="500"/>
                                        <p:tgtEl>
                                          <p:spTgt spid="1149"/>
                                        </p:tgtEl>
                                      </p:cBhvr>
                                    </p:animEffect>
                                  </p:childTnLst>
                                </p:cTn>
                              </p:par>
                              <p:par>
                                <p:cTn fill="hold" nodeType="withEffect" presetClass="entr" presetID="10" presetSubtype="0">
                                  <p:stCondLst>
                                    <p:cond delay="0"/>
                                  </p:stCondLst>
                                  <p:childTnLst>
                                    <p:set>
                                      <p:cBhvr>
                                        <p:cTn dur="1" fill="hold">
                                          <p:stCondLst>
                                            <p:cond delay="0"/>
                                          </p:stCondLst>
                                        </p:cTn>
                                        <p:tgtEl>
                                          <p:spTgt spid="1147"/>
                                        </p:tgtEl>
                                        <p:attrNameLst>
                                          <p:attrName>style.visibility</p:attrName>
                                        </p:attrNameLst>
                                      </p:cBhvr>
                                      <p:to>
                                        <p:strVal val="visible"/>
                                      </p:to>
                                    </p:set>
                                    <p:animEffect filter="fade" transition="in">
                                      <p:cBhvr>
                                        <p:cTn dur="500"/>
                                        <p:tgtEl>
                                          <p:spTgt spid="1147"/>
                                        </p:tgtEl>
                                      </p:cBhvr>
                                    </p:animEffect>
                                  </p:childTnLst>
                                </p:cTn>
                              </p:par>
                              <p:par>
                                <p:cTn fill="hold" nodeType="withEffect" presetClass="entr" presetID="10" presetSubtype="0">
                                  <p:stCondLst>
                                    <p:cond delay="0"/>
                                  </p:stCondLst>
                                  <p:childTnLst>
                                    <p:set>
                                      <p:cBhvr>
                                        <p:cTn dur="1" fill="hold">
                                          <p:stCondLst>
                                            <p:cond delay="0"/>
                                          </p:stCondLst>
                                        </p:cTn>
                                        <p:tgtEl>
                                          <p:spTgt spid="1148"/>
                                        </p:tgtEl>
                                        <p:attrNameLst>
                                          <p:attrName>style.visibility</p:attrName>
                                        </p:attrNameLst>
                                      </p:cBhvr>
                                      <p:to>
                                        <p:strVal val="visible"/>
                                      </p:to>
                                    </p:set>
                                    <p:animEffect filter="fade" transition="in">
                                      <p:cBhvr>
                                        <p:cTn dur="500"/>
                                        <p:tgtEl>
                                          <p:spTgt spid="1148"/>
                                        </p:tgtEl>
                                      </p:cBhvr>
                                    </p:animEffect>
                                  </p:childTnLst>
                                </p:cTn>
                              </p:par>
                              <p:par>
                                <p:cTn fill="hold" nodeType="withEffect" presetClass="entr" presetID="10" presetSubtype="0">
                                  <p:stCondLst>
                                    <p:cond delay="0"/>
                                  </p:stCondLst>
                                  <p:childTnLst>
                                    <p:set>
                                      <p:cBhvr>
                                        <p:cTn dur="1" fill="hold">
                                          <p:stCondLst>
                                            <p:cond delay="0"/>
                                          </p:stCondLst>
                                        </p:cTn>
                                        <p:tgtEl>
                                          <p:spTgt spid="1150"/>
                                        </p:tgtEl>
                                        <p:attrNameLst>
                                          <p:attrName>style.visibility</p:attrName>
                                        </p:attrNameLst>
                                      </p:cBhvr>
                                      <p:to>
                                        <p:strVal val="visible"/>
                                      </p:to>
                                    </p:set>
                                    <p:animEffect filter="fade" transition="in">
                                      <p:cBhvr>
                                        <p:cTn dur="500"/>
                                        <p:tgtEl>
                                          <p:spTgt spid="1150"/>
                                        </p:tgtEl>
                                      </p:cBhvr>
                                    </p:animEffect>
                                  </p:childTnLst>
                                </p:cTn>
                              </p:par>
                              <p:par>
                                <p:cTn fill="hold" nodeType="withEffect" presetClass="entr" presetID="10" presetSubtype="0">
                                  <p:stCondLst>
                                    <p:cond delay="0"/>
                                  </p:stCondLst>
                                  <p:childTnLst>
                                    <p:set>
                                      <p:cBhvr>
                                        <p:cTn dur="1" fill="hold">
                                          <p:stCondLst>
                                            <p:cond delay="0"/>
                                          </p:stCondLst>
                                        </p:cTn>
                                        <p:tgtEl>
                                          <p:spTgt spid="1151"/>
                                        </p:tgtEl>
                                        <p:attrNameLst>
                                          <p:attrName>style.visibility</p:attrName>
                                        </p:attrNameLst>
                                      </p:cBhvr>
                                      <p:to>
                                        <p:strVal val="visible"/>
                                      </p:to>
                                    </p:set>
                                    <p:animEffect filter="fade" transition="in">
                                      <p:cBhvr>
                                        <p:cTn dur="500"/>
                                        <p:tgtEl>
                                          <p:spTgt spid="1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6" name="Shape 1156"/>
        <p:cNvGrpSpPr/>
        <p:nvPr/>
      </p:nvGrpSpPr>
      <p:grpSpPr>
        <a:xfrm>
          <a:off x="0" y="0"/>
          <a:ext cx="0" cy="0"/>
          <a:chOff x="0" y="0"/>
          <a:chExt cx="0" cy="0"/>
        </a:xfrm>
      </p:grpSpPr>
      <p:sp>
        <p:nvSpPr>
          <p:cNvPr id="1157" name="Shape 115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Fisher's exact test - results</a:t>
            </a:r>
          </a:p>
        </p:txBody>
      </p:sp>
      <p:sp>
        <p:nvSpPr>
          <p:cNvPr id="1158" name="Shape 1158"/>
          <p:cNvSpPr txBox="1"/>
          <p:nvPr/>
        </p:nvSpPr>
        <p:spPr>
          <a:xfrm>
            <a:off x="250825" y="3860800"/>
            <a:ext cx="8678863" cy="2808288"/>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100740"/>
              <a:buFont typeface="Arial"/>
              <a:buChar char="•"/>
            </a:pPr>
            <a:r>
              <a:rPr lang="en-GB" sz="2720">
                <a:solidFill>
                  <a:schemeClr val="dk1"/>
                </a:solidFill>
                <a:latin typeface="Calibri"/>
                <a:ea typeface="Calibri"/>
                <a:cs typeface="Calibri"/>
                <a:sym typeface="Calibri"/>
              </a:rPr>
              <a:t>Test statistic: </a:t>
            </a:r>
            <a:r>
              <a:rPr b="1" lang="en-GB" sz="2720">
                <a:solidFill>
                  <a:schemeClr val="dk1"/>
                </a:solidFill>
                <a:latin typeface="Calibri"/>
                <a:ea typeface="Calibri"/>
                <a:cs typeface="Calibri"/>
                <a:sym typeface="Calibri"/>
              </a:rPr>
              <a:t>N/A</a:t>
            </a:r>
          </a:p>
          <a:p>
            <a:pPr indent="-342900" lvl="0" marL="342900" marR="0" rtl="0" algn="l">
              <a:lnSpc>
                <a:spcPct val="80000"/>
              </a:lnSpc>
              <a:spcBef>
                <a:spcPts val="544"/>
              </a:spcBef>
              <a:spcAft>
                <a:spcPts val="0"/>
              </a:spcAft>
              <a:buClr>
                <a:schemeClr val="dk1"/>
              </a:buClr>
              <a:buFont typeface="Arial"/>
              <a:buNone/>
            </a:pPr>
            <a:r>
              <a:t/>
            </a:r>
            <a:endParaRPr sz="2720">
              <a:solidFill>
                <a:schemeClr val="dk1"/>
              </a:solidFill>
              <a:latin typeface="Calibri"/>
              <a:ea typeface="Calibri"/>
              <a:cs typeface="Calibri"/>
              <a:sym typeface="Calibri"/>
            </a:endParaRPr>
          </a:p>
          <a:p>
            <a:pPr indent="-342900" lvl="0" marL="342900" marR="0" rtl="0" algn="l">
              <a:lnSpc>
                <a:spcPct val="80000"/>
              </a:lnSpc>
              <a:spcBef>
                <a:spcPts val="544"/>
              </a:spcBef>
              <a:spcAft>
                <a:spcPts val="0"/>
              </a:spcAft>
              <a:buClr>
                <a:schemeClr val="dk1"/>
              </a:buClr>
              <a:buSzPct val="100740"/>
              <a:buFont typeface="Arial"/>
              <a:buChar char="•"/>
            </a:pPr>
            <a:r>
              <a:rPr lang="en-GB" sz="2720">
                <a:solidFill>
                  <a:schemeClr val="dk1"/>
                </a:solidFill>
                <a:latin typeface="Calibri"/>
                <a:ea typeface="Calibri"/>
                <a:cs typeface="Calibri"/>
                <a:sym typeface="Calibri"/>
              </a:rPr>
              <a:t>P-value: </a:t>
            </a:r>
            <a:r>
              <a:rPr b="1" lang="en-GB" sz="2720">
                <a:solidFill>
                  <a:schemeClr val="dk1"/>
                </a:solidFill>
                <a:latin typeface="Calibri"/>
                <a:ea typeface="Calibri"/>
                <a:cs typeface="Calibri"/>
                <a:sym typeface="Calibri"/>
              </a:rPr>
              <a:t>1.00</a:t>
            </a:r>
          </a:p>
          <a:p>
            <a:pPr indent="-342900" lvl="0" marL="342900" marR="0" rtl="0" algn="l">
              <a:lnSpc>
                <a:spcPct val="80000"/>
              </a:lnSpc>
              <a:spcBef>
                <a:spcPts val="544"/>
              </a:spcBef>
              <a:spcAft>
                <a:spcPts val="0"/>
              </a:spcAft>
              <a:buNone/>
            </a:pPr>
            <a:r>
              <a:t/>
            </a:r>
            <a:endParaRPr b="1" sz="2720">
              <a:solidFill>
                <a:schemeClr val="dk1"/>
              </a:solidFill>
              <a:latin typeface="Calibri"/>
              <a:ea typeface="Calibri"/>
              <a:cs typeface="Calibri"/>
              <a:sym typeface="Calibri"/>
            </a:endParaRPr>
          </a:p>
          <a:p>
            <a:pPr indent="-342900" lvl="0" marL="342900" marR="0" rtl="0" algn="l">
              <a:lnSpc>
                <a:spcPct val="80000"/>
              </a:lnSpc>
              <a:spcBef>
                <a:spcPts val="544"/>
              </a:spcBef>
              <a:spcAft>
                <a:spcPts val="0"/>
              </a:spcAft>
              <a:buClr>
                <a:schemeClr val="dk1"/>
              </a:buClr>
              <a:buSzPct val="100740"/>
              <a:buFont typeface="Arial"/>
              <a:buChar char="•"/>
            </a:pPr>
            <a:r>
              <a:rPr lang="en-GB" sz="2720">
                <a:solidFill>
                  <a:schemeClr val="dk1"/>
                </a:solidFill>
                <a:latin typeface="Calibri"/>
                <a:ea typeface="Calibri"/>
                <a:cs typeface="Calibri"/>
                <a:sym typeface="Calibri"/>
              </a:rPr>
              <a:t>Interpretation: </a:t>
            </a:r>
            <a:r>
              <a:rPr lang="en-GB" sz="2720">
                <a:solidFill>
                  <a:srgbClr val="C00000"/>
                </a:solidFill>
                <a:latin typeface="Calibri"/>
                <a:ea typeface="Calibri"/>
                <a:cs typeface="Calibri"/>
                <a:sym typeface="Calibri"/>
              </a:rPr>
              <a:t>Do not reject H</a:t>
            </a:r>
            <a:r>
              <a:rPr baseline="-25000" lang="en-GB" sz="2720">
                <a:solidFill>
                  <a:srgbClr val="C00000"/>
                </a:solidFill>
                <a:latin typeface="Calibri"/>
                <a:ea typeface="Calibri"/>
                <a:cs typeface="Calibri"/>
                <a:sym typeface="Calibri"/>
              </a:rPr>
              <a:t>0 </a:t>
            </a:r>
            <a:r>
              <a:rPr lang="en-GB" sz="2720">
                <a:solidFill>
                  <a:schemeClr val="dk1"/>
                </a:solidFill>
                <a:latin typeface="Calibri"/>
                <a:ea typeface="Calibri"/>
                <a:cs typeface="Calibri"/>
                <a:sym typeface="Calibri"/>
              </a:rPr>
              <a:t>(No evidence of an  association between treatment group and tumour shrinkage).</a:t>
            </a:r>
          </a:p>
          <a:p>
            <a:pPr indent="-342900" lvl="0" marL="342900" marR="0" rtl="0" algn="l">
              <a:lnSpc>
                <a:spcPct val="80000"/>
              </a:lnSpc>
              <a:spcBef>
                <a:spcPts val="544"/>
              </a:spcBef>
              <a:spcAft>
                <a:spcPts val="0"/>
              </a:spcAft>
              <a:buNone/>
            </a:pPr>
            <a:r>
              <a:t/>
            </a:r>
            <a:endParaRPr sz="2720">
              <a:solidFill>
                <a:schemeClr val="dk1"/>
              </a:solidFill>
              <a:latin typeface="Calibri"/>
              <a:ea typeface="Calibri"/>
              <a:cs typeface="Calibri"/>
              <a:sym typeface="Calibri"/>
            </a:endParaRPr>
          </a:p>
        </p:txBody>
      </p:sp>
      <p:graphicFrame>
        <p:nvGraphicFramePr>
          <p:cNvPr id="1159" name="Shape 1159"/>
          <p:cNvGraphicFramePr/>
          <p:nvPr/>
        </p:nvGraphicFramePr>
        <p:xfrm>
          <a:off x="250825" y="1341437"/>
          <a:ext cx="3000000" cy="3000000"/>
        </p:xfrm>
        <a:graphic>
          <a:graphicData uri="http://schemas.openxmlformats.org/drawingml/2006/table">
            <a:tbl>
              <a:tblPr bandRow="1" firstRow="1">
                <a:noFill/>
                <a:tableStyleId>{4F8E637C-12CD-443B-8B6B-ABF498D4492B}</a:tableStyleId>
              </a:tblPr>
              <a:tblGrid>
                <a:gridCol w="2228950"/>
                <a:gridCol w="1320200"/>
                <a:gridCol w="1046125"/>
                <a:gridCol w="1048325"/>
              </a:tblGrid>
              <a:tr h="481925">
                <a:tc row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Treatment group</a:t>
                      </a:r>
                    </a:p>
                  </a:txBody>
                  <a:tcPr marT="45725" marB="45725" marR="91450" marL="91450"/>
                </a:tc>
                <a:tc grid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Tumour shrinkage</a:t>
                      </a:r>
                    </a:p>
                  </a:txBody>
                  <a:tcPr marT="45725" marB="45725" marR="91450" marL="91450"/>
                </a:tc>
                <a:tc hMerge="1"/>
                <a:tc rowSpan="2">
                  <a:txBody>
                    <a:bodyPr>
                      <a:noAutofit/>
                    </a:bodyPr>
                    <a:lstStyle/>
                    <a:p>
                      <a:pPr indent="0" lvl="0" marL="0" marR="0" rtl="0" algn="ctr">
                        <a:spcBef>
                          <a:spcPts val="0"/>
                        </a:spcBef>
                        <a:buSzPct val="25000"/>
                        <a:buNone/>
                      </a:pPr>
                      <a:r>
                        <a:rPr b="1" lang="en-GB" sz="2000">
                          <a:solidFill>
                            <a:schemeClr val="lt1"/>
                          </a:solidFill>
                          <a:latin typeface="Calibri"/>
                          <a:ea typeface="Calibri"/>
                          <a:cs typeface="Calibri"/>
                          <a:sym typeface="Calibri"/>
                        </a:rPr>
                        <a:t>Total</a:t>
                      </a:r>
                    </a:p>
                  </a:txBody>
                  <a:tcPr marT="45725" marB="45725" marR="91450" marL="91450"/>
                </a:tc>
              </a:tr>
              <a:tr h="451025">
                <a:tc vMerge="1"/>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No</a:t>
                      </a:r>
                    </a:p>
                  </a:txBody>
                  <a:tcPr marT="0" marB="0" marR="68575" marL="68575" anchor="ctr">
                    <a:solidFill>
                      <a:schemeClr val="accent1"/>
                    </a:solidFill>
                  </a:tcPr>
                </a:tc>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Yes</a:t>
                      </a:r>
                    </a:p>
                  </a:txBody>
                  <a:tcPr marT="0" marB="0" marR="68575" marL="68575" anchor="ctr">
                    <a:solidFill>
                      <a:schemeClr val="accent1"/>
                    </a:solidFill>
                  </a:tcPr>
                </a:tc>
                <a:tc vMerge="1"/>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Treatment</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8 </a:t>
                      </a:r>
                      <a:r>
                        <a:rPr lang="en-GB" sz="2000">
                          <a:solidFill>
                            <a:srgbClr val="FF0000"/>
                          </a:solidFill>
                          <a:latin typeface="Arial"/>
                          <a:ea typeface="Arial"/>
                          <a:cs typeface="Arial"/>
                          <a:sym typeface="Arial"/>
                        </a:rPr>
                        <a:t>7.8</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3 </a:t>
                      </a:r>
                      <a:r>
                        <a:rPr lang="en-GB" sz="2000">
                          <a:solidFill>
                            <a:srgbClr val="FF0000"/>
                          </a:solidFill>
                          <a:latin typeface="Arial"/>
                          <a:ea typeface="Arial"/>
                          <a:cs typeface="Arial"/>
                          <a:sym typeface="Arial"/>
                        </a:rPr>
                        <a:t>3.2</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11</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Placebo</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9 </a:t>
                      </a:r>
                      <a:r>
                        <a:rPr lang="en-GB" sz="2000">
                          <a:solidFill>
                            <a:srgbClr val="FF0000"/>
                          </a:solidFill>
                          <a:latin typeface="Arial"/>
                          <a:ea typeface="Arial"/>
                          <a:cs typeface="Arial"/>
                          <a:sym typeface="Arial"/>
                        </a:rPr>
                        <a:t>9.2</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4 </a:t>
                      </a:r>
                      <a:r>
                        <a:rPr lang="en-GB" sz="2000">
                          <a:solidFill>
                            <a:srgbClr val="FF0000"/>
                          </a:solidFill>
                          <a:latin typeface="Arial"/>
                          <a:ea typeface="Arial"/>
                          <a:cs typeface="Arial"/>
                          <a:sym typeface="Arial"/>
                        </a:rPr>
                        <a:t>3.8</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13</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Total</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17</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7</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24</a:t>
                      </a:r>
                    </a:p>
                  </a:txBody>
                  <a:tcPr marT="0" marB="0" marR="68575" marL="68575" anchor="ctr"/>
                </a:tc>
              </a:tr>
            </a:tbl>
          </a:graphicData>
        </a:graphic>
      </p:graphicFrame>
      <p:sp>
        <p:nvSpPr>
          <p:cNvPr id="1160" name="Shape 1160"/>
          <p:cNvSpPr/>
          <p:nvPr/>
        </p:nvSpPr>
        <p:spPr>
          <a:xfrm>
            <a:off x="2484438" y="2276475"/>
            <a:ext cx="2374899" cy="865188"/>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4" name="Shape 1164"/>
        <p:cNvGrpSpPr/>
        <p:nvPr/>
      </p:nvGrpSpPr>
      <p:grpSpPr>
        <a:xfrm>
          <a:off x="0" y="0"/>
          <a:ext cx="0" cy="0"/>
          <a:chOff x="0" y="0"/>
          <a:chExt cx="0" cy="0"/>
        </a:xfrm>
      </p:grpSpPr>
      <p:sp>
        <p:nvSpPr>
          <p:cNvPr id="1165" name="Shape 1165"/>
          <p:cNvSpPr txBox="1"/>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4400">
                <a:solidFill>
                  <a:schemeClr val="dk1"/>
                </a:solidFill>
                <a:latin typeface="Calibri"/>
                <a:ea typeface="Calibri"/>
                <a:cs typeface="Calibri"/>
                <a:sym typeface="Calibri"/>
              </a:rPr>
              <a:t>Chi-square test for trend</a:t>
            </a:r>
          </a:p>
        </p:txBody>
      </p:sp>
      <p:sp>
        <p:nvSpPr>
          <p:cNvPr id="1166" name="Shape 1166"/>
          <p:cNvSpPr txBox="1"/>
          <p:nvPr/>
        </p:nvSpPr>
        <p:spPr>
          <a:xfrm>
            <a:off x="395536" y="1556791"/>
            <a:ext cx="8507288" cy="4896543"/>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1" lang="en-GB" sz="2800">
                <a:solidFill>
                  <a:schemeClr val="dk1"/>
                </a:solidFill>
                <a:latin typeface="Calibri"/>
                <a:ea typeface="Calibri"/>
                <a:cs typeface="Calibri"/>
                <a:sym typeface="Calibri"/>
              </a:rPr>
              <a:t>E.g. Research question: </a:t>
            </a:r>
            <a:r>
              <a:rPr lang="en-GB" sz="2800">
                <a:solidFill>
                  <a:srgbClr val="C00000"/>
                </a:solidFill>
                <a:latin typeface="Calibri"/>
                <a:ea typeface="Calibri"/>
                <a:cs typeface="Calibri"/>
                <a:sym typeface="Calibri"/>
              </a:rPr>
              <a:t>Is there a </a:t>
            </a:r>
            <a:r>
              <a:rPr lang="en-GB" sz="2800" u="sng">
                <a:solidFill>
                  <a:srgbClr val="C00000"/>
                </a:solidFill>
                <a:latin typeface="Calibri"/>
                <a:ea typeface="Calibri"/>
                <a:cs typeface="Calibri"/>
                <a:sym typeface="Calibri"/>
              </a:rPr>
              <a:t>linear</a:t>
            </a:r>
            <a:r>
              <a:rPr lang="en-GB" sz="2800">
                <a:solidFill>
                  <a:srgbClr val="C00000"/>
                </a:solidFill>
                <a:latin typeface="Calibri"/>
                <a:ea typeface="Calibri"/>
                <a:cs typeface="Calibri"/>
                <a:sym typeface="Calibri"/>
              </a:rPr>
              <a:t> association between tumour grade and the incidence of tumour shrinkage?</a:t>
            </a:r>
          </a:p>
          <a:p>
            <a:pPr indent="-342900" lvl="0" marL="342900" marR="0" rtl="0" algn="l">
              <a:lnSpc>
                <a:spcPct val="90000"/>
              </a:lnSpc>
              <a:spcBef>
                <a:spcPts val="640"/>
              </a:spcBef>
              <a:spcAft>
                <a:spcPts val="0"/>
              </a:spcAft>
              <a:buClr>
                <a:schemeClr val="dk1"/>
              </a:buClr>
              <a:buFont typeface="Arial"/>
              <a:buNone/>
            </a:pPr>
            <a:r>
              <a:t/>
            </a:r>
            <a:endParaRPr b="1" sz="3200">
              <a:solidFill>
                <a:schemeClr val="dk1"/>
              </a:solidFill>
              <a:latin typeface="Calibri"/>
              <a:ea typeface="Calibri"/>
              <a:cs typeface="Calibri"/>
              <a:sym typeface="Calibri"/>
            </a:endParaRPr>
          </a:p>
          <a:p>
            <a:pPr indent="-342900" lvl="0" marL="342900" marR="0" rtl="0" algn="l">
              <a:lnSpc>
                <a:spcPct val="90000"/>
              </a:lnSpc>
              <a:spcBef>
                <a:spcPts val="640"/>
              </a:spcBef>
              <a:spcAft>
                <a:spcPts val="0"/>
              </a:spcAft>
              <a:buClr>
                <a:schemeClr val="dk1"/>
              </a:buClr>
              <a:buFont typeface="Arial"/>
              <a:buNone/>
            </a:pPr>
            <a:r>
              <a:t/>
            </a:r>
            <a:endParaRPr b="1" sz="3200">
              <a:solidFill>
                <a:schemeClr val="dk1"/>
              </a:solidFill>
              <a:latin typeface="Calibri"/>
              <a:ea typeface="Calibri"/>
              <a:cs typeface="Calibri"/>
              <a:sym typeface="Calibri"/>
            </a:endParaRPr>
          </a:p>
          <a:p>
            <a:pPr indent="-342900" lvl="0" marL="342900" marR="0" rtl="0" algn="l">
              <a:lnSpc>
                <a:spcPct val="90000"/>
              </a:lnSpc>
              <a:spcBef>
                <a:spcPts val="640"/>
              </a:spcBef>
              <a:spcAft>
                <a:spcPts val="0"/>
              </a:spcAft>
              <a:buClr>
                <a:schemeClr val="dk1"/>
              </a:buClr>
              <a:buFont typeface="Arial"/>
              <a:buNone/>
            </a:pPr>
            <a:r>
              <a:t/>
            </a:r>
            <a:endParaRPr b="1" sz="3200">
              <a:solidFill>
                <a:schemeClr val="dk1"/>
              </a:solidFill>
              <a:latin typeface="Calibri"/>
              <a:ea typeface="Calibri"/>
              <a:cs typeface="Calibri"/>
              <a:sym typeface="Calibri"/>
            </a:endParaRPr>
          </a:p>
          <a:p>
            <a:pPr indent="-342900" lvl="0" marL="342900" marR="0" rtl="0" algn="l">
              <a:lnSpc>
                <a:spcPct val="90000"/>
              </a:lnSpc>
              <a:spcBef>
                <a:spcPts val="640"/>
              </a:spcBef>
              <a:spcAft>
                <a:spcPts val="0"/>
              </a:spcAft>
              <a:buClr>
                <a:schemeClr val="dk1"/>
              </a:buClr>
              <a:buFont typeface="Arial"/>
              <a:buNone/>
            </a:pPr>
            <a:r>
              <a:t/>
            </a:r>
            <a:endParaRPr b="1" sz="3200">
              <a:solidFill>
                <a:schemeClr val="dk1"/>
              </a:solidFill>
              <a:latin typeface="Calibri"/>
              <a:ea typeface="Calibri"/>
              <a:cs typeface="Calibri"/>
              <a:sym typeface="Calibri"/>
            </a:endParaRPr>
          </a:p>
          <a:p>
            <a:pPr indent="-342900" lvl="0" marL="342900" marR="0" rtl="0" algn="l">
              <a:lnSpc>
                <a:spcPct val="90000"/>
              </a:lnSpc>
              <a:spcBef>
                <a:spcPts val="640"/>
              </a:spcBef>
              <a:spcAft>
                <a:spcPts val="0"/>
              </a:spcAft>
              <a:buClr>
                <a:schemeClr val="dk1"/>
              </a:buClr>
              <a:buFont typeface="Arial"/>
              <a:buNone/>
            </a:pPr>
            <a:r>
              <a:t/>
            </a:r>
            <a:endParaRPr b="1" sz="3200">
              <a:solidFill>
                <a:schemeClr val="dk1"/>
              </a:solidFill>
              <a:latin typeface="Calibri"/>
              <a:ea typeface="Calibri"/>
              <a:cs typeface="Calibri"/>
              <a:sym typeface="Calibri"/>
            </a:endParaRPr>
          </a:p>
          <a:p>
            <a:pPr indent="-342900" lvl="0" marL="342900" marR="0" rtl="0" algn="l">
              <a:lnSpc>
                <a:spcPct val="90000"/>
              </a:lnSpc>
              <a:spcBef>
                <a:spcPts val="560"/>
              </a:spcBef>
              <a:spcAft>
                <a:spcPts val="0"/>
              </a:spcAft>
              <a:buClr>
                <a:schemeClr val="dk1"/>
              </a:buClr>
              <a:buSzPct val="100000"/>
              <a:buFont typeface="Arial"/>
              <a:buChar char="•"/>
            </a:pPr>
            <a:r>
              <a:rPr b="1" lang="en-GB" sz="2800">
                <a:solidFill>
                  <a:schemeClr val="dk1"/>
                </a:solidFill>
                <a:latin typeface="Calibri"/>
                <a:ea typeface="Calibri"/>
                <a:cs typeface="Calibri"/>
                <a:sym typeface="Calibri"/>
              </a:rPr>
              <a:t>Null hypothesis, </a:t>
            </a:r>
            <a:r>
              <a:rPr b="1" lang="en-GB" sz="2800">
                <a:solidFill>
                  <a:srgbClr val="C00000"/>
                </a:solidFill>
                <a:latin typeface="Calibri"/>
                <a:ea typeface="Calibri"/>
                <a:cs typeface="Calibri"/>
                <a:sym typeface="Calibri"/>
              </a:rPr>
              <a:t>H</a:t>
            </a:r>
            <a:r>
              <a:rPr b="1" baseline="-25000" lang="en-GB" sz="2800">
                <a:solidFill>
                  <a:srgbClr val="C00000"/>
                </a:solidFill>
                <a:latin typeface="Calibri"/>
                <a:ea typeface="Calibri"/>
                <a:cs typeface="Calibri"/>
                <a:sym typeface="Calibri"/>
              </a:rPr>
              <a:t>0</a:t>
            </a:r>
            <a:r>
              <a:rPr b="1" lang="en-GB" sz="2800">
                <a:solidFill>
                  <a:schemeClr val="dk1"/>
                </a:solidFill>
                <a:latin typeface="Calibri"/>
                <a:ea typeface="Calibri"/>
                <a:cs typeface="Calibri"/>
                <a:sym typeface="Calibri"/>
              </a:rPr>
              <a:t>: </a:t>
            </a:r>
            <a:r>
              <a:rPr lang="en-GB" sz="2800">
                <a:solidFill>
                  <a:schemeClr val="dk1"/>
                </a:solidFill>
                <a:latin typeface="Calibri"/>
                <a:ea typeface="Calibri"/>
                <a:cs typeface="Calibri"/>
                <a:sym typeface="Calibri"/>
              </a:rPr>
              <a:t>No </a:t>
            </a:r>
            <a:r>
              <a:rPr lang="en-GB" sz="2800" u="sng">
                <a:solidFill>
                  <a:schemeClr val="dk1"/>
                </a:solidFill>
                <a:latin typeface="Calibri"/>
                <a:ea typeface="Calibri"/>
                <a:cs typeface="Calibri"/>
                <a:sym typeface="Calibri"/>
              </a:rPr>
              <a:t>linear</a:t>
            </a:r>
            <a:r>
              <a:rPr lang="en-GB" sz="2800">
                <a:solidFill>
                  <a:schemeClr val="dk1"/>
                </a:solidFill>
                <a:latin typeface="Calibri"/>
                <a:ea typeface="Calibri"/>
                <a:cs typeface="Calibri"/>
                <a:sym typeface="Calibri"/>
              </a:rPr>
              <a:t> association</a:t>
            </a:r>
          </a:p>
          <a:p>
            <a:pPr indent="-342900" lvl="0" marL="342900" marR="0" rtl="0" algn="l">
              <a:lnSpc>
                <a:spcPct val="90000"/>
              </a:lnSpc>
              <a:spcBef>
                <a:spcPts val="560"/>
              </a:spcBef>
              <a:spcAft>
                <a:spcPts val="0"/>
              </a:spcAft>
              <a:buClr>
                <a:schemeClr val="dk1"/>
              </a:buClr>
              <a:buSzPct val="100000"/>
              <a:buFont typeface="Arial"/>
              <a:buChar char="•"/>
            </a:pPr>
            <a:r>
              <a:rPr b="1" lang="en-GB" sz="2800">
                <a:solidFill>
                  <a:schemeClr val="dk1"/>
                </a:solidFill>
                <a:latin typeface="Calibri"/>
                <a:ea typeface="Calibri"/>
                <a:cs typeface="Calibri"/>
                <a:sym typeface="Calibri"/>
              </a:rPr>
              <a:t>Alternative hypothesis, </a:t>
            </a:r>
            <a:r>
              <a:rPr b="1" lang="en-GB" sz="2800">
                <a:solidFill>
                  <a:srgbClr val="C00000"/>
                </a:solidFill>
                <a:latin typeface="Calibri"/>
                <a:ea typeface="Calibri"/>
                <a:cs typeface="Calibri"/>
                <a:sym typeface="Calibri"/>
              </a:rPr>
              <a:t>H</a:t>
            </a:r>
            <a:r>
              <a:rPr b="1" baseline="-25000" lang="en-GB" sz="2800">
                <a:solidFill>
                  <a:srgbClr val="C00000"/>
                </a:solidFill>
                <a:latin typeface="Calibri"/>
                <a:ea typeface="Calibri"/>
                <a:cs typeface="Calibri"/>
                <a:sym typeface="Calibri"/>
              </a:rPr>
              <a:t>1 </a:t>
            </a:r>
            <a:r>
              <a:rPr b="1" lang="en-GB" sz="2800">
                <a:solidFill>
                  <a:schemeClr val="dk1"/>
                </a:solidFill>
                <a:latin typeface="Calibri"/>
                <a:ea typeface="Calibri"/>
                <a:cs typeface="Calibri"/>
                <a:sym typeface="Calibri"/>
              </a:rPr>
              <a:t>: </a:t>
            </a:r>
            <a:r>
              <a:rPr lang="en-GB" sz="2800">
                <a:solidFill>
                  <a:schemeClr val="dk1"/>
                </a:solidFill>
                <a:latin typeface="Calibri"/>
                <a:ea typeface="Calibri"/>
                <a:cs typeface="Calibri"/>
                <a:sym typeface="Calibri"/>
              </a:rPr>
              <a:t>Some </a:t>
            </a:r>
            <a:r>
              <a:rPr lang="en-GB" sz="2800" u="sng">
                <a:solidFill>
                  <a:schemeClr val="dk1"/>
                </a:solidFill>
                <a:latin typeface="Calibri"/>
                <a:ea typeface="Calibri"/>
                <a:cs typeface="Calibri"/>
                <a:sym typeface="Calibri"/>
              </a:rPr>
              <a:t>linear</a:t>
            </a:r>
            <a:r>
              <a:rPr lang="en-GB" sz="2800">
                <a:solidFill>
                  <a:schemeClr val="dk1"/>
                </a:solidFill>
                <a:latin typeface="Calibri"/>
                <a:ea typeface="Calibri"/>
                <a:cs typeface="Calibri"/>
                <a:sym typeface="Calibri"/>
              </a:rPr>
              <a:t> association</a:t>
            </a:r>
          </a:p>
        </p:txBody>
      </p:sp>
      <p:graphicFrame>
        <p:nvGraphicFramePr>
          <p:cNvPr id="1167" name="Shape 1167"/>
          <p:cNvGraphicFramePr/>
          <p:nvPr/>
        </p:nvGraphicFramePr>
        <p:xfrm>
          <a:off x="2071688" y="3005299"/>
          <a:ext cx="3000000" cy="3000000"/>
        </p:xfrm>
        <a:graphic>
          <a:graphicData uri="http://schemas.openxmlformats.org/drawingml/2006/table">
            <a:tbl>
              <a:tblPr bandRow="1" firstRow="1">
                <a:noFill/>
                <a:tableStyleId>{4F8E637C-12CD-443B-8B6B-ABF498D4492B}</a:tableStyleId>
              </a:tblPr>
              <a:tblGrid>
                <a:gridCol w="1791450"/>
                <a:gridCol w="1137500"/>
                <a:gridCol w="1106400"/>
                <a:gridCol w="893850"/>
              </a:tblGrid>
              <a:tr h="513725">
                <a:tc rowSpan="2">
                  <a:txBody>
                    <a:bodyPr>
                      <a:noAutofit/>
                    </a:bodyPr>
                    <a:lstStyle/>
                    <a:p>
                      <a:pPr indent="0" lvl="0" marL="0" marR="0" rtl="0" algn="ctr">
                        <a:lnSpc>
                          <a:spcPct val="65000"/>
                        </a:lnSpc>
                        <a:spcBef>
                          <a:spcPts val="0"/>
                        </a:spcBef>
                        <a:spcAft>
                          <a:spcPts val="0"/>
                        </a:spcAft>
                        <a:buSzPct val="25000"/>
                        <a:buNone/>
                      </a:pPr>
                      <a:r>
                        <a:rPr b="0" lang="en-GB" sz="2000">
                          <a:solidFill>
                            <a:schemeClr val="lt1"/>
                          </a:solidFill>
                          <a:latin typeface="Calibri"/>
                          <a:ea typeface="Calibri"/>
                          <a:cs typeface="Calibri"/>
                          <a:sym typeface="Calibri"/>
                        </a:rPr>
                        <a:t>Tumour grade</a:t>
                      </a:r>
                    </a:p>
                  </a:txBody>
                  <a:tcPr marT="0" marB="0" marR="68575" marL="68575" anchor="ctr"/>
                </a:tc>
                <a:tc gridSpan="2">
                  <a:txBody>
                    <a:bodyPr>
                      <a:noAutofit/>
                    </a:bodyPr>
                    <a:lstStyle/>
                    <a:p>
                      <a:pPr indent="0" lvl="0" marL="0" marR="0" rtl="0" algn="ctr">
                        <a:lnSpc>
                          <a:spcPct val="65000"/>
                        </a:lnSpc>
                        <a:spcBef>
                          <a:spcPts val="0"/>
                        </a:spcBef>
                        <a:spcAft>
                          <a:spcPts val="0"/>
                        </a:spcAft>
                        <a:buSzPct val="25000"/>
                        <a:buNone/>
                      </a:pPr>
                      <a:r>
                        <a:rPr b="0" lang="en-GB" sz="2000">
                          <a:solidFill>
                            <a:schemeClr val="lt1"/>
                          </a:solidFill>
                          <a:latin typeface="Calibri"/>
                          <a:ea typeface="Calibri"/>
                          <a:cs typeface="Calibri"/>
                          <a:sym typeface="Calibri"/>
                        </a:rPr>
                        <a:t>Tumour shrinkage</a:t>
                      </a:r>
                    </a:p>
                  </a:txBody>
                  <a:tcPr marT="0" marB="0" marR="68575" marL="68575" anchor="ctr"/>
                </a:tc>
                <a:tc hMerge="1"/>
                <a:tc rowSpan="2">
                  <a:txBody>
                    <a:bodyPr>
                      <a:noAutofit/>
                    </a:bodyPr>
                    <a:lstStyle/>
                    <a:p>
                      <a:pPr indent="0" lvl="0" marL="0" marR="0" rtl="0" algn="ctr">
                        <a:lnSpc>
                          <a:spcPct val="65000"/>
                        </a:lnSpc>
                        <a:spcBef>
                          <a:spcPts val="0"/>
                        </a:spcBef>
                        <a:spcAft>
                          <a:spcPts val="0"/>
                        </a:spcAft>
                        <a:buSzPct val="25000"/>
                        <a:buNone/>
                      </a:pPr>
                      <a:r>
                        <a:rPr b="0" lang="en-GB" sz="2000">
                          <a:solidFill>
                            <a:schemeClr val="lt1"/>
                          </a:solidFill>
                          <a:latin typeface="Calibri"/>
                          <a:ea typeface="Calibri"/>
                          <a:cs typeface="Calibri"/>
                          <a:sym typeface="Calibri"/>
                        </a:rPr>
                        <a:t>Total</a:t>
                      </a:r>
                    </a:p>
                  </a:txBody>
                  <a:tcPr marT="0" marB="0" marR="68575" marL="68575" anchor="ctr"/>
                </a:tc>
              </a:tr>
              <a:tr h="370850">
                <a:tc vMerge="1"/>
                <a:tc>
                  <a:txBody>
                    <a:bodyPr>
                      <a:noAutofit/>
                    </a:bodyPr>
                    <a:lstStyle/>
                    <a:p>
                      <a:pPr indent="0" lvl="0" marL="0" marR="0" rtl="0" algn="ctr">
                        <a:lnSpc>
                          <a:spcPct val="65000"/>
                        </a:lnSpc>
                        <a:spcBef>
                          <a:spcPts val="0"/>
                        </a:spcBef>
                        <a:spcAft>
                          <a:spcPts val="0"/>
                        </a:spcAft>
                        <a:buSzPct val="25000"/>
                        <a:buNone/>
                      </a:pPr>
                      <a:r>
                        <a:rPr b="0" lang="en-GB" sz="2000">
                          <a:solidFill>
                            <a:schemeClr val="lt1"/>
                          </a:solidFill>
                          <a:latin typeface="Calibri"/>
                          <a:ea typeface="Calibri"/>
                          <a:cs typeface="Calibri"/>
                          <a:sym typeface="Calibri"/>
                        </a:rPr>
                        <a:t>No</a:t>
                      </a:r>
                    </a:p>
                  </a:txBody>
                  <a:tcPr marT="0" marB="0" marR="68575" marL="68575" anchor="ctr">
                    <a:solidFill>
                      <a:schemeClr val="accent1"/>
                    </a:solidFill>
                  </a:tcPr>
                </a:tc>
                <a:tc>
                  <a:txBody>
                    <a:bodyPr>
                      <a:noAutofit/>
                    </a:bodyPr>
                    <a:lstStyle/>
                    <a:p>
                      <a:pPr indent="0" lvl="0" marL="0" marR="0" rtl="0" algn="ctr">
                        <a:lnSpc>
                          <a:spcPct val="65000"/>
                        </a:lnSpc>
                        <a:spcBef>
                          <a:spcPts val="0"/>
                        </a:spcBef>
                        <a:spcAft>
                          <a:spcPts val="0"/>
                        </a:spcAft>
                        <a:buSzPct val="25000"/>
                        <a:buNone/>
                      </a:pPr>
                      <a:r>
                        <a:rPr b="0" lang="en-GB" sz="2000">
                          <a:solidFill>
                            <a:schemeClr val="lt1"/>
                          </a:solidFill>
                          <a:latin typeface="Calibri"/>
                          <a:ea typeface="Calibri"/>
                          <a:cs typeface="Calibri"/>
                          <a:sym typeface="Calibri"/>
                        </a:rPr>
                        <a:t>Yes</a:t>
                      </a:r>
                    </a:p>
                  </a:txBody>
                  <a:tcPr marT="0" marB="0" marR="68575" marL="68575" anchor="ctr">
                    <a:solidFill>
                      <a:schemeClr val="accent1"/>
                    </a:solidFill>
                  </a:tcPr>
                </a:tc>
                <a:tc vMerge="1"/>
              </a:tr>
              <a:tr h="370850">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2</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18</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5</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23</a:t>
                      </a:r>
                    </a:p>
                  </a:txBody>
                  <a:tcPr marT="0" marB="0" marR="68575" marL="68575" anchor="ctr"/>
                </a:tc>
              </a:tr>
              <a:tr h="370850">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3</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15</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14</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27</a:t>
                      </a:r>
                    </a:p>
                  </a:txBody>
                  <a:tcPr marT="0" marB="0" marR="68575" marL="68575" anchor="ctr"/>
                </a:tc>
              </a:tr>
              <a:tr h="370850">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11</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21</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34</a:t>
                      </a:r>
                    </a:p>
                  </a:txBody>
                  <a:tcPr marT="0" marB="0" marR="68575" marL="68575" anchor="ctr"/>
                </a:tc>
              </a:tr>
              <a:tr h="370850">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Total</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44</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40</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84</a:t>
                      </a:r>
                    </a:p>
                  </a:txBody>
                  <a:tcPr marT="0" marB="0" marR="68575" marL="68575" anchor="ctr"/>
                </a:tc>
              </a:tr>
            </a:tbl>
          </a:graphicData>
        </a:graphic>
      </p:graphicFrame>
      <p:sp>
        <p:nvSpPr>
          <p:cNvPr id="1168" name="Shape 1168"/>
          <p:cNvSpPr/>
          <p:nvPr/>
        </p:nvSpPr>
        <p:spPr>
          <a:xfrm>
            <a:off x="3851275" y="3873662"/>
            <a:ext cx="2305050" cy="1152525"/>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3" name="Shape 1173"/>
        <p:cNvGrpSpPr/>
        <p:nvPr/>
      </p:nvGrpSpPr>
      <p:grpSpPr>
        <a:xfrm>
          <a:off x="0" y="0"/>
          <a:ext cx="0" cy="0"/>
          <a:chOff x="0" y="0"/>
          <a:chExt cx="0" cy="0"/>
        </a:xfrm>
      </p:grpSpPr>
      <p:sp>
        <p:nvSpPr>
          <p:cNvPr id="1174" name="Shape 1174"/>
          <p:cNvSpPr txBox="1"/>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4400">
                <a:solidFill>
                  <a:schemeClr val="dk1"/>
                </a:solidFill>
                <a:latin typeface="Calibri"/>
                <a:ea typeface="Calibri"/>
                <a:cs typeface="Calibri"/>
                <a:sym typeface="Calibri"/>
              </a:rPr>
              <a:t>Expected frequencies</a:t>
            </a:r>
          </a:p>
        </p:txBody>
      </p:sp>
      <p:sp>
        <p:nvSpPr>
          <p:cNvPr id="1175" name="Shape 1175"/>
          <p:cNvSpPr txBox="1"/>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Font typeface="Arial"/>
              <a:buNone/>
            </a:pPr>
            <a:r>
              <a:t/>
            </a:r>
            <a:endParaRPr sz="3200">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Font typeface="Arial"/>
              <a:buNone/>
            </a:pPr>
            <a:r>
              <a:t/>
            </a:r>
            <a:endParaRPr sz="3200">
              <a:solidFill>
                <a:schemeClr val="dk1"/>
              </a:solidFill>
              <a:latin typeface="Calibri"/>
              <a:ea typeface="Calibri"/>
              <a:cs typeface="Calibri"/>
              <a:sym typeface="Calibri"/>
            </a:endParaRPr>
          </a:p>
        </p:txBody>
      </p:sp>
      <p:graphicFrame>
        <p:nvGraphicFramePr>
          <p:cNvPr id="1176" name="Shape 1176"/>
          <p:cNvGraphicFramePr/>
          <p:nvPr/>
        </p:nvGraphicFramePr>
        <p:xfrm>
          <a:off x="467543" y="2420888"/>
          <a:ext cx="3000000" cy="3000000"/>
        </p:xfrm>
        <a:graphic>
          <a:graphicData uri="http://schemas.openxmlformats.org/drawingml/2006/table">
            <a:tbl>
              <a:tblPr bandRow="1" firstRow="1">
                <a:noFill/>
                <a:tableStyleId>{4F8E637C-12CD-443B-8B6B-ABF498D4492B}</a:tableStyleId>
              </a:tblPr>
              <a:tblGrid>
                <a:gridCol w="1791450"/>
                <a:gridCol w="1137500"/>
                <a:gridCol w="1106400"/>
                <a:gridCol w="893850"/>
              </a:tblGrid>
              <a:tr h="513725">
                <a:tc rowSpan="2">
                  <a:txBody>
                    <a:bodyPr>
                      <a:noAutofit/>
                    </a:bodyPr>
                    <a:lstStyle/>
                    <a:p>
                      <a:pPr indent="0" lvl="0" marL="0" marR="0" rtl="0" algn="ctr">
                        <a:lnSpc>
                          <a:spcPct val="65000"/>
                        </a:lnSpc>
                        <a:spcBef>
                          <a:spcPts val="0"/>
                        </a:spcBef>
                        <a:spcAft>
                          <a:spcPts val="0"/>
                        </a:spcAft>
                        <a:buSzPct val="25000"/>
                        <a:buNone/>
                      </a:pPr>
                      <a:r>
                        <a:rPr b="0" lang="en-GB" sz="2000">
                          <a:solidFill>
                            <a:schemeClr val="lt1"/>
                          </a:solidFill>
                          <a:latin typeface="Calibri"/>
                          <a:ea typeface="Calibri"/>
                          <a:cs typeface="Calibri"/>
                          <a:sym typeface="Calibri"/>
                        </a:rPr>
                        <a:t>Tumour grade</a:t>
                      </a:r>
                    </a:p>
                  </a:txBody>
                  <a:tcPr marT="0" marB="0" marR="68575" marL="68575" anchor="ctr"/>
                </a:tc>
                <a:tc gridSpan="2">
                  <a:txBody>
                    <a:bodyPr>
                      <a:noAutofit/>
                    </a:bodyPr>
                    <a:lstStyle/>
                    <a:p>
                      <a:pPr indent="0" lvl="0" marL="0" marR="0" rtl="0" algn="ctr">
                        <a:lnSpc>
                          <a:spcPct val="65000"/>
                        </a:lnSpc>
                        <a:spcBef>
                          <a:spcPts val="0"/>
                        </a:spcBef>
                        <a:spcAft>
                          <a:spcPts val="0"/>
                        </a:spcAft>
                        <a:buSzPct val="25000"/>
                        <a:buNone/>
                      </a:pPr>
                      <a:r>
                        <a:rPr b="0" lang="en-GB" sz="2000">
                          <a:solidFill>
                            <a:schemeClr val="lt1"/>
                          </a:solidFill>
                          <a:latin typeface="Calibri"/>
                          <a:ea typeface="Calibri"/>
                          <a:cs typeface="Calibri"/>
                          <a:sym typeface="Calibri"/>
                        </a:rPr>
                        <a:t>Tumour shrinkage</a:t>
                      </a:r>
                    </a:p>
                  </a:txBody>
                  <a:tcPr marT="0" marB="0" marR="68575" marL="68575" anchor="ctr"/>
                </a:tc>
                <a:tc hMerge="1"/>
                <a:tc rowSpan="2">
                  <a:txBody>
                    <a:bodyPr>
                      <a:noAutofit/>
                    </a:bodyPr>
                    <a:lstStyle/>
                    <a:p>
                      <a:pPr indent="0" lvl="0" marL="0" marR="0" rtl="0" algn="ctr">
                        <a:lnSpc>
                          <a:spcPct val="65000"/>
                        </a:lnSpc>
                        <a:spcBef>
                          <a:spcPts val="0"/>
                        </a:spcBef>
                        <a:spcAft>
                          <a:spcPts val="0"/>
                        </a:spcAft>
                        <a:buSzPct val="25000"/>
                        <a:buNone/>
                      </a:pPr>
                      <a:r>
                        <a:rPr b="0" lang="en-GB" sz="2000">
                          <a:solidFill>
                            <a:schemeClr val="lt1"/>
                          </a:solidFill>
                          <a:latin typeface="Calibri"/>
                          <a:ea typeface="Calibri"/>
                          <a:cs typeface="Calibri"/>
                          <a:sym typeface="Calibri"/>
                        </a:rPr>
                        <a:t>Total</a:t>
                      </a:r>
                    </a:p>
                  </a:txBody>
                  <a:tcPr marT="0" marB="0" marR="68575" marL="68575" anchor="ctr"/>
                </a:tc>
              </a:tr>
              <a:tr h="370850">
                <a:tc vMerge="1"/>
                <a:tc>
                  <a:txBody>
                    <a:bodyPr>
                      <a:noAutofit/>
                    </a:bodyPr>
                    <a:lstStyle/>
                    <a:p>
                      <a:pPr indent="0" lvl="0" marL="0" marR="0" rtl="0" algn="ctr">
                        <a:lnSpc>
                          <a:spcPct val="65000"/>
                        </a:lnSpc>
                        <a:spcBef>
                          <a:spcPts val="0"/>
                        </a:spcBef>
                        <a:spcAft>
                          <a:spcPts val="0"/>
                        </a:spcAft>
                        <a:buSzPct val="25000"/>
                        <a:buNone/>
                      </a:pPr>
                      <a:r>
                        <a:rPr b="0" lang="en-GB" sz="2000">
                          <a:solidFill>
                            <a:schemeClr val="lt1"/>
                          </a:solidFill>
                          <a:latin typeface="Calibri"/>
                          <a:ea typeface="Calibri"/>
                          <a:cs typeface="Calibri"/>
                          <a:sym typeface="Calibri"/>
                        </a:rPr>
                        <a:t>No</a:t>
                      </a:r>
                    </a:p>
                  </a:txBody>
                  <a:tcPr marT="0" marB="0" marR="68575" marL="68575" anchor="ctr">
                    <a:solidFill>
                      <a:schemeClr val="accent1"/>
                    </a:solidFill>
                  </a:tcPr>
                </a:tc>
                <a:tc>
                  <a:txBody>
                    <a:bodyPr>
                      <a:noAutofit/>
                    </a:bodyPr>
                    <a:lstStyle/>
                    <a:p>
                      <a:pPr indent="0" lvl="0" marL="0" marR="0" rtl="0" algn="ctr">
                        <a:lnSpc>
                          <a:spcPct val="65000"/>
                        </a:lnSpc>
                        <a:spcBef>
                          <a:spcPts val="0"/>
                        </a:spcBef>
                        <a:spcAft>
                          <a:spcPts val="0"/>
                        </a:spcAft>
                        <a:buSzPct val="25000"/>
                        <a:buNone/>
                      </a:pPr>
                      <a:r>
                        <a:rPr b="0" lang="en-GB" sz="2000">
                          <a:solidFill>
                            <a:schemeClr val="lt1"/>
                          </a:solidFill>
                          <a:latin typeface="Calibri"/>
                          <a:ea typeface="Calibri"/>
                          <a:cs typeface="Calibri"/>
                          <a:sym typeface="Calibri"/>
                        </a:rPr>
                        <a:t>Yes</a:t>
                      </a:r>
                    </a:p>
                  </a:txBody>
                  <a:tcPr marT="0" marB="0" marR="68575" marL="68575" anchor="ctr">
                    <a:solidFill>
                      <a:schemeClr val="accent1"/>
                    </a:solidFill>
                  </a:tcPr>
                </a:tc>
                <a:tc vMerge="1"/>
              </a:tr>
              <a:tr h="370850">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2</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18 </a:t>
                      </a:r>
                      <a:r>
                        <a:rPr b="0" lang="en-GB" sz="2000">
                          <a:solidFill>
                            <a:srgbClr val="FF0000"/>
                          </a:solidFill>
                          <a:latin typeface="Arial"/>
                          <a:ea typeface="Arial"/>
                          <a:cs typeface="Arial"/>
                          <a:sym typeface="Arial"/>
                        </a:rPr>
                        <a:t>12.0</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5 </a:t>
                      </a:r>
                      <a:r>
                        <a:rPr b="0" lang="en-GB" sz="2000">
                          <a:solidFill>
                            <a:srgbClr val="FF0000"/>
                          </a:solidFill>
                          <a:latin typeface="Arial"/>
                          <a:ea typeface="Arial"/>
                          <a:cs typeface="Arial"/>
                          <a:sym typeface="Arial"/>
                        </a:rPr>
                        <a:t>11.0</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23</a:t>
                      </a:r>
                    </a:p>
                  </a:txBody>
                  <a:tcPr marT="0" marB="0" marR="68575" marL="68575" anchor="ctr"/>
                </a:tc>
              </a:tr>
              <a:tr h="370850">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3</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15 </a:t>
                      </a:r>
                      <a:r>
                        <a:rPr b="0" lang="en-GB" sz="2000">
                          <a:solidFill>
                            <a:srgbClr val="FF0000"/>
                          </a:solidFill>
                          <a:latin typeface="Arial"/>
                          <a:ea typeface="Arial"/>
                          <a:cs typeface="Arial"/>
                          <a:sym typeface="Arial"/>
                        </a:rPr>
                        <a:t>14.1</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14 </a:t>
                      </a:r>
                      <a:r>
                        <a:rPr b="0" lang="en-GB" sz="2000">
                          <a:solidFill>
                            <a:srgbClr val="FF0000"/>
                          </a:solidFill>
                          <a:latin typeface="Arial"/>
                          <a:ea typeface="Arial"/>
                          <a:cs typeface="Arial"/>
                          <a:sym typeface="Arial"/>
                        </a:rPr>
                        <a:t>12.9</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27</a:t>
                      </a:r>
                    </a:p>
                  </a:txBody>
                  <a:tcPr marT="0" marB="0" marR="68575" marL="68575" anchor="ctr"/>
                </a:tc>
              </a:tr>
              <a:tr h="370850">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4</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11 </a:t>
                      </a:r>
                      <a:r>
                        <a:rPr b="0" lang="en-GB" sz="2000">
                          <a:solidFill>
                            <a:srgbClr val="FF0000"/>
                          </a:solidFill>
                          <a:latin typeface="Arial"/>
                          <a:ea typeface="Arial"/>
                          <a:cs typeface="Arial"/>
                          <a:sym typeface="Arial"/>
                        </a:rPr>
                        <a:t>17.8</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21 </a:t>
                      </a:r>
                      <a:r>
                        <a:rPr b="0" lang="en-GB" sz="2000">
                          <a:solidFill>
                            <a:srgbClr val="FF0000"/>
                          </a:solidFill>
                          <a:latin typeface="Arial"/>
                          <a:ea typeface="Arial"/>
                          <a:cs typeface="Arial"/>
                          <a:sym typeface="Arial"/>
                        </a:rPr>
                        <a:t>16.2</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34</a:t>
                      </a:r>
                    </a:p>
                  </a:txBody>
                  <a:tcPr marT="0" marB="0" marR="68575" marL="68575" anchor="ctr"/>
                </a:tc>
              </a:tr>
              <a:tr h="370850">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Total</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44</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40</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84</a:t>
                      </a:r>
                    </a:p>
                  </a:txBody>
                  <a:tcPr marT="0" marB="0" marR="68575" marL="68575" anchor="ctr"/>
                </a:tc>
              </a:tr>
            </a:tbl>
          </a:graphicData>
        </a:graphic>
      </p:graphicFrame>
      <p:sp>
        <p:nvSpPr>
          <p:cNvPr id="1177" name="Shape 1177"/>
          <p:cNvSpPr/>
          <p:nvPr/>
        </p:nvSpPr>
        <p:spPr>
          <a:xfrm>
            <a:off x="2266950" y="3284983"/>
            <a:ext cx="2305050" cy="1152525"/>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178" name="Shape 1178"/>
          <p:cNvPicPr preferRelativeResize="0"/>
          <p:nvPr/>
        </p:nvPicPr>
        <p:blipFill rotWithShape="1">
          <a:blip r:embed="rId3">
            <a:alphaModFix/>
          </a:blip>
          <a:srcRect b="0" l="0" r="0" t="0"/>
          <a:stretch/>
        </p:blipFill>
        <p:spPr>
          <a:xfrm>
            <a:off x="395536" y="1484312"/>
            <a:ext cx="2692399" cy="711200"/>
          </a:xfrm>
          <a:prstGeom prst="rect">
            <a:avLst/>
          </a:prstGeom>
          <a:noFill/>
          <a:ln>
            <a:noFill/>
          </a:ln>
        </p:spPr>
      </p:pic>
      <p:sp>
        <p:nvSpPr>
          <p:cNvPr id="1179" name="Shape 1179"/>
          <p:cNvSpPr txBox="1"/>
          <p:nvPr/>
        </p:nvSpPr>
        <p:spPr>
          <a:xfrm>
            <a:off x="1043608" y="5013176"/>
            <a:ext cx="6048374" cy="830261"/>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e.g. </a:t>
            </a:r>
            <a:r>
              <a:rPr lang="en-GB" sz="2400" u="sng">
                <a:solidFill>
                  <a:schemeClr val="dk1"/>
                </a:solidFill>
                <a:latin typeface="Calibri"/>
                <a:ea typeface="Calibri"/>
                <a:cs typeface="Calibri"/>
                <a:sym typeface="Calibri"/>
              </a:rPr>
              <a:t>44</a:t>
            </a:r>
            <a:r>
              <a:rPr lang="en-GB" sz="2400">
                <a:solidFill>
                  <a:schemeClr val="dk1"/>
                </a:solidFill>
                <a:latin typeface="Calibri"/>
                <a:ea typeface="Calibri"/>
                <a:cs typeface="Calibri"/>
                <a:sym typeface="Calibri"/>
              </a:rPr>
              <a:t>  x  </a:t>
            </a:r>
            <a:r>
              <a:rPr lang="en-GB" sz="2400" u="sng">
                <a:solidFill>
                  <a:schemeClr val="dk1"/>
                </a:solidFill>
                <a:latin typeface="Calibri"/>
                <a:ea typeface="Calibri"/>
                <a:cs typeface="Calibri"/>
                <a:sym typeface="Calibri"/>
              </a:rPr>
              <a:t>23</a:t>
            </a:r>
            <a:r>
              <a:rPr lang="en-GB" sz="2400">
                <a:solidFill>
                  <a:schemeClr val="dk1"/>
                </a:solidFill>
                <a:latin typeface="Calibri"/>
                <a:ea typeface="Calibri"/>
                <a:cs typeface="Calibri"/>
                <a:sym typeface="Calibri"/>
              </a:rPr>
              <a:t>  x 84 =  </a:t>
            </a:r>
            <a:r>
              <a:rPr lang="en-GB" sz="2400" u="sng">
                <a:solidFill>
                  <a:schemeClr val="dk1"/>
                </a:solidFill>
                <a:latin typeface="Calibri"/>
                <a:ea typeface="Calibri"/>
                <a:cs typeface="Calibri"/>
                <a:sym typeface="Calibri"/>
              </a:rPr>
              <a:t>44 x 23</a:t>
            </a:r>
            <a:r>
              <a:rPr lang="en-GB" sz="2400">
                <a:solidFill>
                  <a:schemeClr val="dk1"/>
                </a:solidFill>
                <a:latin typeface="Calibri"/>
                <a:ea typeface="Calibri"/>
                <a:cs typeface="Calibri"/>
                <a:sym typeface="Calibri"/>
              </a:rPr>
              <a:t> = 12.0</a:t>
            </a:r>
          </a:p>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        84      84                  84</a:t>
            </a:r>
          </a:p>
        </p:txBody>
      </p:sp>
      <p:sp>
        <p:nvSpPr>
          <p:cNvPr id="1180" name="Shape 1180"/>
          <p:cNvSpPr/>
          <p:nvPr/>
        </p:nvSpPr>
        <p:spPr>
          <a:xfrm>
            <a:off x="2699792" y="3284662"/>
            <a:ext cx="576064" cy="360362"/>
          </a:xfrm>
          <a:prstGeom prst="ellipse">
            <a:avLst/>
          </a:prstGeom>
          <a:noFill/>
          <a:ln cap="flat" cmpd="sng" w="25400">
            <a:solidFill>
              <a:srgbClr val="00B0F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181" name="Shape 1181"/>
          <p:cNvCxnSpPr/>
          <p:nvPr/>
        </p:nvCxnSpPr>
        <p:spPr>
          <a:xfrm>
            <a:off x="3132163" y="3645346"/>
            <a:ext cx="287337" cy="1296987"/>
          </a:xfrm>
          <a:prstGeom prst="straightConnector1">
            <a:avLst/>
          </a:prstGeom>
          <a:noFill/>
          <a:ln cap="flat" cmpd="sng" w="28575">
            <a:solidFill>
              <a:srgbClr val="00B0F0"/>
            </a:solidFill>
            <a:prstDash val="solid"/>
            <a:round/>
            <a:headEnd len="med" w="med" type="none"/>
            <a:tailEnd len="lg" w="lg"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76"/>
                                        </p:tgtEl>
                                        <p:attrNameLst>
                                          <p:attrName>style.visibility</p:attrName>
                                        </p:attrNameLst>
                                      </p:cBhvr>
                                      <p:to>
                                        <p:strVal val="visible"/>
                                      </p:to>
                                    </p:set>
                                    <p:animEffect filter="fade" transition="in">
                                      <p:cBhvr>
                                        <p:cTn dur="500"/>
                                        <p:tgtEl>
                                          <p:spTgt spid="1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6" name="Shape 1186"/>
        <p:cNvGrpSpPr/>
        <p:nvPr/>
      </p:nvGrpSpPr>
      <p:grpSpPr>
        <a:xfrm>
          <a:off x="0" y="0"/>
          <a:ext cx="0" cy="0"/>
          <a:chOff x="0" y="0"/>
          <a:chExt cx="0" cy="0"/>
        </a:xfrm>
      </p:grpSpPr>
      <p:pic>
        <p:nvPicPr>
          <p:cNvPr descr="plot.png" id="1187" name="Shape 1187"/>
          <p:cNvPicPr preferRelativeResize="0"/>
          <p:nvPr/>
        </p:nvPicPr>
        <p:blipFill rotWithShape="1">
          <a:blip r:embed="rId3">
            <a:alphaModFix/>
          </a:blip>
          <a:srcRect b="0" l="0" r="0" t="0"/>
          <a:stretch/>
        </p:blipFill>
        <p:spPr>
          <a:xfrm>
            <a:off x="1403648" y="692695"/>
            <a:ext cx="6144344" cy="6144344"/>
          </a:xfrm>
          <a:prstGeom prst="rect">
            <a:avLst/>
          </a:prstGeom>
          <a:noFill/>
          <a:ln>
            <a:noFill/>
          </a:ln>
        </p:spPr>
      </p:pic>
      <p:sp>
        <p:nvSpPr>
          <p:cNvPr id="1188" name="Shape 1188"/>
          <p:cNvSpPr txBox="1"/>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4400">
                <a:solidFill>
                  <a:schemeClr val="dk1"/>
                </a:solidFill>
                <a:latin typeface="Calibri"/>
                <a:ea typeface="Calibri"/>
                <a:cs typeface="Calibri"/>
                <a:sym typeface="Calibri"/>
              </a:rPr>
              <a:t>Chi-square test for trend</a:t>
            </a: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3" name="Shape 1193"/>
        <p:cNvGrpSpPr/>
        <p:nvPr/>
      </p:nvGrpSpPr>
      <p:grpSpPr>
        <a:xfrm>
          <a:off x="0" y="0"/>
          <a:ext cx="0" cy="0"/>
          <a:chOff x="0" y="0"/>
          <a:chExt cx="0" cy="0"/>
        </a:xfrm>
      </p:grpSpPr>
      <p:cxnSp>
        <p:nvCxnSpPr>
          <p:cNvPr id="1194" name="Shape 1194"/>
          <p:cNvCxnSpPr/>
          <p:nvPr/>
        </p:nvCxnSpPr>
        <p:spPr>
          <a:xfrm>
            <a:off x="1403350" y="4149725"/>
            <a:ext cx="2808288" cy="0"/>
          </a:xfrm>
          <a:prstGeom prst="straightConnector1">
            <a:avLst/>
          </a:prstGeom>
          <a:noFill/>
          <a:ln cap="flat" cmpd="sng" w="9525">
            <a:solidFill>
              <a:schemeClr val="accent2"/>
            </a:solidFill>
            <a:prstDash val="solid"/>
            <a:round/>
            <a:headEnd len="med" w="med" type="none"/>
            <a:tailEnd len="med" w="med" type="none"/>
          </a:ln>
        </p:spPr>
      </p:cxnSp>
      <p:cxnSp>
        <p:nvCxnSpPr>
          <p:cNvPr id="1195" name="Shape 1195"/>
          <p:cNvCxnSpPr/>
          <p:nvPr/>
        </p:nvCxnSpPr>
        <p:spPr>
          <a:xfrm flipH="1" rot="10800000">
            <a:off x="1857375" y="2581274"/>
            <a:ext cx="2571749" cy="2071687"/>
          </a:xfrm>
          <a:prstGeom prst="straightConnector1">
            <a:avLst/>
          </a:prstGeom>
          <a:noFill/>
          <a:ln cap="flat" cmpd="sng" w="9525">
            <a:solidFill>
              <a:srgbClr val="4A7DBA"/>
            </a:solidFill>
            <a:prstDash val="solid"/>
            <a:round/>
            <a:headEnd len="med" w="med" type="none"/>
            <a:tailEnd len="med" w="med" type="none"/>
          </a:ln>
        </p:spPr>
      </p:cxnSp>
      <p:pic>
        <p:nvPicPr>
          <p:cNvPr id="1196" name="Shape 1196"/>
          <p:cNvPicPr preferRelativeResize="0"/>
          <p:nvPr/>
        </p:nvPicPr>
        <p:blipFill rotWithShape="1">
          <a:blip r:embed="rId3">
            <a:alphaModFix/>
          </a:blip>
          <a:srcRect b="0" l="0" r="3956" t="10001"/>
          <a:stretch/>
        </p:blipFill>
        <p:spPr>
          <a:xfrm>
            <a:off x="431800" y="1484312"/>
            <a:ext cx="5003800" cy="4681536"/>
          </a:xfrm>
          <a:prstGeom prst="rect">
            <a:avLst/>
          </a:prstGeom>
          <a:noFill/>
          <a:ln>
            <a:noFill/>
          </a:ln>
        </p:spPr>
      </p:pic>
      <p:pic>
        <p:nvPicPr>
          <p:cNvPr id="1197" name="Shape 1197"/>
          <p:cNvPicPr preferRelativeResize="0"/>
          <p:nvPr/>
        </p:nvPicPr>
        <p:blipFill rotWithShape="1">
          <a:blip r:embed="rId4">
            <a:alphaModFix/>
          </a:blip>
          <a:srcRect b="0" l="0" r="0" t="0"/>
          <a:stretch/>
        </p:blipFill>
        <p:spPr>
          <a:xfrm>
            <a:off x="215900" y="1484312"/>
            <a:ext cx="8748712" cy="5068886"/>
          </a:xfrm>
          <a:prstGeom prst="rect">
            <a:avLst/>
          </a:prstGeom>
          <a:noFill/>
          <a:ln>
            <a:noFill/>
          </a:ln>
        </p:spPr>
      </p:pic>
      <p:sp>
        <p:nvSpPr>
          <p:cNvPr id="1198" name="Shape 1198"/>
          <p:cNvSpPr txBox="1"/>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4400">
                <a:solidFill>
                  <a:schemeClr val="dk1"/>
                </a:solidFill>
                <a:latin typeface="Calibri"/>
                <a:ea typeface="Calibri"/>
                <a:cs typeface="Calibri"/>
                <a:sym typeface="Calibri"/>
              </a:rPr>
              <a:t>Chi-square test for trend - results</a:t>
            </a:r>
          </a:p>
        </p:txBody>
      </p:sp>
      <p:pic>
        <p:nvPicPr>
          <p:cNvPr id="1199" name="Shape 1199"/>
          <p:cNvPicPr preferRelativeResize="0"/>
          <p:nvPr/>
        </p:nvPicPr>
        <p:blipFill rotWithShape="1">
          <a:blip r:embed="rId5">
            <a:alphaModFix/>
          </a:blip>
          <a:srcRect b="0" l="0" r="0" t="0"/>
          <a:stretch/>
        </p:blipFill>
        <p:spPr>
          <a:xfrm>
            <a:off x="6450603" y="1844824"/>
            <a:ext cx="2009828" cy="657578"/>
          </a:xfrm>
          <a:prstGeom prst="rect">
            <a:avLst/>
          </a:prstGeom>
          <a:noFill/>
          <a:ln>
            <a:noFill/>
          </a:ln>
        </p:spPr>
      </p:pic>
      <p:sp>
        <p:nvSpPr>
          <p:cNvPr id="1200" name="Shape 1200"/>
          <p:cNvSpPr txBox="1"/>
          <p:nvPr/>
        </p:nvSpPr>
        <p:spPr>
          <a:xfrm>
            <a:off x="4067944" y="3284983"/>
            <a:ext cx="2562319" cy="5847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3200">
                <a:solidFill>
                  <a:schemeClr val="dk1"/>
                </a:solidFill>
                <a:latin typeface="Calibri"/>
                <a:ea typeface="Calibri"/>
                <a:cs typeface="Calibri"/>
                <a:sym typeface="Calibri"/>
              </a:rPr>
              <a:t>P-value: </a:t>
            </a:r>
            <a:r>
              <a:rPr b="1" lang="en-GB" sz="3200">
                <a:solidFill>
                  <a:schemeClr val="dk1"/>
                </a:solidFill>
                <a:latin typeface="Calibri"/>
                <a:ea typeface="Calibri"/>
                <a:cs typeface="Calibri"/>
                <a:sym typeface="Calibri"/>
              </a:rPr>
              <a:t>0.001</a:t>
            </a:r>
          </a:p>
        </p:txBody>
      </p:sp>
      <p:sp>
        <p:nvSpPr>
          <p:cNvPr id="1201" name="Shape 1201"/>
          <p:cNvSpPr/>
          <p:nvPr/>
        </p:nvSpPr>
        <p:spPr>
          <a:xfrm>
            <a:off x="4067944" y="3995792"/>
            <a:ext cx="4752527" cy="138499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rgbClr val="C00000"/>
                </a:solidFill>
                <a:latin typeface="Calibri"/>
                <a:ea typeface="Calibri"/>
                <a:cs typeface="Calibri"/>
                <a:sym typeface="Calibri"/>
              </a:rPr>
              <a:t>Reject H</a:t>
            </a:r>
            <a:r>
              <a:rPr baseline="-25000" lang="en-GB" sz="2800">
                <a:solidFill>
                  <a:srgbClr val="C00000"/>
                </a:solidFill>
                <a:latin typeface="Calibri"/>
                <a:ea typeface="Calibri"/>
                <a:cs typeface="Calibri"/>
                <a:sym typeface="Calibri"/>
              </a:rPr>
              <a:t>0 </a:t>
            </a:r>
            <a:r>
              <a:rPr lang="en-GB" sz="2800">
                <a:solidFill>
                  <a:schemeClr val="dk1"/>
                </a:solidFill>
                <a:latin typeface="Calibri"/>
                <a:ea typeface="Calibri"/>
                <a:cs typeface="Calibri"/>
                <a:sym typeface="Calibri"/>
              </a:rPr>
              <a:t>(evidence of a linear association between tumour grade and tumour shrinkage) </a:t>
            </a:r>
          </a:p>
        </p:txBody>
      </p:sp>
      <p:sp>
        <p:nvSpPr>
          <p:cNvPr id="1202" name="Shape 1202"/>
          <p:cNvSpPr txBox="1"/>
          <p:nvPr/>
        </p:nvSpPr>
        <p:spPr>
          <a:xfrm>
            <a:off x="4067944" y="2492896"/>
            <a:ext cx="1512167" cy="575518"/>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SzPct val="25000"/>
              <a:buNone/>
            </a:pPr>
            <a:r>
              <a:rPr lang="en-GB" sz="3200">
                <a:solidFill>
                  <a:schemeClr val="dk1"/>
                </a:solidFill>
                <a:latin typeface="Calibri"/>
                <a:ea typeface="Calibri"/>
                <a:cs typeface="Calibri"/>
                <a:sym typeface="Calibri"/>
              </a:rPr>
              <a:t>DF = 1</a:t>
            </a:r>
          </a:p>
          <a:p>
            <a:pPr indent="-342900" lvl="0" marL="342900" marR="0" rtl="0" algn="l">
              <a:spcBef>
                <a:spcPts val="640"/>
              </a:spcBef>
              <a:spcAft>
                <a:spcPts val="0"/>
              </a:spcAft>
              <a:buClr>
                <a:schemeClr val="dk1"/>
              </a:buClr>
              <a:buFont typeface="Arial"/>
              <a:buNone/>
            </a:pPr>
            <a:r>
              <a:t/>
            </a:r>
            <a:endParaRPr sz="3200">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Font typeface="Arial"/>
              <a:buNone/>
            </a:pPr>
            <a:r>
              <a:t/>
            </a:r>
            <a:endParaRPr sz="3200">
              <a:solidFill>
                <a:schemeClr val="dk1"/>
              </a:solidFill>
              <a:latin typeface="Calibri"/>
              <a:ea typeface="Calibri"/>
              <a:cs typeface="Calibri"/>
              <a:sym typeface="Calibri"/>
            </a:endParaRPr>
          </a:p>
        </p:txBody>
      </p:sp>
      <p:sp>
        <p:nvSpPr>
          <p:cNvPr id="1203" name="Shape 1203"/>
          <p:cNvSpPr txBox="1"/>
          <p:nvPr/>
        </p:nvSpPr>
        <p:spPr>
          <a:xfrm>
            <a:off x="4067944" y="1916832"/>
            <a:ext cx="4052887" cy="575518"/>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SzPct val="25000"/>
              <a:buNone/>
            </a:pPr>
            <a:r>
              <a:rPr lang="en-GB" sz="3200">
                <a:solidFill>
                  <a:schemeClr val="dk1"/>
                </a:solidFill>
                <a:latin typeface="Calibri"/>
                <a:ea typeface="Calibri"/>
                <a:cs typeface="Calibri"/>
                <a:sym typeface="Calibri"/>
              </a:rPr>
              <a:t>Test statistic:</a:t>
            </a:r>
          </a:p>
          <a:p>
            <a:pPr indent="-342900" lvl="0" marL="342900" marR="0" rtl="0" algn="l">
              <a:spcBef>
                <a:spcPts val="640"/>
              </a:spcBef>
              <a:spcAft>
                <a:spcPts val="0"/>
              </a:spcAft>
              <a:buClr>
                <a:schemeClr val="dk1"/>
              </a:buClr>
              <a:buFont typeface="Arial"/>
              <a:buNone/>
            </a:pPr>
            <a:r>
              <a:t/>
            </a:r>
            <a:endParaRPr sz="3200">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Font typeface="Arial"/>
              <a:buNone/>
            </a:pPr>
            <a:r>
              <a:t/>
            </a:r>
            <a:endParaRPr sz="32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0"/>
                                        </p:tgtEl>
                                        <p:attrNameLst>
                                          <p:attrName>style.visibility</p:attrName>
                                        </p:attrNameLst>
                                      </p:cBhvr>
                                      <p:to>
                                        <p:strVal val="visible"/>
                                      </p:to>
                                    </p:set>
                                    <p:animEffect filter="fade" transition="in">
                                      <p:cBhvr>
                                        <p:cTn dur="500"/>
                                        <p:tgtEl>
                                          <p:spTgt spid="1200"/>
                                        </p:tgtEl>
                                      </p:cBhvr>
                                    </p:animEffect>
                                  </p:childTnLst>
                                </p:cTn>
                              </p:par>
                              <p:par>
                                <p:cTn fill="hold" nodeType="withEffect" presetClass="entr" presetID="10" presetSubtype="0">
                                  <p:stCondLst>
                                    <p:cond delay="0"/>
                                  </p:stCondLst>
                                  <p:childTnLst>
                                    <p:set>
                                      <p:cBhvr>
                                        <p:cTn dur="1" fill="hold">
                                          <p:stCondLst>
                                            <p:cond delay="0"/>
                                          </p:stCondLst>
                                        </p:cTn>
                                        <p:tgtEl>
                                          <p:spTgt spid="1201"/>
                                        </p:tgtEl>
                                        <p:attrNameLst>
                                          <p:attrName>style.visibility</p:attrName>
                                        </p:attrNameLst>
                                      </p:cBhvr>
                                      <p:to>
                                        <p:strVal val="visible"/>
                                      </p:to>
                                    </p:set>
                                    <p:animEffect filter="fade" transition="in">
                                      <p:cBhvr>
                                        <p:cTn dur="500"/>
                                        <p:tgtEl>
                                          <p:spTgt spid="1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179511" y="274637"/>
            <a:ext cx="8784976"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Continuous Data – Distribution</a:t>
            </a:r>
          </a:p>
        </p:txBody>
      </p:sp>
      <p:pic>
        <p:nvPicPr>
          <p:cNvPr id="168" name="Shape 168"/>
          <p:cNvPicPr preferRelativeResize="0"/>
          <p:nvPr>
            <p:ph idx="1" type="body"/>
          </p:nvPr>
        </p:nvPicPr>
        <p:blipFill rotWithShape="1">
          <a:blip r:embed="rId3">
            <a:alphaModFix/>
          </a:blip>
          <a:srcRect b="0" l="23290" r="51520" t="20904"/>
          <a:stretch/>
        </p:blipFill>
        <p:spPr>
          <a:xfrm>
            <a:off x="2556898" y="1676400"/>
            <a:ext cx="1269900" cy="3842400"/>
          </a:xfrm>
          <a:prstGeom prst="rect">
            <a:avLst/>
          </a:prstGeom>
          <a:noFill/>
          <a:ln>
            <a:noFill/>
          </a:ln>
        </p:spPr>
      </p:pic>
      <p:pic>
        <p:nvPicPr>
          <p:cNvPr id="169" name="Shape 169"/>
          <p:cNvPicPr preferRelativeResize="0"/>
          <p:nvPr/>
        </p:nvPicPr>
        <p:blipFill rotWithShape="1">
          <a:blip r:embed="rId4">
            <a:alphaModFix/>
          </a:blip>
          <a:srcRect b="0" l="0" r="0" t="0"/>
          <a:stretch/>
        </p:blipFill>
        <p:spPr>
          <a:xfrm>
            <a:off x="5410200" y="1676400"/>
            <a:ext cx="3275581" cy="1981199"/>
          </a:xfrm>
          <a:prstGeom prst="rect">
            <a:avLst/>
          </a:prstGeom>
          <a:noFill/>
          <a:ln cap="flat" cmpd="sng" w="9525">
            <a:solidFill>
              <a:srgbClr val="395E89"/>
            </a:solidFill>
            <a:prstDash val="solid"/>
            <a:miter/>
            <a:headEnd len="med" w="med" type="none"/>
            <a:tailEnd len="med" w="med" type="none"/>
          </a:ln>
        </p:spPr>
      </p:pic>
      <p:pic>
        <p:nvPicPr>
          <p:cNvPr descr="Histogram.png" id="170" name="Shape 170"/>
          <p:cNvPicPr preferRelativeResize="0"/>
          <p:nvPr/>
        </p:nvPicPr>
        <p:blipFill rotWithShape="1">
          <a:blip r:embed="rId5">
            <a:alphaModFix/>
          </a:blip>
          <a:srcRect b="0" l="0" r="0" t="0"/>
          <a:stretch/>
        </p:blipFill>
        <p:spPr>
          <a:xfrm>
            <a:off x="1059698" y="3704639"/>
            <a:ext cx="3606800" cy="2921000"/>
          </a:xfrm>
          <a:prstGeom prst="rect">
            <a:avLst/>
          </a:prstGeom>
          <a:noFill/>
          <a:ln>
            <a:noFill/>
          </a:ln>
        </p:spPr>
      </p:pic>
      <p:pic>
        <p:nvPicPr>
          <p:cNvPr descr="boxplot.png" id="171" name="Shape 171"/>
          <p:cNvPicPr preferRelativeResize="0"/>
          <p:nvPr/>
        </p:nvPicPr>
        <p:blipFill rotWithShape="1">
          <a:blip r:embed="rId6">
            <a:alphaModFix/>
          </a:blip>
          <a:srcRect b="0" l="0" r="0" t="0"/>
          <a:stretch/>
        </p:blipFill>
        <p:spPr>
          <a:xfrm>
            <a:off x="5104382" y="3759339"/>
            <a:ext cx="3581399" cy="2552699"/>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8" name="Shape 1208"/>
        <p:cNvGrpSpPr/>
        <p:nvPr/>
      </p:nvGrpSpPr>
      <p:grpSpPr>
        <a:xfrm>
          <a:off x="0" y="0"/>
          <a:ext cx="0" cy="0"/>
          <a:chOff x="0" y="0"/>
          <a:chExt cx="0" cy="0"/>
        </a:xfrm>
      </p:grpSpPr>
      <p:sp>
        <p:nvSpPr>
          <p:cNvPr id="1209" name="Shape 120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Summary – categorical variables</a:t>
            </a:r>
          </a:p>
        </p:txBody>
      </p:sp>
      <p:sp>
        <p:nvSpPr>
          <p:cNvPr id="1210" name="Shape 1210"/>
          <p:cNvSpPr txBox="1"/>
          <p:nvPr>
            <p:ph idx="1" type="body"/>
          </p:nvPr>
        </p:nvSpPr>
        <p:spPr>
          <a:xfrm>
            <a:off x="457200" y="1412775"/>
            <a:ext cx="8229600" cy="5445224"/>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1" i="0" lang="en-GB" sz="2200" u="none" cap="none" strike="noStrike">
                <a:solidFill>
                  <a:schemeClr val="dk1"/>
                </a:solidFill>
                <a:latin typeface="Calibri"/>
                <a:ea typeface="Calibri"/>
                <a:cs typeface="Calibri"/>
                <a:sym typeface="Calibri"/>
              </a:rPr>
              <a:t>Chi-square test</a:t>
            </a:r>
          </a:p>
          <a:p>
            <a:pPr indent="-342900" lvl="0" marL="342900" marR="0" rtl="0" algn="l">
              <a:spcBef>
                <a:spcPts val="440"/>
              </a:spcBef>
              <a:spcAft>
                <a:spcPts val="0"/>
              </a:spcAft>
              <a:buClr>
                <a:schemeClr val="dk1"/>
              </a:buClr>
              <a:buSzPct val="25000"/>
              <a:buFont typeface="Arial"/>
              <a:buNone/>
            </a:pPr>
            <a:r>
              <a:rPr b="0" i="0" lang="en-GB" sz="2200" u="none" cap="none" strike="noStrike">
                <a:solidFill>
                  <a:schemeClr val="dk1"/>
                </a:solidFill>
                <a:latin typeface="Calibri"/>
                <a:ea typeface="Calibri"/>
                <a:cs typeface="Calibri"/>
                <a:sym typeface="Calibri"/>
              </a:rPr>
              <a:t>	Use when we have two categorical variables, each with </a:t>
            </a:r>
            <a:r>
              <a:rPr b="0" i="0" lang="en-GB" sz="2200" u="sng" cap="none" strike="noStrike">
                <a:solidFill>
                  <a:schemeClr val="dk1"/>
                </a:solidFill>
                <a:latin typeface="Calibri"/>
                <a:ea typeface="Calibri"/>
                <a:cs typeface="Calibri"/>
                <a:sym typeface="Calibri"/>
              </a:rPr>
              <a:t>two or more levels</a:t>
            </a:r>
            <a:r>
              <a:rPr b="0" i="0" lang="en-GB" sz="2200" u="none" cap="none" strike="noStrike">
                <a:solidFill>
                  <a:schemeClr val="dk1"/>
                </a:solidFill>
                <a:latin typeface="Calibri"/>
                <a:ea typeface="Calibri"/>
                <a:cs typeface="Calibri"/>
                <a:sym typeface="Calibri"/>
              </a:rPr>
              <a:t>, and our </a:t>
            </a:r>
            <a:r>
              <a:rPr b="0" i="0" lang="en-GB" sz="2200" u="sng" cap="none" strike="noStrike">
                <a:solidFill>
                  <a:schemeClr val="dk1"/>
                </a:solidFill>
                <a:latin typeface="Calibri"/>
                <a:ea typeface="Calibri"/>
                <a:cs typeface="Calibri"/>
                <a:sym typeface="Calibri"/>
              </a:rPr>
              <a:t>expected frequencies </a:t>
            </a:r>
            <a:r>
              <a:rPr b="1" i="0" lang="en-GB" sz="2200" u="sng" cap="none" strike="noStrike">
                <a:solidFill>
                  <a:schemeClr val="dk1"/>
                </a:solidFill>
                <a:latin typeface="Calibri"/>
                <a:ea typeface="Calibri"/>
                <a:cs typeface="Calibri"/>
                <a:sym typeface="Calibri"/>
              </a:rPr>
              <a:t>are not</a:t>
            </a:r>
            <a:r>
              <a:rPr b="0" i="0" lang="en-GB" sz="2200" u="sng" cap="none" strike="noStrike">
                <a:solidFill>
                  <a:schemeClr val="dk1"/>
                </a:solidFill>
                <a:latin typeface="Calibri"/>
                <a:ea typeface="Calibri"/>
                <a:cs typeface="Calibri"/>
                <a:sym typeface="Calibri"/>
              </a:rPr>
              <a:t> too small</a:t>
            </a:r>
            <a:r>
              <a:rPr b="0" i="0" lang="en-GB" sz="2200" u="none" cap="none" strike="noStrike">
                <a:solidFill>
                  <a:schemeClr val="dk1"/>
                </a:solidFill>
                <a:latin typeface="Calibri"/>
                <a:ea typeface="Calibri"/>
                <a:cs typeface="Calibri"/>
                <a:sym typeface="Calibri"/>
              </a:rPr>
              <a:t>. </a:t>
            </a:r>
          </a:p>
          <a:p>
            <a:pPr indent="-285750" lvl="1" marL="742950" marR="0" rtl="0" algn="l">
              <a:spcBef>
                <a:spcPts val="300"/>
              </a:spcBef>
              <a:spcAft>
                <a:spcPts val="0"/>
              </a:spcAft>
              <a:buClr>
                <a:schemeClr val="dk1"/>
              </a:buClr>
              <a:buSzPct val="25000"/>
              <a:buFont typeface="Arial"/>
              <a:buNone/>
            </a:pPr>
            <a:r>
              <a:t/>
            </a:r>
            <a:endParaRPr b="0" i="0" sz="15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ct val="100000"/>
              <a:buFont typeface="Arial"/>
              <a:buChar char="•"/>
            </a:pPr>
            <a:r>
              <a:rPr b="1" i="0" lang="en-GB" sz="2200" u="none" cap="none" strike="noStrike">
                <a:solidFill>
                  <a:schemeClr val="dk1"/>
                </a:solidFill>
                <a:latin typeface="Calibri"/>
                <a:ea typeface="Calibri"/>
                <a:cs typeface="Calibri"/>
                <a:sym typeface="Calibri"/>
              </a:rPr>
              <a:t>Fishers exact test</a:t>
            </a:r>
          </a:p>
          <a:p>
            <a:pPr indent="-342900" lvl="0" marL="342900" marR="0" rtl="0" algn="l">
              <a:spcBef>
                <a:spcPts val="440"/>
              </a:spcBef>
              <a:spcAft>
                <a:spcPts val="0"/>
              </a:spcAft>
              <a:buClr>
                <a:schemeClr val="dk1"/>
              </a:buClr>
              <a:buSzPct val="25000"/>
              <a:buFont typeface="Arial"/>
              <a:buNone/>
            </a:pPr>
            <a:r>
              <a:rPr b="1" i="0" lang="en-GB" sz="2200" u="none" cap="none" strike="noStrike">
                <a:solidFill>
                  <a:schemeClr val="dk1"/>
                </a:solidFill>
                <a:latin typeface="Calibri"/>
                <a:ea typeface="Calibri"/>
                <a:cs typeface="Calibri"/>
                <a:sym typeface="Calibri"/>
              </a:rPr>
              <a:t>	</a:t>
            </a:r>
            <a:r>
              <a:rPr b="0" i="0" lang="en-GB" sz="2200" u="none" cap="none" strike="noStrike">
                <a:solidFill>
                  <a:schemeClr val="dk1"/>
                </a:solidFill>
                <a:latin typeface="Calibri"/>
                <a:ea typeface="Calibri"/>
                <a:cs typeface="Calibri"/>
                <a:sym typeface="Calibri"/>
              </a:rPr>
              <a:t>Use when we have two categorical variables, each with </a:t>
            </a:r>
            <a:r>
              <a:rPr b="0" i="0" lang="en-GB" sz="2200" u="sng" cap="none" strike="noStrike">
                <a:solidFill>
                  <a:schemeClr val="dk1"/>
                </a:solidFill>
                <a:latin typeface="Calibri"/>
                <a:ea typeface="Calibri"/>
                <a:cs typeface="Calibri"/>
                <a:sym typeface="Calibri"/>
              </a:rPr>
              <a:t>two levels</a:t>
            </a:r>
            <a:r>
              <a:rPr b="0" i="0" lang="en-GB" sz="2200" u="none" cap="none" strike="noStrike">
                <a:solidFill>
                  <a:schemeClr val="dk1"/>
                </a:solidFill>
                <a:latin typeface="Calibri"/>
                <a:ea typeface="Calibri"/>
                <a:cs typeface="Calibri"/>
                <a:sym typeface="Calibri"/>
              </a:rPr>
              <a:t>, and our </a:t>
            </a:r>
            <a:r>
              <a:rPr b="0" i="0" lang="en-GB" sz="2200" u="sng" cap="none" strike="noStrike">
                <a:solidFill>
                  <a:schemeClr val="dk1"/>
                </a:solidFill>
                <a:latin typeface="Calibri"/>
                <a:ea typeface="Calibri"/>
                <a:cs typeface="Calibri"/>
                <a:sym typeface="Calibri"/>
              </a:rPr>
              <a:t>expected frequencies </a:t>
            </a:r>
            <a:r>
              <a:rPr b="1" i="0" lang="en-GB" sz="2200" u="sng" cap="none" strike="noStrike">
                <a:solidFill>
                  <a:schemeClr val="dk1"/>
                </a:solidFill>
                <a:latin typeface="Calibri"/>
                <a:ea typeface="Calibri"/>
                <a:cs typeface="Calibri"/>
                <a:sym typeface="Calibri"/>
              </a:rPr>
              <a:t>are</a:t>
            </a:r>
            <a:r>
              <a:rPr b="0" i="0" lang="en-GB" sz="2200" u="sng" cap="none" strike="noStrike">
                <a:solidFill>
                  <a:schemeClr val="dk1"/>
                </a:solidFill>
                <a:latin typeface="Calibri"/>
                <a:ea typeface="Calibri"/>
                <a:cs typeface="Calibri"/>
                <a:sym typeface="Calibri"/>
              </a:rPr>
              <a:t> small</a:t>
            </a:r>
            <a:r>
              <a:rPr b="0" i="0" lang="en-GB" sz="2200" u="none" cap="none" strike="noStrike">
                <a:solidFill>
                  <a:schemeClr val="dk1"/>
                </a:solidFill>
                <a:latin typeface="Calibri"/>
                <a:ea typeface="Calibri"/>
                <a:cs typeface="Calibri"/>
                <a:sym typeface="Calibri"/>
              </a:rPr>
              <a:t>. </a:t>
            </a:r>
          </a:p>
          <a:p>
            <a:pPr indent="-285750" lvl="1" marL="742950" marR="0" rtl="0" algn="l">
              <a:spcBef>
                <a:spcPts val="440"/>
              </a:spcBef>
              <a:spcAft>
                <a:spcPts val="0"/>
              </a:spcAft>
              <a:buClr>
                <a:schemeClr val="dk1"/>
              </a:buClr>
              <a:buSzPct val="25000"/>
              <a:buFont typeface="Arial"/>
              <a:buNone/>
            </a:pPr>
            <a:r>
              <a:rPr b="0" i="0" lang="en-GB" sz="2200" u="none" cap="none" strike="noStrike">
                <a:solidFill>
                  <a:schemeClr val="dk1"/>
                </a:solidFill>
                <a:latin typeface="Calibri"/>
                <a:ea typeface="Calibri"/>
                <a:cs typeface="Calibri"/>
                <a:sym typeface="Calibri"/>
              </a:rPr>
              <a:t> </a:t>
            </a:r>
          </a:p>
          <a:p>
            <a:pPr indent="-342900" lvl="0" marL="342900" marR="0" rtl="0" algn="l">
              <a:lnSpc>
                <a:spcPct val="50000"/>
              </a:lnSpc>
              <a:spcBef>
                <a:spcPts val="440"/>
              </a:spcBef>
              <a:spcAft>
                <a:spcPts val="0"/>
              </a:spcAft>
              <a:buClr>
                <a:schemeClr val="dk1"/>
              </a:buClr>
              <a:buSzPct val="100000"/>
              <a:buFont typeface="Arial"/>
              <a:buChar char="•"/>
            </a:pPr>
            <a:r>
              <a:rPr b="1" i="0" lang="en-GB" sz="2200" u="none" cap="none" strike="noStrike">
                <a:solidFill>
                  <a:schemeClr val="dk1"/>
                </a:solidFill>
                <a:latin typeface="Calibri"/>
                <a:ea typeface="Calibri"/>
                <a:cs typeface="Calibri"/>
                <a:sym typeface="Calibri"/>
              </a:rPr>
              <a:t>Chi-square test for trend</a:t>
            </a:r>
          </a:p>
          <a:p>
            <a:pPr indent="-342900" lvl="0" marL="342900" marR="0" rtl="0" algn="l">
              <a:spcBef>
                <a:spcPts val="440"/>
              </a:spcBef>
              <a:spcAft>
                <a:spcPts val="0"/>
              </a:spcAft>
              <a:buClr>
                <a:schemeClr val="dk1"/>
              </a:buClr>
              <a:buSzPct val="25000"/>
              <a:buFont typeface="Arial"/>
              <a:buNone/>
            </a:pPr>
            <a:r>
              <a:rPr b="1" i="0" lang="en-GB" sz="2200" u="none" cap="none" strike="noStrike">
                <a:solidFill>
                  <a:schemeClr val="dk1"/>
                </a:solidFill>
                <a:latin typeface="Calibri"/>
                <a:ea typeface="Calibri"/>
                <a:cs typeface="Calibri"/>
                <a:sym typeface="Calibri"/>
              </a:rPr>
              <a:t>	</a:t>
            </a:r>
            <a:r>
              <a:rPr b="0" i="0" lang="en-GB" sz="2200" u="none" cap="none" strike="noStrike">
                <a:solidFill>
                  <a:schemeClr val="dk1"/>
                </a:solidFill>
                <a:latin typeface="Calibri"/>
                <a:ea typeface="Calibri"/>
                <a:cs typeface="Calibri"/>
                <a:sym typeface="Calibri"/>
              </a:rPr>
              <a:t>Use when we have two categorical variables, where </a:t>
            </a:r>
            <a:r>
              <a:rPr b="0" i="0" lang="en-GB" sz="2200" u="sng" cap="none" strike="noStrike">
                <a:solidFill>
                  <a:schemeClr val="dk1"/>
                </a:solidFill>
                <a:latin typeface="Calibri"/>
                <a:ea typeface="Calibri"/>
                <a:cs typeface="Calibri"/>
                <a:sym typeface="Calibri"/>
              </a:rPr>
              <a:t>one or both are naturally ordered</a:t>
            </a:r>
            <a:r>
              <a:rPr b="0" i="0" lang="en-GB" sz="2200" u="none" cap="none" strike="noStrike">
                <a:solidFill>
                  <a:schemeClr val="dk1"/>
                </a:solidFill>
                <a:latin typeface="Calibri"/>
                <a:ea typeface="Calibri"/>
                <a:cs typeface="Calibri"/>
                <a:sym typeface="Calibri"/>
              </a:rPr>
              <a:t> and the </a:t>
            </a:r>
            <a:r>
              <a:rPr b="0" i="0" lang="en-GB" sz="2200" u="sng" cap="none" strike="noStrike">
                <a:solidFill>
                  <a:schemeClr val="dk1"/>
                </a:solidFill>
                <a:latin typeface="Calibri"/>
                <a:ea typeface="Calibri"/>
                <a:cs typeface="Calibri"/>
                <a:sym typeface="Calibri"/>
              </a:rPr>
              <a:t>ordered variable has at least three levels</a:t>
            </a:r>
            <a:r>
              <a:rPr b="0" i="0" lang="en-GB" sz="2200" u="none" cap="none" strike="noStrike">
                <a:solidFill>
                  <a:schemeClr val="dk1"/>
                </a:solidFill>
                <a:latin typeface="Calibri"/>
                <a:ea typeface="Calibri"/>
                <a:cs typeface="Calibri"/>
                <a:sym typeface="Calibri"/>
              </a:rPr>
              <a:t>, and our </a:t>
            </a:r>
            <a:r>
              <a:rPr b="0" i="0" lang="en-GB" sz="2200" u="sng" cap="none" strike="noStrike">
                <a:solidFill>
                  <a:schemeClr val="dk1"/>
                </a:solidFill>
                <a:latin typeface="Calibri"/>
                <a:ea typeface="Calibri"/>
                <a:cs typeface="Calibri"/>
                <a:sym typeface="Calibri"/>
              </a:rPr>
              <a:t>expected frequencies </a:t>
            </a:r>
            <a:r>
              <a:rPr b="1" i="0" lang="en-GB" sz="2200" u="sng" cap="none" strike="noStrike">
                <a:solidFill>
                  <a:schemeClr val="dk1"/>
                </a:solidFill>
                <a:latin typeface="Calibri"/>
                <a:ea typeface="Calibri"/>
                <a:cs typeface="Calibri"/>
                <a:sym typeface="Calibri"/>
              </a:rPr>
              <a:t>are not</a:t>
            </a:r>
            <a:r>
              <a:rPr b="0" i="0" lang="en-GB" sz="2200" u="sng" cap="none" strike="noStrike">
                <a:solidFill>
                  <a:schemeClr val="dk1"/>
                </a:solidFill>
                <a:latin typeface="Calibri"/>
                <a:ea typeface="Calibri"/>
                <a:cs typeface="Calibri"/>
                <a:sym typeface="Calibri"/>
              </a:rPr>
              <a:t> too small</a:t>
            </a:r>
            <a:r>
              <a:rPr b="0" i="0" lang="en-GB" sz="2200" u="none" cap="none" strike="noStrike">
                <a:solidFill>
                  <a:schemeClr val="dk1"/>
                </a:solidFill>
                <a:latin typeface="Calibri"/>
                <a:ea typeface="Calibri"/>
                <a:cs typeface="Calibri"/>
                <a:sym typeface="Calibri"/>
              </a:rPr>
              <a:t>. </a:t>
            </a:r>
          </a:p>
          <a:p>
            <a:pPr indent="-342900" lvl="0" marL="342900" marR="0" rtl="0" algn="l">
              <a:spcBef>
                <a:spcPts val="300"/>
              </a:spcBef>
              <a:spcAft>
                <a:spcPts val="0"/>
              </a:spcAft>
              <a:buClr>
                <a:schemeClr val="dk1"/>
              </a:buClr>
              <a:buSzPct val="25000"/>
              <a:buFont typeface="Arial"/>
              <a:buNone/>
            </a:pPr>
            <a:r>
              <a:t/>
            </a:r>
            <a:endParaRPr b="0" i="0" sz="15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ct val="100000"/>
              <a:buFont typeface="Arial"/>
              <a:buChar char="•"/>
            </a:pPr>
            <a:r>
              <a:rPr b="1" i="0" lang="en-GB" sz="2200" u="none" cap="none" strike="noStrike">
                <a:solidFill>
                  <a:schemeClr val="dk1"/>
                </a:solidFill>
                <a:latin typeface="Calibri"/>
                <a:ea typeface="Calibri"/>
                <a:cs typeface="Calibri"/>
                <a:sym typeface="Calibri"/>
              </a:rPr>
              <a:t>McNemar’s test</a:t>
            </a:r>
          </a:p>
          <a:p>
            <a:pPr indent="-342900" lvl="0" marL="342900" marR="0" rtl="0" algn="l">
              <a:spcBef>
                <a:spcPts val="440"/>
              </a:spcBef>
              <a:spcAft>
                <a:spcPts val="0"/>
              </a:spcAft>
              <a:buClr>
                <a:schemeClr val="dk1"/>
              </a:buClr>
              <a:buSzPct val="25000"/>
              <a:buFont typeface="Arial"/>
              <a:buNone/>
            </a:pPr>
            <a:r>
              <a:rPr b="1" i="0" lang="en-GB" sz="2200" u="none" cap="none" strike="noStrike">
                <a:solidFill>
                  <a:schemeClr val="dk1"/>
                </a:solidFill>
                <a:latin typeface="Calibri"/>
                <a:ea typeface="Calibri"/>
                <a:cs typeface="Calibri"/>
                <a:sym typeface="Calibri"/>
              </a:rPr>
              <a:t>	</a:t>
            </a:r>
            <a:r>
              <a:rPr b="0" i="0" lang="en-GB" sz="2200" u="none" cap="none" strike="noStrike">
                <a:solidFill>
                  <a:schemeClr val="dk1"/>
                </a:solidFill>
                <a:latin typeface="Calibri"/>
                <a:ea typeface="Calibri"/>
                <a:cs typeface="Calibri"/>
                <a:sym typeface="Calibri"/>
              </a:rPr>
              <a:t>Use when we have two categorical </a:t>
            </a:r>
            <a:r>
              <a:rPr b="0" i="0" lang="en-GB" sz="2200" u="sng" cap="none" strike="noStrike">
                <a:solidFill>
                  <a:schemeClr val="dk1"/>
                </a:solidFill>
                <a:latin typeface="Calibri"/>
                <a:ea typeface="Calibri"/>
                <a:cs typeface="Calibri"/>
                <a:sym typeface="Calibri"/>
              </a:rPr>
              <a:t>paired</a:t>
            </a:r>
            <a:r>
              <a:rPr b="0" i="0" lang="en-GB" sz="2200" u="none" cap="none" strike="noStrike">
                <a:solidFill>
                  <a:schemeClr val="dk1"/>
                </a:solidFill>
                <a:latin typeface="Calibri"/>
                <a:ea typeface="Calibri"/>
                <a:cs typeface="Calibri"/>
                <a:sym typeface="Calibri"/>
              </a:rPr>
              <a:t> variables.</a:t>
            </a:r>
          </a:p>
          <a:p>
            <a:pPr indent="-342900" lvl="0" marL="342900" marR="0" rtl="0" algn="l">
              <a:spcBef>
                <a:spcPts val="440"/>
              </a:spcBef>
              <a:spcAft>
                <a:spcPts val="0"/>
              </a:spcAft>
              <a:buClr>
                <a:schemeClr val="dk1"/>
              </a:buClr>
              <a:buSzPct val="25000"/>
              <a:buFont typeface="Arial"/>
              <a:buNone/>
            </a:pPr>
            <a:r>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ct val="2500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4" name="Shape 1214"/>
        <p:cNvGrpSpPr/>
        <p:nvPr/>
      </p:nvGrpSpPr>
      <p:grpSpPr>
        <a:xfrm>
          <a:off x="0" y="0"/>
          <a:ext cx="0" cy="0"/>
          <a:chOff x="0" y="0"/>
          <a:chExt cx="0" cy="0"/>
        </a:xfrm>
      </p:grpSpPr>
      <p:sp>
        <p:nvSpPr>
          <p:cNvPr id="1215" name="Shape 121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Summary – contingency tables</a:t>
            </a:r>
          </a:p>
        </p:txBody>
      </p:sp>
      <p:sp>
        <p:nvSpPr>
          <p:cNvPr id="1216" name="Shape 1216"/>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Turn scientific question to null and alternative hypothesis</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Calculate expected frequencies</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Think about test assumptions</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Carry out chi-square or Fishers test if appropriate</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1" name="Shape 1221"/>
        <p:cNvGrpSpPr/>
        <p:nvPr/>
      </p:nvGrpSpPr>
      <p:grpSpPr>
        <a:xfrm>
          <a:off x="0" y="0"/>
          <a:ext cx="0" cy="0"/>
          <a:chOff x="0" y="0"/>
          <a:chExt cx="0" cy="0"/>
        </a:xfrm>
      </p:grpSpPr>
      <p:sp>
        <p:nvSpPr>
          <p:cNvPr id="1222" name="Shape 1222"/>
          <p:cNvSpPr txBox="1"/>
          <p:nvPr>
            <p:ph type="title"/>
          </p:nvPr>
        </p:nvSpPr>
        <p:spPr>
          <a:xfrm>
            <a:off x="468312" y="549275"/>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Contingency table</a:t>
            </a:r>
            <a:br>
              <a:rPr b="0" i="0" lang="en-GB" sz="4400" u="none" cap="none" strike="noStrike">
                <a:solidFill>
                  <a:schemeClr val="dk1"/>
                </a:solidFill>
                <a:latin typeface="Calibri"/>
                <a:ea typeface="Calibri"/>
                <a:cs typeface="Calibri"/>
                <a:sym typeface="Calibri"/>
              </a:rPr>
            </a:br>
            <a:r>
              <a:rPr b="0" i="0" lang="en-GB" sz="4400" u="none" cap="none" strike="noStrike">
                <a:solidFill>
                  <a:schemeClr val="dk1"/>
                </a:solidFill>
                <a:latin typeface="Calibri"/>
                <a:ea typeface="Calibri"/>
                <a:cs typeface="Calibri"/>
                <a:sym typeface="Calibri"/>
              </a:rPr>
              <a:t> practical</a:t>
            </a:r>
          </a:p>
        </p:txBody>
      </p:sp>
      <p:sp>
        <p:nvSpPr>
          <p:cNvPr id="1223" name="Shape 1223"/>
          <p:cNvSpPr/>
          <p:nvPr/>
        </p:nvSpPr>
        <p:spPr>
          <a:xfrm>
            <a:off x="395287" y="476250"/>
            <a:ext cx="8353425" cy="5832474"/>
          </a:xfrm>
          <a:prstGeom prst="rect">
            <a:avLst/>
          </a:prstGeom>
          <a:noFill/>
          <a:ln cap="flat" cmpd="sng" w="57150">
            <a:solidFill>
              <a:srgbClr val="00B0F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C:\Users\dawson04\AppData\Local\Microsoft\Windows\Temporary Internet Files\Content.IE5\46NUUJQD\MC900198862[1].wmf" id="1224" name="Shape 1224"/>
          <p:cNvPicPr preferRelativeResize="0"/>
          <p:nvPr/>
        </p:nvPicPr>
        <p:blipFill rotWithShape="1">
          <a:blip r:embed="rId3">
            <a:alphaModFix/>
          </a:blip>
          <a:srcRect b="0" l="0" r="0" t="0"/>
          <a:stretch/>
        </p:blipFill>
        <p:spPr>
          <a:xfrm>
            <a:off x="6915150" y="620712"/>
            <a:ext cx="1692275" cy="1730374"/>
          </a:xfrm>
          <a:prstGeom prst="rect">
            <a:avLst/>
          </a:prstGeom>
          <a:noFill/>
          <a:ln>
            <a:noFill/>
          </a:ln>
        </p:spPr>
      </p:pic>
      <p:sp>
        <p:nvSpPr>
          <p:cNvPr id="1225" name="Shape 1225"/>
          <p:cNvSpPr txBox="1"/>
          <p:nvPr/>
        </p:nvSpPr>
        <p:spPr>
          <a:xfrm>
            <a:off x="446856" y="1752600"/>
            <a:ext cx="8229600" cy="452596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Font typeface="Arial"/>
              <a:buNone/>
            </a:pPr>
            <a:r>
              <a:t/>
            </a:r>
            <a:endParaRPr sz="3000">
              <a:solidFill>
                <a:schemeClr val="dk1"/>
              </a:solidFill>
              <a:latin typeface="Calibri"/>
              <a:ea typeface="Calibri"/>
              <a:cs typeface="Calibri"/>
              <a:sym typeface="Calibri"/>
            </a:endParaRPr>
          </a:p>
          <a:p>
            <a:pPr indent="-342900" lvl="0" marL="342900" marR="0" rtl="0" algn="l">
              <a:spcBef>
                <a:spcPts val="600"/>
              </a:spcBef>
              <a:spcAft>
                <a:spcPts val="0"/>
              </a:spcAft>
              <a:buClr>
                <a:schemeClr val="dk1"/>
              </a:buClr>
              <a:buFont typeface="Arial"/>
              <a:buNone/>
            </a:pPr>
            <a:r>
              <a:t/>
            </a:r>
            <a:endParaRPr sz="3000">
              <a:solidFill>
                <a:schemeClr val="dk1"/>
              </a:solidFill>
              <a:latin typeface="Calibri"/>
              <a:ea typeface="Calibri"/>
              <a:cs typeface="Calibri"/>
              <a:sym typeface="Calibri"/>
            </a:endParaRPr>
          </a:p>
          <a:p>
            <a:pPr indent="-342900" lvl="0" marL="342900" marR="0" rtl="0" algn="l">
              <a:spcBef>
                <a:spcPts val="600"/>
              </a:spcBef>
              <a:spcAft>
                <a:spcPts val="0"/>
              </a:spcAft>
              <a:buClr>
                <a:schemeClr val="dk1"/>
              </a:buClr>
              <a:buSzPct val="100000"/>
              <a:buFont typeface="Arial"/>
              <a:buChar char="•"/>
            </a:pPr>
            <a:r>
              <a:rPr lang="en-GB" sz="3000">
                <a:solidFill>
                  <a:schemeClr val="dk1"/>
                </a:solidFill>
                <a:latin typeface="Calibri"/>
                <a:ea typeface="Calibri"/>
                <a:cs typeface="Calibri"/>
                <a:sym typeface="Calibri"/>
              </a:rPr>
              <a:t>Work through examples in the slides</a:t>
            </a:r>
          </a:p>
          <a:p>
            <a:pPr indent="-342900" lvl="0" marL="342900" marR="0" rtl="0" algn="l">
              <a:spcBef>
                <a:spcPts val="600"/>
              </a:spcBef>
              <a:spcAft>
                <a:spcPts val="0"/>
              </a:spcAft>
              <a:buClr>
                <a:schemeClr val="dk1"/>
              </a:buClr>
              <a:buFont typeface="Arial"/>
              <a:buNone/>
            </a:pPr>
            <a:r>
              <a:t/>
            </a:r>
            <a:endParaRPr sz="3000">
              <a:solidFill>
                <a:schemeClr val="dk1"/>
              </a:solidFill>
              <a:latin typeface="Calibri"/>
              <a:ea typeface="Calibri"/>
              <a:cs typeface="Calibri"/>
              <a:sym typeface="Calibri"/>
            </a:endParaRPr>
          </a:p>
          <a:p>
            <a:pPr indent="-342900" lvl="0" marL="342900" marR="0" rtl="0" algn="l">
              <a:spcBef>
                <a:spcPts val="600"/>
              </a:spcBef>
              <a:spcAft>
                <a:spcPts val="0"/>
              </a:spcAft>
              <a:buClr>
                <a:schemeClr val="dk1"/>
              </a:buClr>
              <a:buSzPct val="100000"/>
              <a:buFont typeface="Arial"/>
              <a:buChar char="•"/>
            </a:pPr>
            <a:r>
              <a:rPr lang="en-GB" sz="3000">
                <a:solidFill>
                  <a:schemeClr val="dk1"/>
                </a:solidFill>
                <a:latin typeface="Calibri"/>
                <a:ea typeface="Calibri"/>
                <a:cs typeface="Calibri"/>
                <a:sym typeface="Calibri"/>
              </a:rPr>
              <a:t>Complete contingency table practical </a:t>
            </a:r>
          </a:p>
          <a:p>
            <a:pPr indent="-342900" lvl="0" marL="342900" marR="0" rtl="0" algn="l">
              <a:spcBef>
                <a:spcPts val="600"/>
              </a:spcBef>
              <a:spcAft>
                <a:spcPts val="0"/>
              </a:spcAft>
              <a:buClr>
                <a:schemeClr val="dk1"/>
              </a:buClr>
              <a:buFont typeface="Arial"/>
              <a:buNone/>
            </a:pPr>
            <a:r>
              <a:t/>
            </a:r>
            <a:endParaRPr sz="3000">
              <a:solidFill>
                <a:schemeClr val="dk1"/>
              </a:solidFill>
              <a:latin typeface="Calibri"/>
              <a:ea typeface="Calibri"/>
              <a:cs typeface="Calibri"/>
              <a:sym typeface="Calibri"/>
            </a:endParaRPr>
          </a:p>
          <a:p>
            <a:pPr indent="-342900" lvl="0" marL="342900" marR="0" rtl="0" algn="l">
              <a:spcBef>
                <a:spcPts val="600"/>
              </a:spcBef>
              <a:spcAft>
                <a:spcPts val="0"/>
              </a:spcAft>
              <a:buClr>
                <a:schemeClr val="dk1"/>
              </a:buClr>
              <a:buSzPct val="100000"/>
              <a:buFont typeface="Arial"/>
              <a:buChar char="•"/>
            </a:pPr>
            <a:r>
              <a:rPr lang="en-GB" sz="3000">
                <a:solidFill>
                  <a:schemeClr val="dk1"/>
                </a:solidFill>
                <a:latin typeface="Calibri"/>
                <a:ea typeface="Calibri"/>
                <a:cs typeface="Calibri"/>
                <a:sym typeface="Calibri"/>
              </a:rPr>
              <a:t>We will have solutions before moving to the group exercise</a:t>
            </a:r>
          </a:p>
          <a:p>
            <a:pPr indent="-342900" lvl="0" marL="342900" marR="0" rtl="0" algn="l">
              <a:spcBef>
                <a:spcPts val="600"/>
              </a:spcBef>
              <a:spcAft>
                <a:spcPts val="0"/>
              </a:spcAft>
              <a:buClr>
                <a:schemeClr val="dk1"/>
              </a:buClr>
              <a:buFont typeface="Arial"/>
              <a:buNone/>
            </a:pPr>
            <a:r>
              <a:t/>
            </a:r>
            <a:endParaRPr sz="3000">
              <a:solidFill>
                <a:schemeClr val="dk1"/>
              </a:solidFill>
              <a:latin typeface="Calibri"/>
              <a:ea typeface="Calibri"/>
              <a:cs typeface="Calibri"/>
              <a:sym typeface="Calibri"/>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0" name="Shape 1230"/>
        <p:cNvGrpSpPr/>
        <p:nvPr/>
      </p:nvGrpSpPr>
      <p:grpSpPr>
        <a:xfrm>
          <a:off x="0" y="0"/>
          <a:ext cx="0" cy="0"/>
          <a:chOff x="0" y="0"/>
          <a:chExt cx="0" cy="0"/>
        </a:xfrm>
      </p:grpSpPr>
      <p:sp>
        <p:nvSpPr>
          <p:cNvPr id="1231" name="Shape 1231"/>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GB"/>
              <a:t>Small group exercise</a:t>
            </a:r>
          </a:p>
        </p:txBody>
      </p:sp>
      <p:sp>
        <p:nvSpPr>
          <p:cNvPr id="1232" name="Shape 1232"/>
          <p:cNvSpPr txBox="1"/>
          <p:nvPr>
            <p:ph idx="1" type="body"/>
          </p:nvPr>
        </p:nvSpPr>
        <p:spPr>
          <a:xfrm>
            <a:off x="181000" y="1600200"/>
            <a:ext cx="8963100" cy="4526100"/>
          </a:xfrm>
          <a:prstGeom prst="rect">
            <a:avLst/>
          </a:prstGeom>
        </p:spPr>
        <p:txBody>
          <a:bodyPr anchorCtr="0" anchor="t" bIns="91425" lIns="91425" rIns="91425" tIns="91425">
            <a:noAutofit/>
          </a:bodyPr>
          <a:lstStyle/>
          <a:p>
            <a:pPr indent="-228600" lvl="0" marL="457200" rtl="0">
              <a:spcBef>
                <a:spcPts val="0"/>
              </a:spcBef>
            </a:pPr>
            <a:r>
              <a:rPr lang="en-GB"/>
              <a:t>In groups of 3 /4 you are going to explore several example datasets</a:t>
            </a:r>
          </a:p>
          <a:p>
            <a:pPr indent="-228600" lvl="0" marL="457200" rtl="0">
              <a:spcBef>
                <a:spcPts val="0"/>
              </a:spcBef>
            </a:pPr>
            <a:r>
              <a:rPr lang="en-GB"/>
              <a:t>Each dataset has a brief explanation</a:t>
            </a:r>
          </a:p>
          <a:p>
            <a:pPr indent="-228600" lvl="0" marL="457200" rtl="0">
              <a:spcBef>
                <a:spcPts val="0"/>
              </a:spcBef>
            </a:pPr>
            <a:r>
              <a:rPr lang="en-GB"/>
              <a:t>You have to decide what test is appropriate?</a:t>
            </a:r>
          </a:p>
          <a:p>
            <a:pPr indent="-228600" lvl="1" marL="914400" rtl="0">
              <a:spcBef>
                <a:spcPts val="0"/>
              </a:spcBef>
            </a:pPr>
            <a:r>
              <a:rPr lang="en-GB"/>
              <a:t>Parametric / Non-parametric?</a:t>
            </a:r>
          </a:p>
          <a:p>
            <a:pPr indent="-228600" lvl="1" marL="914400" rtl="0">
              <a:spcBef>
                <a:spcPts val="0"/>
              </a:spcBef>
            </a:pPr>
            <a:r>
              <a:rPr lang="en-GB"/>
              <a:t>Paired? Independent?</a:t>
            </a:r>
          </a:p>
          <a:p>
            <a:pPr indent="-228600" lvl="1" marL="914400" rtl="0">
              <a:spcBef>
                <a:spcPts val="0"/>
              </a:spcBef>
            </a:pPr>
            <a:r>
              <a:rPr lang="en-GB"/>
              <a:t>Two-sided?</a:t>
            </a:r>
          </a:p>
          <a:p>
            <a:pPr indent="0" lvl="0" marL="0" rtl="0">
              <a:spcBef>
                <a:spcPts val="0"/>
              </a:spcBef>
              <a:buNone/>
            </a:pPr>
            <a:r>
              <a:rPr lang="en-GB"/>
              <a:t>Record your observations here:-</a:t>
            </a:r>
          </a:p>
          <a:p>
            <a:pPr indent="0" lvl="0" marL="0">
              <a:spcBef>
                <a:spcPts val="0"/>
              </a:spcBef>
              <a:buNone/>
            </a:pPr>
            <a:r>
              <a:rPr lang="en-GB"/>
              <a:t>https://public.etherpad-mozilla.org/p/2016-10-17-intro-to-stats</a:t>
            </a: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7" name="Shape 1237"/>
        <p:cNvGrpSpPr/>
        <p:nvPr/>
      </p:nvGrpSpPr>
      <p:grpSpPr>
        <a:xfrm>
          <a:off x="0" y="0"/>
          <a:ext cx="0" cy="0"/>
          <a:chOff x="0" y="0"/>
          <a:chExt cx="0" cy="0"/>
        </a:xfrm>
      </p:grpSpPr>
      <p:sp>
        <p:nvSpPr>
          <p:cNvPr id="1238" name="Shape 123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Summary</a:t>
            </a:r>
          </a:p>
        </p:txBody>
      </p:sp>
      <p:sp>
        <p:nvSpPr>
          <p:cNvPr id="1239" name="Shape 1239"/>
          <p:cNvSpPr txBox="1"/>
          <p:nvPr>
            <p:ph idx="1" type="body"/>
          </p:nvPr>
        </p:nvSpPr>
        <p:spPr>
          <a:xfrm>
            <a:off x="457200" y="1600200"/>
            <a:ext cx="8229600" cy="50291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740"/>
              <a:buFont typeface="Arial"/>
              <a:buChar char="•"/>
            </a:pPr>
            <a:r>
              <a:rPr b="0" i="0" lang="en-GB" sz="2720" u="none" cap="none" strike="noStrike">
                <a:solidFill>
                  <a:schemeClr val="dk1"/>
                </a:solidFill>
                <a:latin typeface="Calibri"/>
                <a:ea typeface="Calibri"/>
                <a:cs typeface="Calibri"/>
                <a:sym typeface="Calibri"/>
              </a:rPr>
              <a:t>For </a:t>
            </a:r>
            <a:r>
              <a:rPr b="0" i="0" lang="en-GB" sz="2720" u="none" cap="none" strike="noStrike">
                <a:solidFill>
                  <a:srgbClr val="7030A0"/>
                </a:solidFill>
                <a:latin typeface="Calibri"/>
                <a:ea typeface="Calibri"/>
                <a:cs typeface="Calibri"/>
                <a:sym typeface="Calibri"/>
              </a:rPr>
              <a:t>independent</a:t>
            </a:r>
            <a:r>
              <a:rPr b="0" i="0" lang="en-GB" sz="2720" u="none" cap="none" strike="noStrike">
                <a:solidFill>
                  <a:schemeClr val="dk1"/>
                </a:solidFill>
                <a:latin typeface="Calibri"/>
                <a:ea typeface="Calibri"/>
                <a:cs typeface="Calibri"/>
                <a:sym typeface="Calibri"/>
              </a:rPr>
              <a:t> observations</a:t>
            </a:r>
          </a:p>
          <a:p>
            <a:pPr indent="-342900" lvl="0" marL="342900" marR="0" rtl="0" algn="l">
              <a:lnSpc>
                <a:spcPct val="90000"/>
              </a:lnSpc>
              <a:spcBef>
                <a:spcPts val="544"/>
              </a:spcBef>
              <a:spcAft>
                <a:spcPts val="0"/>
              </a:spcAft>
              <a:buClr>
                <a:schemeClr val="dk1"/>
              </a:buClr>
              <a:buSzPct val="100740"/>
              <a:buFont typeface="Arial"/>
              <a:buChar char="•"/>
            </a:pPr>
            <a:r>
              <a:rPr b="0" i="0" lang="en-GB" sz="2720" u="none" cap="none" strike="noStrike">
                <a:solidFill>
                  <a:schemeClr val="dk1"/>
                </a:solidFill>
                <a:latin typeface="Calibri"/>
                <a:ea typeface="Calibri"/>
                <a:cs typeface="Calibri"/>
                <a:sym typeface="Calibri"/>
              </a:rPr>
              <a:t>For </a:t>
            </a:r>
            <a:r>
              <a:rPr b="0" i="0" lang="en-GB" sz="2720" u="none" cap="none" strike="noStrike">
                <a:solidFill>
                  <a:srgbClr val="0070C0"/>
                </a:solidFill>
                <a:latin typeface="Calibri"/>
                <a:ea typeface="Calibri"/>
                <a:cs typeface="Calibri"/>
                <a:sym typeface="Calibri"/>
              </a:rPr>
              <a:t>normally distributed</a:t>
            </a:r>
            <a:r>
              <a:rPr b="0" i="0" lang="en-GB" sz="2720" u="none" cap="none" strike="noStrike">
                <a:solidFill>
                  <a:schemeClr val="dk1"/>
                </a:solidFill>
                <a:latin typeface="Calibri"/>
                <a:ea typeface="Calibri"/>
                <a:cs typeface="Calibri"/>
                <a:sym typeface="Calibri"/>
              </a:rPr>
              <a:t> </a:t>
            </a:r>
            <a:r>
              <a:rPr b="0" i="0" lang="en-GB" sz="2720" u="none" cap="none" strike="noStrike">
                <a:solidFill>
                  <a:srgbClr val="FF0000"/>
                </a:solidFill>
                <a:latin typeface="Calibri"/>
                <a:ea typeface="Calibri"/>
                <a:cs typeface="Calibri"/>
                <a:sym typeface="Calibri"/>
              </a:rPr>
              <a:t>continuous</a:t>
            </a:r>
            <a:r>
              <a:rPr b="0" i="0" lang="en-GB" sz="2720" u="none" cap="none" strike="noStrike">
                <a:solidFill>
                  <a:schemeClr val="dk1"/>
                </a:solidFill>
                <a:latin typeface="Calibri"/>
                <a:ea typeface="Calibri"/>
                <a:cs typeface="Calibri"/>
                <a:sym typeface="Calibri"/>
              </a:rPr>
              <a:t> outcomes - T-tests</a:t>
            </a:r>
          </a:p>
          <a:p>
            <a:pPr indent="-342900" lvl="0" marL="342900" marR="0" rtl="0" algn="l">
              <a:lnSpc>
                <a:spcPct val="90000"/>
              </a:lnSpc>
              <a:spcBef>
                <a:spcPts val="544"/>
              </a:spcBef>
              <a:spcAft>
                <a:spcPts val="0"/>
              </a:spcAft>
              <a:buClr>
                <a:schemeClr val="dk1"/>
              </a:buClr>
              <a:buSzPct val="100740"/>
              <a:buFont typeface="Arial"/>
              <a:buChar char="•"/>
            </a:pPr>
            <a:r>
              <a:rPr b="0" i="0" lang="en-GB" sz="2720" u="none" cap="none" strike="noStrike">
                <a:solidFill>
                  <a:schemeClr val="dk1"/>
                </a:solidFill>
                <a:latin typeface="Calibri"/>
                <a:ea typeface="Calibri"/>
                <a:cs typeface="Calibri"/>
                <a:sym typeface="Calibri"/>
              </a:rPr>
              <a:t>For </a:t>
            </a:r>
            <a:r>
              <a:rPr b="0" i="0" lang="en-GB" sz="2720" u="none" cap="none" strike="noStrike">
                <a:solidFill>
                  <a:srgbClr val="FF0000"/>
                </a:solidFill>
                <a:latin typeface="Calibri"/>
                <a:ea typeface="Calibri"/>
                <a:cs typeface="Calibri"/>
                <a:sym typeface="Calibri"/>
              </a:rPr>
              <a:t>categorical </a:t>
            </a:r>
            <a:r>
              <a:rPr b="0" i="0" lang="en-GB" sz="2720" u="none" cap="none" strike="noStrike">
                <a:solidFill>
                  <a:schemeClr val="dk1"/>
                </a:solidFill>
                <a:latin typeface="Calibri"/>
                <a:ea typeface="Calibri"/>
                <a:cs typeface="Calibri"/>
                <a:sym typeface="Calibri"/>
              </a:rPr>
              <a:t>outcomes - Chi-squared tests</a:t>
            </a:r>
          </a:p>
          <a:p>
            <a:pPr indent="-342900" lvl="0" marL="342900" marR="0" rtl="0" algn="l">
              <a:lnSpc>
                <a:spcPct val="90000"/>
              </a:lnSpc>
              <a:spcBef>
                <a:spcPts val="544"/>
              </a:spcBef>
              <a:spcAft>
                <a:spcPts val="0"/>
              </a:spcAft>
              <a:buClr>
                <a:schemeClr val="dk1"/>
              </a:buClr>
              <a:buSzPct val="100740"/>
              <a:buFont typeface="Arial"/>
              <a:buChar char="•"/>
            </a:pPr>
            <a:r>
              <a:rPr b="0" i="0" lang="en-GB" sz="2720" u="none" cap="none" strike="noStrike">
                <a:solidFill>
                  <a:schemeClr val="dk1"/>
                </a:solidFill>
                <a:latin typeface="Calibri"/>
                <a:ea typeface="Calibri"/>
                <a:cs typeface="Calibri"/>
                <a:sym typeface="Calibri"/>
              </a:rPr>
              <a:t>Confidence interval tell us more of story than p-value</a:t>
            </a:r>
          </a:p>
          <a:p>
            <a:pPr indent="-342900" lvl="0" marL="342900" marR="0" rtl="0" algn="l">
              <a:lnSpc>
                <a:spcPct val="90000"/>
              </a:lnSpc>
              <a:spcBef>
                <a:spcPts val="544"/>
              </a:spcBef>
              <a:spcAft>
                <a:spcPts val="0"/>
              </a:spcAft>
              <a:buClr>
                <a:schemeClr val="dk1"/>
              </a:buClr>
              <a:buSzPct val="100740"/>
              <a:buFont typeface="Arial"/>
              <a:buChar char="•"/>
            </a:pPr>
            <a:r>
              <a:rPr b="0" i="0" lang="en-GB" sz="2720" u="none" cap="none" strike="noStrike">
                <a:solidFill>
                  <a:schemeClr val="dk1"/>
                </a:solidFill>
                <a:latin typeface="Calibri"/>
                <a:ea typeface="Calibri"/>
                <a:cs typeface="Calibri"/>
                <a:sym typeface="Calibri"/>
              </a:rPr>
              <a:t>Limitations </a:t>
            </a:r>
          </a:p>
          <a:p>
            <a:pPr indent="-285750" lvl="1" marL="742950" marR="0" rtl="0" algn="l">
              <a:lnSpc>
                <a:spcPct val="90000"/>
              </a:lnSpc>
              <a:spcBef>
                <a:spcPts val="476"/>
              </a:spcBef>
              <a:spcAft>
                <a:spcPts val="0"/>
              </a:spcAft>
              <a:buClr>
                <a:schemeClr val="dk1"/>
              </a:buClr>
              <a:buSzPct val="99166"/>
              <a:buFont typeface="Arial"/>
              <a:buChar char="–"/>
            </a:pPr>
            <a:r>
              <a:rPr b="0" i="0" lang="en-GB" sz="2380" u="none" cap="none" strike="noStrike">
                <a:solidFill>
                  <a:schemeClr val="dk1"/>
                </a:solidFill>
                <a:latin typeface="Calibri"/>
                <a:ea typeface="Calibri"/>
                <a:cs typeface="Calibri"/>
                <a:sym typeface="Calibri"/>
              </a:rPr>
              <a:t>Confounding – can adjust for important factors by stratification or regression</a:t>
            </a:r>
          </a:p>
          <a:p>
            <a:pPr indent="-285750" lvl="1" marL="742950" marR="0" rtl="0" algn="l">
              <a:lnSpc>
                <a:spcPct val="90000"/>
              </a:lnSpc>
              <a:spcBef>
                <a:spcPts val="476"/>
              </a:spcBef>
              <a:spcAft>
                <a:spcPts val="0"/>
              </a:spcAft>
              <a:buClr>
                <a:schemeClr val="dk1"/>
              </a:buClr>
              <a:buSzPct val="25000"/>
              <a:buFont typeface="Arial"/>
              <a:buNone/>
            </a:pPr>
            <a:r>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4" name="Shape 1244"/>
        <p:cNvGrpSpPr/>
        <p:nvPr/>
      </p:nvGrpSpPr>
      <p:grpSpPr>
        <a:xfrm>
          <a:off x="0" y="0"/>
          <a:ext cx="0" cy="0"/>
          <a:chOff x="0" y="0"/>
          <a:chExt cx="0" cy="0"/>
        </a:xfrm>
      </p:grpSpPr>
      <p:sp>
        <p:nvSpPr>
          <p:cNvPr id="1245" name="Shape 124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rgbClr val="0000FF"/>
                </a:solidFill>
                <a:latin typeface="Calibri"/>
                <a:ea typeface="Calibri"/>
                <a:cs typeface="Calibri"/>
                <a:sym typeface="Calibri"/>
              </a:rPr>
              <a:t>References</a:t>
            </a:r>
          </a:p>
        </p:txBody>
      </p:sp>
      <p:sp>
        <p:nvSpPr>
          <p:cNvPr id="1246" name="Shape 1246"/>
          <p:cNvSpPr txBox="1"/>
          <p:nvPr>
            <p:ph idx="1" type="body"/>
          </p:nvPr>
        </p:nvSpPr>
        <p:spPr>
          <a:xfrm>
            <a:off x="457200" y="1600200"/>
            <a:ext cx="8229600" cy="5029199"/>
          </a:xfrm>
          <a:prstGeom prst="rect">
            <a:avLst/>
          </a:prstGeom>
          <a:noFill/>
          <a:ln>
            <a:noFill/>
          </a:ln>
        </p:spPr>
        <p:txBody>
          <a:bodyPr anchorCtr="0" anchor="t" bIns="45700" lIns="91425" rIns="91425" tIns="45700">
            <a:noAutofit/>
          </a:bodyPr>
          <a:lstStyle/>
          <a:p>
            <a:pPr indent="-514350" lvl="1" marL="971550" marR="0" rtl="0" algn="l">
              <a:spcBef>
                <a:spcPts val="0"/>
              </a:spcBef>
              <a:spcAft>
                <a:spcPts val="0"/>
              </a:spcAft>
              <a:buClr>
                <a:srgbClr val="0000FF"/>
              </a:buClr>
              <a:buSzPct val="100000"/>
              <a:buFont typeface="Calibri"/>
              <a:buAutoNum type="arabicPeriod"/>
            </a:pPr>
            <a:r>
              <a:rPr b="0" i="1" lang="en-GB" sz="2800" u="none" cap="none" strike="noStrike">
                <a:solidFill>
                  <a:srgbClr val="0000FF"/>
                </a:solidFill>
                <a:latin typeface="Calibri"/>
                <a:ea typeface="Calibri"/>
                <a:cs typeface="Calibri"/>
                <a:sym typeface="Calibri"/>
              </a:rPr>
              <a:t>Essential Medical Statistics</a:t>
            </a:r>
            <a:r>
              <a:rPr b="0" i="1" lang="en-GB" sz="2800" u="none" cap="none" strike="noStrike">
                <a:solidFill>
                  <a:schemeClr val="dk1"/>
                </a:solidFill>
                <a:latin typeface="Calibri"/>
                <a:ea typeface="Calibri"/>
                <a:cs typeface="Calibri"/>
                <a:sym typeface="Calibri"/>
              </a:rPr>
              <a:t>, Betty Kirkwood and Jonathan Sterne, Wiley-Blackwell, 2</a:t>
            </a:r>
            <a:r>
              <a:rPr b="0" baseline="30000" i="1" lang="en-GB" sz="2800" u="none" cap="none" strike="noStrike">
                <a:solidFill>
                  <a:schemeClr val="dk1"/>
                </a:solidFill>
                <a:latin typeface="Calibri"/>
                <a:ea typeface="Calibri"/>
                <a:cs typeface="Calibri"/>
                <a:sym typeface="Calibri"/>
              </a:rPr>
              <a:t>nd</a:t>
            </a:r>
            <a:r>
              <a:rPr b="0" i="1" lang="en-GB" sz="2800" u="none" cap="none" strike="noStrike">
                <a:solidFill>
                  <a:schemeClr val="dk1"/>
                </a:solidFill>
                <a:latin typeface="Calibri"/>
                <a:ea typeface="Calibri"/>
                <a:cs typeface="Calibri"/>
                <a:sym typeface="Calibri"/>
              </a:rPr>
              <a:t> Edition 2003.</a:t>
            </a:r>
          </a:p>
          <a:p>
            <a:pPr indent="-514350" lvl="1" marL="971550" marR="0" rtl="0" algn="l">
              <a:spcBef>
                <a:spcPts val="560"/>
              </a:spcBef>
              <a:spcAft>
                <a:spcPts val="0"/>
              </a:spcAft>
              <a:buClr>
                <a:srgbClr val="0000FF"/>
              </a:buClr>
              <a:buSzPct val="100000"/>
              <a:buFont typeface="Calibri"/>
              <a:buAutoNum type="arabicPeriod"/>
            </a:pPr>
            <a:r>
              <a:rPr b="0" i="1" lang="en-GB" sz="2800" u="none" cap="none" strike="noStrike">
                <a:solidFill>
                  <a:srgbClr val="0000FF"/>
                </a:solidFill>
                <a:latin typeface="Calibri"/>
                <a:ea typeface="Calibri"/>
                <a:cs typeface="Calibri"/>
                <a:sym typeface="Calibri"/>
              </a:rPr>
              <a:t>Practical Statistics for Medical Research</a:t>
            </a:r>
            <a:r>
              <a:rPr b="0" i="1" lang="en-GB" sz="2800" u="none" cap="none" strike="noStrike">
                <a:solidFill>
                  <a:schemeClr val="dk1"/>
                </a:solidFill>
                <a:latin typeface="Calibri"/>
                <a:ea typeface="Calibri"/>
                <a:cs typeface="Calibri"/>
                <a:sym typeface="Calibri"/>
              </a:rPr>
              <a:t>, Douglas G. Altman, Chapman &amp; Hall / CRC, 1999.</a:t>
            </a:r>
            <a:r>
              <a:rPr b="0" i="0" lang="en-GB" sz="2800" u="none" cap="none" strike="noStrike">
                <a:solidFill>
                  <a:schemeClr val="dk1"/>
                </a:solidFill>
                <a:latin typeface="Calibri"/>
                <a:ea typeface="Calibri"/>
                <a:cs typeface="Calibri"/>
                <a:sym typeface="Calibri"/>
              </a:rPr>
              <a:t>	</a:t>
            </a:r>
          </a:p>
          <a:p>
            <a:pPr indent="-514350" lvl="1" marL="971550" marR="0" rtl="0" algn="l">
              <a:spcBef>
                <a:spcPts val="560"/>
              </a:spcBef>
              <a:spcAft>
                <a:spcPts val="0"/>
              </a:spcAft>
              <a:buClr>
                <a:srgbClr val="0000FF"/>
              </a:buClr>
              <a:buSzPct val="100000"/>
              <a:buFont typeface="Calibri"/>
              <a:buAutoNum type="arabicPeriod"/>
            </a:pPr>
            <a:r>
              <a:rPr i="1" lang="en-GB">
                <a:solidFill>
                  <a:srgbClr val="0000FF"/>
                </a:solidFill>
              </a:rPr>
              <a:t>Ten Simple Rules for Effective Statistical Practice</a:t>
            </a:r>
            <a:r>
              <a:rPr i="1" lang="en-GB">
                <a:solidFill>
                  <a:srgbClr val="000000"/>
                </a:solidFill>
              </a:rPr>
              <a:t>, Robert E. Kass, Brian S. Caffo, Marie Davidian, Xio-Li Meng, Bin Yu, Nancy Reid</a:t>
            </a:r>
            <a:r>
              <a:rPr i="1" lang="en-GB">
                <a:solidFill>
                  <a:srgbClr val="0000FF"/>
                </a:solidFill>
              </a:rPr>
              <a:t> </a:t>
            </a:r>
            <a:r>
              <a:rPr lang="en-GB"/>
              <a:t>http://journals.plos.org/ploscompbiol/article?id=10.1371/journal.pcbi.1004961</a:t>
            </a:r>
            <a:r>
              <a:rPr b="0" i="0" lang="en-GB" sz="2800" u="none" cap="none" strike="noStrike">
                <a:solidFill>
                  <a:schemeClr val="dk1"/>
                </a:solidFill>
                <a:latin typeface="Calibri"/>
                <a:ea typeface="Calibri"/>
                <a:cs typeface="Calibri"/>
                <a:sym typeface="Calibri"/>
              </a:rPr>
              <a:t>				</a:t>
            </a: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1" name="Shape 1251"/>
        <p:cNvGrpSpPr/>
        <p:nvPr/>
      </p:nvGrpSpPr>
      <p:grpSpPr>
        <a:xfrm>
          <a:off x="0" y="0"/>
          <a:ext cx="0" cy="0"/>
          <a:chOff x="0" y="0"/>
          <a:chExt cx="0" cy="0"/>
        </a:xfrm>
      </p:grpSpPr>
      <p:sp>
        <p:nvSpPr>
          <p:cNvPr id="1252" name="Shape 1252"/>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Course Materials:-</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GB" sz="3200" u="sng" cap="none" strike="noStrike">
                <a:solidFill>
                  <a:schemeClr val="hlink"/>
                </a:solidFill>
                <a:latin typeface="Calibri"/>
                <a:ea typeface="Calibri"/>
                <a:cs typeface="Calibri"/>
                <a:sym typeface="Calibri"/>
                <a:hlinkClick r:id="rId3"/>
              </a:rPr>
              <a:t>http://tiny.cc/crukStats</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Course Feedback:-</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rgbClr val="0000FF"/>
              </a:buClr>
              <a:buSzPct val="100000"/>
              <a:buFont typeface="Arial"/>
              <a:buChar char="•"/>
            </a:pPr>
            <a:r>
              <a:rPr lang="en-GB" u="sng">
                <a:solidFill>
                  <a:schemeClr val="hlink"/>
                </a:solidFill>
                <a:hlinkClick r:id="rId4"/>
              </a:rPr>
              <a:t>http://tinyurl.com/stat</a:t>
            </a:r>
            <a:r>
              <a:rPr lang="en-GB" u="sng">
                <a:solidFill>
                  <a:srgbClr val="0000FF"/>
                </a:solidFill>
                <a:hlinkClick r:id="rId5"/>
              </a:rPr>
              <a:t>s-oct17</a:t>
            </a:r>
          </a:p>
        </p:txBody>
      </p:sp>
      <p:sp>
        <p:nvSpPr>
          <p:cNvPr id="1253" name="Shape 125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Finally…</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274637"/>
            <a:ext cx="8507288"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Continuous Data – Distribution?</a:t>
            </a:r>
          </a:p>
        </p:txBody>
      </p:sp>
      <p:pic>
        <p:nvPicPr>
          <p:cNvPr id="178" name="Shape 178"/>
          <p:cNvPicPr preferRelativeResize="0"/>
          <p:nvPr/>
        </p:nvPicPr>
        <p:blipFill rotWithShape="1">
          <a:blip r:embed="rId3">
            <a:alphaModFix/>
          </a:blip>
          <a:srcRect b="0" l="0" r="0" t="0"/>
          <a:stretch/>
        </p:blipFill>
        <p:spPr>
          <a:xfrm>
            <a:off x="357187" y="1285875"/>
            <a:ext cx="4190999" cy="2886074"/>
          </a:xfrm>
          <a:prstGeom prst="rect">
            <a:avLst/>
          </a:prstGeom>
          <a:noFill/>
          <a:ln cap="flat" cmpd="sng" w="9525">
            <a:solidFill>
              <a:schemeClr val="dk1"/>
            </a:solidFill>
            <a:prstDash val="solid"/>
            <a:miter/>
            <a:headEnd len="med" w="med" type="none"/>
            <a:tailEnd len="med" w="med" type="none"/>
          </a:ln>
        </p:spPr>
      </p:pic>
      <p:pic>
        <p:nvPicPr>
          <p:cNvPr id="179" name="Shape 179"/>
          <p:cNvPicPr preferRelativeResize="0"/>
          <p:nvPr/>
        </p:nvPicPr>
        <p:blipFill rotWithShape="1">
          <a:blip r:embed="rId4">
            <a:alphaModFix/>
          </a:blip>
          <a:srcRect b="0" l="0" r="0" t="0"/>
          <a:stretch/>
        </p:blipFill>
        <p:spPr>
          <a:xfrm>
            <a:off x="214312" y="4143375"/>
            <a:ext cx="2714624" cy="2506663"/>
          </a:xfrm>
          <a:prstGeom prst="rect">
            <a:avLst/>
          </a:prstGeom>
          <a:noFill/>
          <a:ln cap="flat" cmpd="sng" w="9525">
            <a:solidFill>
              <a:schemeClr val="accent1"/>
            </a:solidFill>
            <a:prstDash val="solid"/>
            <a:miter/>
            <a:headEnd len="med" w="med" type="none"/>
            <a:tailEnd len="med" w="med" type="none"/>
          </a:ln>
        </p:spPr>
      </p:pic>
      <p:pic>
        <p:nvPicPr>
          <p:cNvPr descr="C:\Users\merral02\AppData\Local\Microsoft\Windows\Temporary Internet Files\Content.Outlook\XWP7JLWI\Histogram of Data 1.jpg" id="180" name="Shape 180"/>
          <p:cNvPicPr preferRelativeResize="0"/>
          <p:nvPr/>
        </p:nvPicPr>
        <p:blipFill rotWithShape="1">
          <a:blip r:embed="rId5">
            <a:alphaModFix/>
          </a:blip>
          <a:srcRect b="0" l="0" r="0" t="0"/>
          <a:stretch/>
        </p:blipFill>
        <p:spPr>
          <a:xfrm>
            <a:off x="4857751" y="1285859"/>
            <a:ext cx="4052886" cy="2714624"/>
          </a:xfrm>
          <a:prstGeom prst="rect">
            <a:avLst/>
          </a:prstGeom>
          <a:noFill/>
          <a:ln cap="flat" cmpd="sng" w="9525">
            <a:solidFill>
              <a:schemeClr val="accent1"/>
            </a:solidFill>
            <a:prstDash val="solid"/>
            <a:miter/>
            <a:headEnd len="med" w="med" type="none"/>
            <a:tailEnd len="med" w="med" type="none"/>
          </a:ln>
        </p:spPr>
      </p:pic>
      <p:pic>
        <p:nvPicPr>
          <p:cNvPr id="181" name="Shape 181"/>
          <p:cNvPicPr preferRelativeResize="0"/>
          <p:nvPr/>
        </p:nvPicPr>
        <p:blipFill rotWithShape="1">
          <a:blip r:embed="rId6">
            <a:alphaModFix/>
          </a:blip>
          <a:srcRect b="0" l="0" r="0" t="0"/>
          <a:stretch/>
        </p:blipFill>
        <p:spPr>
          <a:xfrm>
            <a:off x="2483767" y="3861048"/>
            <a:ext cx="785813" cy="763586"/>
          </a:xfrm>
          <a:prstGeom prst="rect">
            <a:avLst/>
          </a:prstGeom>
          <a:noFill/>
          <a:ln>
            <a:noFill/>
          </a:ln>
        </p:spPr>
      </p:pic>
      <p:pic>
        <p:nvPicPr>
          <p:cNvPr id="182" name="Shape 182"/>
          <p:cNvPicPr preferRelativeResize="0"/>
          <p:nvPr/>
        </p:nvPicPr>
        <p:blipFill rotWithShape="1">
          <a:blip r:embed="rId7">
            <a:alphaModFix/>
          </a:blip>
          <a:srcRect b="0" l="0" r="0" t="0"/>
          <a:stretch/>
        </p:blipFill>
        <p:spPr>
          <a:xfrm>
            <a:off x="8143900" y="4857760"/>
            <a:ext cx="762000" cy="1066799"/>
          </a:xfrm>
          <a:prstGeom prst="rect">
            <a:avLst/>
          </a:prstGeom>
          <a:noFill/>
          <a:ln>
            <a:noFill/>
          </a:ln>
        </p:spPr>
      </p:pic>
      <p:pic>
        <p:nvPicPr>
          <p:cNvPr id="183" name="Shape 183"/>
          <p:cNvPicPr preferRelativeResize="0"/>
          <p:nvPr/>
        </p:nvPicPr>
        <p:blipFill rotWithShape="1">
          <a:blip r:embed="rId8">
            <a:alphaModFix/>
          </a:blip>
          <a:srcRect b="0" l="0" r="0" t="0"/>
          <a:stretch/>
        </p:blipFill>
        <p:spPr>
          <a:xfrm>
            <a:off x="8001024" y="2500306"/>
            <a:ext cx="714374" cy="714374"/>
          </a:xfrm>
          <a:prstGeom prst="rect">
            <a:avLst/>
          </a:prstGeom>
          <a:noFill/>
          <a:ln>
            <a:noFill/>
          </a:ln>
        </p:spPr>
      </p:pic>
      <p:sp>
        <p:nvSpPr>
          <p:cNvPr id="184" name="Shape 184"/>
          <p:cNvSpPr/>
          <p:nvPr/>
        </p:nvSpPr>
        <p:spPr>
          <a:xfrm>
            <a:off x="5715007" y="6143644"/>
            <a:ext cx="928694" cy="285751"/>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85" name="Shape 185"/>
          <p:cNvPicPr preferRelativeResize="0"/>
          <p:nvPr/>
        </p:nvPicPr>
        <p:blipFill rotWithShape="1">
          <a:blip r:embed="rId9">
            <a:alphaModFix/>
          </a:blip>
          <a:srcRect b="0" l="0" r="0" t="0"/>
          <a:stretch/>
        </p:blipFill>
        <p:spPr>
          <a:xfrm>
            <a:off x="4429123" y="3714751"/>
            <a:ext cx="3476624" cy="2867025"/>
          </a:xfrm>
          <a:prstGeom prst="rect">
            <a:avLst/>
          </a:prstGeom>
          <a:noFill/>
          <a:ln cap="flat" cmpd="sng" w="9525">
            <a:solidFill>
              <a:srgbClr val="395E89"/>
            </a:solidFill>
            <a:prstDash val="solid"/>
            <a:miter/>
            <a:headEnd len="med" w="med" type="none"/>
            <a:tailEnd len="med" w="med" type="none"/>
          </a:ln>
        </p:spPr>
      </p:pic>
      <p:sp>
        <p:nvSpPr>
          <p:cNvPr id="186" name="Shape 186"/>
          <p:cNvSpPr/>
          <p:nvPr/>
        </p:nvSpPr>
        <p:spPr>
          <a:xfrm>
            <a:off x="5000628" y="1357298"/>
            <a:ext cx="3214710" cy="285751"/>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7" name="Shape 187"/>
          <p:cNvSpPr/>
          <p:nvPr/>
        </p:nvSpPr>
        <p:spPr>
          <a:xfrm>
            <a:off x="8001024" y="1643050"/>
            <a:ext cx="857255" cy="500065"/>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359023" y="0"/>
            <a:ext cx="8784976"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Continuous Data</a:t>
            </a:r>
          </a:p>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Descriptive Statistics</a:t>
            </a:r>
          </a:p>
        </p:txBody>
      </p:sp>
      <p:sp>
        <p:nvSpPr>
          <p:cNvPr id="194" name="Shape 194"/>
          <p:cNvSpPr txBox="1"/>
          <p:nvPr>
            <p:ph idx="1" type="body"/>
          </p:nvPr>
        </p:nvSpPr>
        <p:spPr>
          <a:xfrm>
            <a:off x="550862" y="1285875"/>
            <a:ext cx="8229600" cy="55722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Measures of location and spread</a:t>
            </a: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0" lvl="0" marL="457200" marR="0" rtl="0" algn="l">
              <a:spcBef>
                <a:spcPts val="560"/>
              </a:spcBef>
              <a:spcAft>
                <a:spcPts val="0"/>
              </a:spcAft>
              <a:buNone/>
            </a:pPr>
            <a:r>
              <a:rPr b="0" i="0" lang="en-GB" sz="2800" u="none" cap="none" strike="noStrike">
                <a:solidFill>
                  <a:schemeClr val="dk1"/>
                </a:solidFill>
                <a:latin typeface="Calibri"/>
                <a:ea typeface="Calibri"/>
                <a:cs typeface="Calibri"/>
                <a:sym typeface="Calibri"/>
              </a:rPr>
              <a:t>Mean and standard deviation</a:t>
            </a: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25000"/>
              <a:buFont typeface="Arial"/>
              <a:buNone/>
            </a:pPr>
            <a:r>
              <a:t/>
            </a:r>
            <a:endParaRPr b="0" i="0" sz="2800" u="none" cap="none" strike="noStrike">
              <a:solidFill>
                <a:srgbClr val="7F7F7F"/>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p:txBody>
      </p:sp>
      <p:pic>
        <p:nvPicPr>
          <p:cNvPr id="195" name="Shape 195"/>
          <p:cNvPicPr preferRelativeResize="0"/>
          <p:nvPr/>
        </p:nvPicPr>
        <p:blipFill rotWithShape="1">
          <a:blip r:embed="rId3">
            <a:alphaModFix/>
          </a:blip>
          <a:srcRect b="0" l="0" r="0" t="0"/>
          <a:stretch/>
        </p:blipFill>
        <p:spPr>
          <a:xfrm>
            <a:off x="1323975" y="4745037"/>
            <a:ext cx="4502150" cy="1806575"/>
          </a:xfrm>
          <a:prstGeom prst="rect">
            <a:avLst/>
          </a:prstGeom>
          <a:noFill/>
          <a:ln>
            <a:noFill/>
          </a:ln>
        </p:spPr>
      </p:pic>
      <p:pic>
        <p:nvPicPr>
          <p:cNvPr id="196" name="Shape 196"/>
          <p:cNvPicPr preferRelativeResize="0"/>
          <p:nvPr/>
        </p:nvPicPr>
        <p:blipFill rotWithShape="1">
          <a:blip r:embed="rId4">
            <a:alphaModFix/>
          </a:blip>
          <a:srcRect b="0" l="0" r="0" t="0"/>
          <a:stretch/>
        </p:blipFill>
        <p:spPr>
          <a:xfrm>
            <a:off x="2362200" y="1921115"/>
            <a:ext cx="3124199" cy="1888885"/>
          </a:xfrm>
          <a:prstGeom prst="rect">
            <a:avLst/>
          </a:prstGeom>
          <a:noFill/>
          <a:ln>
            <a:noFill/>
          </a:ln>
        </p:spPr>
      </p:pic>
      <p:sp>
        <p:nvSpPr>
          <p:cNvPr id="197" name="Shape 197"/>
          <p:cNvSpPr/>
          <p:nvPr/>
        </p:nvSpPr>
        <p:spPr>
          <a:xfrm>
            <a:off x="2777075" y="4745050"/>
            <a:ext cx="254100" cy="300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8" name="Shape 198"/>
          <p:cNvSpPr/>
          <p:nvPr/>
        </p:nvSpPr>
        <p:spPr>
          <a:xfrm>
            <a:off x="4334925" y="5896500"/>
            <a:ext cx="254100" cy="300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9" name="Shape 199"/>
          <p:cNvSpPr txBox="1"/>
          <p:nvPr/>
        </p:nvSpPr>
        <p:spPr>
          <a:xfrm>
            <a:off x="2700875" y="4632700"/>
            <a:ext cx="525000" cy="525000"/>
          </a:xfrm>
          <a:prstGeom prst="rect">
            <a:avLst/>
          </a:prstGeom>
          <a:noFill/>
          <a:ln>
            <a:noFill/>
          </a:ln>
        </p:spPr>
        <p:txBody>
          <a:bodyPr anchorCtr="0" anchor="t" bIns="91425" lIns="91425" rIns="91425" tIns="91425">
            <a:noAutofit/>
          </a:bodyPr>
          <a:lstStyle/>
          <a:p>
            <a:pPr lvl="0">
              <a:spcBef>
                <a:spcPts val="0"/>
              </a:spcBef>
              <a:buNone/>
            </a:pPr>
            <a:r>
              <a:rPr lang="en-GB" sz="600"/>
              <a:t> </a:t>
            </a:r>
            <a:r>
              <a:rPr lang="en-GB" sz="1800"/>
              <a:t>...</a:t>
            </a:r>
          </a:p>
        </p:txBody>
      </p:sp>
      <p:sp>
        <p:nvSpPr>
          <p:cNvPr id="200" name="Shape 200"/>
          <p:cNvSpPr txBox="1"/>
          <p:nvPr/>
        </p:nvSpPr>
        <p:spPr>
          <a:xfrm>
            <a:off x="4275675" y="5784150"/>
            <a:ext cx="525000" cy="525000"/>
          </a:xfrm>
          <a:prstGeom prst="rect">
            <a:avLst/>
          </a:prstGeom>
          <a:noFill/>
          <a:ln>
            <a:noFill/>
          </a:ln>
        </p:spPr>
        <p:txBody>
          <a:bodyPr anchorCtr="0" anchor="t" bIns="91425" lIns="91425" rIns="91425" tIns="91425">
            <a:noAutofit/>
          </a:bodyPr>
          <a:lstStyle/>
          <a:p>
            <a:pPr lvl="0" rtl="0">
              <a:spcBef>
                <a:spcPts val="0"/>
              </a:spcBef>
              <a:buNone/>
            </a:pPr>
            <a:r>
              <a:rPr lang="en-GB" sz="600"/>
              <a:t> </a:t>
            </a:r>
            <a:r>
              <a:rPr lang="en-GB" sz="1800"/>
              <a: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359023" y="0"/>
            <a:ext cx="8784976"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Continuous Data</a:t>
            </a:r>
          </a:p>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Descriptive Statistics</a:t>
            </a:r>
          </a:p>
        </p:txBody>
      </p:sp>
      <p:sp>
        <p:nvSpPr>
          <p:cNvPr id="207" name="Shape 207"/>
          <p:cNvSpPr txBox="1"/>
          <p:nvPr>
            <p:ph idx="1" type="body"/>
          </p:nvPr>
        </p:nvSpPr>
        <p:spPr>
          <a:xfrm>
            <a:off x="500062" y="1285875"/>
            <a:ext cx="8229600" cy="5572125"/>
          </a:xfrm>
          <a:prstGeom prst="rect">
            <a:avLst/>
          </a:prstGeom>
          <a:noFill/>
          <a:ln>
            <a:noFill/>
          </a:ln>
        </p:spPr>
        <p:txBody>
          <a:bodyPr anchorCtr="0" anchor="t" bIns="45700" lIns="91425" rIns="91425" tIns="45700">
            <a:noAutofit/>
          </a:bodyPr>
          <a:lstStyle/>
          <a:p>
            <a:pPr indent="-285750" lvl="1" marL="742950" marR="0" rtl="0" algn="l">
              <a:spcBef>
                <a:spcPts val="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Median: middle value</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Lower quartile: median bottom half of data</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Upper quartile: median top half of data</a:t>
            </a:r>
          </a:p>
        </p:txBody>
      </p:sp>
      <p:grpSp>
        <p:nvGrpSpPr>
          <p:cNvPr id="208" name="Shape 208"/>
          <p:cNvGrpSpPr/>
          <p:nvPr/>
        </p:nvGrpSpPr>
        <p:grpSpPr>
          <a:xfrm>
            <a:off x="2267744" y="1357867"/>
            <a:ext cx="4176463" cy="2863219"/>
            <a:chOff x="4857751" y="1285859"/>
            <a:chExt cx="4052886" cy="2714624"/>
          </a:xfrm>
        </p:grpSpPr>
        <p:pic>
          <p:nvPicPr>
            <p:cNvPr descr="C:\Users\merral02\AppData\Local\Microsoft\Windows\Temporary Internet Files\Content.Outlook\XWP7JLWI\Histogram of Data 1.jpg" id="209" name="Shape 209"/>
            <p:cNvPicPr preferRelativeResize="0"/>
            <p:nvPr/>
          </p:nvPicPr>
          <p:blipFill rotWithShape="1">
            <a:blip r:embed="rId3">
              <a:alphaModFix/>
            </a:blip>
            <a:srcRect b="0" l="0" r="0" t="0"/>
            <a:stretch/>
          </p:blipFill>
          <p:spPr>
            <a:xfrm>
              <a:off x="4857751" y="1285859"/>
              <a:ext cx="4052886" cy="2714624"/>
            </a:xfrm>
            <a:prstGeom prst="rect">
              <a:avLst/>
            </a:prstGeom>
            <a:noFill/>
            <a:ln cap="flat" cmpd="sng" w="9525">
              <a:solidFill>
                <a:schemeClr val="accent1"/>
              </a:solidFill>
              <a:prstDash val="solid"/>
              <a:miter/>
              <a:headEnd len="med" w="med" type="none"/>
              <a:tailEnd len="med" w="med" type="none"/>
            </a:ln>
          </p:spPr>
        </p:pic>
        <p:sp>
          <p:nvSpPr>
            <p:cNvPr id="210" name="Shape 210"/>
            <p:cNvSpPr/>
            <p:nvPr/>
          </p:nvSpPr>
          <p:spPr>
            <a:xfrm>
              <a:off x="5000628" y="1357298"/>
              <a:ext cx="3214710" cy="285751"/>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1" name="Shape 211"/>
            <p:cNvSpPr/>
            <p:nvPr/>
          </p:nvSpPr>
          <p:spPr>
            <a:xfrm>
              <a:off x="8001024" y="1643050"/>
              <a:ext cx="857255" cy="500065"/>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2" name="Shape 212"/>
            <p:cNvSpPr/>
            <p:nvPr/>
          </p:nvSpPr>
          <p:spPr>
            <a:xfrm>
              <a:off x="5153028" y="3719312"/>
              <a:ext cx="3214710" cy="213744"/>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359023" y="0"/>
            <a:ext cx="8784976"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Continuous Data</a:t>
            </a:r>
          </a:p>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Descriptive Statistics (Example)</a:t>
            </a:r>
          </a:p>
        </p:txBody>
      </p:sp>
      <p:sp>
        <p:nvSpPr>
          <p:cNvPr id="219" name="Shape 219"/>
          <p:cNvSpPr txBox="1"/>
          <p:nvPr>
            <p:ph idx="1" type="body"/>
          </p:nvPr>
        </p:nvSpPr>
        <p:spPr>
          <a:xfrm>
            <a:off x="500062" y="1285875"/>
            <a:ext cx="8229600" cy="5572125"/>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E.g.  No. of Facebook friends for 7 colleagues</a:t>
            </a:r>
          </a:p>
          <a:p>
            <a:pPr indent="-342900" lvl="0" marL="342900" marR="0" rtl="0" algn="l">
              <a:spcBef>
                <a:spcPts val="64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	311, 345, 270, 310, 243, 5300, 11</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Measures of location and spread</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Mean and standard deviation</a:t>
            </a: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25000"/>
              <a:buFont typeface="Arial"/>
              <a:buNone/>
            </a:pPr>
            <a:r>
              <a:t/>
            </a:r>
            <a:endParaRPr b="0" i="0" sz="2800" u="none" cap="none" strike="noStrike">
              <a:solidFill>
                <a:srgbClr val="7F7F7F"/>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Median and interquartile range</a:t>
            </a:r>
          </a:p>
          <a:p>
            <a:pPr indent="-285750" lvl="1" marL="742950" marR="0" rtl="0" algn="l">
              <a:spcBef>
                <a:spcPts val="560"/>
              </a:spcBef>
              <a:spcAft>
                <a:spcPts val="0"/>
              </a:spcAft>
              <a:buClr>
                <a:schemeClr val="dk1"/>
              </a:buClr>
              <a:buSzPct val="25000"/>
              <a:buFont typeface="Arial"/>
              <a:buNone/>
            </a:pPr>
            <a:r>
              <a:rPr b="0" i="0" lang="en-GB" sz="2800" u="none" cap="none" strike="noStrike">
                <a:solidFill>
                  <a:schemeClr val="dk1"/>
                </a:solidFill>
                <a:latin typeface="Calibri"/>
                <a:ea typeface="Calibri"/>
                <a:cs typeface="Calibri"/>
                <a:sym typeface="Calibri"/>
              </a:rPr>
              <a:t>	11, </a:t>
            </a:r>
            <a:r>
              <a:rPr b="1" i="0" lang="en-GB" sz="2800" u="none" cap="none" strike="noStrike">
                <a:solidFill>
                  <a:srgbClr val="FFC000"/>
                </a:solidFill>
                <a:latin typeface="Calibri"/>
                <a:ea typeface="Calibri"/>
                <a:cs typeface="Calibri"/>
                <a:sym typeface="Calibri"/>
              </a:rPr>
              <a:t>243</a:t>
            </a:r>
            <a:r>
              <a:rPr b="0" i="0" lang="en-GB" sz="2800" u="none" cap="none" strike="noStrike">
                <a:solidFill>
                  <a:schemeClr val="dk1"/>
                </a:solidFill>
                <a:latin typeface="Calibri"/>
                <a:ea typeface="Calibri"/>
                <a:cs typeface="Calibri"/>
                <a:sym typeface="Calibri"/>
              </a:rPr>
              <a:t>, 270, </a:t>
            </a:r>
            <a:r>
              <a:rPr b="1" i="0" lang="en-GB" sz="2800" u="none" cap="none" strike="noStrike">
                <a:solidFill>
                  <a:srgbClr val="FF0000"/>
                </a:solidFill>
                <a:latin typeface="Calibri"/>
                <a:ea typeface="Calibri"/>
                <a:cs typeface="Calibri"/>
                <a:sym typeface="Calibri"/>
              </a:rPr>
              <a:t>310</a:t>
            </a:r>
            <a:r>
              <a:rPr b="0" i="0" lang="en-GB" sz="2800" u="none" cap="none" strike="noStrike">
                <a:solidFill>
                  <a:schemeClr val="dk1"/>
                </a:solidFill>
                <a:latin typeface="Calibri"/>
                <a:ea typeface="Calibri"/>
                <a:cs typeface="Calibri"/>
                <a:sym typeface="Calibri"/>
              </a:rPr>
              <a:t>, 311, </a:t>
            </a:r>
            <a:r>
              <a:rPr b="1" i="0" lang="en-GB" sz="2800" u="none" cap="none" strike="noStrike">
                <a:solidFill>
                  <a:srgbClr val="FFC000"/>
                </a:solidFill>
                <a:latin typeface="Calibri"/>
                <a:ea typeface="Calibri"/>
                <a:cs typeface="Calibri"/>
                <a:sym typeface="Calibri"/>
              </a:rPr>
              <a:t>345</a:t>
            </a:r>
            <a:r>
              <a:rPr b="0" i="0" lang="en-GB" sz="2800" u="none" cap="none" strike="noStrike">
                <a:solidFill>
                  <a:schemeClr val="dk1"/>
                </a:solidFill>
                <a:latin typeface="Calibri"/>
                <a:ea typeface="Calibri"/>
                <a:cs typeface="Calibri"/>
                <a:sym typeface="Calibri"/>
              </a:rPr>
              <a:t>, 5300</a:t>
            </a:r>
          </a:p>
        </p:txBody>
      </p:sp>
      <p:pic>
        <p:nvPicPr>
          <p:cNvPr id="220" name="Shape 220"/>
          <p:cNvPicPr preferRelativeResize="0"/>
          <p:nvPr/>
        </p:nvPicPr>
        <p:blipFill rotWithShape="1">
          <a:blip r:embed="rId3">
            <a:alphaModFix/>
          </a:blip>
          <a:srcRect b="0" l="0" r="0" t="0"/>
          <a:stretch/>
        </p:blipFill>
        <p:spPr>
          <a:xfrm>
            <a:off x="1371600" y="3622675"/>
            <a:ext cx="5481638" cy="1787524"/>
          </a:xfrm>
          <a:prstGeom prst="rect">
            <a:avLst/>
          </a:prstGeom>
          <a:noFill/>
          <a:ln>
            <a:noFill/>
          </a:ln>
        </p:spPr>
      </p:pic>
      <p:sp>
        <p:nvSpPr>
          <p:cNvPr id="221" name="Shape 221"/>
          <p:cNvSpPr/>
          <p:nvPr/>
        </p:nvSpPr>
        <p:spPr>
          <a:xfrm>
            <a:off x="2827875" y="3622675"/>
            <a:ext cx="254100" cy="300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2" name="Shape 222"/>
          <p:cNvSpPr/>
          <p:nvPr/>
        </p:nvSpPr>
        <p:spPr>
          <a:xfrm>
            <a:off x="4368800" y="4761975"/>
            <a:ext cx="254100" cy="300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3" name="Shape 223"/>
          <p:cNvSpPr txBox="1"/>
          <p:nvPr/>
        </p:nvSpPr>
        <p:spPr>
          <a:xfrm>
            <a:off x="2751675" y="3510325"/>
            <a:ext cx="525000" cy="525000"/>
          </a:xfrm>
          <a:prstGeom prst="rect">
            <a:avLst/>
          </a:prstGeom>
          <a:noFill/>
          <a:ln>
            <a:noFill/>
          </a:ln>
        </p:spPr>
        <p:txBody>
          <a:bodyPr anchorCtr="0" anchor="t" bIns="91425" lIns="91425" rIns="91425" tIns="91425">
            <a:noAutofit/>
          </a:bodyPr>
          <a:lstStyle/>
          <a:p>
            <a:pPr lvl="0" rtl="0">
              <a:spcBef>
                <a:spcPts val="0"/>
              </a:spcBef>
              <a:buNone/>
            </a:pPr>
            <a:r>
              <a:rPr lang="en-GB" sz="600"/>
              <a:t> </a:t>
            </a:r>
            <a:r>
              <a:rPr lang="en-GB" sz="1800"/>
              <a:t>...</a:t>
            </a:r>
          </a:p>
        </p:txBody>
      </p:sp>
      <p:sp>
        <p:nvSpPr>
          <p:cNvPr id="224" name="Shape 224"/>
          <p:cNvSpPr txBox="1"/>
          <p:nvPr/>
        </p:nvSpPr>
        <p:spPr>
          <a:xfrm>
            <a:off x="4309500" y="4649625"/>
            <a:ext cx="525000" cy="525000"/>
          </a:xfrm>
          <a:prstGeom prst="rect">
            <a:avLst/>
          </a:prstGeom>
          <a:noFill/>
          <a:ln>
            <a:noFill/>
          </a:ln>
        </p:spPr>
        <p:txBody>
          <a:bodyPr anchorCtr="0" anchor="t" bIns="91425" lIns="91425" rIns="91425" tIns="91425">
            <a:noAutofit/>
          </a:bodyPr>
          <a:lstStyle/>
          <a:p>
            <a:pPr lvl="0" rtl="0">
              <a:spcBef>
                <a:spcPts val="0"/>
              </a:spcBef>
              <a:buNone/>
            </a:pPr>
            <a:r>
              <a:rPr lang="en-GB" sz="600"/>
              <a:t> </a:t>
            </a:r>
            <a:r>
              <a:rPr lang="en-GB" sz="1800"/>
              <a: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359023" y="0"/>
            <a:ext cx="8784976"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Continuous Data</a:t>
            </a:r>
          </a:p>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Descriptive Statistics (Example)</a:t>
            </a:r>
          </a:p>
        </p:txBody>
      </p:sp>
      <p:sp>
        <p:nvSpPr>
          <p:cNvPr id="231" name="Shape 231"/>
          <p:cNvSpPr txBox="1"/>
          <p:nvPr>
            <p:ph idx="1" type="body"/>
          </p:nvPr>
        </p:nvSpPr>
        <p:spPr>
          <a:xfrm>
            <a:off x="500075" y="1285875"/>
            <a:ext cx="8643900" cy="55722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E.g.  No. of </a:t>
            </a:r>
            <a:r>
              <a:rPr lang="en-GB"/>
              <a:t>F</a:t>
            </a:r>
            <a:r>
              <a:rPr b="0" i="0" lang="en-GB" sz="3200" u="none" cap="none" strike="noStrike">
                <a:solidFill>
                  <a:schemeClr val="dk1"/>
                </a:solidFill>
                <a:latin typeface="Calibri"/>
                <a:ea typeface="Calibri"/>
                <a:cs typeface="Calibri"/>
                <a:sym typeface="Calibri"/>
              </a:rPr>
              <a:t>acebook friends for 7 colleagues</a:t>
            </a:r>
          </a:p>
          <a:p>
            <a:pPr indent="-342900" lvl="0" marL="342900" marR="0" rtl="0" algn="l">
              <a:spcBef>
                <a:spcPts val="64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	311, 345, 270, 310, 243, </a:t>
            </a:r>
            <a:r>
              <a:rPr b="1" i="0" lang="en-GB" sz="3200" u="none" cap="none" strike="noStrike">
                <a:solidFill>
                  <a:srgbClr val="FF0000"/>
                </a:solidFill>
                <a:latin typeface="Calibri"/>
                <a:ea typeface="Calibri"/>
                <a:cs typeface="Calibri"/>
                <a:sym typeface="Calibri"/>
              </a:rPr>
              <a:t>530</a:t>
            </a:r>
            <a:r>
              <a:rPr b="0" i="0" lang="en-GB" sz="3200" u="none" cap="none" strike="noStrike">
                <a:solidFill>
                  <a:schemeClr val="dk1"/>
                </a:solidFill>
                <a:latin typeface="Calibri"/>
                <a:ea typeface="Calibri"/>
                <a:cs typeface="Calibri"/>
                <a:sym typeface="Calibri"/>
              </a:rPr>
              <a:t>, 11</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Measures of location and spread</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Mean and standard deviation</a:t>
            </a: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25000"/>
              <a:buFont typeface="Arial"/>
              <a:buNone/>
            </a:pPr>
            <a:r>
              <a:t/>
            </a:r>
            <a:endParaRPr b="0" i="0" sz="2800" u="none" cap="none" strike="noStrike">
              <a:solidFill>
                <a:srgbClr val="7F7F7F"/>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Median and interquartile range</a:t>
            </a:r>
          </a:p>
          <a:p>
            <a:pPr indent="-285750" lvl="1" marL="742950" marR="0" rtl="0" algn="l">
              <a:spcBef>
                <a:spcPts val="560"/>
              </a:spcBef>
              <a:spcAft>
                <a:spcPts val="0"/>
              </a:spcAft>
              <a:buClr>
                <a:schemeClr val="dk1"/>
              </a:buClr>
              <a:buSzPct val="25000"/>
              <a:buFont typeface="Arial"/>
              <a:buNone/>
            </a:pPr>
            <a:r>
              <a:rPr b="0" i="0" lang="en-GB" sz="2800" u="none" cap="none" strike="noStrike">
                <a:solidFill>
                  <a:schemeClr val="dk1"/>
                </a:solidFill>
                <a:latin typeface="Calibri"/>
                <a:ea typeface="Calibri"/>
                <a:cs typeface="Calibri"/>
                <a:sym typeface="Calibri"/>
              </a:rPr>
              <a:t>	11, </a:t>
            </a:r>
            <a:r>
              <a:rPr b="1" i="0" lang="en-GB" sz="2800" u="none" cap="none" strike="noStrike">
                <a:solidFill>
                  <a:srgbClr val="FFC000"/>
                </a:solidFill>
                <a:latin typeface="Calibri"/>
                <a:ea typeface="Calibri"/>
                <a:cs typeface="Calibri"/>
                <a:sym typeface="Calibri"/>
              </a:rPr>
              <a:t>243</a:t>
            </a:r>
            <a:r>
              <a:rPr b="0" i="0" lang="en-GB" sz="2800" u="none" cap="none" strike="noStrike">
                <a:solidFill>
                  <a:schemeClr val="dk1"/>
                </a:solidFill>
                <a:latin typeface="Calibri"/>
                <a:ea typeface="Calibri"/>
                <a:cs typeface="Calibri"/>
                <a:sym typeface="Calibri"/>
              </a:rPr>
              <a:t>, 270, </a:t>
            </a:r>
            <a:r>
              <a:rPr b="1" i="0" lang="en-GB" sz="2800" u="none" cap="none" strike="noStrike">
                <a:solidFill>
                  <a:srgbClr val="FF0000"/>
                </a:solidFill>
                <a:latin typeface="Calibri"/>
                <a:ea typeface="Calibri"/>
                <a:cs typeface="Calibri"/>
                <a:sym typeface="Calibri"/>
              </a:rPr>
              <a:t>310</a:t>
            </a:r>
            <a:r>
              <a:rPr b="0" i="0" lang="en-GB" sz="2800" u="none" cap="none" strike="noStrike">
                <a:solidFill>
                  <a:schemeClr val="dk1"/>
                </a:solidFill>
                <a:latin typeface="Calibri"/>
                <a:ea typeface="Calibri"/>
                <a:cs typeface="Calibri"/>
                <a:sym typeface="Calibri"/>
              </a:rPr>
              <a:t>, 311, </a:t>
            </a:r>
            <a:r>
              <a:rPr b="1" i="0" lang="en-GB" sz="2800" u="none" cap="none" strike="noStrike">
                <a:solidFill>
                  <a:srgbClr val="FFC000"/>
                </a:solidFill>
                <a:latin typeface="Calibri"/>
                <a:ea typeface="Calibri"/>
                <a:cs typeface="Calibri"/>
                <a:sym typeface="Calibri"/>
              </a:rPr>
              <a:t>345</a:t>
            </a:r>
            <a:r>
              <a:rPr b="0" i="0" lang="en-GB" sz="2800" u="none" cap="none" strike="noStrike">
                <a:solidFill>
                  <a:schemeClr val="dk1"/>
                </a:solidFill>
                <a:latin typeface="Calibri"/>
                <a:ea typeface="Calibri"/>
                <a:cs typeface="Calibri"/>
                <a:sym typeface="Calibri"/>
              </a:rPr>
              <a:t>, 530</a:t>
            </a:r>
          </a:p>
        </p:txBody>
      </p:sp>
      <p:pic>
        <p:nvPicPr>
          <p:cNvPr id="232" name="Shape 232"/>
          <p:cNvPicPr preferRelativeResize="0"/>
          <p:nvPr/>
        </p:nvPicPr>
        <p:blipFill rotWithShape="1">
          <a:blip r:embed="rId3">
            <a:alphaModFix/>
          </a:blip>
          <a:srcRect b="0" l="0" r="0" t="0"/>
          <a:stretch/>
        </p:blipFill>
        <p:spPr>
          <a:xfrm>
            <a:off x="1362625" y="3621625"/>
            <a:ext cx="5343000" cy="1788600"/>
          </a:xfrm>
          <a:prstGeom prst="rect">
            <a:avLst/>
          </a:prstGeom>
          <a:noFill/>
          <a:ln>
            <a:noFill/>
          </a:ln>
        </p:spPr>
      </p:pic>
      <p:sp>
        <p:nvSpPr>
          <p:cNvPr id="233" name="Shape 233"/>
          <p:cNvSpPr/>
          <p:nvPr/>
        </p:nvSpPr>
        <p:spPr>
          <a:xfrm>
            <a:off x="2827875" y="3622675"/>
            <a:ext cx="254100" cy="300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4" name="Shape 234"/>
          <p:cNvSpPr/>
          <p:nvPr/>
        </p:nvSpPr>
        <p:spPr>
          <a:xfrm>
            <a:off x="4368800" y="4761975"/>
            <a:ext cx="254100" cy="300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5" name="Shape 235"/>
          <p:cNvSpPr txBox="1"/>
          <p:nvPr/>
        </p:nvSpPr>
        <p:spPr>
          <a:xfrm>
            <a:off x="2751675" y="3510325"/>
            <a:ext cx="525000" cy="525000"/>
          </a:xfrm>
          <a:prstGeom prst="rect">
            <a:avLst/>
          </a:prstGeom>
          <a:noFill/>
          <a:ln>
            <a:noFill/>
          </a:ln>
        </p:spPr>
        <p:txBody>
          <a:bodyPr anchorCtr="0" anchor="t" bIns="91425" lIns="91425" rIns="91425" tIns="91425">
            <a:noAutofit/>
          </a:bodyPr>
          <a:lstStyle/>
          <a:p>
            <a:pPr lvl="0" rtl="0">
              <a:spcBef>
                <a:spcPts val="0"/>
              </a:spcBef>
              <a:buNone/>
            </a:pPr>
            <a:r>
              <a:rPr lang="en-GB" sz="600"/>
              <a:t> </a:t>
            </a:r>
            <a:r>
              <a:rPr lang="en-GB" sz="1800"/>
              <a:t>...</a:t>
            </a:r>
          </a:p>
        </p:txBody>
      </p:sp>
      <p:sp>
        <p:nvSpPr>
          <p:cNvPr id="236" name="Shape 236"/>
          <p:cNvSpPr txBox="1"/>
          <p:nvPr/>
        </p:nvSpPr>
        <p:spPr>
          <a:xfrm>
            <a:off x="4309500" y="4649625"/>
            <a:ext cx="525000" cy="525000"/>
          </a:xfrm>
          <a:prstGeom prst="rect">
            <a:avLst/>
          </a:prstGeom>
          <a:noFill/>
          <a:ln>
            <a:noFill/>
          </a:ln>
        </p:spPr>
        <p:txBody>
          <a:bodyPr anchorCtr="0" anchor="t" bIns="91425" lIns="91425" rIns="91425" tIns="91425">
            <a:noAutofit/>
          </a:bodyPr>
          <a:lstStyle/>
          <a:p>
            <a:pPr lvl="0" rtl="0">
              <a:spcBef>
                <a:spcPts val="0"/>
              </a:spcBef>
              <a:buNone/>
            </a:pPr>
            <a:r>
              <a:rPr lang="en-GB" sz="600"/>
              <a:t> </a:t>
            </a:r>
            <a:r>
              <a:rPr lang="en-GB" sz="1800"/>
              <a: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359023" y="0"/>
            <a:ext cx="87849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Continuous Data</a:t>
            </a:r>
          </a:p>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Descriptive Statistics (Example)</a:t>
            </a:r>
          </a:p>
        </p:txBody>
      </p:sp>
      <p:sp>
        <p:nvSpPr>
          <p:cNvPr id="243" name="Shape 243"/>
          <p:cNvSpPr txBox="1"/>
          <p:nvPr>
            <p:ph idx="1" type="body"/>
          </p:nvPr>
        </p:nvSpPr>
        <p:spPr>
          <a:xfrm>
            <a:off x="500075" y="1285875"/>
            <a:ext cx="8643900" cy="55722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E.g.  No. of </a:t>
            </a:r>
            <a:r>
              <a:rPr lang="en-GB"/>
              <a:t>F</a:t>
            </a:r>
            <a:r>
              <a:rPr b="0" i="0" lang="en-GB" sz="3200" u="none" cap="none" strike="noStrike">
                <a:solidFill>
                  <a:schemeClr val="dk1"/>
                </a:solidFill>
                <a:latin typeface="Calibri"/>
                <a:ea typeface="Calibri"/>
                <a:cs typeface="Calibri"/>
                <a:sym typeface="Calibri"/>
              </a:rPr>
              <a:t>acebook friends for 7 colleagues</a:t>
            </a:r>
          </a:p>
          <a:p>
            <a:pPr indent="-342900" lvl="0" marL="342900" marR="0" rtl="0" algn="l">
              <a:spcBef>
                <a:spcPts val="64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	311, 345, 270, 310, 243, </a:t>
            </a:r>
            <a:r>
              <a:rPr b="1" i="0" lang="en-GB" sz="3200" u="none" cap="none" strike="noStrike">
                <a:solidFill>
                  <a:srgbClr val="FF0000"/>
                </a:solidFill>
                <a:latin typeface="Calibri"/>
                <a:ea typeface="Calibri"/>
                <a:cs typeface="Calibri"/>
                <a:sym typeface="Calibri"/>
              </a:rPr>
              <a:t>530</a:t>
            </a:r>
            <a:r>
              <a:rPr b="0" i="0" lang="en-GB" sz="3200" u="none" cap="none" strike="noStrike">
                <a:solidFill>
                  <a:schemeClr val="dk1"/>
                </a:solidFill>
                <a:latin typeface="Calibri"/>
                <a:ea typeface="Calibri"/>
                <a:cs typeface="Calibri"/>
                <a:sym typeface="Calibri"/>
              </a:rPr>
              <a:t>, 11</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Measures of location and spread</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Mean and standard deviation		</a:t>
            </a:r>
            <a:r>
              <a:rPr b="0" i="0" lang="en-GB" sz="2400" u="none" cap="none" strike="noStrike">
                <a:solidFill>
                  <a:schemeClr val="dk1"/>
                </a:solidFill>
                <a:latin typeface="Calibri"/>
                <a:ea typeface="Calibri"/>
                <a:cs typeface="Calibri"/>
                <a:sym typeface="Calibri"/>
              </a:rPr>
              <a:t>: low breakdown po</a:t>
            </a:r>
            <a:r>
              <a:rPr lang="en-GB" sz="2400"/>
              <a:t>int</a:t>
            </a: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25000"/>
              <a:buFont typeface="Arial"/>
              <a:buNone/>
            </a:pPr>
            <a:r>
              <a:t/>
            </a:r>
            <a:endParaRPr b="0" i="0" sz="2800" u="none" cap="none" strike="noStrike">
              <a:solidFill>
                <a:srgbClr val="7F7F7F"/>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Median and interquartile range	</a:t>
            </a:r>
            <a:r>
              <a:rPr b="0" i="0" lang="en-GB" sz="2400" u="none" cap="none" strike="noStrike">
                <a:solidFill>
                  <a:schemeClr val="dk1"/>
                </a:solidFill>
                <a:latin typeface="Calibri"/>
                <a:ea typeface="Calibri"/>
                <a:cs typeface="Calibri"/>
                <a:sym typeface="Calibri"/>
              </a:rPr>
              <a:t>: robust to outliers</a:t>
            </a:r>
          </a:p>
          <a:p>
            <a:pPr indent="-285750" lvl="1" marL="742950" marR="0" rtl="0" algn="l">
              <a:spcBef>
                <a:spcPts val="560"/>
              </a:spcBef>
              <a:spcAft>
                <a:spcPts val="0"/>
              </a:spcAft>
              <a:buClr>
                <a:schemeClr val="dk1"/>
              </a:buClr>
              <a:buSzPct val="25000"/>
              <a:buFont typeface="Arial"/>
              <a:buNone/>
            </a:pPr>
            <a:r>
              <a:rPr b="0" i="0" lang="en-GB" sz="2800" u="none" cap="none" strike="noStrike">
                <a:solidFill>
                  <a:schemeClr val="dk1"/>
                </a:solidFill>
                <a:latin typeface="Calibri"/>
                <a:ea typeface="Calibri"/>
                <a:cs typeface="Calibri"/>
                <a:sym typeface="Calibri"/>
              </a:rPr>
              <a:t>	11, </a:t>
            </a:r>
            <a:r>
              <a:rPr b="1" i="0" lang="en-GB" sz="2800" u="none" cap="none" strike="noStrike">
                <a:solidFill>
                  <a:srgbClr val="FFC000"/>
                </a:solidFill>
                <a:latin typeface="Calibri"/>
                <a:ea typeface="Calibri"/>
                <a:cs typeface="Calibri"/>
                <a:sym typeface="Calibri"/>
              </a:rPr>
              <a:t>243</a:t>
            </a:r>
            <a:r>
              <a:rPr b="0" i="0" lang="en-GB" sz="2800" u="none" cap="none" strike="noStrike">
                <a:solidFill>
                  <a:schemeClr val="dk1"/>
                </a:solidFill>
                <a:latin typeface="Calibri"/>
                <a:ea typeface="Calibri"/>
                <a:cs typeface="Calibri"/>
                <a:sym typeface="Calibri"/>
              </a:rPr>
              <a:t>, 270, </a:t>
            </a:r>
            <a:r>
              <a:rPr b="1" i="0" lang="en-GB" sz="2800" u="none" cap="none" strike="noStrike">
                <a:solidFill>
                  <a:srgbClr val="FF0000"/>
                </a:solidFill>
                <a:latin typeface="Calibri"/>
                <a:ea typeface="Calibri"/>
                <a:cs typeface="Calibri"/>
                <a:sym typeface="Calibri"/>
              </a:rPr>
              <a:t>310</a:t>
            </a:r>
            <a:r>
              <a:rPr b="0" i="0" lang="en-GB" sz="2800" u="none" cap="none" strike="noStrike">
                <a:solidFill>
                  <a:schemeClr val="dk1"/>
                </a:solidFill>
                <a:latin typeface="Calibri"/>
                <a:ea typeface="Calibri"/>
                <a:cs typeface="Calibri"/>
                <a:sym typeface="Calibri"/>
              </a:rPr>
              <a:t>, 311, </a:t>
            </a:r>
            <a:r>
              <a:rPr b="1" i="0" lang="en-GB" sz="2800" u="none" cap="none" strike="noStrike">
                <a:solidFill>
                  <a:srgbClr val="FFC000"/>
                </a:solidFill>
                <a:latin typeface="Calibri"/>
                <a:ea typeface="Calibri"/>
                <a:cs typeface="Calibri"/>
                <a:sym typeface="Calibri"/>
              </a:rPr>
              <a:t>345</a:t>
            </a:r>
            <a:r>
              <a:rPr b="0" i="0" lang="en-GB" sz="2800" u="none" cap="none" strike="noStrike">
                <a:solidFill>
                  <a:schemeClr val="dk1"/>
                </a:solidFill>
                <a:latin typeface="Calibri"/>
                <a:ea typeface="Calibri"/>
                <a:cs typeface="Calibri"/>
                <a:sym typeface="Calibri"/>
              </a:rPr>
              <a:t>, 530</a:t>
            </a:r>
          </a:p>
        </p:txBody>
      </p:sp>
      <p:pic>
        <p:nvPicPr>
          <p:cNvPr id="244" name="Shape 244"/>
          <p:cNvPicPr preferRelativeResize="0"/>
          <p:nvPr/>
        </p:nvPicPr>
        <p:blipFill rotWithShape="1">
          <a:blip r:embed="rId3">
            <a:alphaModFix/>
          </a:blip>
          <a:srcRect b="0" l="0" r="0" t="0"/>
          <a:stretch/>
        </p:blipFill>
        <p:spPr>
          <a:xfrm>
            <a:off x="1362625" y="3621625"/>
            <a:ext cx="5343000" cy="1788600"/>
          </a:xfrm>
          <a:prstGeom prst="rect">
            <a:avLst/>
          </a:prstGeom>
          <a:noFill/>
          <a:ln>
            <a:noFill/>
          </a:ln>
        </p:spPr>
      </p:pic>
      <p:sp>
        <p:nvSpPr>
          <p:cNvPr id="245" name="Shape 245"/>
          <p:cNvSpPr/>
          <p:nvPr/>
        </p:nvSpPr>
        <p:spPr>
          <a:xfrm>
            <a:off x="2827875" y="3622675"/>
            <a:ext cx="254100" cy="300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6" name="Shape 246"/>
          <p:cNvSpPr/>
          <p:nvPr/>
        </p:nvSpPr>
        <p:spPr>
          <a:xfrm>
            <a:off x="4368800" y="4761975"/>
            <a:ext cx="254100" cy="300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7" name="Shape 247"/>
          <p:cNvSpPr txBox="1"/>
          <p:nvPr/>
        </p:nvSpPr>
        <p:spPr>
          <a:xfrm>
            <a:off x="2751675" y="3510325"/>
            <a:ext cx="525000" cy="525000"/>
          </a:xfrm>
          <a:prstGeom prst="rect">
            <a:avLst/>
          </a:prstGeom>
          <a:noFill/>
          <a:ln>
            <a:noFill/>
          </a:ln>
        </p:spPr>
        <p:txBody>
          <a:bodyPr anchorCtr="0" anchor="t" bIns="91425" lIns="91425" rIns="91425" tIns="91425">
            <a:noAutofit/>
          </a:bodyPr>
          <a:lstStyle/>
          <a:p>
            <a:pPr lvl="0" rtl="0">
              <a:spcBef>
                <a:spcPts val="0"/>
              </a:spcBef>
              <a:buNone/>
            </a:pPr>
            <a:r>
              <a:rPr lang="en-GB" sz="600"/>
              <a:t> </a:t>
            </a:r>
            <a:r>
              <a:rPr lang="en-GB" sz="1800"/>
              <a:t>...</a:t>
            </a:r>
          </a:p>
        </p:txBody>
      </p:sp>
      <p:sp>
        <p:nvSpPr>
          <p:cNvPr id="248" name="Shape 248"/>
          <p:cNvSpPr txBox="1"/>
          <p:nvPr/>
        </p:nvSpPr>
        <p:spPr>
          <a:xfrm>
            <a:off x="4309500" y="4649625"/>
            <a:ext cx="525000" cy="525000"/>
          </a:xfrm>
          <a:prstGeom prst="rect">
            <a:avLst/>
          </a:prstGeom>
          <a:noFill/>
          <a:ln>
            <a:noFill/>
          </a:ln>
        </p:spPr>
        <p:txBody>
          <a:bodyPr anchorCtr="0" anchor="t" bIns="91425" lIns="91425" rIns="91425" tIns="91425">
            <a:noAutofit/>
          </a:bodyPr>
          <a:lstStyle/>
          <a:p>
            <a:pPr lvl="0" rtl="0">
              <a:spcBef>
                <a:spcPts val="0"/>
              </a:spcBef>
              <a:buNone/>
            </a:pPr>
            <a:r>
              <a:rPr lang="en-GB" sz="600"/>
              <a:t> </a:t>
            </a:r>
            <a:r>
              <a:rPr lang="en-GB" sz="1800"/>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idx="1" type="body"/>
          </p:nvPr>
        </p:nvSpPr>
        <p:spPr>
          <a:xfrm>
            <a:off x="-72008" y="260648"/>
            <a:ext cx="9756576" cy="6048671"/>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Approximate Timetable</a:t>
            </a:r>
          </a:p>
          <a:p>
            <a:pPr indent="0" lvl="0" marL="0" marR="0" rtl="0" algn="l">
              <a:spcBef>
                <a:spcPts val="480"/>
              </a:spcBef>
              <a:spcAft>
                <a:spcPts val="0"/>
              </a:spcAft>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10.30 - 11.15 – Lecture: Introduction to Statistical analysis</a:t>
            </a: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11.15 - 11.30 – Quiz: Variables/Dependencies/Tests/Generalisability</a:t>
            </a: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11.30 - 12.00 – Lecture: Parametric Tests for Continuous Variables; t-tests</a:t>
            </a: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12.00 - 12.30 – Examples/Practicals (computer based)</a:t>
            </a: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12.30 - 13.30 – Lunch (not provided)</a:t>
            </a: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13.30 - 14.00 – Lecture: Non-parametric tests for continuous variable</a:t>
            </a: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14.00 - 14.30 – Examples/Practicals (computer based)</a:t>
            </a: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(14:30 COFFEE)</a:t>
            </a: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14.30 - 14.45 – Lecture: Tests for Categorical Variables</a:t>
            </a: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14.45 - 15.30 – Examples/Practicals/Solutions (computer based)</a:t>
            </a: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15.30 - 16.25 – Group based exercise: Choosing appropriate tests</a:t>
            </a: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16.25 - 16.30 – Summary</a:t>
            </a:r>
          </a:p>
          <a:p>
            <a:pPr indent="-342900" lvl="0" marL="342900" marR="0" rtl="0" algn="l">
              <a:spcBef>
                <a:spcPts val="440"/>
              </a:spcBef>
              <a:spcAft>
                <a:spcPts val="0"/>
              </a:spcAft>
              <a:buClr>
                <a:schemeClr val="dk1"/>
              </a:buClr>
              <a:buSzPct val="10000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Categorical Data</a:t>
            </a:r>
          </a:p>
        </p:txBody>
      </p:sp>
      <p:sp>
        <p:nvSpPr>
          <p:cNvPr id="255" name="Shape 255"/>
          <p:cNvSpPr txBox="1"/>
          <p:nvPr>
            <p:ph idx="1" type="body"/>
          </p:nvPr>
        </p:nvSpPr>
        <p:spPr>
          <a:xfrm>
            <a:off x="500062" y="1285875"/>
            <a:ext cx="8229600" cy="5572125"/>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Summarised by counts and percentages</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Examples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19/82 (23%) subjects had Grade IV tumour</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48/82 (58%) subjects had Diarrhoea as an Adverse Event.</a:t>
            </a:r>
          </a:p>
          <a:p>
            <a:pPr indent="0" lvl="1" marL="457200" marR="0" rtl="0" algn="l">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pic>
        <p:nvPicPr>
          <p:cNvPr descr="barplot.png" id="256" name="Shape 256"/>
          <p:cNvPicPr preferRelativeResize="0"/>
          <p:nvPr/>
        </p:nvPicPr>
        <p:blipFill rotWithShape="1">
          <a:blip r:embed="rId3">
            <a:alphaModFix/>
          </a:blip>
          <a:srcRect b="0" l="0" r="0" t="0"/>
          <a:stretch/>
        </p:blipFill>
        <p:spPr>
          <a:xfrm>
            <a:off x="3180183" y="3909392"/>
            <a:ext cx="2759968" cy="275996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251519" y="274637"/>
            <a:ext cx="864096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200" u="none" cap="none" strike="noStrike">
                <a:solidFill>
                  <a:schemeClr val="dk1"/>
                </a:solidFill>
                <a:latin typeface="Calibri"/>
                <a:ea typeface="Calibri"/>
                <a:cs typeface="Calibri"/>
                <a:sym typeface="Calibri"/>
              </a:rPr>
              <a:t>Standard Deviation and Standard Error</a:t>
            </a:r>
          </a:p>
        </p:txBody>
      </p:sp>
      <p:sp>
        <p:nvSpPr>
          <p:cNvPr id="263" name="Shape 263"/>
          <p:cNvSpPr txBox="1"/>
          <p:nvPr>
            <p:ph idx="1" type="body"/>
          </p:nvPr>
        </p:nvSpPr>
        <p:spPr>
          <a:xfrm>
            <a:off x="500062" y="1285875"/>
            <a:ext cx="8229600" cy="4468651"/>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Commonly confused</a:t>
            </a:r>
          </a:p>
          <a:p>
            <a:pPr indent="0" lvl="0" marL="0" marR="0" rtl="0" algn="l">
              <a:spcBef>
                <a:spcPts val="0"/>
              </a:spcBef>
              <a:spcAft>
                <a:spcPts val="0"/>
              </a:spcAft>
              <a:buNone/>
            </a:pPr>
            <a:r>
              <a:t/>
            </a:r>
            <a:endParaRPr sz="1000"/>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Standard deviation (SD):</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Measure of spread of the data</a:t>
            </a:r>
          </a:p>
          <a:p>
            <a:pPr indent="0" lvl="0" marL="0" marR="0" rtl="0" algn="l">
              <a:spcBef>
                <a:spcPts val="560"/>
              </a:spcBef>
              <a:spcAft>
                <a:spcPts val="0"/>
              </a:spcAft>
              <a:buNone/>
            </a:pPr>
            <a:r>
              <a:t/>
            </a:r>
            <a:endParaRPr sz="1000"/>
          </a:p>
          <a:p>
            <a:pPr lvl="0" rtl="0">
              <a:spcBef>
                <a:spcPts val="0"/>
              </a:spcBef>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Standard error (</a:t>
            </a:r>
            <a:r>
              <a:rPr lang="en-GB"/>
              <a:t>SE)</a:t>
            </a:r>
            <a:r>
              <a:rPr b="0" i="0" lang="en-GB" sz="3200" u="none" cap="none" strike="noStrike">
                <a:solidFill>
                  <a:schemeClr val="dk1"/>
                </a:solidFill>
                <a:latin typeface="Calibri"/>
                <a:ea typeface="Calibri"/>
                <a:cs typeface="Calibri"/>
                <a:sym typeface="Calibri"/>
              </a:rPr>
              <a:t>:</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Variability of the mean from repeated sampling</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Precision of mean</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Used to calculate confidence interval</a:t>
            </a:r>
          </a:p>
        </p:txBody>
      </p:sp>
      <p:sp>
        <p:nvSpPr>
          <p:cNvPr id="264" name="Shape 264"/>
          <p:cNvSpPr txBox="1"/>
          <p:nvPr/>
        </p:nvSpPr>
        <p:spPr>
          <a:xfrm>
            <a:off x="504233" y="5645639"/>
            <a:ext cx="8229600" cy="136330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SD: How widely scattered measurements are</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SE: Uncertainty in estimate of sample mean</a:t>
            </a:r>
          </a:p>
          <a:p>
            <a:pPr indent="-342900" lvl="0" marL="34290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Confidence intervals for the mean</a:t>
            </a:r>
          </a:p>
        </p:txBody>
      </p:sp>
      <p:sp>
        <p:nvSpPr>
          <p:cNvPr id="271" name="Shape 271"/>
          <p:cNvSpPr txBox="1"/>
          <p:nvPr>
            <p:ph idx="1" type="body"/>
          </p:nvPr>
        </p:nvSpPr>
        <p:spPr>
          <a:xfrm>
            <a:off x="500062" y="1285875"/>
            <a:ext cx="8229600" cy="55722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Confidence interval (CI) is a random interval</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In repeated experiments</a:t>
            </a:r>
            <a:r>
              <a:rPr lang="en-GB"/>
              <a:t>…</a:t>
            </a:r>
          </a:p>
          <a:p>
            <a:pPr indent="457200" lvl="0" marL="457200" marR="0" rtl="0" algn="l">
              <a:spcBef>
                <a:spcPts val="560"/>
              </a:spcBef>
              <a:spcAft>
                <a:spcPts val="0"/>
              </a:spcAft>
              <a:buNone/>
            </a:pPr>
            <a:r>
              <a:rPr b="0" i="0" lang="en-GB" u="none" cap="none" strike="noStrike">
                <a:solidFill>
                  <a:schemeClr val="dk1"/>
                </a:solidFill>
                <a:latin typeface="Calibri"/>
                <a:ea typeface="Calibri"/>
                <a:cs typeface="Calibri"/>
                <a:sym typeface="Calibri"/>
              </a:rPr>
              <a:t>95% of time CI covers the mean</a:t>
            </a:r>
          </a:p>
          <a:p>
            <a:pPr indent="-342900" lvl="0" marL="342900" marR="0" rtl="0" algn="l">
              <a:spcBef>
                <a:spcPts val="640"/>
              </a:spcBef>
              <a:spcAft>
                <a:spcPts val="0"/>
              </a:spcAft>
              <a:buClr>
                <a:schemeClr val="dk1"/>
              </a:buClr>
              <a:buSzPct val="100000"/>
              <a:buFont typeface="Arial"/>
              <a:buChar char="•"/>
            </a:pPr>
            <a:r>
              <a:rPr lang="en-GB"/>
              <a:t>T</a:t>
            </a:r>
            <a:r>
              <a:rPr b="0" i="0" lang="en-GB" sz="3200" u="none" cap="none" strike="noStrike">
                <a:solidFill>
                  <a:schemeClr val="dk1"/>
                </a:solidFill>
                <a:latin typeface="Calibri"/>
                <a:ea typeface="Calibri"/>
                <a:cs typeface="Calibri"/>
                <a:sym typeface="Calibri"/>
              </a:rPr>
              <a:t>he mean should be in the CI </a:t>
            </a:r>
            <a:r>
              <a:rPr lang="en-GB"/>
              <a:t>95% of the time</a:t>
            </a:r>
          </a:p>
        </p:txBody>
      </p:sp>
      <p:pic>
        <p:nvPicPr>
          <p:cNvPr id="272" name="Shape 272"/>
          <p:cNvPicPr preferRelativeResize="0"/>
          <p:nvPr/>
        </p:nvPicPr>
        <p:blipFill rotWithShape="1">
          <a:blip r:embed="rId3">
            <a:alphaModFix/>
          </a:blip>
          <a:srcRect b="0" l="0" r="0" t="0"/>
          <a:stretch/>
        </p:blipFill>
        <p:spPr>
          <a:xfrm>
            <a:off x="533400" y="4648200"/>
            <a:ext cx="5453062" cy="785813"/>
          </a:xfrm>
          <a:prstGeom prst="rect">
            <a:avLst/>
          </a:prstGeom>
          <a:noFill/>
          <a:ln>
            <a:noFill/>
          </a:ln>
        </p:spPr>
      </p:pic>
      <p:pic>
        <p:nvPicPr>
          <p:cNvPr id="273" name="Shape 273"/>
          <p:cNvPicPr preferRelativeResize="0"/>
          <p:nvPr/>
        </p:nvPicPr>
        <p:blipFill rotWithShape="1">
          <a:blip r:embed="rId4">
            <a:alphaModFix/>
          </a:blip>
          <a:srcRect b="0" l="0" r="0" t="0"/>
          <a:stretch/>
        </p:blipFill>
        <p:spPr>
          <a:xfrm>
            <a:off x="560387" y="3821112"/>
            <a:ext cx="7685086" cy="630236"/>
          </a:xfrm>
          <a:prstGeom prst="rect">
            <a:avLst/>
          </a:prstGeom>
          <a:noFill/>
          <a:ln>
            <a:noFill/>
          </a:ln>
        </p:spPr>
      </p:pic>
      <p:sp>
        <p:nvSpPr>
          <p:cNvPr id="274" name="Shape 274"/>
          <p:cNvSpPr/>
          <p:nvPr/>
        </p:nvSpPr>
        <p:spPr>
          <a:xfrm>
            <a:off x="4656675" y="4572000"/>
            <a:ext cx="1473300" cy="8619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Confidence intervals for the mean</a:t>
            </a:r>
          </a:p>
        </p:txBody>
      </p:sp>
      <p:sp>
        <p:nvSpPr>
          <p:cNvPr id="281" name="Shape 281"/>
          <p:cNvSpPr txBox="1"/>
          <p:nvPr>
            <p:ph idx="1" type="body"/>
          </p:nvPr>
        </p:nvSpPr>
        <p:spPr>
          <a:xfrm>
            <a:off x="500062" y="1285875"/>
            <a:ext cx="8229600" cy="55722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Confidence interval (CI) is a random interval</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In repeated experiments</a:t>
            </a:r>
            <a:r>
              <a:rPr lang="en-GB"/>
              <a:t>…</a:t>
            </a:r>
          </a:p>
          <a:p>
            <a:pPr indent="457200" lvl="0" marL="457200" marR="0" rtl="0" algn="l">
              <a:spcBef>
                <a:spcPts val="560"/>
              </a:spcBef>
              <a:spcAft>
                <a:spcPts val="0"/>
              </a:spcAft>
              <a:buNone/>
            </a:pPr>
            <a:r>
              <a:rPr b="0" i="0" lang="en-GB" u="none" cap="none" strike="noStrike">
                <a:solidFill>
                  <a:schemeClr val="dk1"/>
                </a:solidFill>
                <a:latin typeface="Calibri"/>
                <a:ea typeface="Calibri"/>
                <a:cs typeface="Calibri"/>
                <a:sym typeface="Calibri"/>
              </a:rPr>
              <a:t>95% of time CI covers the mean</a:t>
            </a:r>
          </a:p>
          <a:p>
            <a:pPr indent="-342900" lvl="0" marL="342900" marR="0" rtl="0" algn="l">
              <a:spcBef>
                <a:spcPts val="640"/>
              </a:spcBef>
              <a:spcAft>
                <a:spcPts val="0"/>
              </a:spcAft>
              <a:buClr>
                <a:schemeClr val="dk1"/>
              </a:buClr>
              <a:buSzPct val="100000"/>
              <a:buFont typeface="Arial"/>
              <a:buChar char="•"/>
            </a:pPr>
            <a:r>
              <a:rPr lang="en-GB"/>
              <a:t>T</a:t>
            </a:r>
            <a:r>
              <a:rPr b="0" i="0" lang="en-GB" sz="3200" u="none" cap="none" strike="noStrike">
                <a:solidFill>
                  <a:schemeClr val="dk1"/>
                </a:solidFill>
                <a:latin typeface="Calibri"/>
                <a:ea typeface="Calibri"/>
                <a:cs typeface="Calibri"/>
                <a:sym typeface="Calibri"/>
              </a:rPr>
              <a:t>he mean should be in the CI </a:t>
            </a:r>
            <a:r>
              <a:rPr lang="en-GB"/>
              <a:t>95% of the time</a:t>
            </a:r>
          </a:p>
        </p:txBody>
      </p:sp>
      <p:pic>
        <p:nvPicPr>
          <p:cNvPr id="282" name="Shape 282"/>
          <p:cNvPicPr preferRelativeResize="0"/>
          <p:nvPr/>
        </p:nvPicPr>
        <p:blipFill rotWithShape="1">
          <a:blip r:embed="rId3">
            <a:alphaModFix/>
          </a:blip>
          <a:srcRect b="0" l="0" r="0" t="0"/>
          <a:stretch/>
        </p:blipFill>
        <p:spPr>
          <a:xfrm>
            <a:off x="533400" y="4648200"/>
            <a:ext cx="5453100" cy="785700"/>
          </a:xfrm>
          <a:prstGeom prst="rect">
            <a:avLst/>
          </a:prstGeom>
          <a:noFill/>
          <a:ln>
            <a:noFill/>
          </a:ln>
        </p:spPr>
      </p:pic>
      <p:pic>
        <p:nvPicPr>
          <p:cNvPr id="283" name="Shape 283"/>
          <p:cNvPicPr preferRelativeResize="0"/>
          <p:nvPr/>
        </p:nvPicPr>
        <p:blipFill rotWithShape="1">
          <a:blip r:embed="rId4">
            <a:alphaModFix/>
          </a:blip>
          <a:srcRect b="0" l="0" r="0" t="0"/>
          <a:stretch/>
        </p:blipFill>
        <p:spPr>
          <a:xfrm>
            <a:off x="560387" y="3821112"/>
            <a:ext cx="7685100" cy="630300"/>
          </a:xfrm>
          <a:prstGeom prst="rect">
            <a:avLst/>
          </a:prstGeom>
          <a:noFill/>
          <a:ln>
            <a:noFill/>
          </a:ln>
        </p:spPr>
      </p:pic>
      <p:sp>
        <p:nvSpPr>
          <p:cNvPr id="284" name="Shape 284"/>
          <p:cNvSpPr txBox="1"/>
          <p:nvPr/>
        </p:nvSpPr>
        <p:spPr>
          <a:xfrm>
            <a:off x="1165583" y="5847767"/>
            <a:ext cx="6768300" cy="7695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GB" sz="4400" u="none" cap="none" strike="noStrike">
                <a:solidFill>
                  <a:srgbClr val="FF33CC"/>
                </a:solidFill>
                <a:latin typeface="Calibri"/>
                <a:ea typeface="Calibri"/>
                <a:cs typeface="Calibri"/>
                <a:sym typeface="Calibri"/>
              </a:rPr>
              <a:t>Mean 289, 95% CI (175, 402)</a:t>
            </a:r>
          </a:p>
        </p:txBody>
      </p:sp>
      <p:sp>
        <p:nvSpPr>
          <p:cNvPr id="285" name="Shape 285"/>
          <p:cNvSpPr txBox="1"/>
          <p:nvPr/>
        </p:nvSpPr>
        <p:spPr>
          <a:xfrm>
            <a:off x="-12" y="5108050"/>
            <a:ext cx="8414400" cy="1143000"/>
          </a:xfrm>
          <a:prstGeom prst="rect">
            <a:avLst/>
          </a:prstGeom>
          <a:noFill/>
          <a:ln>
            <a:noFill/>
          </a:ln>
        </p:spPr>
        <p:txBody>
          <a:bodyPr anchorCtr="0" anchor="ctr" bIns="91425" lIns="91425" rIns="91425" tIns="91425">
            <a:noAutofit/>
          </a:bodyPr>
          <a:lstStyle/>
          <a:p>
            <a:pPr indent="-285750" lvl="1" marL="742950" rtl="0">
              <a:spcBef>
                <a:spcPts val="560"/>
              </a:spcBef>
              <a:buNone/>
            </a:pPr>
            <a:r>
              <a:rPr lang="en-GB" sz="2400">
                <a:solidFill>
                  <a:schemeClr val="dk1"/>
                </a:solidFill>
                <a:latin typeface="Calibri"/>
                <a:ea typeface="Calibri"/>
                <a:cs typeface="Calibri"/>
                <a:sym typeface="Calibri"/>
              </a:rPr>
              <a:t>Facebook data:</a:t>
            </a:r>
            <a:r>
              <a:rPr lang="en-GB" sz="2800">
                <a:solidFill>
                  <a:schemeClr val="dk1"/>
                </a:solidFill>
                <a:latin typeface="Calibri"/>
                <a:ea typeface="Calibri"/>
                <a:cs typeface="Calibri"/>
                <a:sym typeface="Calibri"/>
              </a:rPr>
              <a:t> 11, </a:t>
            </a:r>
            <a:r>
              <a:rPr b="1" lang="en-GB" sz="2800">
                <a:solidFill>
                  <a:srgbClr val="FFC000"/>
                </a:solidFill>
                <a:latin typeface="Calibri"/>
                <a:ea typeface="Calibri"/>
                <a:cs typeface="Calibri"/>
                <a:sym typeface="Calibri"/>
              </a:rPr>
              <a:t>243</a:t>
            </a:r>
            <a:r>
              <a:rPr lang="en-GB" sz="2800">
                <a:solidFill>
                  <a:schemeClr val="dk1"/>
                </a:solidFill>
                <a:latin typeface="Calibri"/>
                <a:ea typeface="Calibri"/>
                <a:cs typeface="Calibri"/>
                <a:sym typeface="Calibri"/>
              </a:rPr>
              <a:t>, 270, </a:t>
            </a:r>
            <a:r>
              <a:rPr b="1" lang="en-GB" sz="2800">
                <a:solidFill>
                  <a:srgbClr val="FF0000"/>
                </a:solidFill>
                <a:latin typeface="Calibri"/>
                <a:ea typeface="Calibri"/>
                <a:cs typeface="Calibri"/>
                <a:sym typeface="Calibri"/>
              </a:rPr>
              <a:t>310</a:t>
            </a:r>
            <a:r>
              <a:rPr lang="en-GB" sz="2800">
                <a:solidFill>
                  <a:schemeClr val="dk1"/>
                </a:solidFill>
                <a:latin typeface="Calibri"/>
                <a:ea typeface="Calibri"/>
                <a:cs typeface="Calibri"/>
                <a:sym typeface="Calibri"/>
              </a:rPr>
              <a:t>, 311, </a:t>
            </a:r>
            <a:r>
              <a:rPr b="1" lang="en-GB" sz="2800">
                <a:solidFill>
                  <a:srgbClr val="FFC000"/>
                </a:solidFill>
                <a:latin typeface="Calibri"/>
                <a:ea typeface="Calibri"/>
                <a:cs typeface="Calibri"/>
                <a:sym typeface="Calibri"/>
              </a:rPr>
              <a:t>345</a:t>
            </a:r>
            <a:r>
              <a:rPr lang="en-GB" sz="2800">
                <a:solidFill>
                  <a:schemeClr val="dk1"/>
                </a:solidFill>
                <a:latin typeface="Calibri"/>
                <a:ea typeface="Calibri"/>
                <a:cs typeface="Calibri"/>
                <a:sym typeface="Calibri"/>
              </a:rPr>
              <a:t>, 530</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428625" y="142875"/>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Confidence intervals</a:t>
            </a:r>
          </a:p>
        </p:txBody>
      </p:sp>
      <p:pic>
        <p:nvPicPr>
          <p:cNvPr descr="R:\bioinformatics\Courses\GraphPad Prism 2011\Powerpoint\Histogram1.tif" id="292" name="Shape 292"/>
          <p:cNvPicPr preferRelativeResize="0"/>
          <p:nvPr/>
        </p:nvPicPr>
        <p:blipFill rotWithShape="1">
          <a:blip r:embed="rId3">
            <a:alphaModFix/>
          </a:blip>
          <a:srcRect b="0" l="0" r="0" t="0"/>
          <a:stretch/>
        </p:blipFill>
        <p:spPr>
          <a:xfrm>
            <a:off x="1285875" y="2500313"/>
            <a:ext cx="5714999" cy="4151312"/>
          </a:xfrm>
          <a:prstGeom prst="rect">
            <a:avLst/>
          </a:prstGeom>
          <a:noFill/>
          <a:ln>
            <a:noFill/>
          </a:ln>
        </p:spPr>
      </p:pic>
      <p:sp>
        <p:nvSpPr>
          <p:cNvPr id="293" name="Shape 293"/>
          <p:cNvSpPr txBox="1"/>
          <p:nvPr/>
        </p:nvSpPr>
        <p:spPr>
          <a:xfrm>
            <a:off x="2214563" y="6286500"/>
            <a:ext cx="1190624" cy="461962"/>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Group 1</a:t>
            </a:r>
          </a:p>
        </p:txBody>
      </p:sp>
      <p:sp>
        <p:nvSpPr>
          <p:cNvPr id="294" name="Shape 294"/>
          <p:cNvSpPr/>
          <p:nvPr/>
        </p:nvSpPr>
        <p:spPr>
          <a:xfrm>
            <a:off x="571500" y="1214437"/>
            <a:ext cx="428625" cy="785811"/>
          </a:xfrm>
          <a:prstGeom prst="upArrow">
            <a:avLst>
              <a:gd fmla="val 50000" name="adj1"/>
              <a:gd fmla="val 50000" name="adj2"/>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5" name="Shape 295"/>
          <p:cNvSpPr/>
          <p:nvPr/>
        </p:nvSpPr>
        <p:spPr>
          <a:xfrm rot="10800000">
            <a:off x="6000675" y="1214550"/>
            <a:ext cx="428700" cy="785700"/>
          </a:xfrm>
          <a:prstGeom prst="upArrow">
            <a:avLst>
              <a:gd fmla="val 50000" name="adj1"/>
              <a:gd fmla="val 50000" name="adj2"/>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6" name="Shape 296"/>
          <p:cNvSpPr/>
          <p:nvPr/>
        </p:nvSpPr>
        <p:spPr>
          <a:xfrm rot="5400000">
            <a:off x="3664225" y="1490123"/>
            <a:ext cx="416700" cy="145800"/>
          </a:xfrm>
          <a:prstGeom prst="leftRightArrow">
            <a:avLst>
              <a:gd fmla="val 50000" name="adj1"/>
              <a:gd fmla="val 50000" name="adj2"/>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7" name="Shape 297"/>
          <p:cNvSpPr txBox="1"/>
          <p:nvPr/>
        </p:nvSpPr>
        <p:spPr>
          <a:xfrm>
            <a:off x="1071562" y="1143000"/>
            <a:ext cx="1857375" cy="120015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No. of observations</a:t>
            </a:r>
          </a:p>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a:t>
            </a:r>
            <a:r>
              <a:rPr lang="en-GB" sz="2400">
                <a:solidFill>
                  <a:schemeClr val="dk1"/>
                </a:solidFill>
                <a:latin typeface="Calibri"/>
                <a:ea typeface="Calibri"/>
                <a:cs typeface="Calibri"/>
                <a:sym typeface="Calibri"/>
              </a:rPr>
              <a:t>samples)</a:t>
            </a:r>
          </a:p>
        </p:txBody>
      </p:sp>
      <p:sp>
        <p:nvSpPr>
          <p:cNvPr id="298" name="Shape 298"/>
          <p:cNvSpPr txBox="1"/>
          <p:nvPr/>
        </p:nvSpPr>
        <p:spPr>
          <a:xfrm>
            <a:off x="4143375" y="1143000"/>
            <a:ext cx="1857375" cy="83026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Standard deviation</a:t>
            </a:r>
          </a:p>
        </p:txBody>
      </p:sp>
      <p:sp>
        <p:nvSpPr>
          <p:cNvPr id="299" name="Shape 299"/>
          <p:cNvSpPr txBox="1"/>
          <p:nvPr/>
        </p:nvSpPr>
        <p:spPr>
          <a:xfrm>
            <a:off x="6500812" y="1143000"/>
            <a:ext cx="2071686" cy="83026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Standard error of mean</a:t>
            </a:r>
          </a:p>
        </p:txBody>
      </p:sp>
      <p:sp>
        <p:nvSpPr>
          <p:cNvPr id="300" name="Shape 300"/>
          <p:cNvSpPr txBox="1"/>
          <p:nvPr/>
        </p:nvSpPr>
        <p:spPr>
          <a:xfrm>
            <a:off x="5003800" y="6300787"/>
            <a:ext cx="1192213" cy="461961"/>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Group 2</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Hypothesis tests – basic set-up</a:t>
            </a:r>
          </a:p>
        </p:txBody>
      </p:sp>
      <p:sp>
        <p:nvSpPr>
          <p:cNvPr id="307" name="Shape 307"/>
          <p:cNvSpPr txBox="1"/>
          <p:nvPr>
            <p:ph idx="1" type="body"/>
          </p:nvPr>
        </p:nvSpPr>
        <p:spPr>
          <a:xfrm>
            <a:off x="357187" y="1285874"/>
            <a:ext cx="8229600" cy="5572125"/>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Formulate a </a:t>
            </a:r>
            <a:r>
              <a:rPr b="0" i="0" lang="en-GB" sz="2800" u="none" cap="none" strike="noStrike">
                <a:solidFill>
                  <a:srgbClr val="C00000"/>
                </a:solidFill>
                <a:latin typeface="Calibri"/>
                <a:ea typeface="Calibri"/>
                <a:cs typeface="Calibri"/>
                <a:sym typeface="Calibri"/>
              </a:rPr>
              <a:t>null</a:t>
            </a:r>
            <a:r>
              <a:rPr b="0" i="0" lang="en-GB" sz="2800" u="none" cap="none" strike="noStrike">
                <a:solidFill>
                  <a:schemeClr val="dk1"/>
                </a:solidFill>
                <a:latin typeface="Calibri"/>
                <a:ea typeface="Calibri"/>
                <a:cs typeface="Calibri"/>
                <a:sym typeface="Calibri"/>
              </a:rPr>
              <a:t> hypothesis, </a:t>
            </a:r>
            <a:r>
              <a:rPr b="0" i="0" lang="en-GB" sz="2800" u="none" cap="none" strike="noStrike">
                <a:solidFill>
                  <a:srgbClr val="C00000"/>
                </a:solidFill>
                <a:latin typeface="Calibri"/>
                <a:ea typeface="Calibri"/>
                <a:cs typeface="Calibri"/>
                <a:sym typeface="Calibri"/>
              </a:rPr>
              <a:t>H</a:t>
            </a:r>
            <a:r>
              <a:rPr b="0" baseline="-25000" i="0" lang="en-GB" sz="2800" u="none" cap="none" strike="noStrike">
                <a:solidFill>
                  <a:srgbClr val="C00000"/>
                </a:solidFill>
                <a:latin typeface="Calibri"/>
                <a:ea typeface="Calibri"/>
                <a:cs typeface="Calibri"/>
                <a:sym typeface="Calibri"/>
              </a:rPr>
              <a:t>0</a:t>
            </a: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Calculate a test statistic from the data under the null hypothesis</a:t>
            </a:r>
          </a:p>
          <a:p>
            <a:pPr indent="0" lvl="1" marL="457200" marR="0" rtl="0" algn="l">
              <a:spcBef>
                <a:spcPts val="480"/>
              </a:spcBef>
              <a:spcAft>
                <a:spcPts val="0"/>
              </a:spcAft>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Char char="•"/>
            </a:pPr>
            <a:r>
              <a:rPr lang="en-GB" sz="2800"/>
              <a:t>Compare the test statistic to theoretical values </a:t>
            </a:r>
            <a:br>
              <a:rPr lang="en-GB" sz="2800"/>
            </a:br>
            <a:r>
              <a:rPr lang="en-GB" sz="2800"/>
              <a:t>I</a:t>
            </a:r>
            <a:r>
              <a:rPr b="0" i="0" lang="en-GB" sz="2800" u="none" cap="none" strike="noStrike">
                <a:solidFill>
                  <a:schemeClr val="dk1"/>
                </a:solidFill>
                <a:latin typeface="Calibri"/>
                <a:ea typeface="Calibri"/>
                <a:cs typeface="Calibri"/>
                <a:sym typeface="Calibri"/>
              </a:rPr>
              <a:t>s it more extreme than expected?  (</a:t>
            </a:r>
            <a:r>
              <a:rPr b="0" i="0" lang="en-GB" sz="2800" u="none" cap="none" strike="noStrike">
                <a:solidFill>
                  <a:srgbClr val="C00000"/>
                </a:solidFill>
                <a:latin typeface="Calibri"/>
                <a:ea typeface="Calibri"/>
                <a:cs typeface="Calibri"/>
                <a:sym typeface="Calibri"/>
              </a:rPr>
              <a:t>p-value</a:t>
            </a:r>
            <a:r>
              <a:rPr b="0" i="0" lang="en-GB" sz="2800" u="none" cap="none" strike="noStrike">
                <a:solidFill>
                  <a:schemeClr val="dk1"/>
                </a:solidFill>
                <a:latin typeface="Calibri"/>
                <a:ea typeface="Calibri"/>
                <a:cs typeface="Calibri"/>
                <a:sym typeface="Calibri"/>
              </a:rPr>
              <a:t>)</a:t>
            </a:r>
          </a:p>
          <a:p>
            <a:pPr indent="0" lvl="0" marL="0" marR="0" rtl="0" algn="l">
              <a:spcBef>
                <a:spcPts val="560"/>
              </a:spcBef>
              <a:spcAft>
                <a:spcPts val="0"/>
              </a:spcAft>
              <a:buNone/>
            </a:pPr>
            <a:r>
              <a:t/>
            </a:r>
            <a:endParaRPr sz="600"/>
          </a:p>
          <a:p>
            <a:pPr indent="-342900" lvl="0" marL="342900" marR="0" rtl="0" algn="l">
              <a:spcBef>
                <a:spcPts val="560"/>
              </a:spcBef>
              <a:spcAft>
                <a:spcPts val="0"/>
              </a:spcAft>
              <a:buClr>
                <a:schemeClr val="dk1"/>
              </a:buClr>
              <a:buSzPct val="100000"/>
              <a:buFont typeface="Arial"/>
              <a:buChar char="•"/>
            </a:pPr>
            <a:r>
              <a:rPr lang="en-GB" sz="2800"/>
              <a:t>Either r</a:t>
            </a:r>
            <a:r>
              <a:rPr b="0" i="0" lang="en-GB" sz="2800" u="none" cap="none" strike="noStrike">
                <a:solidFill>
                  <a:schemeClr val="dk1"/>
                </a:solidFill>
                <a:latin typeface="Calibri"/>
                <a:ea typeface="Calibri"/>
                <a:cs typeface="Calibri"/>
                <a:sym typeface="Calibri"/>
              </a:rPr>
              <a:t>eject or do not reject the null hypothesis</a:t>
            </a: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Correction for multiple testing</a:t>
            </a: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rgbClr val="C00000"/>
              </a:solidFill>
              <a:latin typeface="Calibri"/>
              <a:ea typeface="Calibri"/>
              <a:cs typeface="Calibri"/>
              <a:sym typeface="Calibri"/>
            </a:endParaRPr>
          </a:p>
        </p:txBody>
      </p:sp>
      <p:sp>
        <p:nvSpPr>
          <p:cNvPr id="308" name="Shape 308"/>
          <p:cNvSpPr txBox="1"/>
          <p:nvPr/>
        </p:nvSpPr>
        <p:spPr>
          <a:xfrm>
            <a:off x="1285875" y="5258910"/>
            <a:ext cx="7200900" cy="9540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rgbClr val="0000FF"/>
                </a:solidFill>
                <a:latin typeface="Calibri"/>
                <a:ea typeface="Calibri"/>
                <a:cs typeface="Calibri"/>
                <a:sym typeface="Calibri"/>
              </a:rPr>
              <a:t>Absence of evidence is not evidence of absence </a:t>
            </a:r>
          </a:p>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(Bland and Altman, 1995)</a:t>
            </a:r>
          </a:p>
        </p:txBody>
      </p:sp>
      <p:pic>
        <p:nvPicPr>
          <p:cNvPr id="309" name="Shape 309"/>
          <p:cNvPicPr preferRelativeResize="0"/>
          <p:nvPr/>
        </p:nvPicPr>
        <p:blipFill rotWithShape="1">
          <a:blip r:embed="rId3">
            <a:alphaModFix/>
          </a:blip>
          <a:srcRect b="0" l="0" r="0" t="0"/>
          <a:stretch/>
        </p:blipFill>
        <p:spPr>
          <a:xfrm>
            <a:off x="2857500" y="2852738"/>
            <a:ext cx="2774949" cy="881062"/>
          </a:xfrm>
          <a:prstGeom prst="rect">
            <a:avLst/>
          </a:prstGeom>
          <a:solidFill>
            <a:srgbClr val="99CC00"/>
          </a:solidFill>
          <a:ln>
            <a:noFill/>
          </a:ln>
        </p:spPr>
      </p:pic>
      <p:sp>
        <p:nvSpPr>
          <p:cNvPr id="310" name="Shape 310"/>
          <p:cNvSpPr/>
          <p:nvPr/>
        </p:nvSpPr>
        <p:spPr>
          <a:xfrm>
            <a:off x="0" y="1772816"/>
            <a:ext cx="8858249" cy="400109"/>
          </a:xfrm>
          <a:prstGeom prst="rect">
            <a:avLst/>
          </a:prstGeom>
          <a:noFill/>
          <a:ln>
            <a:noFill/>
          </a:ln>
        </p:spPr>
        <p:txBody>
          <a:bodyPr anchorCtr="0" anchor="t" bIns="45700" lIns="91425" rIns="91425" tIns="45700">
            <a:noAutofit/>
          </a:bodyPr>
          <a:lstStyle/>
          <a:p>
            <a:pPr indent="0" lvl="1" marL="457200" marR="0" rtl="0" algn="l">
              <a:spcBef>
                <a:spcPts val="0"/>
              </a:spcBef>
              <a:spcAft>
                <a:spcPts val="0"/>
              </a:spcAft>
              <a:buSzPct val="25000"/>
              <a:buNone/>
            </a:pPr>
            <a:r>
              <a:rPr lang="en-GB" sz="2000">
                <a:solidFill>
                  <a:srgbClr val="00B050"/>
                </a:solidFill>
                <a:latin typeface="Calibri"/>
                <a:ea typeface="Calibri"/>
                <a:cs typeface="Calibri"/>
                <a:sym typeface="Calibri"/>
              </a:rPr>
              <a:t>Example: t</a:t>
            </a:r>
            <a:r>
              <a:rPr b="0" i="0" lang="en-GB" sz="2000" u="none" cap="none" strike="noStrike">
                <a:solidFill>
                  <a:srgbClr val="00B050"/>
                </a:solidFill>
                <a:latin typeface="Calibri"/>
                <a:ea typeface="Calibri"/>
                <a:cs typeface="Calibri"/>
                <a:sym typeface="Calibri"/>
              </a:rPr>
              <a:t>he difference in gene expression before and after treatment = 0</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Hypothesis tests – Example</a:t>
            </a:r>
          </a:p>
        </p:txBody>
      </p:sp>
      <p:sp>
        <p:nvSpPr>
          <p:cNvPr id="317" name="Shape 317"/>
          <p:cNvSpPr txBox="1"/>
          <p:nvPr>
            <p:ph idx="1" type="body"/>
          </p:nvPr>
        </p:nvSpPr>
        <p:spPr>
          <a:xfrm>
            <a:off x="357187" y="1285874"/>
            <a:ext cx="8229600" cy="5572125"/>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C00000"/>
              </a:buClr>
              <a:buSzPct val="25000"/>
              <a:buFont typeface="Arial"/>
              <a:buNone/>
            </a:pPr>
            <a:r>
              <a:rPr b="0" i="0" lang="en-GB" sz="2800" u="none" cap="none" strike="noStrike">
                <a:solidFill>
                  <a:srgbClr val="C00000"/>
                </a:solidFill>
                <a:latin typeface="Calibri"/>
                <a:ea typeface="Calibri"/>
                <a:cs typeface="Calibri"/>
                <a:sym typeface="Calibri"/>
              </a:rPr>
              <a:t>Lady Tasting Tea</a:t>
            </a:r>
            <a:r>
              <a:rPr b="0" i="0" lang="en-GB" sz="2800" u="none" cap="none" strike="noStrike">
                <a:solidFill>
                  <a:schemeClr val="dk1"/>
                </a:solidFill>
                <a:latin typeface="Calibri"/>
                <a:ea typeface="Calibri"/>
                <a:cs typeface="Calibri"/>
                <a:sym typeface="Calibri"/>
              </a:rPr>
              <a:t> </a:t>
            </a:r>
          </a:p>
          <a:p>
            <a:pPr indent="0" lvl="1" marL="0" marR="0" rtl="0" algn="l">
              <a:lnSpc>
                <a:spcPct val="90000"/>
              </a:lnSpc>
              <a:spcBef>
                <a:spcPts val="400"/>
              </a:spcBef>
              <a:spcAft>
                <a:spcPts val="0"/>
              </a:spcAft>
              <a:buClr>
                <a:srgbClr val="00B050"/>
              </a:buClr>
              <a:buSzPct val="25000"/>
              <a:buFont typeface="Arial"/>
              <a:buNone/>
            </a:pPr>
            <a:r>
              <a:rPr b="0" i="0" lang="en-GB" sz="2000" u="none" cap="none" strike="noStrike">
                <a:solidFill>
                  <a:srgbClr val="00B050"/>
                </a:solidFill>
                <a:latin typeface="Calibri"/>
                <a:ea typeface="Calibri"/>
                <a:cs typeface="Calibri"/>
                <a:sym typeface="Calibri"/>
              </a:rPr>
              <a:t>Randomised Experiment by Fisher</a:t>
            </a:r>
          </a:p>
          <a:p>
            <a:pPr indent="-342900" lvl="0" marL="34290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Randomly ordered 8 cups of tea</a:t>
            </a:r>
          </a:p>
          <a:p>
            <a:pPr indent="-285750" lvl="1" marL="742950" marR="0" rtl="0" algn="l">
              <a:lnSpc>
                <a:spcPct val="90000"/>
              </a:lnSpc>
              <a:spcBef>
                <a:spcPts val="48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4 were prepared by first adding milk</a:t>
            </a:r>
          </a:p>
          <a:p>
            <a:pPr indent="-285750" lvl="1" marL="742950" marR="0" rtl="0" algn="l">
              <a:lnSpc>
                <a:spcPct val="90000"/>
              </a:lnSpc>
              <a:spcBef>
                <a:spcPts val="48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4 were prepared by first adding tea</a:t>
            </a:r>
          </a:p>
          <a:p>
            <a:pPr indent="-342900" lvl="0" marL="34290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Task: Lady had to select the 4 cups of one particular method</a:t>
            </a:r>
          </a:p>
          <a:p>
            <a:pPr indent="-342900" lvl="0" marL="342900" marR="0" rtl="0" algn="l">
              <a:lnSpc>
                <a:spcPct val="90000"/>
              </a:lnSpc>
              <a:spcBef>
                <a:spcPts val="560"/>
              </a:spcBef>
              <a:spcAft>
                <a:spcPts val="0"/>
              </a:spcAft>
              <a:buClr>
                <a:srgbClr val="C00000"/>
              </a:buClr>
              <a:buSzPct val="100000"/>
              <a:buFont typeface="Arial"/>
              <a:buChar char="•"/>
            </a:pPr>
            <a:r>
              <a:rPr b="0" i="0" lang="en-GB" sz="2800" u="none" cap="none" strike="noStrike">
                <a:solidFill>
                  <a:srgbClr val="C00000"/>
                </a:solidFill>
                <a:latin typeface="Calibri"/>
                <a:ea typeface="Calibri"/>
                <a:cs typeface="Calibri"/>
                <a:sym typeface="Calibri"/>
              </a:rPr>
              <a:t>H</a:t>
            </a:r>
            <a:r>
              <a:rPr b="0" baseline="-25000" i="0" lang="en-GB" sz="2800" u="none" cap="none" strike="noStrike">
                <a:solidFill>
                  <a:srgbClr val="C00000"/>
                </a:solidFill>
                <a:latin typeface="Calibri"/>
                <a:ea typeface="Calibri"/>
                <a:cs typeface="Calibri"/>
                <a:sym typeface="Calibri"/>
              </a:rPr>
              <a:t>0</a:t>
            </a:r>
            <a:r>
              <a:rPr b="0" i="0" lang="en-GB" sz="2800" u="none" cap="none" strike="noStrike">
                <a:solidFill>
                  <a:srgbClr val="C00000"/>
                </a:solidFill>
                <a:latin typeface="Calibri"/>
                <a:ea typeface="Calibri"/>
                <a:cs typeface="Calibri"/>
                <a:sym typeface="Calibri"/>
              </a:rPr>
              <a:t>: </a:t>
            </a:r>
            <a:r>
              <a:rPr b="0" i="0" lang="en-GB" sz="2800" u="none" cap="none" strike="noStrike">
                <a:solidFill>
                  <a:schemeClr val="dk1"/>
                </a:solidFill>
                <a:latin typeface="Calibri"/>
                <a:ea typeface="Calibri"/>
                <a:cs typeface="Calibri"/>
                <a:sym typeface="Calibri"/>
              </a:rPr>
              <a:t>Lady had no such ability</a:t>
            </a:r>
          </a:p>
          <a:p>
            <a:pPr indent="-342900" lvl="0" marL="342900" marR="0" rtl="0" algn="l">
              <a:lnSpc>
                <a:spcPct val="90000"/>
              </a:lnSpc>
              <a:spcBef>
                <a:spcPts val="560"/>
              </a:spcBef>
              <a:spcAft>
                <a:spcPts val="0"/>
              </a:spcAft>
              <a:buClr>
                <a:srgbClr val="C00000"/>
              </a:buClr>
              <a:buSzPct val="100000"/>
              <a:buFont typeface="Arial"/>
              <a:buChar char="•"/>
            </a:pPr>
            <a:r>
              <a:rPr b="0" i="0" lang="en-GB" sz="2800" u="none" cap="none" strike="noStrike">
                <a:solidFill>
                  <a:srgbClr val="C00000"/>
                </a:solidFill>
                <a:latin typeface="Calibri"/>
                <a:ea typeface="Calibri"/>
                <a:cs typeface="Calibri"/>
                <a:sym typeface="Calibri"/>
              </a:rPr>
              <a:t>Test Statistic: </a:t>
            </a:r>
            <a:r>
              <a:rPr b="0" i="0" lang="en-GB" sz="2800" u="none" cap="none" strike="noStrike">
                <a:solidFill>
                  <a:schemeClr val="dk1"/>
                </a:solidFill>
                <a:latin typeface="Calibri"/>
                <a:ea typeface="Calibri"/>
                <a:cs typeface="Calibri"/>
                <a:sym typeface="Calibri"/>
              </a:rPr>
              <a:t>number of successes in selecting the 4 cups.</a:t>
            </a:r>
          </a:p>
          <a:p>
            <a:pPr indent="-342900" lvl="0" marL="342900" marR="0" rtl="0" algn="l">
              <a:lnSpc>
                <a:spcPct val="90000"/>
              </a:lnSpc>
              <a:spcBef>
                <a:spcPts val="560"/>
              </a:spcBef>
              <a:spcAft>
                <a:spcPts val="0"/>
              </a:spcAft>
              <a:buClr>
                <a:srgbClr val="C00000"/>
              </a:buClr>
              <a:buSzPct val="100000"/>
              <a:buFont typeface="Arial"/>
              <a:buChar char="•"/>
            </a:pPr>
            <a:r>
              <a:rPr b="0" i="0" lang="en-GB" sz="2800" u="none" cap="none" strike="noStrike">
                <a:solidFill>
                  <a:srgbClr val="C00000"/>
                </a:solidFill>
                <a:latin typeface="Calibri"/>
                <a:ea typeface="Calibri"/>
                <a:cs typeface="Calibri"/>
                <a:sym typeface="Calibri"/>
              </a:rPr>
              <a:t>Result: </a:t>
            </a:r>
            <a:r>
              <a:rPr b="0" i="0" lang="en-GB" sz="2800" u="none" cap="none" strike="noStrike">
                <a:solidFill>
                  <a:schemeClr val="dk1"/>
                </a:solidFill>
                <a:latin typeface="Calibri"/>
                <a:ea typeface="Calibri"/>
                <a:cs typeface="Calibri"/>
                <a:sym typeface="Calibri"/>
              </a:rPr>
              <a:t>Lady got all 4 cups right!</a:t>
            </a:r>
          </a:p>
          <a:p>
            <a:pPr indent="0" lvl="0" marL="0" marR="0" rtl="0" algn="ctr">
              <a:lnSpc>
                <a:spcPct val="90000"/>
              </a:lnSpc>
              <a:spcBef>
                <a:spcPts val="560"/>
              </a:spcBef>
              <a:spcAft>
                <a:spcPts val="0"/>
              </a:spcAft>
              <a:buClr>
                <a:srgbClr val="0000FF"/>
              </a:buClr>
              <a:buSzPct val="25000"/>
              <a:buFont typeface="Arial"/>
              <a:buNone/>
            </a:pPr>
            <a:r>
              <a:rPr b="0" i="0" lang="en-GB" sz="2800" u="none" cap="none" strike="noStrike">
                <a:solidFill>
                  <a:srgbClr val="0000FF"/>
                </a:solidFill>
                <a:latin typeface="Calibri"/>
                <a:ea typeface="Calibri"/>
                <a:cs typeface="Calibri"/>
                <a:sym typeface="Calibri"/>
              </a:rPr>
              <a:t>Reject the null hypothesis</a:t>
            </a:r>
          </a:p>
          <a:p>
            <a:pPr indent="-342900" lvl="0" marL="342900" marR="0" rtl="0" algn="l">
              <a:lnSpc>
                <a:spcPct val="90000"/>
              </a:lnSpc>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90000"/>
              </a:lnSpc>
              <a:spcBef>
                <a:spcPts val="560"/>
              </a:spcBef>
              <a:spcAft>
                <a:spcPts val="0"/>
              </a:spcAft>
              <a:buClr>
                <a:schemeClr val="dk1"/>
              </a:buClr>
              <a:buSzPct val="100000"/>
              <a:buFont typeface="Arial"/>
              <a:buNone/>
            </a:pPr>
            <a:r>
              <a:t/>
            </a:r>
            <a:endParaRPr b="0" i="0" sz="2800" u="none" cap="none" strike="noStrike">
              <a:solidFill>
                <a:srgbClr val="C00000"/>
              </a:solidFill>
              <a:latin typeface="Calibri"/>
              <a:ea typeface="Calibri"/>
              <a:cs typeface="Calibri"/>
              <a:sym typeface="Calibri"/>
            </a:endParaRPr>
          </a:p>
        </p:txBody>
      </p:sp>
      <p:pic>
        <p:nvPicPr>
          <p:cNvPr id="318" name="Shape 318"/>
          <p:cNvPicPr preferRelativeResize="0"/>
          <p:nvPr/>
        </p:nvPicPr>
        <p:blipFill rotWithShape="1">
          <a:blip r:embed="rId3">
            <a:alphaModFix/>
          </a:blip>
          <a:srcRect b="0" l="0" r="0" t="0"/>
          <a:stretch/>
        </p:blipFill>
        <p:spPr>
          <a:xfrm>
            <a:off x="6012160" y="1268759"/>
            <a:ext cx="2794000" cy="20954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title"/>
          </p:nvPr>
        </p:nvSpPr>
        <p:spPr>
          <a:xfrm>
            <a:off x="457200" y="188640"/>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Hypothesis tests – Errors </a:t>
            </a:r>
          </a:p>
        </p:txBody>
      </p:sp>
      <p:pic>
        <p:nvPicPr>
          <p:cNvPr id="325" name="Shape 325"/>
          <p:cNvPicPr preferRelativeResize="0"/>
          <p:nvPr/>
        </p:nvPicPr>
        <p:blipFill rotWithShape="1">
          <a:blip r:embed="rId3">
            <a:alphaModFix/>
          </a:blip>
          <a:srcRect b="0" l="0" r="0" t="0"/>
          <a:stretch/>
        </p:blipFill>
        <p:spPr>
          <a:xfrm>
            <a:off x="142875" y="5143500"/>
            <a:ext cx="3011488" cy="1714500"/>
          </a:xfrm>
          <a:prstGeom prst="rect">
            <a:avLst/>
          </a:prstGeom>
          <a:noFill/>
          <a:ln>
            <a:noFill/>
          </a:ln>
        </p:spPr>
      </p:pic>
      <p:graphicFrame>
        <p:nvGraphicFramePr>
          <p:cNvPr id="326" name="Shape 326"/>
          <p:cNvGraphicFramePr/>
          <p:nvPr/>
        </p:nvGraphicFramePr>
        <p:xfrm>
          <a:off x="1619671" y="1428736"/>
          <a:ext cx="3000000" cy="3000000"/>
        </p:xfrm>
        <a:graphic>
          <a:graphicData uri="http://schemas.openxmlformats.org/drawingml/2006/table">
            <a:tbl>
              <a:tblPr>
                <a:noFill/>
                <a:tableStyleId>{CF524669-E3FD-4080-A0C0-0160952A77DE}</a:tableStyleId>
              </a:tblPr>
              <a:tblGrid>
                <a:gridCol w="1545525"/>
                <a:gridCol w="2198900"/>
                <a:gridCol w="2542125"/>
              </a:tblGrid>
              <a:tr h="392675">
                <a:tc>
                  <a:txBody>
                    <a:bodyPr>
                      <a:noAutofit/>
                    </a:bodyPr>
                    <a:lstStyle/>
                    <a:p>
                      <a:pPr indent="0" lvl="0" marL="0" marR="0" rtl="0" algn="ctr">
                        <a:lnSpc>
                          <a:spcPct val="115000"/>
                        </a:lnSpc>
                        <a:spcBef>
                          <a:spcPts val="0"/>
                        </a:spcBef>
                        <a:spcAft>
                          <a:spcPts val="0"/>
                        </a:spcAft>
                        <a:buSzPct val="25000"/>
                        <a:buNone/>
                      </a:pPr>
                      <a:r>
                        <a:t/>
                      </a:r>
                      <a:endParaRPr sz="1800" u="none" cap="none" strike="noStrike">
                        <a:latin typeface="Calibri"/>
                        <a:ea typeface="Calibri"/>
                        <a:cs typeface="Calibri"/>
                        <a:sym typeface="Calibri"/>
                      </a:endParaRPr>
                    </a:p>
                  </a:txBody>
                  <a:tcPr marT="0" marB="0" marR="41600" marL="41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SzPct val="25000"/>
                        <a:buNone/>
                      </a:pPr>
                      <a:r>
                        <a:rPr b="1" lang="en-GB" sz="1800" u="none" cap="none" strike="noStrike">
                          <a:latin typeface="Calibri"/>
                          <a:ea typeface="Calibri"/>
                          <a:cs typeface="Calibri"/>
                          <a:sym typeface="Calibri"/>
                        </a:rPr>
                        <a:t>Null hypothesis does not hold</a:t>
                      </a:r>
                    </a:p>
                  </a:txBody>
                  <a:tcPr marT="0" marB="0" marR="41600" marL="41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SzPct val="25000"/>
                        <a:buNone/>
                      </a:pPr>
                      <a:r>
                        <a:rPr b="1" lang="en-GB" sz="1800" u="none" cap="none" strike="noStrike">
                          <a:latin typeface="Calibri"/>
                          <a:ea typeface="Calibri"/>
                          <a:cs typeface="Calibri"/>
                          <a:sym typeface="Calibri"/>
                        </a:rPr>
                        <a:t>Null hypothesis holds</a:t>
                      </a:r>
                    </a:p>
                  </a:txBody>
                  <a:tcPr marT="0" marB="0" marR="41600" marL="41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178025">
                <a:tc>
                  <a:txBody>
                    <a:bodyPr>
                      <a:noAutofit/>
                    </a:bodyPr>
                    <a:lstStyle/>
                    <a:p>
                      <a:pPr indent="0" lvl="0" marL="0" marR="0" rtl="0" algn="ctr">
                        <a:lnSpc>
                          <a:spcPct val="115000"/>
                        </a:lnSpc>
                        <a:spcBef>
                          <a:spcPts val="0"/>
                        </a:spcBef>
                        <a:spcAft>
                          <a:spcPts val="0"/>
                        </a:spcAft>
                        <a:buSzPct val="25000"/>
                        <a:buNone/>
                      </a:pPr>
                      <a:r>
                        <a:rPr b="1" lang="en-GB" sz="1800" u="none" cap="none" strike="noStrike">
                          <a:latin typeface="Calibri"/>
                          <a:ea typeface="Calibri"/>
                          <a:cs typeface="Calibri"/>
                          <a:sym typeface="Calibri"/>
                        </a:rPr>
                        <a:t>Reject null hypothesis</a:t>
                      </a:r>
                    </a:p>
                  </a:txBody>
                  <a:tcPr marT="0" marB="0" marR="41600" marL="41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SzPct val="25000"/>
                        <a:buNone/>
                      </a:pPr>
                      <a:r>
                        <a:rPr lang="en-GB" sz="1800" u="none" cap="none" strike="noStrike">
                          <a:solidFill>
                            <a:srgbClr val="7030A0"/>
                          </a:solidFill>
                          <a:latin typeface="Calibri"/>
                          <a:ea typeface="Calibri"/>
                          <a:cs typeface="Calibri"/>
                          <a:sym typeface="Calibri"/>
                        </a:rPr>
                        <a:t>Correct</a:t>
                      </a:r>
                    </a:p>
                    <a:p>
                      <a:pPr indent="0" lvl="0" marL="0" marR="0" rtl="0" algn="ctr">
                        <a:lnSpc>
                          <a:spcPct val="115000"/>
                        </a:lnSpc>
                        <a:spcBef>
                          <a:spcPts val="0"/>
                        </a:spcBef>
                        <a:spcAft>
                          <a:spcPts val="0"/>
                        </a:spcAft>
                        <a:buSzPct val="25000"/>
                        <a:buNone/>
                      </a:pPr>
                      <a:r>
                        <a:rPr lang="en-GB" sz="1800" u="none" cap="none" strike="noStrike">
                          <a:solidFill>
                            <a:srgbClr val="7030A0"/>
                          </a:solidFill>
                          <a:latin typeface="Calibri"/>
                          <a:ea typeface="Calibri"/>
                          <a:cs typeface="Calibri"/>
                          <a:sym typeface="Calibri"/>
                        </a:rPr>
                        <a:t>True positive</a:t>
                      </a:r>
                    </a:p>
                  </a:txBody>
                  <a:tcPr marT="0" marB="0" marR="41600" marL="41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CC0D9"/>
                    </a:solidFill>
                  </a:tcPr>
                </a:tc>
                <a:tc>
                  <a:txBody>
                    <a:bodyPr>
                      <a:noAutofit/>
                    </a:bodyPr>
                    <a:lstStyle/>
                    <a:p>
                      <a:pPr indent="0" lvl="0" marL="0" marR="0" rtl="0" algn="ctr">
                        <a:lnSpc>
                          <a:spcPct val="115000"/>
                        </a:lnSpc>
                        <a:spcBef>
                          <a:spcPts val="0"/>
                        </a:spcBef>
                        <a:spcAft>
                          <a:spcPts val="0"/>
                        </a:spcAft>
                        <a:buSzPct val="25000"/>
                        <a:buNone/>
                      </a:pPr>
                      <a:r>
                        <a:rPr lang="en-GB" sz="1800" u="none" cap="none" strike="noStrike">
                          <a:solidFill>
                            <a:srgbClr val="006EC0"/>
                          </a:solidFill>
                          <a:latin typeface="Calibri"/>
                          <a:ea typeface="Calibri"/>
                          <a:cs typeface="Calibri"/>
                          <a:sym typeface="Calibri"/>
                        </a:rPr>
                        <a:t>Wrong</a:t>
                      </a:r>
                    </a:p>
                    <a:p>
                      <a:pPr indent="0" lvl="0" marL="0" marR="0" rtl="0" algn="ctr">
                        <a:lnSpc>
                          <a:spcPct val="115000"/>
                        </a:lnSpc>
                        <a:spcBef>
                          <a:spcPts val="0"/>
                        </a:spcBef>
                        <a:spcAft>
                          <a:spcPts val="0"/>
                        </a:spcAft>
                        <a:buSzPct val="25000"/>
                        <a:buNone/>
                      </a:pPr>
                      <a:r>
                        <a:rPr lang="en-GB" sz="1800" u="none" cap="none" strike="noStrike">
                          <a:solidFill>
                            <a:srgbClr val="006EC0"/>
                          </a:solidFill>
                          <a:latin typeface="Calibri"/>
                          <a:ea typeface="Calibri"/>
                          <a:cs typeface="Calibri"/>
                          <a:sym typeface="Calibri"/>
                        </a:rPr>
                        <a:t>False positive</a:t>
                      </a:r>
                    </a:p>
                  </a:txBody>
                  <a:tcPr marT="0" marB="0" marR="41600" marL="41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B8CCE4"/>
                    </a:solidFill>
                  </a:tcPr>
                </a:tc>
              </a:tr>
              <a:tr h="1178025">
                <a:tc>
                  <a:txBody>
                    <a:bodyPr>
                      <a:noAutofit/>
                    </a:bodyPr>
                    <a:lstStyle/>
                    <a:p>
                      <a:pPr indent="0" lvl="0" marL="0" marR="0" rtl="0" algn="ctr">
                        <a:lnSpc>
                          <a:spcPct val="115000"/>
                        </a:lnSpc>
                        <a:spcBef>
                          <a:spcPts val="0"/>
                        </a:spcBef>
                        <a:spcAft>
                          <a:spcPts val="0"/>
                        </a:spcAft>
                        <a:buSzPct val="25000"/>
                        <a:buNone/>
                      </a:pPr>
                      <a:r>
                        <a:rPr b="1" lang="en-GB" sz="1800" u="none" cap="none" strike="noStrike">
                          <a:latin typeface="Calibri"/>
                          <a:ea typeface="Calibri"/>
                          <a:cs typeface="Calibri"/>
                          <a:sym typeface="Calibri"/>
                        </a:rPr>
                        <a:t>Do not reject null hypothesis</a:t>
                      </a:r>
                    </a:p>
                  </a:txBody>
                  <a:tcPr marT="0" marB="0" marR="41600" marL="41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SzPct val="25000"/>
                        <a:buNone/>
                      </a:pPr>
                      <a:r>
                        <a:rPr lang="en-GB" sz="1800" u="none" cap="none" strike="noStrike">
                          <a:solidFill>
                            <a:srgbClr val="006EC0"/>
                          </a:solidFill>
                          <a:latin typeface="Calibri"/>
                          <a:ea typeface="Calibri"/>
                          <a:cs typeface="Calibri"/>
                          <a:sym typeface="Calibri"/>
                        </a:rPr>
                        <a:t>Wrong</a:t>
                      </a:r>
                    </a:p>
                    <a:p>
                      <a:pPr indent="0" lvl="0" marL="0" marR="0" rtl="0" algn="ctr">
                        <a:lnSpc>
                          <a:spcPct val="115000"/>
                        </a:lnSpc>
                        <a:spcBef>
                          <a:spcPts val="0"/>
                        </a:spcBef>
                        <a:spcAft>
                          <a:spcPts val="0"/>
                        </a:spcAft>
                        <a:buSzPct val="25000"/>
                        <a:buNone/>
                      </a:pPr>
                      <a:r>
                        <a:rPr lang="en-GB" sz="1800" u="none" cap="none" strike="noStrike">
                          <a:solidFill>
                            <a:srgbClr val="006EC0"/>
                          </a:solidFill>
                          <a:latin typeface="Calibri"/>
                          <a:ea typeface="Calibri"/>
                          <a:cs typeface="Calibri"/>
                          <a:sym typeface="Calibri"/>
                        </a:rPr>
                        <a:t>False negative</a:t>
                      </a:r>
                    </a:p>
                  </a:txBody>
                  <a:tcPr marT="0" marB="0" marR="41600" marL="41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B8CCE4"/>
                    </a:solidFill>
                  </a:tcPr>
                </a:tc>
                <a:tc>
                  <a:txBody>
                    <a:bodyPr>
                      <a:noAutofit/>
                    </a:bodyPr>
                    <a:lstStyle/>
                    <a:p>
                      <a:pPr indent="0" lvl="0" marL="0" marR="0" rtl="0" algn="ctr">
                        <a:lnSpc>
                          <a:spcPct val="115000"/>
                        </a:lnSpc>
                        <a:spcBef>
                          <a:spcPts val="0"/>
                        </a:spcBef>
                        <a:spcAft>
                          <a:spcPts val="0"/>
                        </a:spcAft>
                        <a:buSzPct val="25000"/>
                        <a:buNone/>
                      </a:pPr>
                      <a:r>
                        <a:rPr lang="en-GB" sz="1800" u="none" cap="none" strike="noStrike">
                          <a:solidFill>
                            <a:srgbClr val="7030A0"/>
                          </a:solidFill>
                          <a:latin typeface="Calibri"/>
                          <a:ea typeface="Calibri"/>
                          <a:cs typeface="Calibri"/>
                          <a:sym typeface="Calibri"/>
                        </a:rPr>
                        <a:t>Correct</a:t>
                      </a:r>
                    </a:p>
                    <a:p>
                      <a:pPr indent="0" lvl="0" marL="0" marR="0" rtl="0" algn="ctr">
                        <a:lnSpc>
                          <a:spcPct val="115000"/>
                        </a:lnSpc>
                        <a:spcBef>
                          <a:spcPts val="0"/>
                        </a:spcBef>
                        <a:spcAft>
                          <a:spcPts val="0"/>
                        </a:spcAft>
                        <a:buSzPct val="25000"/>
                        <a:buNone/>
                      </a:pPr>
                      <a:r>
                        <a:rPr lang="en-GB" sz="1800" u="none" cap="none" strike="noStrike">
                          <a:solidFill>
                            <a:srgbClr val="7030A0"/>
                          </a:solidFill>
                          <a:latin typeface="Calibri"/>
                          <a:ea typeface="Calibri"/>
                          <a:cs typeface="Calibri"/>
                          <a:sym typeface="Calibri"/>
                        </a:rPr>
                        <a:t>True negative</a:t>
                      </a:r>
                    </a:p>
                  </a:txBody>
                  <a:tcPr marT="0" marB="0" marR="41600" marL="41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CC0D9"/>
                    </a:solidFill>
                  </a:tcPr>
                </a:tc>
              </a:tr>
            </a:tbl>
          </a:graphicData>
        </a:graphic>
      </p:graphicFrame>
      <p:sp>
        <p:nvSpPr>
          <p:cNvPr id="327" name="Shape 327"/>
          <p:cNvSpPr/>
          <p:nvPr/>
        </p:nvSpPr>
        <p:spPr>
          <a:xfrm>
            <a:off x="2357422" y="4572007"/>
            <a:ext cx="6500857" cy="95410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rgbClr val="00B050"/>
                </a:solidFill>
                <a:latin typeface="Calibri"/>
                <a:ea typeface="Calibri"/>
                <a:cs typeface="Calibri"/>
                <a:sym typeface="Calibri"/>
              </a:rPr>
              <a:t>significance level, sample size, difference of interest, variability of the observations.</a:t>
            </a:r>
          </a:p>
        </p:txBody>
      </p:sp>
      <p:sp>
        <p:nvSpPr>
          <p:cNvPr id="328" name="Shape 328"/>
          <p:cNvSpPr/>
          <p:nvPr/>
        </p:nvSpPr>
        <p:spPr>
          <a:xfrm>
            <a:off x="3000364" y="5903892"/>
            <a:ext cx="5857915" cy="523219"/>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GB" sz="2800">
                <a:solidFill>
                  <a:srgbClr val="FF0000"/>
                </a:solidFill>
                <a:latin typeface="Calibri"/>
                <a:ea typeface="Calibri"/>
                <a:cs typeface="Calibri"/>
                <a:sym typeface="Calibri"/>
              </a:rPr>
              <a:t>Be aware of issues of multiple testing!</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pic>
        <p:nvPicPr>
          <p:cNvPr id="334" name="Shape 334"/>
          <p:cNvPicPr preferRelativeResize="0"/>
          <p:nvPr/>
        </p:nvPicPr>
        <p:blipFill rotWithShape="1">
          <a:blip r:embed="rId3">
            <a:alphaModFix/>
          </a:blip>
          <a:srcRect b="0" l="0" r="0" t="0"/>
          <a:stretch/>
        </p:blipFill>
        <p:spPr>
          <a:xfrm>
            <a:off x="456181" y="1740742"/>
            <a:ext cx="8796338" cy="5000625"/>
          </a:xfrm>
          <a:prstGeom prst="rect">
            <a:avLst/>
          </a:prstGeom>
          <a:noFill/>
          <a:ln>
            <a:noFill/>
          </a:ln>
        </p:spPr>
      </p:pic>
      <p:sp>
        <p:nvSpPr>
          <p:cNvPr id="335" name="Shape 33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When to use which test</a:t>
            </a:r>
          </a:p>
          <a:p>
            <a:pPr indent="0" lvl="0" marL="0" marR="0" rtl="0" algn="ctr">
              <a:spcBef>
                <a:spcPts val="0"/>
              </a:spcBef>
              <a:spcAft>
                <a:spcPts val="0"/>
              </a:spcAft>
              <a:buSzPct val="25000"/>
              <a:buNone/>
            </a:pPr>
            <a:r>
              <a:rPr lang="en-GB"/>
              <a:t>(see course site for “cheat sheet”)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GB"/>
              <a:t>Quiz…..</a:t>
            </a:r>
          </a:p>
        </p:txBody>
      </p:sp>
      <p:sp>
        <p:nvSpPr>
          <p:cNvPr id="342" name="Shape 342"/>
          <p:cNvSpPr txBox="1"/>
          <p:nvPr>
            <p:ph idx="1" type="body"/>
          </p:nvPr>
        </p:nvSpPr>
        <p:spPr>
          <a:xfrm>
            <a:off x="457200" y="1600200"/>
            <a:ext cx="8229600" cy="4526100"/>
          </a:xfrm>
          <a:prstGeom prst="rect">
            <a:avLst/>
          </a:prstGeom>
        </p:spPr>
        <p:txBody>
          <a:bodyPr anchorCtr="0" anchor="t" bIns="91425" lIns="91425" rIns="91425" tIns="91425">
            <a:noAutofit/>
          </a:bodyPr>
          <a:lstStyle/>
          <a:p>
            <a:pPr lvl="0">
              <a:spcBef>
                <a:spcPts val="0"/>
              </a:spcBef>
              <a:buNone/>
            </a:pPr>
            <a:r>
              <a:rPr lang="en-GB"/>
              <a:t>tinyurl.com/further-stats-prac</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The point of statistics</a:t>
            </a:r>
          </a:p>
        </p:txBody>
      </p:sp>
      <p:sp>
        <p:nvSpPr>
          <p:cNvPr id="101" name="Shape 101"/>
          <p:cNvSpPr txBox="1"/>
          <p:nvPr>
            <p:ph idx="1" type="body"/>
          </p:nvPr>
        </p:nvSpPr>
        <p:spPr>
          <a:xfrm>
            <a:off x="457200" y="1484312"/>
            <a:ext cx="8229600" cy="4824412"/>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Rarely feasible to study the whole population that we are interested in, so we take a sample instead</a:t>
            </a:r>
          </a:p>
          <a:p>
            <a:pPr indent="-342900" lvl="0" marL="34290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Assume that data collected represents a larger population</a:t>
            </a:r>
          </a:p>
          <a:p>
            <a:pPr indent="-342900" lvl="0" marL="34290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Use sample data to make conclusions about the overall population</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pic>
        <p:nvPicPr>
          <p:cNvPr id="102" name="Shape 102"/>
          <p:cNvPicPr preferRelativeResize="0"/>
          <p:nvPr/>
        </p:nvPicPr>
        <p:blipFill rotWithShape="1">
          <a:blip r:embed="rId3">
            <a:alphaModFix/>
          </a:blip>
          <a:srcRect b="0" l="0" r="0" t="0"/>
          <a:stretch/>
        </p:blipFill>
        <p:spPr>
          <a:xfrm>
            <a:off x="5435600" y="4005262"/>
            <a:ext cx="3357563" cy="270351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x="0" y="0"/>
          <a:ext cx="0" cy="0"/>
          <a:chOff x="0" y="0"/>
          <a:chExt cx="0" cy="0"/>
        </a:xfrm>
      </p:grpSpPr>
      <p:sp>
        <p:nvSpPr>
          <p:cNvPr id="348" name="Shape 348"/>
          <p:cNvSpPr txBox="1"/>
          <p:nvPr>
            <p:ph type="title"/>
          </p:nvPr>
        </p:nvSpPr>
        <p:spPr>
          <a:xfrm>
            <a:off x="457200" y="274637"/>
            <a:ext cx="8229600" cy="617855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Tests for continuous variables</a:t>
            </a:r>
            <a:br>
              <a:rPr b="0" i="0" lang="en-GB" sz="4400" u="none" cap="none" strike="noStrike">
                <a:solidFill>
                  <a:schemeClr val="dk1"/>
                </a:solidFill>
                <a:latin typeface="Calibri"/>
                <a:ea typeface="Calibri"/>
                <a:cs typeface="Calibri"/>
                <a:sym typeface="Calibri"/>
              </a:rPr>
            </a:br>
            <a:r>
              <a:rPr b="0" i="0" lang="en-GB" sz="4400" u="none" cap="none" strike="noStrike">
                <a:solidFill>
                  <a:schemeClr val="dk1"/>
                </a:solidFill>
                <a:latin typeface="Calibri"/>
                <a:ea typeface="Calibri"/>
                <a:cs typeface="Calibri"/>
                <a:sym typeface="Calibri"/>
              </a:rPr>
              <a:t>T-tests</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3" name="Shape 353"/>
        <p:cNvGrpSpPr/>
        <p:nvPr/>
      </p:nvGrpSpPr>
      <p:grpSpPr>
        <a:xfrm>
          <a:off x="0" y="0"/>
          <a:ext cx="0" cy="0"/>
          <a:chOff x="0" y="0"/>
          <a:chExt cx="0" cy="0"/>
        </a:xfrm>
      </p:grpSpPr>
      <p:sp>
        <p:nvSpPr>
          <p:cNvPr id="354" name="Shape 35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3959" u="none" cap="none" strike="noStrike">
                <a:solidFill>
                  <a:schemeClr val="dk1"/>
                </a:solidFill>
                <a:latin typeface="Calibri"/>
                <a:ea typeface="Calibri"/>
                <a:cs typeface="Calibri"/>
                <a:sym typeface="Calibri"/>
              </a:rPr>
              <a:t>Statistical tests – continuous variables</a:t>
            </a:r>
          </a:p>
        </p:txBody>
      </p:sp>
      <p:sp>
        <p:nvSpPr>
          <p:cNvPr id="355" name="Shape 355"/>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T-test:</a:t>
            </a:r>
          </a:p>
          <a:p>
            <a:pPr indent="-285750" lvl="1" marL="742950" marR="0" rtl="0" algn="l">
              <a:spcBef>
                <a:spcPts val="560"/>
              </a:spcBef>
              <a:spcAft>
                <a:spcPts val="0"/>
              </a:spcAft>
              <a:buClr>
                <a:schemeClr val="dk1"/>
              </a:buClr>
              <a:buSzPct val="100000"/>
              <a:buFont typeface="Arial"/>
              <a:buChar char="–"/>
            </a:pPr>
            <a:r>
              <a:rPr b="1" i="0" lang="en-GB" sz="2800" u="none" cap="none" strike="noStrike">
                <a:solidFill>
                  <a:schemeClr val="dk1"/>
                </a:solidFill>
                <a:latin typeface="Calibri"/>
                <a:ea typeface="Calibri"/>
                <a:cs typeface="Calibri"/>
                <a:sym typeface="Calibri"/>
              </a:rPr>
              <a:t>One-sample t-test</a:t>
            </a:r>
            <a:r>
              <a:rPr b="0" i="0" lang="en-GB" sz="2800" u="none" cap="none" strike="noStrike">
                <a:solidFill>
                  <a:schemeClr val="dk1"/>
                </a:solidFill>
                <a:latin typeface="Calibri"/>
                <a:ea typeface="Calibri"/>
                <a:cs typeface="Calibri"/>
                <a:sym typeface="Calibri"/>
              </a:rPr>
              <a:t> </a:t>
            </a:r>
          </a:p>
          <a:p>
            <a:pPr indent="-285750" lvl="1" marL="742950" marR="0" rtl="0" algn="l">
              <a:spcBef>
                <a:spcPts val="560"/>
              </a:spcBef>
              <a:spcAft>
                <a:spcPts val="0"/>
              </a:spcAft>
              <a:buClr>
                <a:schemeClr val="dk1"/>
              </a:buClr>
              <a:buSzPct val="25000"/>
              <a:buFont typeface="Arial"/>
              <a:buNone/>
            </a:pPr>
            <a:r>
              <a:rPr b="0" i="0" lang="en-GB" sz="2800" u="none" cap="none" strike="noStrike">
                <a:solidFill>
                  <a:schemeClr val="dk1"/>
                </a:solidFill>
                <a:latin typeface="Calibri"/>
                <a:ea typeface="Calibri"/>
                <a:cs typeface="Calibri"/>
                <a:sym typeface="Calibri"/>
              </a:rPr>
              <a:t>	(e.g. </a:t>
            </a:r>
            <a:r>
              <a:rPr b="0" i="0" lang="en-GB" sz="2800" u="none" cap="none" strike="noStrike">
                <a:solidFill>
                  <a:srgbClr val="C00000"/>
                </a:solidFill>
                <a:latin typeface="Calibri"/>
                <a:ea typeface="Calibri"/>
                <a:cs typeface="Calibri"/>
                <a:sym typeface="Calibri"/>
              </a:rPr>
              <a:t>H</a:t>
            </a:r>
            <a:r>
              <a:rPr b="0" baseline="-25000" i="0" lang="en-GB" sz="2800" u="none" cap="none" strike="noStrike">
                <a:solidFill>
                  <a:srgbClr val="C00000"/>
                </a:solidFill>
                <a:latin typeface="Calibri"/>
                <a:ea typeface="Calibri"/>
                <a:cs typeface="Calibri"/>
                <a:sym typeface="Calibri"/>
              </a:rPr>
              <a:t>0</a:t>
            </a:r>
            <a:r>
              <a:rPr b="0" i="0" lang="en-GB" sz="2800" u="none" cap="none" strike="noStrike">
                <a:solidFill>
                  <a:schemeClr val="dk1"/>
                </a:solidFill>
                <a:latin typeface="Calibri"/>
                <a:ea typeface="Calibri"/>
                <a:cs typeface="Calibri"/>
                <a:sym typeface="Calibri"/>
              </a:rPr>
              <a:t>: mean = 5)</a:t>
            </a:r>
          </a:p>
          <a:p>
            <a:pPr indent="-285750" lvl="1" marL="742950" marR="0" rtl="0" algn="l">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Char char="–"/>
            </a:pPr>
            <a:r>
              <a:rPr b="1" i="0" lang="en-GB" sz="2800" u="none" cap="none" strike="noStrike">
                <a:solidFill>
                  <a:schemeClr val="dk1"/>
                </a:solidFill>
                <a:latin typeface="Calibri"/>
                <a:ea typeface="Calibri"/>
                <a:cs typeface="Calibri"/>
                <a:sym typeface="Calibri"/>
              </a:rPr>
              <a:t>Independent two-sample t-test </a:t>
            </a:r>
          </a:p>
          <a:p>
            <a:pPr indent="-285750" lvl="1" marL="742950" marR="0" rtl="0" algn="l">
              <a:spcBef>
                <a:spcPts val="560"/>
              </a:spcBef>
              <a:spcAft>
                <a:spcPts val="0"/>
              </a:spcAft>
              <a:buClr>
                <a:schemeClr val="dk1"/>
              </a:buClr>
              <a:buSzPct val="25000"/>
              <a:buFont typeface="Arial"/>
              <a:buNone/>
            </a:pPr>
            <a:r>
              <a:rPr b="0" i="0" lang="en-GB" sz="2800" u="none" cap="none" strike="noStrike">
                <a:solidFill>
                  <a:schemeClr val="dk1"/>
                </a:solidFill>
                <a:latin typeface="Calibri"/>
                <a:ea typeface="Calibri"/>
                <a:cs typeface="Calibri"/>
                <a:sym typeface="Calibri"/>
              </a:rPr>
              <a:t>	(e.g. </a:t>
            </a:r>
            <a:r>
              <a:rPr b="0" i="0" lang="en-GB" sz="2800" u="none" cap="none" strike="noStrike">
                <a:solidFill>
                  <a:srgbClr val="C00000"/>
                </a:solidFill>
                <a:latin typeface="Calibri"/>
                <a:ea typeface="Calibri"/>
                <a:cs typeface="Calibri"/>
                <a:sym typeface="Calibri"/>
              </a:rPr>
              <a:t>H</a:t>
            </a:r>
            <a:r>
              <a:rPr b="0" baseline="-25000" i="0" lang="en-GB" sz="2800" u="none" cap="none" strike="noStrike">
                <a:solidFill>
                  <a:srgbClr val="C00000"/>
                </a:solidFill>
                <a:latin typeface="Calibri"/>
                <a:ea typeface="Calibri"/>
                <a:cs typeface="Calibri"/>
                <a:sym typeface="Calibri"/>
              </a:rPr>
              <a:t>0</a:t>
            </a:r>
            <a:r>
              <a:rPr b="0" i="0" lang="en-GB" sz="2800" u="none" cap="none" strike="noStrike">
                <a:solidFill>
                  <a:schemeClr val="dk1"/>
                </a:solidFill>
                <a:latin typeface="Calibri"/>
                <a:ea typeface="Calibri"/>
                <a:cs typeface="Calibri"/>
                <a:sym typeface="Calibri"/>
              </a:rPr>
              <a:t>: mean of sample 1 = mean of sample 2)</a:t>
            </a:r>
          </a:p>
          <a:p>
            <a:pPr indent="-285750" lvl="1" marL="742950" marR="0" rtl="0" algn="l">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Char char="–"/>
            </a:pPr>
            <a:r>
              <a:rPr b="1" i="0" lang="en-GB" sz="2800" u="none" cap="none" strike="noStrike">
                <a:solidFill>
                  <a:schemeClr val="dk1"/>
                </a:solidFill>
                <a:latin typeface="Calibri"/>
                <a:ea typeface="Calibri"/>
                <a:cs typeface="Calibri"/>
                <a:sym typeface="Calibri"/>
              </a:rPr>
              <a:t>Paired two-sample t-test </a:t>
            </a:r>
          </a:p>
          <a:p>
            <a:pPr indent="-285750" lvl="1" marL="742950" marR="0" rtl="0" algn="l">
              <a:spcBef>
                <a:spcPts val="560"/>
              </a:spcBef>
              <a:spcAft>
                <a:spcPts val="0"/>
              </a:spcAft>
              <a:buClr>
                <a:schemeClr val="dk1"/>
              </a:buClr>
              <a:buSzPct val="25000"/>
              <a:buFont typeface="Arial"/>
              <a:buNone/>
            </a:pPr>
            <a:r>
              <a:rPr b="0" i="0" lang="en-GB" sz="2800" u="none" cap="none" strike="noStrike">
                <a:solidFill>
                  <a:schemeClr val="dk1"/>
                </a:solidFill>
                <a:latin typeface="Calibri"/>
                <a:ea typeface="Calibri"/>
                <a:cs typeface="Calibri"/>
                <a:sym typeface="Calibri"/>
              </a:rPr>
              <a:t>	(e.g. </a:t>
            </a:r>
            <a:r>
              <a:rPr b="0" i="0" lang="en-GB" sz="2800" u="none" cap="none" strike="noStrike">
                <a:solidFill>
                  <a:srgbClr val="C00000"/>
                </a:solidFill>
                <a:latin typeface="Calibri"/>
                <a:ea typeface="Calibri"/>
                <a:cs typeface="Calibri"/>
                <a:sym typeface="Calibri"/>
              </a:rPr>
              <a:t>H</a:t>
            </a:r>
            <a:r>
              <a:rPr b="0" baseline="-25000" i="0" lang="en-GB" sz="2800" u="none" cap="none" strike="noStrike">
                <a:solidFill>
                  <a:srgbClr val="C00000"/>
                </a:solidFill>
                <a:latin typeface="Calibri"/>
                <a:ea typeface="Calibri"/>
                <a:cs typeface="Calibri"/>
                <a:sym typeface="Calibri"/>
              </a:rPr>
              <a:t>0</a:t>
            </a:r>
            <a:r>
              <a:rPr b="0" i="0" lang="en-GB" sz="2800" u="none" cap="none" strike="noStrike">
                <a:solidFill>
                  <a:schemeClr val="dk1"/>
                </a:solidFill>
                <a:latin typeface="Calibri"/>
                <a:ea typeface="Calibri"/>
                <a:cs typeface="Calibri"/>
                <a:sym typeface="Calibri"/>
              </a:rPr>
              <a:t>: mean difference between pairs = 0)</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x="0" y="0"/>
          <a:ext cx="0" cy="0"/>
          <a:chOff x="0" y="0"/>
          <a:chExt cx="0" cy="0"/>
        </a:xfrm>
      </p:grpSpPr>
      <p:sp>
        <p:nvSpPr>
          <p:cNvPr id="361" name="Shape 36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T-distributions</a:t>
            </a:r>
          </a:p>
        </p:txBody>
      </p:sp>
      <p:pic>
        <p:nvPicPr>
          <p:cNvPr descr="t_dist" id="362" name="Shape 362"/>
          <p:cNvPicPr preferRelativeResize="0"/>
          <p:nvPr/>
        </p:nvPicPr>
        <p:blipFill rotWithShape="1">
          <a:blip r:embed="rId3">
            <a:alphaModFix/>
          </a:blip>
          <a:srcRect b="0" l="0" r="0" t="0"/>
          <a:stretch/>
        </p:blipFill>
        <p:spPr>
          <a:xfrm>
            <a:off x="1691680" y="1268759"/>
            <a:ext cx="5357811" cy="5357811"/>
          </a:xfrm>
          <a:prstGeom prst="rect">
            <a:avLst/>
          </a:prstGeom>
          <a:solidFill>
            <a:schemeClr val="lt1"/>
          </a:solid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sp>
        <p:nvSpPr>
          <p:cNvPr id="368" name="Shape 36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One-sample t-test: </a:t>
            </a:r>
            <a:r>
              <a:rPr b="0" i="0" lang="en-GB" sz="4400" u="none" cap="none" strike="noStrike">
                <a:solidFill>
                  <a:srgbClr val="C00000"/>
                </a:solidFill>
                <a:latin typeface="Calibri"/>
                <a:ea typeface="Calibri"/>
                <a:cs typeface="Calibri"/>
                <a:sym typeface="Calibri"/>
              </a:rPr>
              <a:t>does mean = X?</a:t>
            </a:r>
          </a:p>
        </p:txBody>
      </p:sp>
      <p:sp>
        <p:nvSpPr>
          <p:cNvPr id="369" name="Shape 369"/>
          <p:cNvSpPr txBox="1"/>
          <p:nvPr>
            <p:ph idx="1" type="body"/>
          </p:nvPr>
        </p:nvSpPr>
        <p:spPr>
          <a:xfrm>
            <a:off x="142875" y="1600200"/>
            <a:ext cx="8543925" cy="4925144"/>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1" i="0" lang="en-GB" sz="2800" u="none" cap="none" strike="noStrike">
                <a:solidFill>
                  <a:schemeClr val="dk1"/>
                </a:solidFill>
                <a:latin typeface="Calibri"/>
                <a:ea typeface="Calibri"/>
                <a:cs typeface="Calibri"/>
                <a:sym typeface="Calibri"/>
              </a:rPr>
              <a:t>	E.g. Research question: </a:t>
            </a:r>
            <a:r>
              <a:rPr b="0" i="0" lang="en-GB" sz="2800" u="none" cap="none" strike="noStrike">
                <a:solidFill>
                  <a:schemeClr val="dk1"/>
                </a:solidFill>
                <a:latin typeface="Calibri"/>
                <a:ea typeface="Calibri"/>
                <a:cs typeface="Calibri"/>
                <a:sym typeface="Calibri"/>
              </a:rPr>
              <a:t>Published data suggests that the microarray failure rate for a particular supplier is 2.1%. </a:t>
            </a:r>
          </a:p>
          <a:p>
            <a:pPr indent="-342900" lvl="0" marL="342900" marR="0" rtl="0" algn="l">
              <a:spcBef>
                <a:spcPts val="360"/>
              </a:spcBef>
              <a:spcAft>
                <a:spcPts val="0"/>
              </a:spcAft>
              <a:buClr>
                <a:schemeClr val="dk1"/>
              </a:buClr>
              <a:buSzPct val="250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rgbClr val="C00000"/>
              </a:buClr>
              <a:buSzPct val="25000"/>
              <a:buFont typeface="Arial"/>
              <a:buNone/>
            </a:pPr>
            <a:r>
              <a:rPr b="0" i="0" lang="en-GB" sz="2800" u="none" cap="none" strike="noStrike">
                <a:solidFill>
                  <a:srgbClr val="C00000"/>
                </a:solidFill>
                <a:latin typeface="Calibri"/>
                <a:ea typeface="Calibri"/>
                <a:cs typeface="Calibri"/>
                <a:sym typeface="Calibri"/>
              </a:rPr>
              <a:t>	Genomics Core want to know if this holds true in their own lab?</a:t>
            </a:r>
          </a:p>
          <a:p>
            <a:pPr indent="-342900" lvl="0" marL="342900" marR="0" rtl="0" algn="l">
              <a:spcBef>
                <a:spcPts val="280"/>
              </a:spcBef>
              <a:spcAft>
                <a:spcPts val="0"/>
              </a:spcAft>
              <a:buClr>
                <a:schemeClr val="dk1"/>
              </a:buClr>
              <a:buSzPct val="25000"/>
              <a:buFont typeface="Arial"/>
              <a:buNone/>
            </a:pPr>
            <a:r>
              <a:t/>
            </a:r>
            <a:endParaRPr b="0" i="0" sz="1400" u="none" cap="none" strike="noStrike">
              <a:solidFill>
                <a:srgbClr val="7F7F7F"/>
              </a:solidFill>
              <a:latin typeface="Calibri"/>
              <a:ea typeface="Calibri"/>
              <a:cs typeface="Calibri"/>
              <a:sym typeface="Calibri"/>
            </a:endParaRPr>
          </a:p>
          <a:p>
            <a:pPr indent="-342900" lvl="0" marL="342900" marR="0" rtl="0" algn="l">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pic>
        <p:nvPicPr>
          <p:cNvPr descr="http://www.kreatech.com/uploads/RTEmagicC_a35ea4cdda.gif.gif" id="370" name="Shape 370"/>
          <p:cNvPicPr preferRelativeResize="0"/>
          <p:nvPr/>
        </p:nvPicPr>
        <p:blipFill rotWithShape="1">
          <a:blip r:embed="rId3">
            <a:alphaModFix/>
          </a:blip>
          <a:srcRect b="0" l="0" r="0" t="0"/>
          <a:stretch/>
        </p:blipFill>
        <p:spPr>
          <a:xfrm>
            <a:off x="3635896" y="4161891"/>
            <a:ext cx="1800199" cy="236345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5" name="Shape 375"/>
        <p:cNvGrpSpPr/>
        <p:nvPr/>
      </p:nvGrpSpPr>
      <p:grpSpPr>
        <a:xfrm>
          <a:off x="0" y="0"/>
          <a:ext cx="0" cy="0"/>
          <a:chOff x="0" y="0"/>
          <a:chExt cx="0" cy="0"/>
        </a:xfrm>
      </p:grpSpPr>
      <p:sp>
        <p:nvSpPr>
          <p:cNvPr id="376" name="Shape 37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One-sample t-test: </a:t>
            </a:r>
            <a:r>
              <a:rPr b="0" i="0" lang="en-GB" sz="4400" u="none" cap="none" strike="noStrike">
                <a:solidFill>
                  <a:srgbClr val="C00000"/>
                </a:solidFill>
                <a:latin typeface="Calibri"/>
                <a:ea typeface="Calibri"/>
                <a:cs typeface="Calibri"/>
                <a:sym typeface="Calibri"/>
              </a:rPr>
              <a:t>does mean = X?</a:t>
            </a:r>
          </a:p>
        </p:txBody>
      </p:sp>
      <p:sp>
        <p:nvSpPr>
          <p:cNvPr id="377" name="Shape 377"/>
          <p:cNvSpPr txBox="1"/>
          <p:nvPr>
            <p:ph idx="1" type="body"/>
          </p:nvPr>
        </p:nvSpPr>
        <p:spPr>
          <a:xfrm>
            <a:off x="142875" y="1600200"/>
            <a:ext cx="8677597" cy="4997152"/>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99615"/>
              <a:buFont typeface="Arial"/>
              <a:buNone/>
            </a:pPr>
            <a:r>
              <a:t/>
            </a:r>
            <a:endParaRPr b="1" i="0" sz="2590" u="none" cap="none" strike="noStrike">
              <a:solidFill>
                <a:schemeClr val="dk1"/>
              </a:solidFill>
              <a:latin typeface="Calibri"/>
              <a:ea typeface="Calibri"/>
              <a:cs typeface="Calibri"/>
              <a:sym typeface="Calibri"/>
            </a:endParaRPr>
          </a:p>
          <a:p>
            <a:pPr indent="-342900" lvl="0" marL="342900" marR="0" rtl="0" algn="l">
              <a:lnSpc>
                <a:spcPct val="80000"/>
              </a:lnSpc>
              <a:spcBef>
                <a:spcPts val="555"/>
              </a:spcBef>
              <a:spcAft>
                <a:spcPts val="0"/>
              </a:spcAft>
              <a:buClr>
                <a:schemeClr val="dk1"/>
              </a:buClr>
              <a:buSzPct val="99107"/>
              <a:buFont typeface="Arial"/>
              <a:buChar char="•"/>
            </a:pPr>
            <a:r>
              <a:rPr b="1" i="0" lang="en-GB" sz="2775" u="none" cap="none" strike="noStrike">
                <a:solidFill>
                  <a:schemeClr val="dk1"/>
                </a:solidFill>
                <a:latin typeface="Calibri"/>
                <a:ea typeface="Calibri"/>
                <a:cs typeface="Calibri"/>
                <a:sym typeface="Calibri"/>
              </a:rPr>
              <a:t>Null hypothesis, </a:t>
            </a:r>
            <a:r>
              <a:rPr b="1" i="0" lang="en-GB" sz="2775" u="none" cap="none" strike="noStrike">
                <a:solidFill>
                  <a:srgbClr val="C00000"/>
                </a:solidFill>
                <a:latin typeface="Calibri"/>
                <a:ea typeface="Calibri"/>
                <a:cs typeface="Calibri"/>
                <a:sym typeface="Calibri"/>
              </a:rPr>
              <a:t>H</a:t>
            </a:r>
            <a:r>
              <a:rPr b="1" baseline="-25000" i="0" lang="en-GB" sz="2775" u="none" cap="none" strike="noStrike">
                <a:solidFill>
                  <a:srgbClr val="C00000"/>
                </a:solidFill>
                <a:latin typeface="Calibri"/>
                <a:ea typeface="Calibri"/>
                <a:cs typeface="Calibri"/>
                <a:sym typeface="Calibri"/>
              </a:rPr>
              <a:t>0 </a:t>
            </a:r>
            <a:r>
              <a:rPr b="0" i="0" lang="en-GB" sz="2775" u="none" cap="none" strike="noStrike">
                <a:solidFill>
                  <a:schemeClr val="dk1"/>
                </a:solidFill>
                <a:latin typeface="Calibri"/>
                <a:ea typeface="Calibri"/>
                <a:cs typeface="Calibri"/>
                <a:sym typeface="Calibri"/>
              </a:rPr>
              <a:t>: </a:t>
            </a:r>
          </a:p>
          <a:p>
            <a:pPr indent="-342900" lvl="0" marL="342900" marR="0" rtl="0" algn="l">
              <a:lnSpc>
                <a:spcPct val="80000"/>
              </a:lnSpc>
              <a:spcBef>
                <a:spcPts val="555"/>
              </a:spcBef>
              <a:spcAft>
                <a:spcPts val="0"/>
              </a:spcAft>
              <a:buClr>
                <a:schemeClr val="dk1"/>
              </a:buClr>
              <a:buSzPct val="25000"/>
              <a:buFont typeface="Arial"/>
              <a:buNone/>
            </a:pPr>
            <a:r>
              <a:rPr b="0" i="0" lang="en-GB" sz="2775" u="none" cap="none" strike="noStrike">
                <a:solidFill>
                  <a:schemeClr val="dk1"/>
                </a:solidFill>
                <a:latin typeface="Calibri"/>
                <a:ea typeface="Calibri"/>
                <a:cs typeface="Calibri"/>
                <a:sym typeface="Calibri"/>
              </a:rPr>
              <a:t>	Mean monthly failure rate = 2.1%.</a:t>
            </a:r>
          </a:p>
          <a:p>
            <a:pPr indent="-342900" lvl="0" marL="342900" marR="0" rtl="0" algn="l">
              <a:lnSpc>
                <a:spcPct val="80000"/>
              </a:lnSpc>
              <a:spcBef>
                <a:spcPts val="555"/>
              </a:spcBef>
              <a:spcAft>
                <a:spcPts val="0"/>
              </a:spcAft>
              <a:buClr>
                <a:schemeClr val="dk1"/>
              </a:buClr>
              <a:buSzPct val="99107"/>
              <a:buFont typeface="Arial"/>
              <a:buNone/>
            </a:pPr>
            <a:r>
              <a:t/>
            </a:r>
            <a:endParaRPr b="0" i="0" sz="2775" u="none" cap="none" strike="noStrike">
              <a:solidFill>
                <a:schemeClr val="dk1"/>
              </a:solidFill>
              <a:latin typeface="Calibri"/>
              <a:ea typeface="Calibri"/>
              <a:cs typeface="Calibri"/>
              <a:sym typeface="Calibri"/>
            </a:endParaRPr>
          </a:p>
          <a:p>
            <a:pPr indent="-342900" lvl="0" marL="342900" marR="0" rtl="0" algn="l">
              <a:lnSpc>
                <a:spcPct val="80000"/>
              </a:lnSpc>
              <a:spcBef>
                <a:spcPts val="555"/>
              </a:spcBef>
              <a:spcAft>
                <a:spcPts val="0"/>
              </a:spcAft>
              <a:buClr>
                <a:schemeClr val="dk1"/>
              </a:buClr>
              <a:buSzPct val="99107"/>
              <a:buFont typeface="Arial"/>
              <a:buChar char="•"/>
            </a:pPr>
            <a:r>
              <a:rPr b="1" i="0" lang="en-GB" sz="2775" u="none" cap="none" strike="noStrike">
                <a:solidFill>
                  <a:schemeClr val="dk1"/>
                </a:solidFill>
                <a:latin typeface="Calibri"/>
                <a:ea typeface="Calibri"/>
                <a:cs typeface="Calibri"/>
                <a:sym typeface="Calibri"/>
              </a:rPr>
              <a:t>Alternative hypothesis, </a:t>
            </a:r>
            <a:r>
              <a:rPr b="1" i="0" lang="en-GB" sz="2775" u="none" cap="none" strike="noStrike">
                <a:solidFill>
                  <a:srgbClr val="C00000"/>
                </a:solidFill>
                <a:latin typeface="Calibri"/>
                <a:ea typeface="Calibri"/>
                <a:cs typeface="Calibri"/>
                <a:sym typeface="Calibri"/>
              </a:rPr>
              <a:t>H</a:t>
            </a:r>
            <a:r>
              <a:rPr b="1" baseline="-25000" i="0" lang="en-GB" sz="2775" u="none" cap="none" strike="noStrike">
                <a:solidFill>
                  <a:srgbClr val="C00000"/>
                </a:solidFill>
                <a:latin typeface="Calibri"/>
                <a:ea typeface="Calibri"/>
                <a:cs typeface="Calibri"/>
                <a:sym typeface="Calibri"/>
              </a:rPr>
              <a:t>1 </a:t>
            </a:r>
            <a:r>
              <a:rPr b="0" i="0" lang="en-GB" sz="2775" u="none" cap="none" strike="noStrike">
                <a:solidFill>
                  <a:schemeClr val="dk1"/>
                </a:solidFill>
                <a:latin typeface="Calibri"/>
                <a:ea typeface="Calibri"/>
                <a:cs typeface="Calibri"/>
                <a:sym typeface="Calibri"/>
              </a:rPr>
              <a:t>: </a:t>
            </a:r>
          </a:p>
          <a:p>
            <a:pPr indent="-342900" lvl="0" marL="342900" marR="0" rtl="0" algn="l">
              <a:lnSpc>
                <a:spcPct val="80000"/>
              </a:lnSpc>
              <a:spcBef>
                <a:spcPts val="555"/>
              </a:spcBef>
              <a:spcAft>
                <a:spcPts val="0"/>
              </a:spcAft>
              <a:buClr>
                <a:schemeClr val="dk1"/>
              </a:buClr>
              <a:buSzPct val="25000"/>
              <a:buFont typeface="Arial"/>
              <a:buNone/>
            </a:pPr>
            <a:r>
              <a:rPr b="0" i="0" lang="en-GB" sz="2775" u="none" cap="none" strike="noStrike">
                <a:solidFill>
                  <a:schemeClr val="dk1"/>
                </a:solidFill>
                <a:latin typeface="Calibri"/>
                <a:ea typeface="Calibri"/>
                <a:cs typeface="Calibri"/>
                <a:sym typeface="Calibri"/>
              </a:rPr>
              <a:t>	Mean monthly failure rate </a:t>
            </a:r>
            <a:r>
              <a:rPr b="0" i="0" lang="en-GB" sz="2775" u="none" cap="none" strike="noStrike">
                <a:solidFill>
                  <a:srgbClr val="C00000"/>
                </a:solidFill>
                <a:latin typeface="Calibri"/>
                <a:ea typeface="Calibri"/>
                <a:cs typeface="Calibri"/>
                <a:sym typeface="Calibri"/>
              </a:rPr>
              <a:t>≠</a:t>
            </a:r>
            <a:r>
              <a:rPr b="0" i="0" lang="en-GB" sz="2775" u="none" cap="none" strike="noStrike">
                <a:solidFill>
                  <a:schemeClr val="dk1"/>
                </a:solidFill>
                <a:latin typeface="Calibri"/>
                <a:ea typeface="Calibri"/>
                <a:cs typeface="Calibri"/>
                <a:sym typeface="Calibri"/>
              </a:rPr>
              <a:t> 2.1%.</a:t>
            </a:r>
          </a:p>
          <a:p>
            <a:pPr indent="-342900" lvl="0" marL="342900" marR="0" rtl="0" algn="l">
              <a:lnSpc>
                <a:spcPct val="80000"/>
              </a:lnSpc>
              <a:spcBef>
                <a:spcPts val="555"/>
              </a:spcBef>
              <a:spcAft>
                <a:spcPts val="0"/>
              </a:spcAft>
              <a:buClr>
                <a:schemeClr val="dk1"/>
              </a:buClr>
              <a:buSzPct val="25000"/>
              <a:buFont typeface="Arial"/>
              <a:buNone/>
            </a:pPr>
            <a:r>
              <a:t/>
            </a:r>
            <a:endParaRPr b="0" i="0" sz="2775" u="none" cap="none" strike="noStrike">
              <a:solidFill>
                <a:schemeClr val="dk1"/>
              </a:solidFill>
              <a:latin typeface="Calibri"/>
              <a:ea typeface="Calibri"/>
              <a:cs typeface="Calibri"/>
              <a:sym typeface="Calibri"/>
            </a:endParaRPr>
          </a:p>
          <a:p>
            <a:pPr indent="-342900" lvl="0" marL="342900" marR="0" rtl="0" algn="l">
              <a:lnSpc>
                <a:spcPct val="80000"/>
              </a:lnSpc>
              <a:spcBef>
                <a:spcPts val="555"/>
              </a:spcBef>
              <a:spcAft>
                <a:spcPts val="0"/>
              </a:spcAft>
              <a:buClr>
                <a:schemeClr val="dk1"/>
              </a:buClr>
              <a:buSzPct val="99107"/>
              <a:buFont typeface="Arial"/>
              <a:buChar char="•"/>
            </a:pPr>
            <a:r>
              <a:rPr b="1" i="0" lang="en-GB" sz="2775" u="none" cap="none" strike="noStrike">
                <a:solidFill>
                  <a:schemeClr val="dk1"/>
                </a:solidFill>
                <a:latin typeface="Calibri"/>
                <a:ea typeface="Calibri"/>
                <a:cs typeface="Calibri"/>
                <a:sym typeface="Calibri"/>
              </a:rPr>
              <a:t>Tails</a:t>
            </a:r>
            <a:r>
              <a:rPr b="0" i="0" lang="en-GB" sz="2775" u="none" cap="none" strike="noStrike">
                <a:solidFill>
                  <a:schemeClr val="dk1"/>
                </a:solidFill>
                <a:latin typeface="Calibri"/>
                <a:ea typeface="Calibri"/>
                <a:cs typeface="Calibri"/>
                <a:sym typeface="Calibri"/>
              </a:rPr>
              <a:t>: </a:t>
            </a:r>
            <a:r>
              <a:rPr b="0" i="0" lang="en-GB" sz="2775" u="none" cap="none" strike="noStrike">
                <a:solidFill>
                  <a:srgbClr val="C00000"/>
                </a:solidFill>
                <a:latin typeface="Calibri"/>
                <a:ea typeface="Calibri"/>
                <a:cs typeface="Calibri"/>
                <a:sym typeface="Calibri"/>
              </a:rPr>
              <a:t>two-tailed</a:t>
            </a:r>
            <a:r>
              <a:rPr b="0" i="0" lang="en-GB" sz="2775" u="none" cap="none" strike="noStrike">
                <a:solidFill>
                  <a:schemeClr val="dk1"/>
                </a:solidFill>
                <a:latin typeface="Calibri"/>
                <a:ea typeface="Calibri"/>
                <a:cs typeface="Calibri"/>
                <a:sym typeface="Calibri"/>
              </a:rPr>
              <a:t>.</a:t>
            </a:r>
          </a:p>
          <a:p>
            <a:pPr indent="-342900" lvl="0" marL="342900" marR="0" rtl="0" algn="l">
              <a:lnSpc>
                <a:spcPct val="80000"/>
              </a:lnSpc>
              <a:spcBef>
                <a:spcPts val="555"/>
              </a:spcBef>
              <a:spcAft>
                <a:spcPts val="0"/>
              </a:spcAft>
              <a:buClr>
                <a:schemeClr val="dk1"/>
              </a:buClr>
              <a:buSzPct val="99107"/>
              <a:buFont typeface="Arial"/>
              <a:buNone/>
            </a:pPr>
            <a:r>
              <a:t/>
            </a:r>
            <a:endParaRPr b="0" i="0" sz="2775" u="none" cap="none" strike="noStrike">
              <a:solidFill>
                <a:schemeClr val="dk1"/>
              </a:solidFill>
              <a:latin typeface="Calibri"/>
              <a:ea typeface="Calibri"/>
              <a:cs typeface="Calibri"/>
              <a:sym typeface="Calibri"/>
            </a:endParaRPr>
          </a:p>
          <a:p>
            <a:pPr indent="-342900" lvl="0" marL="342900" marR="0" rtl="0" algn="l">
              <a:lnSpc>
                <a:spcPct val="80000"/>
              </a:lnSpc>
              <a:spcBef>
                <a:spcPts val="555"/>
              </a:spcBef>
              <a:spcAft>
                <a:spcPts val="0"/>
              </a:spcAft>
              <a:buClr>
                <a:schemeClr val="dk1"/>
              </a:buClr>
              <a:buSzPct val="99107"/>
              <a:buFont typeface="Arial"/>
              <a:buChar char="•"/>
            </a:pPr>
            <a:r>
              <a:rPr b="0" i="0" lang="en-GB" sz="2775" u="none" cap="none" strike="noStrike">
                <a:solidFill>
                  <a:schemeClr val="dk1"/>
                </a:solidFill>
                <a:latin typeface="Calibri"/>
                <a:ea typeface="Calibri"/>
                <a:cs typeface="Calibri"/>
                <a:sym typeface="Calibri"/>
              </a:rPr>
              <a:t>Either </a:t>
            </a:r>
            <a:r>
              <a:rPr b="0" i="0" lang="en-GB" sz="2775" u="none" cap="none" strike="noStrike">
                <a:solidFill>
                  <a:srgbClr val="C00000"/>
                </a:solidFill>
                <a:latin typeface="Calibri"/>
                <a:ea typeface="Calibri"/>
                <a:cs typeface="Calibri"/>
                <a:sym typeface="Calibri"/>
              </a:rPr>
              <a:t>reject</a:t>
            </a:r>
            <a:r>
              <a:rPr b="0" i="0" lang="en-GB" sz="2775" u="none" cap="none" strike="noStrike">
                <a:solidFill>
                  <a:schemeClr val="dk1"/>
                </a:solidFill>
                <a:latin typeface="Calibri"/>
                <a:ea typeface="Calibri"/>
                <a:cs typeface="Calibri"/>
                <a:sym typeface="Calibri"/>
              </a:rPr>
              <a:t> or </a:t>
            </a:r>
            <a:r>
              <a:rPr b="0" i="0" lang="en-GB" sz="2775" u="none" cap="none" strike="noStrike">
                <a:solidFill>
                  <a:srgbClr val="C00000"/>
                </a:solidFill>
                <a:latin typeface="Calibri"/>
                <a:ea typeface="Calibri"/>
                <a:cs typeface="Calibri"/>
                <a:sym typeface="Calibri"/>
              </a:rPr>
              <a:t>do not reject </a:t>
            </a:r>
            <a:r>
              <a:rPr b="0" i="0" lang="en-GB" sz="2775" u="none" cap="none" strike="noStrike">
                <a:solidFill>
                  <a:schemeClr val="dk1"/>
                </a:solidFill>
                <a:latin typeface="Calibri"/>
                <a:ea typeface="Calibri"/>
                <a:cs typeface="Calibri"/>
                <a:sym typeface="Calibri"/>
              </a:rPr>
              <a:t>the </a:t>
            </a:r>
            <a:r>
              <a:rPr b="1" i="0" lang="en-GB" sz="2775" u="none" cap="none" strike="noStrike">
                <a:solidFill>
                  <a:schemeClr val="dk1"/>
                </a:solidFill>
                <a:latin typeface="Calibri"/>
                <a:ea typeface="Calibri"/>
                <a:cs typeface="Calibri"/>
                <a:sym typeface="Calibri"/>
              </a:rPr>
              <a:t>null hypothesis </a:t>
            </a:r>
            <a:r>
              <a:rPr b="0" i="0" lang="en-GB" sz="2775" u="none" cap="none" strike="noStrike">
                <a:solidFill>
                  <a:schemeClr val="dk1"/>
                </a:solidFill>
                <a:latin typeface="Calibri"/>
                <a:ea typeface="Calibri"/>
                <a:cs typeface="Calibri"/>
                <a:sym typeface="Calibri"/>
              </a:rPr>
              <a:t>– </a:t>
            </a:r>
            <a:r>
              <a:rPr b="0" i="0" lang="en-GB" sz="2775" u="sng" cap="none" strike="noStrike">
                <a:solidFill>
                  <a:schemeClr val="dk1"/>
                </a:solidFill>
                <a:latin typeface="Calibri"/>
                <a:ea typeface="Calibri"/>
                <a:cs typeface="Calibri"/>
                <a:sym typeface="Calibri"/>
              </a:rPr>
              <a:t>never accept the </a:t>
            </a:r>
            <a:r>
              <a:rPr lang="en-GB" sz="2775" u="sng"/>
              <a:t>null </a:t>
            </a:r>
            <a:r>
              <a:rPr b="0" i="0" lang="en-GB" sz="2775" u="sng" cap="none" strike="noStrike">
                <a:solidFill>
                  <a:schemeClr val="dk1"/>
                </a:solidFill>
                <a:latin typeface="Calibri"/>
                <a:ea typeface="Calibri"/>
                <a:cs typeface="Calibri"/>
                <a:sym typeface="Calibri"/>
              </a:rPr>
              <a:t>hypothesis</a:t>
            </a:r>
          </a:p>
          <a:p>
            <a:pPr indent="-342900" lvl="0" marL="342900" marR="0" rtl="0" algn="l">
              <a:lnSpc>
                <a:spcPct val="80000"/>
              </a:lnSpc>
              <a:spcBef>
                <a:spcPts val="518"/>
              </a:spcBef>
              <a:spcAft>
                <a:spcPts val="0"/>
              </a:spcAft>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a:p>
            <a:pPr indent="-342900" lvl="0" marL="342900" marR="0" rtl="0" algn="l">
              <a:lnSpc>
                <a:spcPct val="80000"/>
              </a:lnSpc>
              <a:spcBef>
                <a:spcPts val="518"/>
              </a:spcBef>
              <a:spcAft>
                <a:spcPts val="0"/>
              </a:spcAft>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a:p>
            <a:pPr indent="-342900" lvl="0" marL="342900" marR="0" rtl="0" algn="l">
              <a:lnSpc>
                <a:spcPct val="80000"/>
              </a:lnSpc>
              <a:spcBef>
                <a:spcPts val="518"/>
              </a:spcBef>
              <a:spcAft>
                <a:spcPts val="0"/>
              </a:spcAft>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a:p>
            <a:pPr indent="-342900" lvl="0" marL="342900" marR="0" rtl="0" algn="l">
              <a:lnSpc>
                <a:spcPct val="80000"/>
              </a:lnSpc>
              <a:spcBef>
                <a:spcPts val="592"/>
              </a:spcBef>
              <a:spcAft>
                <a:spcPts val="0"/>
              </a:spcAft>
              <a:buClr>
                <a:schemeClr val="dk1"/>
              </a:buClr>
              <a:buSzPct val="25000"/>
              <a:buFont typeface="Arial"/>
              <a:buNone/>
            </a:pPr>
            <a:r>
              <a:t/>
            </a:r>
            <a:endParaRPr b="0" i="0" sz="2960" u="none" cap="none" strike="noStrike">
              <a:solidFill>
                <a:schemeClr val="dk1"/>
              </a:solidFill>
              <a:latin typeface="Calibri"/>
              <a:ea typeface="Calibri"/>
              <a:cs typeface="Calibri"/>
              <a:sym typeface="Calibri"/>
            </a:endParaRPr>
          </a:p>
          <a:p>
            <a:pPr indent="-285750" lvl="1" marL="742950" marR="0" rtl="0" algn="l">
              <a:lnSpc>
                <a:spcPct val="80000"/>
              </a:lnSpc>
              <a:spcBef>
                <a:spcPts val="518"/>
              </a:spcBef>
              <a:spcAft>
                <a:spcPts val="0"/>
              </a:spcAft>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sp>
        <p:nvSpPr>
          <p:cNvPr id="383" name="Shape 38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One-sample t-test – the data</a:t>
            </a:r>
          </a:p>
        </p:txBody>
      </p:sp>
      <p:graphicFrame>
        <p:nvGraphicFramePr>
          <p:cNvPr id="384" name="Shape 384"/>
          <p:cNvGraphicFramePr/>
          <p:nvPr/>
        </p:nvGraphicFramePr>
        <p:xfrm>
          <a:off x="611560" y="1628800"/>
          <a:ext cx="3000000" cy="3000000"/>
        </p:xfrm>
        <a:graphic>
          <a:graphicData uri="http://schemas.openxmlformats.org/drawingml/2006/table">
            <a:tbl>
              <a:tblPr>
                <a:noFill/>
                <a:tableStyleId>{CF524669-E3FD-4080-A0C0-0160952A77DE}</a:tableStyleId>
              </a:tblPr>
              <a:tblGrid>
                <a:gridCol w="1448425"/>
                <a:gridCol w="2545400"/>
              </a:tblGrid>
              <a:tr h="360050">
                <a:tc>
                  <a:txBody>
                    <a:bodyPr>
                      <a:noAutofit/>
                    </a:bodyPr>
                    <a:lstStyle/>
                    <a:p>
                      <a:pPr indent="0" lvl="0" marL="0" marR="0" rtl="0" algn="ctr">
                        <a:spcBef>
                          <a:spcPts val="0"/>
                        </a:spcBef>
                        <a:spcAft>
                          <a:spcPts val="0"/>
                        </a:spcAft>
                        <a:buSzPct val="25000"/>
                        <a:buNone/>
                      </a:pPr>
                      <a:r>
                        <a:rPr b="1" lang="en-GB" sz="2000" u="none" cap="none" strike="noStrike">
                          <a:solidFill>
                            <a:srgbClr val="000000"/>
                          </a:solidFill>
                          <a:latin typeface="Arial"/>
                          <a:ea typeface="Arial"/>
                          <a:cs typeface="Arial"/>
                          <a:sym typeface="Arial"/>
                        </a:rPr>
                        <a:t>Month</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1" lang="en-GB" sz="2000" u="none" cap="none" strike="noStrike">
                          <a:solidFill>
                            <a:srgbClr val="000000"/>
                          </a:solidFill>
                          <a:latin typeface="Arial"/>
                          <a:ea typeface="Arial"/>
                          <a:cs typeface="Arial"/>
                          <a:sym typeface="Arial"/>
                        </a:rPr>
                        <a:t>Monthly failure rate</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January</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2.90</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February</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2.99</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March</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2.48</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April</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1.48</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May</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2.71</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June</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4.17</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July</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3.74</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August</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3.04</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September</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1.23</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October</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2.72</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November</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3.23</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December</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3.40</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
        <p:nvSpPr>
          <p:cNvPr id="385" name="Shape 385"/>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6" name="Shape 386"/>
          <p:cNvSpPr/>
          <p:nvPr/>
        </p:nvSpPr>
        <p:spPr>
          <a:xfrm>
            <a:off x="4860032" y="1988840"/>
            <a:ext cx="3888432" cy="332398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400">
                <a:solidFill>
                  <a:schemeClr val="dk1"/>
                </a:solidFill>
                <a:latin typeface="Arial"/>
                <a:ea typeface="Arial"/>
                <a:cs typeface="Arial"/>
                <a:sym typeface="Arial"/>
              </a:rPr>
              <a:t>The </a:t>
            </a:r>
            <a:r>
              <a:rPr b="1" lang="en-GB" sz="2400">
                <a:solidFill>
                  <a:schemeClr val="dk1"/>
                </a:solidFill>
                <a:latin typeface="Arial"/>
                <a:ea typeface="Arial"/>
                <a:cs typeface="Arial"/>
                <a:sym typeface="Arial"/>
              </a:rPr>
              <a:t>mean</a:t>
            </a:r>
            <a:r>
              <a:rPr lang="en-GB" sz="2400">
                <a:solidFill>
                  <a:schemeClr val="dk1"/>
                </a:solidFill>
                <a:latin typeface="Arial"/>
                <a:ea typeface="Arial"/>
                <a:cs typeface="Arial"/>
                <a:sym typeface="Arial"/>
              </a:rPr>
              <a:t> is the sum of all observations divided by the number of observations.</a:t>
            </a: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SzPct val="25000"/>
              <a:buNone/>
            </a:pPr>
            <a:r>
              <a:rPr lang="en-GB" sz="2400">
                <a:solidFill>
                  <a:schemeClr val="dk1"/>
                </a:solidFill>
                <a:latin typeface="Arial"/>
                <a:ea typeface="Arial"/>
                <a:cs typeface="Arial"/>
                <a:sym typeface="Arial"/>
              </a:rPr>
              <a:t>Mean = (2.90 +...+ 3.40)/12              	= 2.84</a:t>
            </a: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SzPct val="25000"/>
              <a:buNone/>
            </a:pPr>
            <a:r>
              <a:rPr lang="en-GB" sz="2400">
                <a:solidFill>
                  <a:schemeClr val="dk1"/>
                </a:solidFill>
                <a:latin typeface="Arial"/>
                <a:ea typeface="Arial"/>
                <a:cs typeface="Arial"/>
                <a:sym typeface="Arial"/>
              </a:rPr>
              <a:t>Standard deviation = 0.84</a:t>
            </a: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7" name="Shape 387"/>
          <p:cNvSpPr txBox="1"/>
          <p:nvPr/>
        </p:nvSpPr>
        <p:spPr>
          <a:xfrm>
            <a:off x="5436096" y="5301207"/>
            <a:ext cx="2522239" cy="1070992"/>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sz="2400">
                <a:solidFill>
                  <a:srgbClr val="C00000"/>
                </a:solidFill>
                <a:latin typeface="Arial"/>
                <a:ea typeface="Arial"/>
                <a:cs typeface="Arial"/>
                <a:sym typeface="Arial"/>
              </a:rPr>
              <a:t>Test value: 2.1</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3959" u="none" cap="none" strike="noStrike">
                <a:solidFill>
                  <a:schemeClr val="dk1"/>
                </a:solidFill>
                <a:latin typeface="Calibri"/>
                <a:ea typeface="Calibri"/>
                <a:cs typeface="Calibri"/>
                <a:sym typeface="Calibri"/>
              </a:rPr>
              <a:t>One-sample t-test – key assumptions</a:t>
            </a:r>
          </a:p>
        </p:txBody>
      </p:sp>
      <p:sp>
        <p:nvSpPr>
          <p:cNvPr id="394" name="Shape 394"/>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Observations are independent</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Observations are normally distributed</a:t>
            </a:r>
          </a:p>
        </p:txBody>
      </p:sp>
      <p:sp>
        <p:nvSpPr>
          <p:cNvPr id="395" name="Shape 395"/>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1sttestexp.png" id="396" name="Shape 396"/>
          <p:cNvPicPr preferRelativeResize="0"/>
          <p:nvPr/>
        </p:nvPicPr>
        <p:blipFill rotWithShape="1">
          <a:blip r:embed="rId3">
            <a:alphaModFix/>
          </a:blip>
          <a:srcRect b="0" l="0" r="0" t="0"/>
          <a:stretch/>
        </p:blipFill>
        <p:spPr>
          <a:xfrm>
            <a:off x="2627783" y="3212975"/>
            <a:ext cx="3528391" cy="352839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1" name="Shape 401"/>
        <p:cNvGrpSpPr/>
        <p:nvPr/>
      </p:nvGrpSpPr>
      <p:grpSpPr>
        <a:xfrm>
          <a:off x="0" y="0"/>
          <a:ext cx="0" cy="0"/>
          <a:chOff x="0" y="0"/>
          <a:chExt cx="0" cy="0"/>
        </a:xfrm>
      </p:grpSpPr>
      <p:sp>
        <p:nvSpPr>
          <p:cNvPr id="402" name="Shape 40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One-sample t-test - results</a:t>
            </a:r>
          </a:p>
        </p:txBody>
      </p:sp>
      <p:sp>
        <p:nvSpPr>
          <p:cNvPr id="403" name="Shape 403"/>
          <p:cNvSpPr txBox="1"/>
          <p:nvPr>
            <p:ph idx="1" type="body"/>
          </p:nvPr>
        </p:nvSpPr>
        <p:spPr>
          <a:xfrm>
            <a:off x="457200" y="1340767"/>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Test statistic:</a:t>
            </a:r>
          </a:p>
          <a:p>
            <a:pPr indent="-342900" lvl="0" marL="342900" marR="0" rtl="0" algn="l">
              <a:spcBef>
                <a:spcPts val="640"/>
              </a:spcBef>
              <a:spcAft>
                <a:spcPts val="0"/>
              </a:spcAft>
              <a:buClr>
                <a:schemeClr val="dk1"/>
              </a:buClr>
              <a:buSzPct val="25000"/>
              <a:buFont typeface="Arial"/>
              <a:buNone/>
            </a:pPr>
            <a:r>
              <a:t/>
            </a:r>
            <a:endParaRPr b="1"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pic>
        <p:nvPicPr>
          <p:cNvPr id="404" name="Shape 404"/>
          <p:cNvPicPr preferRelativeResize="0"/>
          <p:nvPr/>
        </p:nvPicPr>
        <p:blipFill rotWithShape="1">
          <a:blip r:embed="rId3">
            <a:alphaModFix/>
          </a:blip>
          <a:srcRect b="0" l="0" r="0" t="0"/>
          <a:stretch/>
        </p:blipFill>
        <p:spPr>
          <a:xfrm>
            <a:off x="107950" y="1870646"/>
            <a:ext cx="8856662" cy="1630361"/>
          </a:xfrm>
          <a:prstGeom prst="rect">
            <a:avLst/>
          </a:prstGeom>
          <a:noFill/>
          <a:ln>
            <a:noFill/>
          </a:ln>
        </p:spPr>
      </p:pic>
      <p:grpSp>
        <p:nvGrpSpPr>
          <p:cNvPr id="405" name="Shape 405"/>
          <p:cNvGrpSpPr/>
          <p:nvPr/>
        </p:nvGrpSpPr>
        <p:grpSpPr>
          <a:xfrm>
            <a:off x="3180184" y="3549351"/>
            <a:ext cx="2759968" cy="2759968"/>
            <a:chOff x="3059832" y="3549351"/>
            <a:chExt cx="2759968" cy="2759968"/>
          </a:xfrm>
        </p:grpSpPr>
        <p:pic>
          <p:nvPicPr>
            <p:cNvPr descr="OneSampleTTest.png" id="406" name="Shape 406"/>
            <p:cNvPicPr preferRelativeResize="0"/>
            <p:nvPr/>
          </p:nvPicPr>
          <p:blipFill rotWithShape="1">
            <a:blip r:embed="rId4">
              <a:alphaModFix/>
            </a:blip>
            <a:srcRect b="0" l="0" r="0" t="0"/>
            <a:stretch/>
          </p:blipFill>
          <p:spPr>
            <a:xfrm>
              <a:off x="3059832" y="3549351"/>
              <a:ext cx="2759968" cy="2759968"/>
            </a:xfrm>
            <a:prstGeom prst="rect">
              <a:avLst/>
            </a:prstGeom>
            <a:noFill/>
            <a:ln>
              <a:noFill/>
            </a:ln>
          </p:spPr>
        </p:pic>
        <p:cxnSp>
          <p:nvCxnSpPr>
            <p:cNvPr id="407" name="Shape 407"/>
            <p:cNvCxnSpPr/>
            <p:nvPr/>
          </p:nvCxnSpPr>
          <p:spPr>
            <a:xfrm>
              <a:off x="3707903" y="5013176"/>
              <a:ext cx="0" cy="720080"/>
            </a:xfrm>
            <a:prstGeom prst="straightConnector1">
              <a:avLst/>
            </a:prstGeom>
            <a:noFill/>
            <a:ln cap="flat" cmpd="sng" w="63500">
              <a:solidFill>
                <a:srgbClr val="4A7DBA"/>
              </a:solidFill>
              <a:prstDash val="solid"/>
              <a:round/>
              <a:headEnd len="med" w="med" type="none"/>
              <a:tailEnd len="lg" w="lg" type="stealth"/>
            </a:ln>
          </p:spPr>
        </p:cxnSp>
        <p:cxnSp>
          <p:nvCxnSpPr>
            <p:cNvPr id="408" name="Shape 408"/>
            <p:cNvCxnSpPr/>
            <p:nvPr/>
          </p:nvCxnSpPr>
          <p:spPr>
            <a:xfrm>
              <a:off x="5292080" y="5021155"/>
              <a:ext cx="0" cy="712099"/>
            </a:xfrm>
            <a:prstGeom prst="straightConnector1">
              <a:avLst/>
            </a:prstGeom>
            <a:noFill/>
            <a:ln cap="flat" cmpd="sng" w="63500">
              <a:solidFill>
                <a:srgbClr val="4A7DBA"/>
              </a:solidFill>
              <a:prstDash val="solid"/>
              <a:round/>
              <a:headEnd len="med" w="med" type="none"/>
              <a:tailEnd len="lg" w="lg" type="stealth"/>
            </a:ln>
          </p:spPr>
        </p:cxn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3" name="Shape 413"/>
        <p:cNvGrpSpPr/>
        <p:nvPr/>
      </p:nvGrpSpPr>
      <p:grpSpPr>
        <a:xfrm>
          <a:off x="0" y="0"/>
          <a:ext cx="0" cy="0"/>
          <a:chOff x="0" y="0"/>
          <a:chExt cx="0" cy="0"/>
        </a:xfrm>
      </p:grpSpPr>
      <p:sp>
        <p:nvSpPr>
          <p:cNvPr id="414" name="Shape 41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One-sample t-test - results</a:t>
            </a:r>
          </a:p>
        </p:txBody>
      </p:sp>
      <p:grpSp>
        <p:nvGrpSpPr>
          <p:cNvPr id="415" name="Shape 415"/>
          <p:cNvGrpSpPr/>
          <p:nvPr/>
        </p:nvGrpSpPr>
        <p:grpSpPr>
          <a:xfrm>
            <a:off x="1619671" y="1268759"/>
            <a:ext cx="5760639" cy="5472608"/>
            <a:chOff x="3059832" y="3549351"/>
            <a:chExt cx="2759968" cy="2759968"/>
          </a:xfrm>
        </p:grpSpPr>
        <p:pic>
          <p:nvPicPr>
            <p:cNvPr descr="OneSampleTTest.png" id="416" name="Shape 416"/>
            <p:cNvPicPr preferRelativeResize="0"/>
            <p:nvPr/>
          </p:nvPicPr>
          <p:blipFill rotWithShape="1">
            <a:blip r:embed="rId3">
              <a:alphaModFix/>
            </a:blip>
            <a:srcRect b="0" l="0" r="0" t="0"/>
            <a:stretch/>
          </p:blipFill>
          <p:spPr>
            <a:xfrm>
              <a:off x="3059832" y="3549351"/>
              <a:ext cx="2759968" cy="2759968"/>
            </a:xfrm>
            <a:prstGeom prst="rect">
              <a:avLst/>
            </a:prstGeom>
            <a:noFill/>
            <a:ln>
              <a:noFill/>
            </a:ln>
          </p:spPr>
        </p:pic>
        <p:cxnSp>
          <p:nvCxnSpPr>
            <p:cNvPr id="417" name="Shape 417"/>
            <p:cNvCxnSpPr/>
            <p:nvPr/>
          </p:nvCxnSpPr>
          <p:spPr>
            <a:xfrm>
              <a:off x="3707903" y="5013176"/>
              <a:ext cx="0" cy="720080"/>
            </a:xfrm>
            <a:prstGeom prst="straightConnector1">
              <a:avLst/>
            </a:prstGeom>
            <a:noFill/>
            <a:ln cap="flat" cmpd="sng" w="63500">
              <a:solidFill>
                <a:srgbClr val="4A7DBA"/>
              </a:solidFill>
              <a:prstDash val="solid"/>
              <a:round/>
              <a:headEnd len="med" w="med" type="none"/>
              <a:tailEnd len="lg" w="lg" type="stealth"/>
            </a:ln>
          </p:spPr>
        </p:cxnSp>
        <p:cxnSp>
          <p:nvCxnSpPr>
            <p:cNvPr id="418" name="Shape 418"/>
            <p:cNvCxnSpPr/>
            <p:nvPr/>
          </p:nvCxnSpPr>
          <p:spPr>
            <a:xfrm>
              <a:off x="5292080" y="5021155"/>
              <a:ext cx="0" cy="712099"/>
            </a:xfrm>
            <a:prstGeom prst="straightConnector1">
              <a:avLst/>
            </a:prstGeom>
            <a:noFill/>
            <a:ln cap="flat" cmpd="sng" w="63500">
              <a:solidFill>
                <a:srgbClr val="4A7DBA"/>
              </a:solidFill>
              <a:prstDash val="solid"/>
              <a:round/>
              <a:headEnd len="med" w="med" type="none"/>
              <a:tailEnd len="lg" w="lg" type="stealth"/>
            </a:ln>
          </p:spPr>
        </p:cxn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x="0" y="0"/>
          <a:ext cx="0" cy="0"/>
          <a:chOff x="0" y="0"/>
          <a:chExt cx="0" cy="0"/>
        </a:xfrm>
      </p:grpSpPr>
      <p:sp>
        <p:nvSpPr>
          <p:cNvPr id="424" name="Shape 42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One-sample t-test - results</a:t>
            </a:r>
          </a:p>
        </p:txBody>
      </p:sp>
      <p:sp>
        <p:nvSpPr>
          <p:cNvPr id="425" name="Shape 425"/>
          <p:cNvSpPr txBox="1"/>
          <p:nvPr>
            <p:ph idx="1" type="body"/>
          </p:nvPr>
        </p:nvSpPr>
        <p:spPr>
          <a:xfrm>
            <a:off x="457200" y="1340767"/>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Test statistic:</a:t>
            </a:r>
          </a:p>
          <a:p>
            <a:pPr indent="-342900" lvl="0" marL="342900" marR="0" rtl="0" algn="l">
              <a:spcBef>
                <a:spcPts val="640"/>
              </a:spcBef>
              <a:spcAft>
                <a:spcPts val="0"/>
              </a:spcAft>
              <a:buClr>
                <a:schemeClr val="dk1"/>
              </a:buClr>
              <a:buSzPct val="25000"/>
              <a:buFont typeface="Arial"/>
              <a:buNone/>
            </a:pPr>
            <a:r>
              <a:t/>
            </a:r>
            <a:endParaRPr b="1"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
        <p:nvSpPr>
          <p:cNvPr id="426" name="Shape 426"/>
          <p:cNvSpPr txBox="1"/>
          <p:nvPr/>
        </p:nvSpPr>
        <p:spPr>
          <a:xfrm>
            <a:off x="323528" y="4725144"/>
            <a:ext cx="1356462" cy="52321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P = 0.01</a:t>
            </a:r>
          </a:p>
        </p:txBody>
      </p:sp>
      <p:sp>
        <p:nvSpPr>
          <p:cNvPr id="427" name="Shape 427"/>
          <p:cNvSpPr txBox="1"/>
          <p:nvPr/>
        </p:nvSpPr>
        <p:spPr>
          <a:xfrm>
            <a:off x="323528" y="3933055"/>
            <a:ext cx="1800199" cy="52321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df = 11</a:t>
            </a:r>
          </a:p>
        </p:txBody>
      </p:sp>
      <p:pic>
        <p:nvPicPr>
          <p:cNvPr id="428" name="Shape 428"/>
          <p:cNvPicPr preferRelativeResize="0"/>
          <p:nvPr/>
        </p:nvPicPr>
        <p:blipFill rotWithShape="1">
          <a:blip r:embed="rId3">
            <a:alphaModFix/>
          </a:blip>
          <a:srcRect b="0" l="0" r="0" t="0"/>
          <a:stretch/>
        </p:blipFill>
        <p:spPr>
          <a:xfrm>
            <a:off x="107950" y="1870646"/>
            <a:ext cx="8856662" cy="1630361"/>
          </a:xfrm>
          <a:prstGeom prst="rect">
            <a:avLst/>
          </a:prstGeom>
          <a:noFill/>
          <a:ln>
            <a:noFill/>
          </a:ln>
        </p:spPr>
      </p:pic>
      <p:sp>
        <p:nvSpPr>
          <p:cNvPr id="429" name="Shape 429"/>
          <p:cNvSpPr txBox="1"/>
          <p:nvPr/>
        </p:nvSpPr>
        <p:spPr>
          <a:xfrm>
            <a:off x="323528" y="5715253"/>
            <a:ext cx="8461375" cy="954106"/>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rgbClr val="C00000"/>
                </a:solidFill>
                <a:latin typeface="Calibri"/>
                <a:ea typeface="Calibri"/>
                <a:cs typeface="Calibri"/>
                <a:sym typeface="Calibri"/>
              </a:rPr>
              <a:t>Reject  H</a:t>
            </a:r>
            <a:r>
              <a:rPr baseline="-25000" lang="en-GB" sz="2800">
                <a:solidFill>
                  <a:srgbClr val="C00000"/>
                </a:solidFill>
                <a:latin typeface="Calibri"/>
                <a:ea typeface="Calibri"/>
                <a:cs typeface="Calibri"/>
                <a:sym typeface="Calibri"/>
              </a:rPr>
              <a:t>0</a:t>
            </a:r>
            <a:r>
              <a:rPr lang="en-GB" sz="2800">
                <a:solidFill>
                  <a:srgbClr val="C00000"/>
                </a:solidFill>
                <a:latin typeface="Calibri"/>
                <a:ea typeface="Calibri"/>
                <a:cs typeface="Calibri"/>
                <a:sym typeface="Calibri"/>
              </a:rPr>
              <a:t> </a:t>
            </a:r>
          </a:p>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(Evidence that mean monthly failure rate ≠ 2.1%.)</a:t>
            </a:r>
          </a:p>
        </p:txBody>
      </p:sp>
      <p:grpSp>
        <p:nvGrpSpPr>
          <p:cNvPr id="430" name="Shape 430"/>
          <p:cNvGrpSpPr/>
          <p:nvPr/>
        </p:nvGrpSpPr>
        <p:grpSpPr>
          <a:xfrm>
            <a:off x="3180184" y="3549351"/>
            <a:ext cx="2759968" cy="2759968"/>
            <a:chOff x="3059832" y="3549351"/>
            <a:chExt cx="2759968" cy="2759968"/>
          </a:xfrm>
        </p:grpSpPr>
        <p:pic>
          <p:nvPicPr>
            <p:cNvPr descr="OneSampleTTest.png" id="431" name="Shape 431"/>
            <p:cNvPicPr preferRelativeResize="0"/>
            <p:nvPr/>
          </p:nvPicPr>
          <p:blipFill rotWithShape="1">
            <a:blip r:embed="rId4">
              <a:alphaModFix/>
            </a:blip>
            <a:srcRect b="0" l="0" r="0" t="0"/>
            <a:stretch/>
          </p:blipFill>
          <p:spPr>
            <a:xfrm>
              <a:off x="3059832" y="3549351"/>
              <a:ext cx="2759968" cy="2759968"/>
            </a:xfrm>
            <a:prstGeom prst="rect">
              <a:avLst/>
            </a:prstGeom>
            <a:noFill/>
            <a:ln>
              <a:noFill/>
            </a:ln>
          </p:spPr>
        </p:pic>
        <p:cxnSp>
          <p:nvCxnSpPr>
            <p:cNvPr id="432" name="Shape 432"/>
            <p:cNvCxnSpPr/>
            <p:nvPr/>
          </p:nvCxnSpPr>
          <p:spPr>
            <a:xfrm>
              <a:off x="3707903" y="5013176"/>
              <a:ext cx="0" cy="720080"/>
            </a:xfrm>
            <a:prstGeom prst="straightConnector1">
              <a:avLst/>
            </a:prstGeom>
            <a:noFill/>
            <a:ln cap="flat" cmpd="sng" w="63500">
              <a:solidFill>
                <a:srgbClr val="4A7DBA"/>
              </a:solidFill>
              <a:prstDash val="solid"/>
              <a:round/>
              <a:headEnd len="med" w="med" type="none"/>
              <a:tailEnd len="lg" w="lg" type="stealth"/>
            </a:ln>
          </p:spPr>
        </p:cxnSp>
        <p:cxnSp>
          <p:nvCxnSpPr>
            <p:cNvPr id="433" name="Shape 433"/>
            <p:cNvCxnSpPr/>
            <p:nvPr/>
          </p:nvCxnSpPr>
          <p:spPr>
            <a:xfrm>
              <a:off x="5292080" y="5021155"/>
              <a:ext cx="0" cy="712099"/>
            </a:xfrm>
            <a:prstGeom prst="straightConnector1">
              <a:avLst/>
            </a:prstGeom>
            <a:noFill/>
            <a:ln cap="flat" cmpd="sng" w="63500">
              <a:solidFill>
                <a:srgbClr val="4A7DBA"/>
              </a:solidFill>
              <a:prstDash val="solid"/>
              <a:round/>
              <a:headEnd len="med" w="med" type="none"/>
              <a:tailEnd len="lg" w="lg" type="stealth"/>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500"/>
                                        <p:tgtEl>
                                          <p:spTgt spid="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500"/>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500"/>
                                        <p:tgtEl>
                                          <p:spTgt spid="4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Beginning a study</a:t>
            </a:r>
          </a:p>
        </p:txBody>
      </p:sp>
      <p:sp>
        <p:nvSpPr>
          <p:cNvPr id="109" name="Shape 109"/>
          <p:cNvSpPr txBox="1"/>
          <p:nvPr>
            <p:ph idx="1" type="body"/>
          </p:nvPr>
        </p:nvSpPr>
        <p:spPr>
          <a:xfrm>
            <a:off x="457200" y="1600200"/>
            <a:ext cx="8229600" cy="4997152"/>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Which samples to include?</a:t>
            </a:r>
          </a:p>
          <a:p>
            <a:pPr indent="-285750" lvl="1" marL="742950" marR="0" rtl="0" algn="l">
              <a:spcBef>
                <a:spcPts val="560"/>
              </a:spcBef>
              <a:spcAft>
                <a:spcPts val="0"/>
              </a:spcAft>
              <a:buClr>
                <a:schemeClr val="dk1"/>
              </a:buClr>
              <a:buSzPct val="100000"/>
              <a:buFont typeface="Merriweather Sans"/>
              <a:buChar char="-"/>
            </a:pPr>
            <a:r>
              <a:rPr b="0" i="0" lang="en-GB" sz="2800" u="none" cap="none" strike="noStrike">
                <a:solidFill>
                  <a:schemeClr val="dk1"/>
                </a:solidFill>
                <a:latin typeface="Calibri"/>
                <a:ea typeface="Calibri"/>
                <a:cs typeface="Calibri"/>
                <a:sym typeface="Calibri"/>
              </a:rPr>
              <a:t>Randomly selected?</a:t>
            </a:r>
          </a:p>
          <a:p>
            <a:pPr indent="-285750" lvl="1" marL="742950" marR="0" rtl="0" algn="l">
              <a:spcBef>
                <a:spcPts val="560"/>
              </a:spcBef>
              <a:spcAft>
                <a:spcPts val="0"/>
              </a:spcAft>
              <a:buClr>
                <a:schemeClr val="dk1"/>
              </a:buClr>
              <a:buSzPct val="100000"/>
              <a:buFont typeface="Merriweather Sans"/>
              <a:buChar char="-"/>
            </a:pPr>
            <a:r>
              <a:rPr lang="en-GB"/>
              <a:t>G</a:t>
            </a:r>
            <a:r>
              <a:rPr b="0" i="0" lang="en-GB" sz="2800" u="none" cap="none" strike="noStrike">
                <a:solidFill>
                  <a:schemeClr val="dk1"/>
                </a:solidFill>
                <a:latin typeface="Calibri"/>
                <a:ea typeface="Calibri"/>
                <a:cs typeface="Calibri"/>
                <a:sym typeface="Calibri"/>
              </a:rPr>
              <a:t>eneralisability</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Always think about the statistical analysis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Randomised comparisons, or biased?</a:t>
            </a:r>
          </a:p>
          <a:p>
            <a:pPr lvl="1" rtl="0">
              <a:spcBef>
                <a:spcPts val="0"/>
              </a:spcBef>
              <a:buClr>
                <a:schemeClr val="dk1"/>
              </a:buClr>
              <a:buSzPct val="100000"/>
              <a:buFont typeface="Arial"/>
              <a:buChar char="-"/>
            </a:pPr>
            <a:r>
              <a:rPr lang="en-GB">
                <a:solidFill>
                  <a:srgbClr val="000000"/>
                </a:solidFill>
              </a:rPr>
              <a:t>Any dependency between measurements?</a:t>
            </a:r>
          </a:p>
          <a:p>
            <a:pPr indent="-285750" lvl="1" marL="742950" marR="0" rtl="0" algn="l">
              <a:spcBef>
                <a:spcPts val="560"/>
              </a:spcBef>
              <a:spcAft>
                <a:spcPts val="0"/>
              </a:spcAft>
              <a:buClr>
                <a:srgbClr val="000000"/>
              </a:buClr>
              <a:buSzPct val="100000"/>
              <a:buFont typeface="Arial"/>
              <a:buChar char="-"/>
            </a:pPr>
            <a:r>
              <a:rPr lang="en-GB"/>
              <a:t>Data type?</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Distribution of data?</a:t>
            </a:r>
          </a:p>
          <a:p>
            <a:pPr indent="-228600" lvl="2" marL="1143000" marR="0" rtl="0" algn="l">
              <a:spcBef>
                <a:spcPts val="48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Normally distributed? Skewed? Bimodal?</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7" name="Shape 437"/>
        <p:cNvGrpSpPr/>
        <p:nvPr/>
      </p:nvGrpSpPr>
      <p:grpSpPr>
        <a:xfrm>
          <a:off x="0" y="0"/>
          <a:ext cx="0" cy="0"/>
          <a:chOff x="0" y="0"/>
          <a:chExt cx="0" cy="0"/>
        </a:xfrm>
      </p:grpSpPr>
      <p:sp>
        <p:nvSpPr>
          <p:cNvPr id="438" name="Shape 43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One-sample t-test results</a:t>
            </a:r>
          </a:p>
        </p:txBody>
      </p:sp>
      <p:sp>
        <p:nvSpPr>
          <p:cNvPr id="439" name="Shape 439"/>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The mean monthly failure rate of microarrays in the Genomics core is 2.84 (95% CI: 2.30, 3.37).</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It is not equal to the hypothesized mean proposed by the company of 2.1.</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t=3.07, df=11, p=0.01</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4" name="Shape 444"/>
        <p:cNvGrpSpPr/>
        <p:nvPr/>
      </p:nvGrpSpPr>
      <p:grpSpPr>
        <a:xfrm>
          <a:off x="0" y="0"/>
          <a:ext cx="0" cy="0"/>
          <a:chOff x="0" y="0"/>
          <a:chExt cx="0" cy="0"/>
        </a:xfrm>
      </p:grpSpPr>
      <p:sp>
        <p:nvSpPr>
          <p:cNvPr id="445" name="Shape 445"/>
          <p:cNvSpPr txBox="1"/>
          <p:nvPr>
            <p:ph type="title"/>
          </p:nvPr>
        </p:nvSpPr>
        <p:spPr>
          <a:xfrm>
            <a:off x="142875" y="274637"/>
            <a:ext cx="8858249"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Two-sample t-test</a:t>
            </a:r>
          </a:p>
        </p:txBody>
      </p:sp>
      <p:sp>
        <p:nvSpPr>
          <p:cNvPr id="446" name="Shape 446"/>
          <p:cNvSpPr txBox="1"/>
          <p:nvPr>
            <p:ph idx="1" type="body"/>
          </p:nvPr>
        </p:nvSpPr>
        <p:spPr>
          <a:xfrm>
            <a:off x="142875" y="1600200"/>
            <a:ext cx="8786813"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Two types of two-sample t-test:</a:t>
            </a:r>
          </a:p>
          <a:p>
            <a:pPr indent="-342900" lvl="0" marL="342900" marR="0" rtl="0" algn="l">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rgbClr val="C00000"/>
              </a:buClr>
              <a:buSzPct val="100000"/>
              <a:buFont typeface="Arial"/>
              <a:buChar char="–"/>
            </a:pPr>
            <a:r>
              <a:rPr b="0" i="0" lang="en-GB" sz="2800" u="none" cap="none" strike="noStrike">
                <a:solidFill>
                  <a:srgbClr val="C00000"/>
                </a:solidFill>
                <a:latin typeface="Calibri"/>
                <a:ea typeface="Calibri"/>
                <a:cs typeface="Calibri"/>
                <a:sym typeface="Calibri"/>
              </a:rPr>
              <a:t>Independent</a:t>
            </a:r>
            <a:r>
              <a:rPr b="0" i="0" lang="en-GB" sz="2800" u="none" cap="none" strike="noStrike">
                <a:solidFill>
                  <a:schemeClr val="dk1"/>
                </a:solidFill>
                <a:latin typeface="Calibri"/>
                <a:ea typeface="Calibri"/>
                <a:cs typeface="Calibri"/>
                <a:sym typeface="Calibri"/>
              </a:rPr>
              <a:t>: </a:t>
            </a:r>
          </a:p>
          <a:p>
            <a:pPr indent="-342900" lvl="0" marL="342900" marR="0" rtl="0" algn="l">
              <a:spcBef>
                <a:spcPts val="64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	e.g. the weight of two different breeds of mice.</a:t>
            </a:r>
          </a:p>
          <a:p>
            <a:pPr indent="-342900" lvl="0" marL="342900" marR="0" rtl="0" algn="l">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rgbClr val="C00000"/>
              </a:buClr>
              <a:buSzPct val="100000"/>
              <a:buFont typeface="Arial"/>
              <a:buChar char="–"/>
            </a:pPr>
            <a:r>
              <a:rPr b="0" i="0" lang="en-GB" sz="2800" u="none" cap="none" strike="noStrike">
                <a:solidFill>
                  <a:srgbClr val="C00000"/>
                </a:solidFill>
                <a:latin typeface="Calibri"/>
                <a:ea typeface="Calibri"/>
                <a:cs typeface="Calibri"/>
                <a:sym typeface="Calibri"/>
              </a:rPr>
              <a:t>Paired</a:t>
            </a:r>
            <a:r>
              <a:rPr b="0" i="0" lang="en-GB" sz="2800" u="none" cap="none" strike="noStrike">
                <a:solidFill>
                  <a:schemeClr val="dk1"/>
                </a:solidFill>
                <a:latin typeface="Calibri"/>
                <a:ea typeface="Calibri"/>
                <a:cs typeface="Calibri"/>
                <a:sym typeface="Calibri"/>
              </a:rPr>
              <a:t>: </a:t>
            </a:r>
          </a:p>
          <a:p>
            <a:pPr indent="-342900" lvl="0" marL="342900" marR="0" rtl="0" algn="l">
              <a:spcBef>
                <a:spcPts val="64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	e.g. a measurement of disease at two different parts of the body in the same patient/animal.</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1" name="Shape 451"/>
        <p:cNvGrpSpPr/>
        <p:nvPr/>
      </p:nvGrpSpPr>
      <p:grpSpPr>
        <a:xfrm>
          <a:off x="0" y="0"/>
          <a:ext cx="0" cy="0"/>
          <a:chOff x="0" y="0"/>
          <a:chExt cx="0" cy="0"/>
        </a:xfrm>
      </p:grpSpPr>
      <p:sp>
        <p:nvSpPr>
          <p:cNvPr id="452" name="Shape 452"/>
          <p:cNvSpPr txBox="1"/>
          <p:nvPr>
            <p:ph idx="1" type="body"/>
          </p:nvPr>
        </p:nvSpPr>
        <p:spPr>
          <a:xfrm>
            <a:off x="251519" y="1484783"/>
            <a:ext cx="8715374" cy="5112567"/>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None/>
            </a:pPr>
            <a:r>
              <a:t/>
            </a:r>
            <a:endParaRPr b="1"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25000"/>
              <a:buFont typeface="Arial"/>
              <a:buNone/>
            </a:pPr>
            <a:r>
              <a:rPr b="1" i="0" lang="en-GB" sz="2800" u="none" cap="none" strike="noStrike">
                <a:solidFill>
                  <a:schemeClr val="dk1"/>
                </a:solidFill>
                <a:latin typeface="Calibri"/>
                <a:ea typeface="Calibri"/>
                <a:cs typeface="Calibri"/>
                <a:sym typeface="Calibri"/>
              </a:rPr>
              <a:t>	E.g. Research question: </a:t>
            </a:r>
            <a:r>
              <a:rPr b="0" i="0" lang="en-GB" sz="2800" u="none" cap="none" strike="noStrike">
                <a:solidFill>
                  <a:schemeClr val="dk1"/>
                </a:solidFill>
                <a:latin typeface="Calibri"/>
                <a:ea typeface="Calibri"/>
                <a:cs typeface="Calibri"/>
                <a:sym typeface="Calibri"/>
              </a:rPr>
              <a:t>40 male mice (20 of breed A and 20 of breed B) were weighed at 4 weeks old.</a:t>
            </a:r>
          </a:p>
          <a:p>
            <a:pPr indent="-342900" lvl="0" marL="342900" marR="0" rtl="0" algn="l">
              <a:spcBef>
                <a:spcPts val="560"/>
              </a:spcBef>
              <a:spcAft>
                <a:spcPts val="0"/>
              </a:spcAft>
              <a:buClr>
                <a:schemeClr val="dk1"/>
              </a:buClr>
              <a:buSzPct val="100000"/>
              <a:buFont typeface="Arial"/>
              <a:buNone/>
            </a:pPr>
            <a:r>
              <a:t/>
            </a:r>
            <a:endParaRPr b="1" i="0" sz="2800" u="none" cap="none" strike="noStrike">
              <a:solidFill>
                <a:srgbClr val="C00000"/>
              </a:solidFill>
              <a:latin typeface="Calibri"/>
              <a:ea typeface="Calibri"/>
              <a:cs typeface="Calibri"/>
              <a:sym typeface="Calibri"/>
            </a:endParaRPr>
          </a:p>
          <a:p>
            <a:pPr indent="-342900" lvl="0" marL="342900" marR="0" rtl="0" algn="l">
              <a:spcBef>
                <a:spcPts val="560"/>
              </a:spcBef>
              <a:spcAft>
                <a:spcPts val="0"/>
              </a:spcAft>
              <a:buClr>
                <a:srgbClr val="C00000"/>
              </a:buClr>
              <a:buSzPct val="25000"/>
              <a:buFont typeface="Arial"/>
              <a:buNone/>
            </a:pPr>
            <a:r>
              <a:rPr b="0" i="0" lang="en-GB" sz="2800" u="none" cap="none" strike="noStrike">
                <a:solidFill>
                  <a:srgbClr val="C00000"/>
                </a:solidFill>
                <a:latin typeface="Calibri"/>
                <a:ea typeface="Calibri"/>
                <a:cs typeface="Calibri"/>
                <a:sym typeface="Calibri"/>
              </a:rPr>
              <a:t>	Does the weight of 4 week old male mice depend on breed?  </a:t>
            </a: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rgbClr val="C00000"/>
              </a:solidFill>
              <a:latin typeface="Calibri"/>
              <a:ea typeface="Calibri"/>
              <a:cs typeface="Calibri"/>
              <a:sym typeface="Calibri"/>
            </a:endParaRPr>
          </a:p>
          <a:p>
            <a:pPr indent="-342900" lvl="0" marL="342900" marR="0" rtl="0" algn="l">
              <a:spcBef>
                <a:spcPts val="560"/>
              </a:spcBef>
              <a:spcAft>
                <a:spcPts val="0"/>
              </a:spcAft>
              <a:buClr>
                <a:schemeClr val="dk1"/>
              </a:buClr>
              <a:buSzPct val="25000"/>
              <a:buFont typeface="Arial"/>
              <a:buNone/>
            </a:pPr>
            <a:r>
              <a:rPr b="0" i="0" lang="en-GB" sz="2800" u="none" cap="none" strike="noStrike">
                <a:solidFill>
                  <a:schemeClr val="dk1"/>
                </a:solidFill>
                <a:latin typeface="Calibri"/>
                <a:ea typeface="Calibri"/>
                <a:cs typeface="Calibri"/>
                <a:sym typeface="Calibri"/>
              </a:rPr>
              <a:t>	</a:t>
            </a:r>
          </a:p>
          <a:p>
            <a:pPr indent="-342900" lvl="0" marL="342900" marR="0" rtl="0" algn="l">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sp>
        <p:nvSpPr>
          <p:cNvPr id="453" name="Shape 45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3959" u="none" cap="none" strike="noStrike">
                <a:solidFill>
                  <a:schemeClr val="dk1"/>
                </a:solidFill>
                <a:latin typeface="Calibri"/>
                <a:ea typeface="Calibri"/>
                <a:cs typeface="Calibri"/>
                <a:sym typeface="Calibri"/>
              </a:rPr>
              <a:t>Independent two-sample t-test</a:t>
            </a:r>
            <a:br>
              <a:rPr b="0" i="0" lang="en-GB" sz="3959" u="none" cap="none" strike="noStrike">
                <a:solidFill>
                  <a:schemeClr val="dk1"/>
                </a:solidFill>
                <a:latin typeface="Calibri"/>
                <a:ea typeface="Calibri"/>
                <a:cs typeface="Calibri"/>
                <a:sym typeface="Calibri"/>
              </a:rPr>
            </a:br>
            <a:r>
              <a:rPr b="0" i="0" lang="en-GB" sz="3600" u="none" cap="none" strike="noStrike">
                <a:solidFill>
                  <a:srgbClr val="C00000"/>
                </a:solidFill>
                <a:latin typeface="Calibri"/>
                <a:ea typeface="Calibri"/>
                <a:cs typeface="Calibri"/>
                <a:sym typeface="Calibri"/>
              </a:rPr>
              <a:t>Does mean of group A = mean of group B?</a:t>
            </a:r>
          </a:p>
        </p:txBody>
      </p:sp>
      <p:grpSp>
        <p:nvGrpSpPr>
          <p:cNvPr id="454" name="Shape 454"/>
          <p:cNvGrpSpPr/>
          <p:nvPr/>
        </p:nvGrpSpPr>
        <p:grpSpPr>
          <a:xfrm>
            <a:off x="4499992" y="4653135"/>
            <a:ext cx="3600400" cy="1656184"/>
            <a:chOff x="4644008" y="2852935"/>
            <a:chExt cx="3672408" cy="1528511"/>
          </a:xfrm>
        </p:grpSpPr>
        <p:grpSp>
          <p:nvGrpSpPr>
            <p:cNvPr id="455" name="Shape 455"/>
            <p:cNvGrpSpPr/>
            <p:nvPr/>
          </p:nvGrpSpPr>
          <p:grpSpPr>
            <a:xfrm>
              <a:off x="4644008" y="2852935"/>
              <a:ext cx="3672408" cy="1528511"/>
              <a:chOff x="4644008" y="2852935"/>
              <a:chExt cx="3672408" cy="1528511"/>
            </a:xfrm>
          </p:grpSpPr>
          <p:pic>
            <p:nvPicPr>
              <p:cNvPr descr="C:\Users\dawson04\AppData\Local\Microsoft\Windows\Temporary Internet Files\Content.IE5\IMKXYWC9\MC900052829[1].wmf" id="456" name="Shape 456"/>
              <p:cNvPicPr preferRelativeResize="0"/>
              <p:nvPr/>
            </p:nvPicPr>
            <p:blipFill rotWithShape="1">
              <a:blip r:embed="rId3">
                <a:alphaModFix/>
              </a:blip>
              <a:srcRect b="0" l="0" r="0" t="0"/>
              <a:stretch/>
            </p:blipFill>
            <p:spPr>
              <a:xfrm>
                <a:off x="7524328" y="3681046"/>
                <a:ext cx="792087" cy="684056"/>
              </a:xfrm>
              <a:prstGeom prst="rect">
                <a:avLst/>
              </a:prstGeom>
              <a:noFill/>
              <a:ln>
                <a:noFill/>
              </a:ln>
            </p:spPr>
          </p:pic>
          <p:grpSp>
            <p:nvGrpSpPr>
              <p:cNvPr id="457" name="Shape 457"/>
              <p:cNvGrpSpPr/>
              <p:nvPr/>
            </p:nvGrpSpPr>
            <p:grpSpPr>
              <a:xfrm>
                <a:off x="4644008" y="2852935"/>
                <a:ext cx="3498095" cy="1528511"/>
                <a:chOff x="4644008" y="2852935"/>
                <a:chExt cx="3498095" cy="1528511"/>
              </a:xfrm>
            </p:grpSpPr>
            <p:pic>
              <p:nvPicPr>
                <p:cNvPr descr="C:\Users\dawson04\AppData\Local\Microsoft\Windows\Temporary Internet Files\Content.IE5\IMKXYWC9\MC900052829[1].wmf" id="458" name="Shape 458"/>
                <p:cNvPicPr preferRelativeResize="0"/>
                <p:nvPr/>
              </p:nvPicPr>
              <p:blipFill rotWithShape="1">
                <a:blip r:embed="rId3">
                  <a:alphaModFix/>
                </a:blip>
                <a:srcRect b="0" l="0" r="0" t="0"/>
                <a:stretch/>
              </p:blipFill>
              <p:spPr>
                <a:xfrm>
                  <a:off x="6660232" y="2852935"/>
                  <a:ext cx="1008112" cy="870617"/>
                </a:xfrm>
                <a:prstGeom prst="rect">
                  <a:avLst/>
                </a:prstGeom>
                <a:noFill/>
                <a:ln>
                  <a:noFill/>
                </a:ln>
              </p:spPr>
            </p:pic>
            <p:pic>
              <p:nvPicPr>
                <p:cNvPr descr="C:\Users\dawson04\AppData\Local\Microsoft\Windows\Temporary Internet Files\Content.IE5\IMKXYWC9\MC900052829[1].wmf" id="459" name="Shape 459"/>
                <p:cNvPicPr preferRelativeResize="0"/>
                <p:nvPr/>
              </p:nvPicPr>
              <p:blipFill rotWithShape="1">
                <a:blip r:embed="rId3">
                  <a:alphaModFix/>
                </a:blip>
                <a:srcRect b="0" l="0" r="0" t="0"/>
                <a:stretch/>
              </p:blipFill>
              <p:spPr>
                <a:xfrm flipH="1">
                  <a:off x="4644008" y="2924943"/>
                  <a:ext cx="750420" cy="648071"/>
                </a:xfrm>
                <a:prstGeom prst="rect">
                  <a:avLst/>
                </a:prstGeom>
                <a:noFill/>
                <a:ln>
                  <a:noFill/>
                </a:ln>
              </p:spPr>
            </p:pic>
            <p:pic>
              <p:nvPicPr>
                <p:cNvPr descr="C:\Users\dawson04\AppData\Local\Microsoft\Windows\Temporary Internet Files\Content.IE5\IMKXYWC9\MC900052829[1].wmf" id="460" name="Shape 460"/>
                <p:cNvPicPr preferRelativeResize="0"/>
                <p:nvPr/>
              </p:nvPicPr>
              <p:blipFill rotWithShape="1">
                <a:blip r:embed="rId3">
                  <a:alphaModFix/>
                </a:blip>
                <a:srcRect b="0" l="0" r="0" t="0"/>
                <a:stretch/>
              </p:blipFill>
              <p:spPr>
                <a:xfrm flipH="1">
                  <a:off x="4860032" y="3212975"/>
                  <a:ext cx="833799" cy="720080"/>
                </a:xfrm>
                <a:prstGeom prst="rect">
                  <a:avLst/>
                </a:prstGeom>
                <a:noFill/>
                <a:ln>
                  <a:noFill/>
                </a:ln>
              </p:spPr>
            </p:pic>
            <p:pic>
              <p:nvPicPr>
                <p:cNvPr descr="C:\Users\dawson04\AppData\Local\Microsoft\Windows\Temporary Internet Files\Content.IE5\IMKXYWC9\MC900052829[1].wmf" id="461" name="Shape 461"/>
                <p:cNvPicPr preferRelativeResize="0"/>
                <p:nvPr/>
              </p:nvPicPr>
              <p:blipFill rotWithShape="1">
                <a:blip r:embed="rId3">
                  <a:alphaModFix/>
                </a:blip>
                <a:srcRect b="0" l="0" r="0" t="0"/>
                <a:stretch/>
              </p:blipFill>
              <p:spPr>
                <a:xfrm>
                  <a:off x="5580112" y="2852935"/>
                  <a:ext cx="947476" cy="818252"/>
                </a:xfrm>
                <a:prstGeom prst="rect">
                  <a:avLst/>
                </a:prstGeom>
                <a:noFill/>
                <a:ln>
                  <a:noFill/>
                </a:ln>
              </p:spPr>
            </p:pic>
            <p:pic>
              <p:nvPicPr>
                <p:cNvPr descr="C:\Users\dawson04\AppData\Local\Microsoft\Windows\Temporary Internet Files\Content.IE5\IMKXYWC9\MC900052829[1].wmf" id="462" name="Shape 462"/>
                <p:cNvPicPr preferRelativeResize="0"/>
                <p:nvPr/>
              </p:nvPicPr>
              <p:blipFill rotWithShape="1">
                <a:blip r:embed="rId3">
                  <a:alphaModFix/>
                </a:blip>
                <a:srcRect b="0" l="0" r="0" t="0"/>
                <a:stretch/>
              </p:blipFill>
              <p:spPr>
                <a:xfrm flipH="1">
                  <a:off x="6660231" y="3573016"/>
                  <a:ext cx="936103" cy="808431"/>
                </a:xfrm>
                <a:prstGeom prst="rect">
                  <a:avLst/>
                </a:prstGeom>
                <a:noFill/>
                <a:ln>
                  <a:noFill/>
                </a:ln>
              </p:spPr>
            </p:pic>
            <p:pic>
              <p:nvPicPr>
                <p:cNvPr descr="C:\Users\dawson04\AppData\Local\Microsoft\Windows\Temporary Internet Files\Content.IE5\IMKXYWC9\MC900052829[1].wmf" id="463" name="Shape 463"/>
                <p:cNvPicPr preferRelativeResize="0"/>
                <p:nvPr/>
              </p:nvPicPr>
              <p:blipFill rotWithShape="1">
                <a:blip r:embed="rId3">
                  <a:alphaModFix/>
                </a:blip>
                <a:srcRect b="0" l="0" r="0" t="0"/>
                <a:stretch/>
              </p:blipFill>
              <p:spPr>
                <a:xfrm>
                  <a:off x="5940151" y="3573016"/>
                  <a:ext cx="917180" cy="792087"/>
                </a:xfrm>
                <a:prstGeom prst="rect">
                  <a:avLst/>
                </a:prstGeom>
                <a:noFill/>
                <a:ln>
                  <a:noFill/>
                </a:ln>
              </p:spPr>
            </p:pic>
            <p:pic>
              <p:nvPicPr>
                <p:cNvPr descr="C:\Users\dawson04\AppData\Local\Microsoft\Windows\Temporary Internet Files\Content.IE5\IMKXYWC9\MC900052829[1].wmf" id="464" name="Shape 464"/>
                <p:cNvPicPr preferRelativeResize="0"/>
                <p:nvPr/>
              </p:nvPicPr>
              <p:blipFill rotWithShape="1">
                <a:blip r:embed="rId3">
                  <a:alphaModFix/>
                </a:blip>
                <a:srcRect b="0" l="0" r="0" t="0"/>
                <a:stretch/>
              </p:blipFill>
              <p:spPr>
                <a:xfrm>
                  <a:off x="5364087" y="3645023"/>
                  <a:ext cx="822427" cy="710259"/>
                </a:xfrm>
                <a:prstGeom prst="rect">
                  <a:avLst/>
                </a:prstGeom>
                <a:noFill/>
                <a:ln>
                  <a:noFill/>
                </a:ln>
              </p:spPr>
            </p:pic>
            <p:pic>
              <p:nvPicPr>
                <p:cNvPr descr="C:\Users\dawson04\AppData\Local\Microsoft\Windows\Temporary Internet Files\Content.IE5\IMKXYWC9\MC900052829[1].wmf" id="465" name="Shape 465"/>
                <p:cNvPicPr preferRelativeResize="0"/>
                <p:nvPr/>
              </p:nvPicPr>
              <p:blipFill rotWithShape="1">
                <a:blip r:embed="rId3">
                  <a:alphaModFix/>
                </a:blip>
                <a:srcRect b="0" l="0" r="0" t="0"/>
                <a:stretch/>
              </p:blipFill>
              <p:spPr>
                <a:xfrm flipH="1">
                  <a:off x="7308303" y="2924943"/>
                  <a:ext cx="833799" cy="720080"/>
                </a:xfrm>
                <a:prstGeom prst="rect">
                  <a:avLst/>
                </a:prstGeom>
                <a:noFill/>
                <a:ln>
                  <a:noFill/>
                </a:ln>
              </p:spPr>
            </p:pic>
          </p:grpSp>
        </p:grpSp>
        <p:pic>
          <p:nvPicPr>
            <p:cNvPr descr="C:\Users\dawson04\AppData\Local\Microsoft\Windows\Temporary Internet Files\Content.IE5\IMKXYWC9\MC900052829[1].wmf" id="466" name="Shape 466"/>
            <p:cNvPicPr preferRelativeResize="0"/>
            <p:nvPr/>
          </p:nvPicPr>
          <p:blipFill rotWithShape="1">
            <a:blip r:embed="rId3">
              <a:alphaModFix/>
            </a:blip>
            <a:srcRect b="0" l="0" r="0" t="0"/>
            <a:stretch/>
          </p:blipFill>
          <p:spPr>
            <a:xfrm>
              <a:off x="6228183" y="3212975"/>
              <a:ext cx="947476" cy="818252"/>
            </a:xfrm>
            <a:prstGeom prst="rect">
              <a:avLst/>
            </a:prstGeom>
            <a:noFill/>
            <a:ln>
              <a:noFill/>
            </a:ln>
          </p:spPr>
        </p:pic>
      </p:grpSp>
      <p:grpSp>
        <p:nvGrpSpPr>
          <p:cNvPr id="467" name="Shape 467"/>
          <p:cNvGrpSpPr/>
          <p:nvPr/>
        </p:nvGrpSpPr>
        <p:grpSpPr>
          <a:xfrm>
            <a:off x="1043608" y="4725143"/>
            <a:ext cx="3312368" cy="1368151"/>
            <a:chOff x="395536" y="2852935"/>
            <a:chExt cx="3888432" cy="1476145"/>
          </a:xfrm>
        </p:grpSpPr>
        <p:pic>
          <p:nvPicPr>
            <p:cNvPr descr="C:\Users\dawson04\AppData\Local\Microsoft\Windows\Temporary Internet Files\Content.IE5\IMKXYWC9\MC900052829[1].wmf" id="468" name="Shape 468"/>
            <p:cNvPicPr preferRelativeResize="0"/>
            <p:nvPr/>
          </p:nvPicPr>
          <p:blipFill rotWithShape="1">
            <a:blip r:embed="rId4">
              <a:alphaModFix/>
            </a:blip>
            <a:srcRect b="0" l="0" r="0" t="0"/>
            <a:stretch/>
          </p:blipFill>
          <p:spPr>
            <a:xfrm>
              <a:off x="3491880" y="3212975"/>
              <a:ext cx="792087" cy="684056"/>
            </a:xfrm>
            <a:prstGeom prst="rect">
              <a:avLst/>
            </a:prstGeom>
            <a:noFill/>
            <a:ln>
              <a:noFill/>
            </a:ln>
          </p:spPr>
        </p:pic>
        <p:grpSp>
          <p:nvGrpSpPr>
            <p:cNvPr id="469" name="Shape 469"/>
            <p:cNvGrpSpPr/>
            <p:nvPr/>
          </p:nvGrpSpPr>
          <p:grpSpPr>
            <a:xfrm>
              <a:off x="395536" y="2852935"/>
              <a:ext cx="3456383" cy="1476145"/>
              <a:chOff x="395536" y="2852935"/>
              <a:chExt cx="3456383" cy="1476145"/>
            </a:xfrm>
          </p:grpSpPr>
          <p:pic>
            <p:nvPicPr>
              <p:cNvPr descr="C:\Users\dawson04\AppData\Local\Microsoft\Windows\Temporary Internet Files\Content.IE5\IMKXYWC9\MC900052829[1].wmf" id="470" name="Shape 470"/>
              <p:cNvPicPr preferRelativeResize="0"/>
              <p:nvPr/>
            </p:nvPicPr>
            <p:blipFill rotWithShape="1">
              <a:blip r:embed="rId4">
                <a:alphaModFix/>
              </a:blip>
              <a:srcRect b="0" l="0" r="0" t="0"/>
              <a:stretch/>
            </p:blipFill>
            <p:spPr>
              <a:xfrm flipH="1">
                <a:off x="1763687" y="2852935"/>
                <a:ext cx="720080" cy="621869"/>
              </a:xfrm>
              <a:prstGeom prst="rect">
                <a:avLst/>
              </a:prstGeom>
              <a:noFill/>
              <a:ln>
                <a:noFill/>
              </a:ln>
            </p:spPr>
          </p:pic>
          <p:pic>
            <p:nvPicPr>
              <p:cNvPr descr="C:\Users\dawson04\AppData\Local\Microsoft\Windows\Temporary Internet Files\Content.IE5\IMKXYWC9\MC900052829[1].wmf" id="471" name="Shape 471"/>
              <p:cNvPicPr preferRelativeResize="0"/>
              <p:nvPr/>
            </p:nvPicPr>
            <p:blipFill rotWithShape="1">
              <a:blip r:embed="rId4">
                <a:alphaModFix/>
              </a:blip>
              <a:srcRect b="0" l="0" r="0" t="0"/>
              <a:stretch/>
            </p:blipFill>
            <p:spPr>
              <a:xfrm>
                <a:off x="1259632" y="3068959"/>
                <a:ext cx="936103" cy="808431"/>
              </a:xfrm>
              <a:prstGeom prst="rect">
                <a:avLst/>
              </a:prstGeom>
              <a:noFill/>
              <a:ln>
                <a:noFill/>
              </a:ln>
            </p:spPr>
          </p:pic>
          <p:pic>
            <p:nvPicPr>
              <p:cNvPr descr="C:\Users\dawson04\AppData\Local\Microsoft\Windows\Temporary Internet Files\Content.IE5\IMKXYWC9\MC900052829[1].wmf" id="472" name="Shape 472"/>
              <p:cNvPicPr preferRelativeResize="0"/>
              <p:nvPr/>
            </p:nvPicPr>
            <p:blipFill rotWithShape="1">
              <a:blip r:embed="rId4">
                <a:alphaModFix/>
              </a:blip>
              <a:srcRect b="0" l="0" r="0" t="0"/>
              <a:stretch/>
            </p:blipFill>
            <p:spPr>
              <a:xfrm flipH="1">
                <a:off x="539552" y="3068959"/>
                <a:ext cx="720080" cy="621869"/>
              </a:xfrm>
              <a:prstGeom prst="rect">
                <a:avLst/>
              </a:prstGeom>
              <a:noFill/>
              <a:ln>
                <a:noFill/>
              </a:ln>
            </p:spPr>
          </p:pic>
          <p:pic>
            <p:nvPicPr>
              <p:cNvPr descr="C:\Users\dawson04\AppData\Local\Microsoft\Windows\Temporary Internet Files\Content.IE5\IMKXYWC9\MC900052829[1].wmf" id="473" name="Shape 473"/>
              <p:cNvPicPr preferRelativeResize="0"/>
              <p:nvPr/>
            </p:nvPicPr>
            <p:blipFill rotWithShape="1">
              <a:blip r:embed="rId4">
                <a:alphaModFix/>
              </a:blip>
              <a:srcRect b="0" l="0" r="0" t="0"/>
              <a:stretch/>
            </p:blipFill>
            <p:spPr>
              <a:xfrm>
                <a:off x="2267743" y="3068959"/>
                <a:ext cx="1008112" cy="870617"/>
              </a:xfrm>
              <a:prstGeom prst="rect">
                <a:avLst/>
              </a:prstGeom>
              <a:noFill/>
              <a:ln>
                <a:noFill/>
              </a:ln>
            </p:spPr>
          </p:pic>
          <p:pic>
            <p:nvPicPr>
              <p:cNvPr descr="C:\Users\dawson04\AppData\Local\Microsoft\Windows\Temporary Internet Files\Content.IE5\IMKXYWC9\MC900052829[1].wmf" id="474" name="Shape 474"/>
              <p:cNvPicPr preferRelativeResize="0"/>
              <p:nvPr/>
            </p:nvPicPr>
            <p:blipFill rotWithShape="1">
              <a:blip r:embed="rId4">
                <a:alphaModFix/>
              </a:blip>
              <a:srcRect b="0" l="0" r="0" t="0"/>
              <a:stretch/>
            </p:blipFill>
            <p:spPr>
              <a:xfrm>
                <a:off x="2843808" y="2852935"/>
                <a:ext cx="936103" cy="808431"/>
              </a:xfrm>
              <a:prstGeom prst="rect">
                <a:avLst/>
              </a:prstGeom>
              <a:noFill/>
              <a:ln>
                <a:noFill/>
              </a:ln>
            </p:spPr>
          </p:pic>
          <p:pic>
            <p:nvPicPr>
              <p:cNvPr descr="C:\Users\dawson04\AppData\Local\Microsoft\Windows\Temporary Internet Files\Content.IE5\IMKXYWC9\MC900052829[1].wmf" id="475" name="Shape 475"/>
              <p:cNvPicPr preferRelativeResize="0"/>
              <p:nvPr/>
            </p:nvPicPr>
            <p:blipFill rotWithShape="1">
              <a:blip r:embed="rId4">
                <a:alphaModFix/>
              </a:blip>
              <a:srcRect b="0" l="0" r="0" t="0"/>
              <a:stretch/>
            </p:blipFill>
            <p:spPr>
              <a:xfrm>
                <a:off x="2987824" y="3582837"/>
                <a:ext cx="864095" cy="746244"/>
              </a:xfrm>
              <a:prstGeom prst="rect">
                <a:avLst/>
              </a:prstGeom>
              <a:noFill/>
              <a:ln>
                <a:noFill/>
              </a:ln>
            </p:spPr>
          </p:pic>
          <p:pic>
            <p:nvPicPr>
              <p:cNvPr descr="C:\Users\dawson04\AppData\Local\Microsoft\Windows\Temporary Internet Files\Content.IE5\IMKXYWC9\MC900052829[1].wmf" id="476" name="Shape 476"/>
              <p:cNvPicPr preferRelativeResize="0"/>
              <p:nvPr/>
            </p:nvPicPr>
            <p:blipFill rotWithShape="1">
              <a:blip r:embed="rId4">
                <a:alphaModFix/>
              </a:blip>
              <a:srcRect b="0" l="0" r="0" t="0"/>
              <a:stretch/>
            </p:blipFill>
            <p:spPr>
              <a:xfrm flipH="1">
                <a:off x="1619671" y="3501007"/>
                <a:ext cx="917180" cy="792087"/>
              </a:xfrm>
              <a:prstGeom prst="rect">
                <a:avLst/>
              </a:prstGeom>
              <a:noFill/>
              <a:ln>
                <a:noFill/>
              </a:ln>
            </p:spPr>
          </p:pic>
          <p:pic>
            <p:nvPicPr>
              <p:cNvPr descr="C:\Users\dawson04\AppData\Local\Microsoft\Windows\Temporary Internet Files\Content.IE5\IMKXYWC9\MC900052829[1].wmf" id="477" name="Shape 477"/>
              <p:cNvPicPr preferRelativeResize="0"/>
              <p:nvPr/>
            </p:nvPicPr>
            <p:blipFill rotWithShape="1">
              <a:blip r:embed="rId4">
                <a:alphaModFix/>
              </a:blip>
              <a:srcRect b="0" l="0" r="0" t="0"/>
              <a:stretch/>
            </p:blipFill>
            <p:spPr>
              <a:xfrm>
                <a:off x="971600" y="3501007"/>
                <a:ext cx="936103" cy="808431"/>
              </a:xfrm>
              <a:prstGeom prst="rect">
                <a:avLst/>
              </a:prstGeom>
              <a:noFill/>
              <a:ln>
                <a:noFill/>
              </a:ln>
            </p:spPr>
          </p:pic>
          <p:pic>
            <p:nvPicPr>
              <p:cNvPr descr="C:\Users\dawson04\AppData\Local\Microsoft\Windows\Temporary Internet Files\Content.IE5\IMKXYWC9\MC900052829[1].wmf" id="478" name="Shape 478"/>
              <p:cNvPicPr preferRelativeResize="0"/>
              <p:nvPr/>
            </p:nvPicPr>
            <p:blipFill rotWithShape="1">
              <a:blip r:embed="rId4">
                <a:alphaModFix/>
              </a:blip>
              <a:srcRect b="0" l="0" r="0" t="0"/>
              <a:stretch/>
            </p:blipFill>
            <p:spPr>
              <a:xfrm>
                <a:off x="395536" y="3645023"/>
                <a:ext cx="792087" cy="684056"/>
              </a:xfrm>
              <a:prstGeom prst="rect">
                <a:avLst/>
              </a:prstGeom>
              <a:noFill/>
              <a:ln>
                <a:noFill/>
              </a:ln>
            </p:spPr>
          </p:pic>
        </p:gr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3" name="Shape 483"/>
        <p:cNvGrpSpPr/>
        <p:nvPr/>
      </p:nvGrpSpPr>
      <p:grpSpPr>
        <a:xfrm>
          <a:off x="0" y="0"/>
          <a:ext cx="0" cy="0"/>
          <a:chOff x="0" y="0"/>
          <a:chExt cx="0" cy="0"/>
        </a:xfrm>
      </p:grpSpPr>
      <p:sp>
        <p:nvSpPr>
          <p:cNvPr id="484" name="Shape 484"/>
          <p:cNvSpPr txBox="1"/>
          <p:nvPr>
            <p:ph idx="1" type="body"/>
          </p:nvPr>
        </p:nvSpPr>
        <p:spPr>
          <a:xfrm>
            <a:off x="251519" y="1484783"/>
            <a:ext cx="8715374" cy="5112567"/>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en-GB" sz="2800" u="none" cap="none" strike="noStrike">
                <a:solidFill>
                  <a:schemeClr val="dk1"/>
                </a:solidFill>
                <a:latin typeface="Calibri"/>
                <a:ea typeface="Calibri"/>
                <a:cs typeface="Calibri"/>
                <a:sym typeface="Calibri"/>
              </a:rPr>
              <a:t>	</a:t>
            </a:r>
          </a:p>
          <a:p>
            <a:pPr indent="-342900" lvl="0" marL="342900" marR="0" rtl="0" algn="l">
              <a:spcBef>
                <a:spcPts val="560"/>
              </a:spcBef>
              <a:spcAft>
                <a:spcPts val="0"/>
              </a:spcAft>
              <a:buClr>
                <a:schemeClr val="dk1"/>
              </a:buClr>
              <a:buSzPct val="100000"/>
              <a:buFont typeface="Arial"/>
              <a:buChar char="•"/>
            </a:pPr>
            <a:r>
              <a:rPr b="1" i="0" lang="en-GB" sz="2800" u="none" cap="none" strike="noStrike">
                <a:solidFill>
                  <a:schemeClr val="dk1"/>
                </a:solidFill>
                <a:latin typeface="Calibri"/>
                <a:ea typeface="Calibri"/>
                <a:cs typeface="Calibri"/>
                <a:sym typeface="Calibri"/>
              </a:rPr>
              <a:t>Null hypothesis, </a:t>
            </a:r>
            <a:r>
              <a:rPr b="1" i="0" lang="en-GB" sz="2800" u="none" cap="none" strike="noStrike">
                <a:solidFill>
                  <a:srgbClr val="C00000"/>
                </a:solidFill>
                <a:latin typeface="Calibri"/>
                <a:ea typeface="Calibri"/>
                <a:cs typeface="Calibri"/>
                <a:sym typeface="Calibri"/>
              </a:rPr>
              <a:t>H</a:t>
            </a:r>
            <a:r>
              <a:rPr b="1" baseline="-25000" i="0" lang="en-GB" sz="2800" u="none" cap="none" strike="noStrike">
                <a:solidFill>
                  <a:srgbClr val="C00000"/>
                </a:solidFill>
                <a:latin typeface="Calibri"/>
                <a:ea typeface="Calibri"/>
                <a:cs typeface="Calibri"/>
                <a:sym typeface="Calibri"/>
              </a:rPr>
              <a:t>0 </a:t>
            </a:r>
            <a:r>
              <a:rPr b="0" i="0" lang="en-GB" sz="2800" u="none" cap="none" strike="noStrike">
                <a:solidFill>
                  <a:schemeClr val="dk1"/>
                </a:solidFill>
                <a:latin typeface="Calibri"/>
                <a:ea typeface="Calibri"/>
                <a:cs typeface="Calibri"/>
                <a:sym typeface="Calibri"/>
              </a:rPr>
              <a:t>: </a:t>
            </a:r>
          </a:p>
          <a:p>
            <a:pPr indent="-342900" lvl="0" marL="342900" marR="0" rtl="0" algn="l">
              <a:spcBef>
                <a:spcPts val="560"/>
              </a:spcBef>
              <a:spcAft>
                <a:spcPts val="0"/>
              </a:spcAft>
              <a:buClr>
                <a:schemeClr val="dk1"/>
              </a:buClr>
              <a:buSzPct val="25000"/>
              <a:buFont typeface="Arial"/>
              <a:buNone/>
            </a:pPr>
            <a:r>
              <a:rPr b="0" i="0" lang="en-GB" sz="2800" u="none" cap="none" strike="noStrike">
                <a:solidFill>
                  <a:schemeClr val="dk1"/>
                </a:solidFill>
                <a:latin typeface="Calibri"/>
                <a:ea typeface="Calibri"/>
                <a:cs typeface="Calibri"/>
                <a:sym typeface="Calibri"/>
              </a:rPr>
              <a:t>	Mean weight of breed A = Mean weight of breed B.</a:t>
            </a:r>
          </a:p>
          <a:p>
            <a:pPr indent="-342900" lvl="0" marL="342900" marR="0" rtl="0" algn="l">
              <a:spcBef>
                <a:spcPts val="360"/>
              </a:spcBef>
              <a:spcAft>
                <a:spcPts val="0"/>
              </a:spcAft>
              <a:buClr>
                <a:schemeClr val="dk1"/>
              </a:buClr>
              <a:buSzPct val="100000"/>
              <a:buFont typeface="Arial"/>
              <a:buNone/>
            </a:pPr>
            <a:r>
              <a:t/>
            </a:r>
            <a:endParaRPr b="1" i="0" sz="1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Char char="•"/>
            </a:pPr>
            <a:r>
              <a:rPr b="1" i="0" lang="en-GB" sz="2800" u="none" cap="none" strike="noStrike">
                <a:solidFill>
                  <a:schemeClr val="dk1"/>
                </a:solidFill>
                <a:latin typeface="Calibri"/>
                <a:ea typeface="Calibri"/>
                <a:cs typeface="Calibri"/>
                <a:sym typeface="Calibri"/>
              </a:rPr>
              <a:t>Alternative hypothesis, </a:t>
            </a:r>
            <a:r>
              <a:rPr b="1" i="0" lang="en-GB" sz="2800" u="none" cap="none" strike="noStrike">
                <a:solidFill>
                  <a:srgbClr val="C00000"/>
                </a:solidFill>
                <a:latin typeface="Calibri"/>
                <a:ea typeface="Calibri"/>
                <a:cs typeface="Calibri"/>
                <a:sym typeface="Calibri"/>
              </a:rPr>
              <a:t>H</a:t>
            </a:r>
            <a:r>
              <a:rPr b="1" baseline="-25000" i="0" lang="en-GB" sz="2800" u="none" cap="none" strike="noStrike">
                <a:solidFill>
                  <a:srgbClr val="C00000"/>
                </a:solidFill>
                <a:latin typeface="Calibri"/>
                <a:ea typeface="Calibri"/>
                <a:cs typeface="Calibri"/>
                <a:sym typeface="Calibri"/>
              </a:rPr>
              <a:t>1 </a:t>
            </a:r>
            <a:r>
              <a:rPr b="0" i="0" lang="en-GB" sz="2800" u="none" cap="none" strike="noStrike">
                <a:solidFill>
                  <a:schemeClr val="dk1"/>
                </a:solidFill>
                <a:latin typeface="Calibri"/>
                <a:ea typeface="Calibri"/>
                <a:cs typeface="Calibri"/>
                <a:sym typeface="Calibri"/>
              </a:rPr>
              <a:t>: </a:t>
            </a:r>
          </a:p>
          <a:p>
            <a:pPr indent="-342900" lvl="0" marL="342900" marR="0" rtl="0" algn="l">
              <a:spcBef>
                <a:spcPts val="560"/>
              </a:spcBef>
              <a:spcAft>
                <a:spcPts val="0"/>
              </a:spcAft>
              <a:buClr>
                <a:schemeClr val="dk1"/>
              </a:buClr>
              <a:buSzPct val="25000"/>
              <a:buFont typeface="Arial"/>
              <a:buNone/>
            </a:pPr>
            <a:r>
              <a:rPr b="0" i="0" lang="en-GB" sz="2800" u="none" cap="none" strike="noStrike">
                <a:solidFill>
                  <a:schemeClr val="dk1"/>
                </a:solidFill>
                <a:latin typeface="Calibri"/>
                <a:ea typeface="Calibri"/>
                <a:cs typeface="Calibri"/>
                <a:sym typeface="Calibri"/>
              </a:rPr>
              <a:t>	Mean weight of breed A </a:t>
            </a:r>
            <a:r>
              <a:rPr b="0" i="0" lang="en-GB" sz="2800" u="none" cap="none" strike="noStrike">
                <a:solidFill>
                  <a:srgbClr val="C00000"/>
                </a:solidFill>
                <a:latin typeface="Calibri"/>
                <a:ea typeface="Calibri"/>
                <a:cs typeface="Calibri"/>
                <a:sym typeface="Calibri"/>
              </a:rPr>
              <a:t>≠ </a:t>
            </a:r>
            <a:r>
              <a:rPr b="0" i="0" lang="en-GB" sz="2800" u="none" cap="none" strike="noStrike">
                <a:solidFill>
                  <a:schemeClr val="dk1"/>
                </a:solidFill>
                <a:latin typeface="Calibri"/>
                <a:ea typeface="Calibri"/>
                <a:cs typeface="Calibri"/>
                <a:sym typeface="Calibri"/>
              </a:rPr>
              <a:t>Mean weight of breed B.</a:t>
            </a:r>
          </a:p>
          <a:p>
            <a:pPr indent="-342900" lvl="0" marL="342900" marR="0" rtl="0" algn="l">
              <a:spcBef>
                <a:spcPts val="360"/>
              </a:spcBef>
              <a:spcAft>
                <a:spcPts val="0"/>
              </a:spcAft>
              <a:buClr>
                <a:schemeClr val="dk1"/>
              </a:buClr>
              <a:buSzPct val="1000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Char char="•"/>
            </a:pPr>
            <a:r>
              <a:rPr b="1" i="0" lang="en-GB" sz="2800" u="none" cap="none" strike="noStrike">
                <a:solidFill>
                  <a:schemeClr val="dk1"/>
                </a:solidFill>
                <a:latin typeface="Calibri"/>
                <a:ea typeface="Calibri"/>
                <a:cs typeface="Calibri"/>
                <a:sym typeface="Calibri"/>
              </a:rPr>
              <a:t>Tails</a:t>
            </a:r>
            <a:r>
              <a:rPr b="0" i="0" lang="en-GB" sz="2800" u="none" cap="none" strike="noStrike">
                <a:solidFill>
                  <a:schemeClr val="dk1"/>
                </a:solidFill>
                <a:latin typeface="Calibri"/>
                <a:ea typeface="Calibri"/>
                <a:cs typeface="Calibri"/>
                <a:sym typeface="Calibri"/>
              </a:rPr>
              <a:t>: </a:t>
            </a:r>
            <a:r>
              <a:rPr b="0" i="0" lang="en-GB" sz="2800" u="none" cap="none" strike="noStrike">
                <a:solidFill>
                  <a:srgbClr val="C00000"/>
                </a:solidFill>
                <a:latin typeface="Calibri"/>
                <a:ea typeface="Calibri"/>
                <a:cs typeface="Calibri"/>
                <a:sym typeface="Calibri"/>
              </a:rPr>
              <a:t>two-tailed</a:t>
            </a:r>
            <a:r>
              <a:rPr b="0" i="0" lang="en-GB" sz="2800" u="none" cap="none" strike="noStrike">
                <a:solidFill>
                  <a:schemeClr val="dk1"/>
                </a:solidFill>
                <a:latin typeface="Calibri"/>
                <a:ea typeface="Calibri"/>
                <a:cs typeface="Calibri"/>
                <a:sym typeface="Calibri"/>
              </a:rPr>
              <a:t>.</a:t>
            </a:r>
          </a:p>
          <a:p>
            <a:pPr indent="-342900" lvl="0" marL="342900" marR="0" rtl="0" algn="l">
              <a:spcBef>
                <a:spcPts val="360"/>
              </a:spcBef>
              <a:spcAft>
                <a:spcPts val="0"/>
              </a:spcAft>
              <a:buClr>
                <a:schemeClr val="dk1"/>
              </a:buClr>
              <a:buSzPct val="1000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Either </a:t>
            </a:r>
            <a:r>
              <a:rPr b="0" i="0" lang="en-GB" sz="2800" u="none" cap="none" strike="noStrike">
                <a:solidFill>
                  <a:srgbClr val="C00000"/>
                </a:solidFill>
                <a:latin typeface="Calibri"/>
                <a:ea typeface="Calibri"/>
                <a:cs typeface="Calibri"/>
                <a:sym typeface="Calibri"/>
              </a:rPr>
              <a:t>reject</a:t>
            </a:r>
            <a:r>
              <a:rPr b="0" i="0" lang="en-GB" sz="2800" u="none" cap="none" strike="noStrike">
                <a:solidFill>
                  <a:schemeClr val="dk1"/>
                </a:solidFill>
                <a:latin typeface="Calibri"/>
                <a:ea typeface="Calibri"/>
                <a:cs typeface="Calibri"/>
                <a:sym typeface="Calibri"/>
              </a:rPr>
              <a:t> or </a:t>
            </a:r>
            <a:r>
              <a:rPr b="0" i="0" lang="en-GB" sz="2800" u="none" cap="none" strike="noStrike">
                <a:solidFill>
                  <a:srgbClr val="C00000"/>
                </a:solidFill>
                <a:latin typeface="Calibri"/>
                <a:ea typeface="Calibri"/>
                <a:cs typeface="Calibri"/>
                <a:sym typeface="Calibri"/>
              </a:rPr>
              <a:t>do not reject </a:t>
            </a:r>
            <a:r>
              <a:rPr b="0" i="0" lang="en-GB" sz="2800" u="none" cap="none" strike="noStrike">
                <a:solidFill>
                  <a:schemeClr val="dk1"/>
                </a:solidFill>
                <a:latin typeface="Calibri"/>
                <a:ea typeface="Calibri"/>
                <a:cs typeface="Calibri"/>
                <a:sym typeface="Calibri"/>
              </a:rPr>
              <a:t>the </a:t>
            </a:r>
            <a:r>
              <a:rPr b="1" i="0" lang="en-GB" sz="2800" u="none" cap="none" strike="noStrike">
                <a:solidFill>
                  <a:schemeClr val="dk1"/>
                </a:solidFill>
                <a:latin typeface="Calibri"/>
                <a:ea typeface="Calibri"/>
                <a:cs typeface="Calibri"/>
                <a:sym typeface="Calibri"/>
              </a:rPr>
              <a:t>null hypothesis </a:t>
            </a:r>
            <a:r>
              <a:rPr b="0" i="0" lang="en-GB" sz="2800" u="none" cap="none" strike="noStrike">
                <a:solidFill>
                  <a:schemeClr val="dk1"/>
                </a:solidFill>
                <a:latin typeface="Calibri"/>
                <a:ea typeface="Calibri"/>
                <a:cs typeface="Calibri"/>
                <a:sym typeface="Calibri"/>
              </a:rPr>
              <a:t>– </a:t>
            </a:r>
            <a:r>
              <a:rPr b="0" i="0" lang="en-GB" sz="2800" u="sng" cap="none" strike="noStrike">
                <a:solidFill>
                  <a:schemeClr val="dk1"/>
                </a:solidFill>
                <a:latin typeface="Calibri"/>
                <a:ea typeface="Calibri"/>
                <a:cs typeface="Calibri"/>
                <a:sym typeface="Calibri"/>
              </a:rPr>
              <a:t>never accept the </a:t>
            </a:r>
            <a:r>
              <a:rPr lang="en-GB" sz="2800" u="sng"/>
              <a:t>null</a:t>
            </a:r>
            <a:r>
              <a:rPr b="0" i="0" lang="en-GB" sz="2800" u="sng" cap="none" strike="noStrike">
                <a:solidFill>
                  <a:schemeClr val="dk1"/>
                </a:solidFill>
                <a:latin typeface="Calibri"/>
                <a:ea typeface="Calibri"/>
                <a:cs typeface="Calibri"/>
                <a:sym typeface="Calibri"/>
              </a:rPr>
              <a:t> hypothesis</a:t>
            </a:r>
          </a:p>
          <a:p>
            <a:pPr indent="-342900" lvl="0" marL="342900" marR="0" rtl="0" algn="l">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sp>
        <p:nvSpPr>
          <p:cNvPr id="485" name="Shape 48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3959" u="none" cap="none" strike="noStrike">
                <a:solidFill>
                  <a:schemeClr val="dk1"/>
                </a:solidFill>
                <a:latin typeface="Calibri"/>
                <a:ea typeface="Calibri"/>
                <a:cs typeface="Calibri"/>
                <a:sym typeface="Calibri"/>
              </a:rPr>
              <a:t>Independent two-sample t-test</a:t>
            </a:r>
            <a:br>
              <a:rPr b="0" i="0" lang="en-GB" sz="3959" u="none" cap="none" strike="noStrike">
                <a:solidFill>
                  <a:schemeClr val="dk1"/>
                </a:solidFill>
                <a:latin typeface="Calibri"/>
                <a:ea typeface="Calibri"/>
                <a:cs typeface="Calibri"/>
                <a:sym typeface="Calibri"/>
              </a:rPr>
            </a:br>
            <a:r>
              <a:rPr b="0" i="0" lang="en-GB" sz="3600" u="none" cap="none" strike="noStrike">
                <a:solidFill>
                  <a:srgbClr val="C00000"/>
                </a:solidFill>
                <a:latin typeface="Calibri"/>
                <a:ea typeface="Calibri"/>
                <a:cs typeface="Calibri"/>
                <a:sym typeface="Calibri"/>
              </a:rPr>
              <a:t>Does mean of group A = mean of group B?</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0" name="Shape 490"/>
        <p:cNvGrpSpPr/>
        <p:nvPr/>
      </p:nvGrpSpPr>
      <p:grpSpPr>
        <a:xfrm>
          <a:off x="0" y="0"/>
          <a:ext cx="0" cy="0"/>
          <a:chOff x="0" y="0"/>
          <a:chExt cx="0" cy="0"/>
        </a:xfrm>
      </p:grpSpPr>
      <p:graphicFrame>
        <p:nvGraphicFramePr>
          <p:cNvPr id="491" name="Shape 491"/>
          <p:cNvGraphicFramePr/>
          <p:nvPr/>
        </p:nvGraphicFramePr>
        <p:xfrm>
          <a:off x="539552" y="1102695"/>
          <a:ext cx="3000000" cy="3000000"/>
        </p:xfrm>
        <a:graphic>
          <a:graphicData uri="http://schemas.openxmlformats.org/drawingml/2006/table">
            <a:tbl>
              <a:tblPr>
                <a:noFill/>
                <a:tableStyleId>{CF524669-E3FD-4080-A0C0-0160952A77DE}</a:tableStyleId>
              </a:tblPr>
              <a:tblGrid>
                <a:gridCol w="1764300"/>
                <a:gridCol w="2193175"/>
                <a:gridCol w="1764300"/>
                <a:gridCol w="2193175"/>
              </a:tblGrid>
              <a:tr h="210700">
                <a:tc gridSpan="2">
                  <a:txBody>
                    <a:bodyPr>
                      <a:noAutofit/>
                    </a:bodyPr>
                    <a:lstStyle/>
                    <a:p>
                      <a:pPr indent="0" lvl="0" marL="0" marR="0" rtl="0" algn="ctr">
                        <a:spcBef>
                          <a:spcPts val="0"/>
                        </a:spcBef>
                        <a:spcAft>
                          <a:spcPts val="0"/>
                        </a:spcAft>
                        <a:buSzPct val="25000"/>
                        <a:buNone/>
                      </a:pPr>
                      <a:r>
                        <a:rPr b="1" lang="en-GB" sz="1400" u="none" cap="none" strike="noStrike">
                          <a:solidFill>
                            <a:srgbClr val="000000"/>
                          </a:solidFill>
                          <a:latin typeface="Arial"/>
                          <a:ea typeface="Arial"/>
                          <a:cs typeface="Arial"/>
                          <a:sym typeface="Arial"/>
                        </a:rPr>
                        <a:t>Breed A</a:t>
                      </a:r>
                    </a:p>
                  </a:txBody>
                  <a:tcPr marT="0" marB="0" marR="60625" marL="60625" anchor="ctr">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c gridSpan="2">
                  <a:txBody>
                    <a:bodyPr>
                      <a:noAutofit/>
                    </a:bodyPr>
                    <a:lstStyle/>
                    <a:p>
                      <a:pPr indent="0" lvl="0" marL="0" marR="0" rtl="0" algn="ctr">
                        <a:spcBef>
                          <a:spcPts val="0"/>
                        </a:spcBef>
                        <a:spcAft>
                          <a:spcPts val="0"/>
                        </a:spcAft>
                        <a:buSzPct val="25000"/>
                        <a:buNone/>
                      </a:pPr>
                      <a:r>
                        <a:rPr b="1" lang="en-GB" sz="1400" u="none" cap="none" strike="noStrike">
                          <a:solidFill>
                            <a:srgbClr val="000000"/>
                          </a:solidFill>
                          <a:latin typeface="Arial"/>
                          <a:ea typeface="Arial"/>
                          <a:cs typeface="Arial"/>
                          <a:sym typeface="Arial"/>
                        </a:rPr>
                        <a:t>Breed B</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r>
              <a:tr h="372475">
                <a:tc>
                  <a:txBody>
                    <a:bodyPr>
                      <a:noAutofit/>
                    </a:bodyPr>
                    <a:lstStyle/>
                    <a:p>
                      <a:pPr indent="0" lvl="0" marL="0" marR="0" rtl="0" algn="ctr">
                        <a:spcBef>
                          <a:spcPts val="0"/>
                        </a:spcBef>
                        <a:spcAft>
                          <a:spcPts val="0"/>
                        </a:spcAft>
                        <a:buSzPct val="25000"/>
                        <a:buNone/>
                      </a:pPr>
                      <a:r>
                        <a:rPr b="1" lang="en-GB" sz="1400" u="none" cap="none" strike="noStrike">
                          <a:solidFill>
                            <a:srgbClr val="000000"/>
                          </a:solidFill>
                          <a:latin typeface="Arial"/>
                          <a:ea typeface="Arial"/>
                          <a:cs typeface="Arial"/>
                          <a:sym typeface="Arial"/>
                        </a:rPr>
                        <a:t>Subject</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1" lang="en-GB" sz="1400" u="none" cap="none" strike="noStrike">
                          <a:solidFill>
                            <a:srgbClr val="000000"/>
                          </a:solidFill>
                          <a:latin typeface="Arial"/>
                          <a:ea typeface="Arial"/>
                          <a:cs typeface="Arial"/>
                          <a:sym typeface="Arial"/>
                        </a:rPr>
                        <a:t>Weight at 4 weeks (g)</a:t>
                      </a:r>
                    </a:p>
                  </a:txBody>
                  <a:tcPr marT="0" marB="0" marR="60625" marL="60625" anchor="ctr">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1" lang="en-GB" sz="1400" u="none" cap="none" strike="noStrike">
                          <a:solidFill>
                            <a:srgbClr val="000000"/>
                          </a:solidFill>
                          <a:latin typeface="Arial"/>
                          <a:ea typeface="Arial"/>
                          <a:cs typeface="Arial"/>
                          <a:sym typeface="Arial"/>
                        </a:rPr>
                        <a:t>Subject</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1" lang="en-GB" sz="1400" u="none" cap="none" strike="noStrike">
                          <a:solidFill>
                            <a:srgbClr val="000000"/>
                          </a:solidFill>
                          <a:latin typeface="Arial"/>
                          <a:ea typeface="Arial"/>
                          <a:cs typeface="Arial"/>
                          <a:sym typeface="Arial"/>
                        </a:rPr>
                        <a:t>Weight at 4 weeks (g)</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20.77</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21</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15.51</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9.08</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22</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12.93</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3</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9.80</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23</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11.50</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4</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8.13</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24</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16.07</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5</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16.54</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25</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15.51</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6</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11.36</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26</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17.66</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7</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11.47</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27</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11.25</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8</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12.10</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28</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13.65</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9</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14.04</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29</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14.28</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10</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16.82</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30</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13.21</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11</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6.32</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31</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10.28</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12</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17.51</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32</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12.41</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13</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9.87</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33</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9.63</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14</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12.41</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34</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14.75</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15</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7.39</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35</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9.81</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16</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9.23</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36</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13.02</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17</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4.06</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37</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12.33</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18</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8.26</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38</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11.90</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19</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10.24</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39</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8.98</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20</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14.64</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40</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11.29</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r>
              <a:tr h="210700">
                <a:tc>
                  <a:txBody>
                    <a:bodyPr>
                      <a:noAutofit/>
                    </a:bodyPr>
                    <a:lstStyle/>
                    <a:p>
                      <a:pPr indent="0" lvl="0" marL="0" marR="0" rtl="0" algn="ctr">
                        <a:spcBef>
                          <a:spcPts val="0"/>
                        </a:spcBef>
                        <a:spcAft>
                          <a:spcPts val="0"/>
                        </a:spcAft>
                        <a:buSzPct val="25000"/>
                        <a:buNone/>
                      </a:pPr>
                      <a:r>
                        <a:rPr b="1" lang="en-GB" sz="1400" u="none" cap="none" strike="noStrike">
                          <a:solidFill>
                            <a:srgbClr val="000000"/>
                          </a:solidFill>
                          <a:latin typeface="Arial"/>
                          <a:ea typeface="Arial"/>
                          <a:cs typeface="Arial"/>
                          <a:sym typeface="Arial"/>
                        </a:rPr>
                        <a:t>Mean</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11.50</a:t>
                      </a:r>
                    </a:p>
                  </a:txBody>
                  <a:tcPr marT="0" marB="0" marR="60625" marL="60625" anchor="ctr">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1" lang="en-GB" sz="1400" u="none" cap="none" strike="noStrike">
                          <a:solidFill>
                            <a:srgbClr val="000000"/>
                          </a:solidFill>
                          <a:latin typeface="Arial"/>
                          <a:ea typeface="Arial"/>
                          <a:cs typeface="Arial"/>
                          <a:sym typeface="Arial"/>
                        </a:rPr>
                        <a:t>Mean</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12.80</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284250">
                <a:tc>
                  <a:txBody>
                    <a:bodyPr>
                      <a:noAutofit/>
                    </a:bodyPr>
                    <a:lstStyle/>
                    <a:p>
                      <a:pPr indent="0" lvl="0" marL="0" marR="0" rtl="0" algn="ctr">
                        <a:spcBef>
                          <a:spcPts val="0"/>
                        </a:spcBef>
                        <a:spcAft>
                          <a:spcPts val="0"/>
                        </a:spcAft>
                        <a:buSzPct val="25000"/>
                        <a:buNone/>
                      </a:pPr>
                      <a:r>
                        <a:rPr b="1" lang="en-GB" sz="1400" u="none" cap="none" strike="noStrike">
                          <a:solidFill>
                            <a:srgbClr val="000000"/>
                          </a:solidFill>
                          <a:latin typeface="Arial"/>
                          <a:ea typeface="Arial"/>
                          <a:cs typeface="Arial"/>
                          <a:sym typeface="Arial"/>
                        </a:rPr>
                        <a:t>Standard deviation</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4.18</a:t>
                      </a:r>
                    </a:p>
                  </a:txBody>
                  <a:tcPr marT="0" marB="0" marR="60625" marL="60625" anchor="ctr">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1" lang="en-GB" sz="1400" u="none" cap="none" strike="noStrike">
                          <a:solidFill>
                            <a:srgbClr val="000000"/>
                          </a:solidFill>
                          <a:latin typeface="Arial"/>
                          <a:ea typeface="Arial"/>
                          <a:cs typeface="Arial"/>
                          <a:sym typeface="Arial"/>
                        </a:rPr>
                        <a:t>Standard deviation</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2.33</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
        <p:nvSpPr>
          <p:cNvPr id="492" name="Shape 492"/>
          <p:cNvSpPr txBox="1"/>
          <p:nvPr/>
        </p:nvSpPr>
        <p:spPr>
          <a:xfrm>
            <a:off x="179511" y="427037"/>
            <a:ext cx="8964488"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chemeClr val="dk1"/>
              </a:buClr>
              <a:buSzPct val="25000"/>
              <a:buFont typeface="Calibri"/>
              <a:buNone/>
            </a:pPr>
            <a:r>
              <a:rPr b="0" i="0" lang="en-GB" sz="3959" u="none" cap="none" strike="noStrike">
                <a:solidFill>
                  <a:schemeClr val="dk1"/>
                </a:solidFill>
                <a:latin typeface="Calibri"/>
                <a:ea typeface="Calibri"/>
                <a:cs typeface="Calibri"/>
                <a:sym typeface="Calibri"/>
              </a:rPr>
              <a:t>Independent two-sample t-test – the data </a:t>
            </a:r>
            <a:br>
              <a:rPr b="0" i="0" lang="en-GB" sz="3959" u="none" cap="none" strike="noStrike">
                <a:solidFill>
                  <a:schemeClr val="dk1"/>
                </a:solidFill>
                <a:latin typeface="Calibri"/>
                <a:ea typeface="Calibri"/>
                <a:cs typeface="Calibri"/>
                <a:sym typeface="Calibri"/>
              </a:rPr>
            </a:br>
          </a:p>
        </p:txBody>
      </p:sp>
      <p:sp>
        <p:nvSpPr>
          <p:cNvPr id="493" name="Shape 493"/>
          <p:cNvSpPr/>
          <p:nvPr/>
        </p:nvSpPr>
        <p:spPr>
          <a:xfrm>
            <a:off x="3851919" y="5949280"/>
            <a:ext cx="720080" cy="216023"/>
          </a:xfrm>
          <a:prstGeom prst="ellipse">
            <a:avLst/>
          </a:prstGeom>
          <a:noFill/>
          <a:ln cap="flat" cmpd="sng" w="28575">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4" name="Shape 494"/>
          <p:cNvSpPr/>
          <p:nvPr/>
        </p:nvSpPr>
        <p:spPr>
          <a:xfrm>
            <a:off x="7812360" y="5949280"/>
            <a:ext cx="720080" cy="216023"/>
          </a:xfrm>
          <a:prstGeom prst="ellipse">
            <a:avLst/>
          </a:prstGeom>
          <a:noFill/>
          <a:ln cap="flat" cmpd="sng" w="28575">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9" name="Shape 499"/>
        <p:cNvGrpSpPr/>
        <p:nvPr/>
      </p:nvGrpSpPr>
      <p:grpSpPr>
        <a:xfrm>
          <a:off x="0" y="0"/>
          <a:ext cx="0" cy="0"/>
          <a:chOff x="0" y="0"/>
          <a:chExt cx="0" cy="0"/>
        </a:xfrm>
      </p:grpSpPr>
      <p:sp>
        <p:nvSpPr>
          <p:cNvPr id="500" name="Shape 50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000" u="none" cap="none" strike="noStrike">
                <a:solidFill>
                  <a:schemeClr val="dk1"/>
                </a:solidFill>
                <a:latin typeface="Calibri"/>
                <a:ea typeface="Calibri"/>
                <a:cs typeface="Calibri"/>
                <a:sym typeface="Calibri"/>
              </a:rPr>
              <a:t>Independent two-sample t-test – key assumptions</a:t>
            </a:r>
          </a:p>
        </p:txBody>
      </p:sp>
      <p:sp>
        <p:nvSpPr>
          <p:cNvPr id="501" name="Shape 501"/>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Observations are independent</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Observations are normally distributed</a:t>
            </a:r>
          </a:p>
        </p:txBody>
      </p:sp>
      <p:sp>
        <p:nvSpPr>
          <p:cNvPr id="502" name="Shape 502"/>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miceweight.png" id="503" name="Shape 503"/>
          <p:cNvPicPr preferRelativeResize="0"/>
          <p:nvPr/>
        </p:nvPicPr>
        <p:blipFill rotWithShape="1">
          <a:blip r:embed="rId3">
            <a:alphaModFix/>
          </a:blip>
          <a:srcRect b="0" l="0" r="0" t="0"/>
          <a:stretch/>
        </p:blipFill>
        <p:spPr>
          <a:xfrm>
            <a:off x="1835696" y="2924943"/>
            <a:ext cx="5544615" cy="381642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8" name="Shape 508"/>
        <p:cNvGrpSpPr/>
        <p:nvPr/>
      </p:nvGrpSpPr>
      <p:grpSpPr>
        <a:xfrm>
          <a:off x="0" y="0"/>
          <a:ext cx="0" cy="0"/>
          <a:chOff x="0" y="0"/>
          <a:chExt cx="0" cy="0"/>
        </a:xfrm>
      </p:grpSpPr>
      <p:pic>
        <p:nvPicPr>
          <p:cNvPr descr="miceweight.png" id="509" name="Shape 509"/>
          <p:cNvPicPr preferRelativeResize="0"/>
          <p:nvPr/>
        </p:nvPicPr>
        <p:blipFill rotWithShape="1">
          <a:blip r:embed="rId3">
            <a:alphaModFix/>
          </a:blip>
          <a:srcRect b="0" l="0" r="0" t="0"/>
          <a:stretch/>
        </p:blipFill>
        <p:spPr>
          <a:xfrm>
            <a:off x="2411759" y="2996951"/>
            <a:ext cx="3528391" cy="3528391"/>
          </a:xfrm>
          <a:prstGeom prst="rect">
            <a:avLst/>
          </a:prstGeom>
          <a:noFill/>
          <a:ln>
            <a:noFill/>
          </a:ln>
        </p:spPr>
      </p:pic>
      <p:sp>
        <p:nvSpPr>
          <p:cNvPr id="510" name="Shape 51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3959" u="none" cap="none" strike="noStrike">
                <a:solidFill>
                  <a:schemeClr val="dk1"/>
                </a:solidFill>
                <a:latin typeface="Calibri"/>
                <a:ea typeface="Calibri"/>
                <a:cs typeface="Calibri"/>
                <a:sym typeface="Calibri"/>
              </a:rPr>
              <a:t>Independent two-sample t-test -More key assumptions...</a:t>
            </a:r>
          </a:p>
        </p:txBody>
      </p:sp>
      <p:sp>
        <p:nvSpPr>
          <p:cNvPr id="511" name="Shape 511"/>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Equal variance in the two comparison groups</a:t>
            </a:r>
          </a:p>
          <a:p>
            <a:pPr indent="-228600" lvl="2" marL="1143000" marR="0" rtl="0" algn="l">
              <a:spcBef>
                <a:spcPts val="48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Use Welch’s correction if variances are different </a:t>
            </a:r>
          </a:p>
          <a:p>
            <a:pPr indent="-228600" lvl="4" marL="2057400" marR="0" rtl="0" algn="l">
              <a:spcBef>
                <a:spcPts val="400"/>
              </a:spcBef>
              <a:spcAft>
                <a:spcPts val="0"/>
              </a:spcAft>
              <a:buClr>
                <a:schemeClr val="dk1"/>
              </a:buClr>
              <a:buSzPct val="100000"/>
              <a:buFont typeface="Arial"/>
              <a:buChar char="»"/>
            </a:pPr>
            <a:r>
              <a:rPr b="0" i="0" lang="en-GB" sz="2000" u="none" cap="none" strike="noStrike">
                <a:solidFill>
                  <a:schemeClr val="dk1"/>
                </a:solidFill>
                <a:latin typeface="Calibri"/>
                <a:ea typeface="Calibri"/>
                <a:cs typeface="Calibri"/>
                <a:sym typeface="Calibri"/>
              </a:rPr>
              <a:t>Alters the t-value and degrees of freedom</a:t>
            </a:r>
          </a:p>
          <a:p>
            <a:pPr indent="-228600" lvl="2" marL="1143000" marR="0" rtl="0" algn="l">
              <a:spcBef>
                <a:spcPts val="480"/>
              </a:spcBef>
              <a:spcAft>
                <a:spcPts val="0"/>
              </a:spcAft>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p:txBody>
      </p:sp>
      <p:cxnSp>
        <p:nvCxnSpPr>
          <p:cNvPr id="512" name="Shape 512"/>
          <p:cNvCxnSpPr/>
          <p:nvPr/>
        </p:nvCxnSpPr>
        <p:spPr>
          <a:xfrm flipH="1" rot="10800000">
            <a:off x="2843808" y="5877271"/>
            <a:ext cx="1080120" cy="1736"/>
          </a:xfrm>
          <a:prstGeom prst="straightConnector1">
            <a:avLst/>
          </a:prstGeom>
          <a:noFill/>
          <a:ln cap="flat" cmpd="sng" w="28575">
            <a:solidFill>
              <a:srgbClr val="FF0000"/>
            </a:solidFill>
            <a:prstDash val="solid"/>
            <a:round/>
            <a:headEnd len="lg" w="lg" type="stealth"/>
            <a:tailEnd len="lg" w="lg" type="stealth"/>
          </a:ln>
        </p:spPr>
      </p:cxnSp>
      <p:cxnSp>
        <p:nvCxnSpPr>
          <p:cNvPr id="513" name="Shape 513"/>
          <p:cNvCxnSpPr/>
          <p:nvPr/>
        </p:nvCxnSpPr>
        <p:spPr>
          <a:xfrm>
            <a:off x="4860032" y="5877271"/>
            <a:ext cx="576064" cy="0"/>
          </a:xfrm>
          <a:prstGeom prst="straightConnector1">
            <a:avLst/>
          </a:prstGeom>
          <a:noFill/>
          <a:ln cap="flat" cmpd="sng" w="28575">
            <a:solidFill>
              <a:srgbClr val="FF0000"/>
            </a:solidFill>
            <a:prstDash val="solid"/>
            <a:round/>
            <a:headEnd len="lg" w="lg" type="stealth"/>
            <a:tailEnd len="lg" w="lg" type="stealth"/>
          </a:ln>
        </p:spPr>
      </p:cxnSp>
      <p:sp>
        <p:nvSpPr>
          <p:cNvPr id="514" name="Shape 514"/>
          <p:cNvSpPr txBox="1"/>
          <p:nvPr/>
        </p:nvSpPr>
        <p:spPr>
          <a:xfrm>
            <a:off x="323528" y="6453335"/>
            <a:ext cx="5256583" cy="36933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lang="en-GB" sz="1800">
                <a:solidFill>
                  <a:srgbClr val="FF0000"/>
                </a:solidFill>
                <a:latin typeface="Arial"/>
                <a:ea typeface="Arial"/>
                <a:cs typeface="Arial"/>
                <a:sym typeface="Arial"/>
              </a:rPr>
              <a:t>Standard deviation           4.18                    2.33</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500"/>
                                        <p:tgtEl>
                                          <p:spTgt spid="5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9" name="Shape 519"/>
        <p:cNvGrpSpPr/>
        <p:nvPr/>
      </p:nvGrpSpPr>
      <p:grpSpPr>
        <a:xfrm>
          <a:off x="0" y="0"/>
          <a:ext cx="0" cy="0"/>
          <a:chOff x="0" y="0"/>
          <a:chExt cx="0" cy="0"/>
        </a:xfrm>
      </p:grpSpPr>
      <p:sp>
        <p:nvSpPr>
          <p:cNvPr id="520" name="Shape 520"/>
          <p:cNvSpPr txBox="1"/>
          <p:nvPr/>
        </p:nvSpPr>
        <p:spPr>
          <a:xfrm>
            <a:off x="467543" y="5157192"/>
            <a:ext cx="8533382" cy="1661993"/>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rgbClr val="C00000"/>
                </a:solidFill>
                <a:latin typeface="Calibri"/>
                <a:ea typeface="Calibri"/>
                <a:cs typeface="Calibri"/>
                <a:sym typeface="Calibri"/>
              </a:rPr>
              <a:t>Do not reject H</a:t>
            </a:r>
            <a:r>
              <a:rPr baseline="-25000" lang="en-GB" sz="2800">
                <a:solidFill>
                  <a:srgbClr val="C00000"/>
                </a:solidFill>
                <a:latin typeface="Calibri"/>
                <a:ea typeface="Calibri"/>
                <a:cs typeface="Calibri"/>
                <a:sym typeface="Calibri"/>
              </a:rPr>
              <a:t>0</a:t>
            </a:r>
            <a:r>
              <a:rPr lang="en-GB" sz="2800">
                <a:solidFill>
                  <a:srgbClr val="C00000"/>
                </a:solidFill>
                <a:latin typeface="Calibri"/>
                <a:ea typeface="Calibri"/>
                <a:cs typeface="Calibri"/>
                <a:sym typeface="Calibri"/>
              </a:rPr>
              <a:t> </a:t>
            </a:r>
          </a:p>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(No evidence that mean weight of breed A ≠ mean weight of breed B)</a:t>
            </a: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2STTest.png" id="521" name="Shape 521"/>
          <p:cNvPicPr preferRelativeResize="0"/>
          <p:nvPr/>
        </p:nvPicPr>
        <p:blipFill rotWithShape="1">
          <a:blip r:embed="rId3">
            <a:alphaModFix/>
          </a:blip>
          <a:srcRect b="0" l="0" r="0" t="0"/>
          <a:stretch/>
        </p:blipFill>
        <p:spPr>
          <a:xfrm>
            <a:off x="3779912" y="2420888"/>
            <a:ext cx="3528391" cy="3312367"/>
          </a:xfrm>
          <a:prstGeom prst="rect">
            <a:avLst/>
          </a:prstGeom>
          <a:noFill/>
          <a:ln>
            <a:noFill/>
          </a:ln>
        </p:spPr>
      </p:pic>
      <p:sp>
        <p:nvSpPr>
          <p:cNvPr id="522" name="Shape 52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3959" u="none" cap="none" strike="noStrike">
                <a:solidFill>
                  <a:schemeClr val="dk1"/>
                </a:solidFill>
                <a:latin typeface="Calibri"/>
                <a:ea typeface="Calibri"/>
                <a:cs typeface="Calibri"/>
                <a:sym typeface="Calibri"/>
              </a:rPr>
              <a:t>Independent two-sample t-test - results</a:t>
            </a:r>
          </a:p>
        </p:txBody>
      </p:sp>
      <p:sp>
        <p:nvSpPr>
          <p:cNvPr id="523" name="Shape 523"/>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Test statistic:</a:t>
            </a:r>
          </a:p>
          <a:p>
            <a:pPr indent="-342900" lvl="0" marL="342900" marR="0" rtl="0" algn="l">
              <a:spcBef>
                <a:spcPts val="640"/>
              </a:spcBef>
              <a:spcAft>
                <a:spcPts val="0"/>
              </a:spcAft>
              <a:buClr>
                <a:schemeClr val="dk1"/>
              </a:buClr>
              <a:buSzPct val="100000"/>
              <a:buFont typeface="Arial"/>
              <a:buNone/>
            </a:pPr>
            <a:r>
              <a:t/>
            </a:r>
            <a:endParaRPr b="1" i="0" sz="3200" u="none" cap="none" strike="noStrike">
              <a:solidFill>
                <a:schemeClr val="dk1"/>
              </a:solidFill>
              <a:latin typeface="Calibri"/>
              <a:ea typeface="Calibri"/>
              <a:cs typeface="Calibri"/>
              <a:sym typeface="Calibri"/>
            </a:endParaRPr>
          </a:p>
        </p:txBody>
      </p:sp>
      <p:sp>
        <p:nvSpPr>
          <p:cNvPr id="524" name="Shape 524"/>
          <p:cNvSpPr txBox="1"/>
          <p:nvPr/>
        </p:nvSpPr>
        <p:spPr>
          <a:xfrm>
            <a:off x="539552" y="4293096"/>
            <a:ext cx="2428875" cy="52228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P-value: </a:t>
            </a:r>
            <a:r>
              <a:rPr b="1" lang="en-GB" sz="2800">
                <a:solidFill>
                  <a:schemeClr val="dk1"/>
                </a:solidFill>
                <a:latin typeface="Calibri"/>
                <a:ea typeface="Calibri"/>
                <a:cs typeface="Calibri"/>
                <a:sym typeface="Calibri"/>
              </a:rPr>
              <a:t>0.24</a:t>
            </a:r>
          </a:p>
        </p:txBody>
      </p:sp>
      <p:pic>
        <p:nvPicPr>
          <p:cNvPr id="525" name="Shape 525"/>
          <p:cNvPicPr preferRelativeResize="0"/>
          <p:nvPr/>
        </p:nvPicPr>
        <p:blipFill rotWithShape="1">
          <a:blip r:embed="rId4">
            <a:alphaModFix/>
          </a:blip>
          <a:srcRect b="0" l="0" r="0" t="0"/>
          <a:stretch/>
        </p:blipFill>
        <p:spPr>
          <a:xfrm>
            <a:off x="3368675" y="1181100"/>
            <a:ext cx="5083174" cy="1720850"/>
          </a:xfrm>
          <a:prstGeom prst="rect">
            <a:avLst/>
          </a:prstGeom>
          <a:solidFill>
            <a:schemeClr val="lt1"/>
          </a:solidFill>
          <a:ln>
            <a:noFill/>
          </a:ln>
        </p:spPr>
      </p:pic>
      <p:sp>
        <p:nvSpPr>
          <p:cNvPr id="526" name="Shape 526"/>
          <p:cNvSpPr txBox="1"/>
          <p:nvPr/>
        </p:nvSpPr>
        <p:spPr>
          <a:xfrm>
            <a:off x="467543" y="2852935"/>
            <a:ext cx="3131839" cy="95410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df = 29.78 </a:t>
            </a:r>
          </a:p>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(Welch’s correction)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500"/>
                                        <p:tgtEl>
                                          <p:spTgt spid="5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500"/>
                                        <p:tgtEl>
                                          <p:spTgt spid="5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500"/>
                                        <p:tgtEl>
                                          <p:spTgt spid="5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0" name="Shape 530"/>
        <p:cNvGrpSpPr/>
        <p:nvPr/>
      </p:nvGrpSpPr>
      <p:grpSpPr>
        <a:xfrm>
          <a:off x="0" y="0"/>
          <a:ext cx="0" cy="0"/>
          <a:chOff x="0" y="0"/>
          <a:chExt cx="0" cy="0"/>
        </a:xfrm>
      </p:grpSpPr>
      <p:sp>
        <p:nvSpPr>
          <p:cNvPr id="531" name="Shape 531"/>
          <p:cNvSpPr txBox="1"/>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SzPct val="25000"/>
              <a:buNone/>
            </a:pPr>
            <a:r>
              <a:rPr lang="en-GB" sz="3959">
                <a:solidFill>
                  <a:schemeClr val="dk1"/>
                </a:solidFill>
                <a:latin typeface="Calibri"/>
                <a:ea typeface="Calibri"/>
                <a:cs typeface="Calibri"/>
                <a:sym typeface="Calibri"/>
              </a:rPr>
              <a:t>Independent two-sample t-test - results</a:t>
            </a:r>
          </a:p>
        </p:txBody>
      </p:sp>
      <p:sp>
        <p:nvSpPr>
          <p:cNvPr id="532" name="Shape 532"/>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The difference in mean weight between the two breeds is -1.30 (95% CI: -3.48, 0.89) </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[NB this is negative breed B weights tend to be bigger than breed A weights].</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There is no evidence of a difference in weights between breed A and breed B. </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t=1.21, df= 29.78 (Welch’s correction), p=0.24.</a:t>
            </a:r>
          </a:p>
          <a:p>
            <a:pPr indent="0" lvl="1" marL="457200" marR="0" rtl="0" algn="l">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7" name="Shape 537"/>
        <p:cNvGrpSpPr/>
        <p:nvPr/>
      </p:nvGrpSpPr>
      <p:grpSpPr>
        <a:xfrm>
          <a:off x="0" y="0"/>
          <a:ext cx="0" cy="0"/>
          <a:chOff x="0" y="0"/>
          <a:chExt cx="0" cy="0"/>
        </a:xfrm>
      </p:grpSpPr>
      <p:sp>
        <p:nvSpPr>
          <p:cNvPr id="538" name="Shape 53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3959" u="none" cap="none" strike="noStrike">
                <a:solidFill>
                  <a:schemeClr val="dk1"/>
                </a:solidFill>
                <a:latin typeface="Calibri"/>
                <a:ea typeface="Calibri"/>
                <a:cs typeface="Calibri"/>
                <a:sym typeface="Calibri"/>
              </a:rPr>
              <a:t>Paired two-sample t-test:</a:t>
            </a:r>
            <a:br>
              <a:rPr b="0" i="0" lang="en-GB" sz="3959" u="none" cap="none" strike="noStrike">
                <a:solidFill>
                  <a:schemeClr val="dk1"/>
                </a:solidFill>
                <a:latin typeface="Calibri"/>
                <a:ea typeface="Calibri"/>
                <a:cs typeface="Calibri"/>
                <a:sym typeface="Calibri"/>
              </a:rPr>
            </a:br>
            <a:r>
              <a:rPr b="0" i="0" lang="en-GB" sz="3959" u="none" cap="none" strike="noStrike">
                <a:solidFill>
                  <a:srgbClr val="C00000"/>
                </a:solidFill>
                <a:latin typeface="Calibri"/>
                <a:ea typeface="Calibri"/>
                <a:cs typeface="Calibri"/>
                <a:sym typeface="Calibri"/>
              </a:rPr>
              <a:t>Does the mean difference = 0?</a:t>
            </a:r>
          </a:p>
        </p:txBody>
      </p:sp>
      <p:sp>
        <p:nvSpPr>
          <p:cNvPr id="539" name="Shape 539"/>
          <p:cNvSpPr txBox="1"/>
          <p:nvPr/>
        </p:nvSpPr>
        <p:spPr>
          <a:xfrm>
            <a:off x="428624" y="1525288"/>
            <a:ext cx="8715376" cy="5216078"/>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Font typeface="Arial"/>
              <a:buNone/>
            </a:pPr>
            <a:r>
              <a:t/>
            </a:r>
            <a:endParaRPr b="1" sz="2800">
              <a:solidFill>
                <a:schemeClr val="dk1"/>
              </a:solidFill>
              <a:latin typeface="Calibri"/>
              <a:ea typeface="Calibri"/>
              <a:cs typeface="Calibri"/>
              <a:sym typeface="Calibri"/>
            </a:endParaRPr>
          </a:p>
          <a:p>
            <a:pPr indent="-342900" lvl="0" marL="342900" marR="0" rtl="0" algn="l">
              <a:spcBef>
                <a:spcPts val="560"/>
              </a:spcBef>
              <a:spcAft>
                <a:spcPts val="0"/>
              </a:spcAft>
              <a:buSzPct val="25000"/>
              <a:buNone/>
            </a:pPr>
            <a:r>
              <a:rPr b="1" lang="en-GB" sz="2800">
                <a:solidFill>
                  <a:schemeClr val="dk1"/>
                </a:solidFill>
                <a:latin typeface="Calibri"/>
                <a:ea typeface="Calibri"/>
                <a:cs typeface="Calibri"/>
                <a:sym typeface="Calibri"/>
              </a:rPr>
              <a:t>	E.g. Research question: </a:t>
            </a:r>
            <a:r>
              <a:rPr lang="en-GB" sz="2800">
                <a:solidFill>
                  <a:schemeClr val="dk1"/>
                </a:solidFill>
                <a:latin typeface="Calibri"/>
                <a:ea typeface="Calibri"/>
                <a:cs typeface="Calibri"/>
                <a:sym typeface="Calibri"/>
              </a:rPr>
              <a:t>20 patients with ovarian cancer were studied using MRI imaging. Cellularity was measured for each patient at two sites of disease. </a:t>
            </a:r>
          </a:p>
          <a:p>
            <a:pPr indent="-342900" lvl="0" marL="342900" marR="0" rtl="0" algn="l">
              <a:spcBef>
                <a:spcPts val="560"/>
              </a:spcBef>
              <a:spcAft>
                <a:spcPts val="0"/>
              </a:spcAft>
              <a:buClr>
                <a:schemeClr val="dk1"/>
              </a:buClr>
              <a:buFont typeface="Arial"/>
              <a:buNone/>
            </a:pPr>
            <a:r>
              <a:t/>
            </a:r>
            <a:endParaRPr sz="2800">
              <a:solidFill>
                <a:schemeClr val="dk1"/>
              </a:solidFill>
              <a:latin typeface="Calibri"/>
              <a:ea typeface="Calibri"/>
              <a:cs typeface="Calibri"/>
              <a:sym typeface="Calibri"/>
            </a:endParaRPr>
          </a:p>
          <a:p>
            <a:pPr indent="-342900" lvl="0" marL="342900" marR="0" rtl="0" algn="l">
              <a:spcBef>
                <a:spcPts val="560"/>
              </a:spcBef>
              <a:spcAft>
                <a:spcPts val="0"/>
              </a:spcAft>
              <a:buSzPct val="25000"/>
              <a:buNone/>
            </a:pPr>
            <a:r>
              <a:rPr lang="en-GB" sz="2800">
                <a:solidFill>
                  <a:srgbClr val="C00000"/>
                </a:solidFill>
                <a:latin typeface="Calibri"/>
                <a:ea typeface="Calibri"/>
                <a:cs typeface="Calibri"/>
                <a:sym typeface="Calibri"/>
              </a:rPr>
              <a:t>	Does the cellularity differ </a:t>
            </a:r>
          </a:p>
          <a:p>
            <a:pPr indent="-342900" lvl="0" marL="342900" marR="0" rtl="0" algn="l">
              <a:spcBef>
                <a:spcPts val="560"/>
              </a:spcBef>
              <a:spcAft>
                <a:spcPts val="0"/>
              </a:spcAft>
              <a:buSzPct val="25000"/>
              <a:buNone/>
            </a:pPr>
            <a:r>
              <a:rPr lang="en-GB" sz="2800">
                <a:solidFill>
                  <a:srgbClr val="C00000"/>
                </a:solidFill>
                <a:latin typeface="Calibri"/>
                <a:ea typeface="Calibri"/>
                <a:cs typeface="Calibri"/>
                <a:sym typeface="Calibri"/>
              </a:rPr>
              <a:t>	between two different sites </a:t>
            </a:r>
          </a:p>
          <a:p>
            <a:pPr indent="-342900" lvl="0" marL="342900" marR="0" rtl="0" algn="l">
              <a:spcBef>
                <a:spcPts val="560"/>
              </a:spcBef>
              <a:spcAft>
                <a:spcPts val="0"/>
              </a:spcAft>
              <a:buSzPct val="25000"/>
              <a:buNone/>
            </a:pPr>
            <a:r>
              <a:rPr lang="en-GB" sz="2800">
                <a:solidFill>
                  <a:srgbClr val="C00000"/>
                </a:solidFill>
                <a:latin typeface="Calibri"/>
                <a:ea typeface="Calibri"/>
                <a:cs typeface="Calibri"/>
                <a:sym typeface="Calibri"/>
              </a:rPr>
              <a:t>	of disease? </a:t>
            </a:r>
          </a:p>
          <a:p>
            <a:pPr indent="-342900" lvl="0" marL="342900" marR="0" rtl="0" algn="l">
              <a:spcBef>
                <a:spcPts val="200"/>
              </a:spcBef>
              <a:spcAft>
                <a:spcPts val="0"/>
              </a:spcAft>
              <a:buClr>
                <a:schemeClr val="dk1"/>
              </a:buClr>
              <a:buFont typeface="Arial"/>
              <a:buNone/>
            </a:pPr>
            <a:r>
              <a:t/>
            </a:r>
            <a:endParaRPr sz="1000">
              <a:solidFill>
                <a:srgbClr val="7F7F7F"/>
              </a:solidFill>
              <a:latin typeface="Calibri"/>
              <a:ea typeface="Calibri"/>
              <a:cs typeface="Calibri"/>
              <a:sym typeface="Calibri"/>
            </a:endParaRPr>
          </a:p>
          <a:p>
            <a:pPr indent="-342900" lvl="0" marL="342900" marR="0" rtl="0" algn="l">
              <a:spcBef>
                <a:spcPts val="560"/>
              </a:spcBef>
              <a:spcAft>
                <a:spcPts val="0"/>
              </a:spcAft>
              <a:buNone/>
            </a:pPr>
            <a:r>
              <a:t/>
            </a:r>
            <a:endParaRPr sz="2800">
              <a:solidFill>
                <a:schemeClr val="dk1"/>
              </a:solidFill>
              <a:latin typeface="Arial"/>
              <a:ea typeface="Arial"/>
              <a:cs typeface="Arial"/>
              <a:sym typeface="Arial"/>
            </a:endParaRPr>
          </a:p>
          <a:p>
            <a:pPr indent="-342900" lvl="0" marL="342900" marR="0" rtl="0" algn="l">
              <a:spcBef>
                <a:spcPts val="560"/>
              </a:spcBef>
              <a:spcAft>
                <a:spcPts val="0"/>
              </a:spcAft>
              <a:buNone/>
            </a:pPr>
            <a:r>
              <a:t/>
            </a:r>
            <a:endParaRPr sz="2800">
              <a:solidFill>
                <a:schemeClr val="dk1"/>
              </a:solidFill>
              <a:latin typeface="Calibri"/>
              <a:ea typeface="Calibri"/>
              <a:cs typeface="Calibri"/>
              <a:sym typeface="Calibri"/>
            </a:endParaRPr>
          </a:p>
        </p:txBody>
      </p:sp>
      <p:pic>
        <p:nvPicPr>
          <p:cNvPr descr="http://www.davincihysterectomy.com/assets/images/ovarian_cancer_diagram_200x210.jpg" id="540" name="Shape 540"/>
          <p:cNvPicPr preferRelativeResize="0"/>
          <p:nvPr/>
        </p:nvPicPr>
        <p:blipFill rotWithShape="1">
          <a:blip r:embed="rId3">
            <a:alphaModFix/>
          </a:blip>
          <a:srcRect b="0" l="0" r="0" t="0"/>
          <a:stretch/>
        </p:blipFill>
        <p:spPr>
          <a:xfrm>
            <a:off x="5436096" y="3501007"/>
            <a:ext cx="2952328" cy="3144230"/>
          </a:xfrm>
          <a:prstGeom prst="rect">
            <a:avLst/>
          </a:prstGeom>
          <a:noFill/>
          <a:ln>
            <a:noFill/>
          </a:ln>
        </p:spPr>
      </p:pic>
      <p:sp>
        <p:nvSpPr>
          <p:cNvPr id="541" name="Shape 541"/>
          <p:cNvSpPr/>
          <p:nvPr/>
        </p:nvSpPr>
        <p:spPr>
          <a:xfrm>
            <a:off x="7380311" y="5229200"/>
            <a:ext cx="72008" cy="72008"/>
          </a:xfrm>
          <a:prstGeom prst="star5">
            <a:avLst>
              <a:gd fmla="val 19098" name="adj"/>
              <a:gd fmla="val 105146" name="hf"/>
              <a:gd fmla="val 110557" name="vf"/>
            </a:avLst>
          </a:prstGeom>
          <a:solidFill>
            <a:srgbClr val="FF0000"/>
          </a:soli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42" name="Shape 542"/>
          <p:cNvSpPr/>
          <p:nvPr/>
        </p:nvSpPr>
        <p:spPr>
          <a:xfrm>
            <a:off x="6588224" y="4509119"/>
            <a:ext cx="72008" cy="72008"/>
          </a:xfrm>
          <a:prstGeom prst="star5">
            <a:avLst>
              <a:gd fmla="val 19098" name="adj"/>
              <a:gd fmla="val 105146" name="hf"/>
              <a:gd fmla="val 110557" name="vf"/>
            </a:avLst>
          </a:prstGeom>
          <a:solidFill>
            <a:srgbClr val="FFFF00"/>
          </a:soli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Generalisability</a:t>
            </a:r>
          </a:p>
        </p:txBody>
      </p:sp>
      <p:sp>
        <p:nvSpPr>
          <p:cNvPr id="115" name="Shape 115"/>
          <p:cNvSpPr txBox="1"/>
          <p:nvPr>
            <p:ph idx="1" type="body"/>
          </p:nvPr>
        </p:nvSpPr>
        <p:spPr>
          <a:xfrm>
            <a:off x="457200" y="1278475"/>
            <a:ext cx="8435400" cy="4526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How samples are selected affects interpretation</a:t>
            </a:r>
          </a:p>
          <a:p>
            <a:pPr indent="-285750" lvl="1" marL="742950" marR="0" rtl="0" algn="l">
              <a:spcBef>
                <a:spcPts val="560"/>
              </a:spcBef>
              <a:spcAft>
                <a:spcPts val="0"/>
              </a:spcAft>
              <a:buClr>
                <a:schemeClr val="dk1"/>
              </a:buClr>
              <a:buSzPct val="100000"/>
              <a:buFont typeface="Arial"/>
              <a:buChar char="–"/>
            </a:pPr>
            <a:r>
              <a:rPr lang="en-GB"/>
              <a:t>What is the</a:t>
            </a:r>
            <a:r>
              <a:rPr b="0" i="0" lang="en-GB" sz="2800" u="none" cap="none" strike="noStrike">
                <a:solidFill>
                  <a:schemeClr val="dk1"/>
                </a:solidFill>
                <a:latin typeface="Calibri"/>
                <a:ea typeface="Calibri"/>
                <a:cs typeface="Calibri"/>
                <a:sym typeface="Calibri"/>
              </a:rPr>
              <a:t> population that the results apply to?</a:t>
            </a:r>
          </a:p>
          <a:p>
            <a:pPr indent="-285750" lvl="1" marL="742950" marR="0" rtl="0" algn="l">
              <a:spcBef>
                <a:spcPts val="560"/>
              </a:spcBef>
              <a:spcAft>
                <a:spcPts val="0"/>
              </a:spcAft>
              <a:buClr>
                <a:schemeClr val="dk1"/>
              </a:buClr>
              <a:buSzPct val="100000"/>
              <a:buFont typeface="Arial"/>
              <a:buChar char="–"/>
            </a:pPr>
            <a:r>
              <a:rPr lang="en-GB"/>
              <a:t>How widely applicable will the study be?</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Statistical methods assume random samples</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Do not extrapolate beyond range of the data</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i.e. don’t assume results apply to anything not represented in the data</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Examples: </a:t>
            </a:r>
          </a:p>
          <a:p>
            <a:pPr indent="-260350" lvl="1" marL="742950" marR="0" rtl="0" algn="l">
              <a:spcBef>
                <a:spcPts val="56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Males only, no idea about females</a:t>
            </a:r>
          </a:p>
          <a:p>
            <a:pPr indent="-260350" lvl="1" marL="742950" marR="0" rtl="0" algn="l">
              <a:spcBef>
                <a:spcPts val="56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Adults only, no idea about children</a:t>
            </a:r>
          </a:p>
          <a:p>
            <a:pPr indent="-260350" lvl="1" marL="742950" marR="0" rtl="0" algn="l">
              <a:spcBef>
                <a:spcPts val="56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1 litter of mice, no idea about other litters</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7" name="Shape 547"/>
        <p:cNvGrpSpPr/>
        <p:nvPr/>
      </p:nvGrpSpPr>
      <p:grpSpPr>
        <a:xfrm>
          <a:off x="0" y="0"/>
          <a:ext cx="0" cy="0"/>
          <a:chOff x="0" y="0"/>
          <a:chExt cx="0" cy="0"/>
        </a:xfrm>
      </p:grpSpPr>
      <p:sp>
        <p:nvSpPr>
          <p:cNvPr id="548" name="Shape 54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3959" u="none" cap="none" strike="noStrike">
                <a:solidFill>
                  <a:schemeClr val="dk1"/>
                </a:solidFill>
                <a:latin typeface="Calibri"/>
                <a:ea typeface="Calibri"/>
                <a:cs typeface="Calibri"/>
                <a:sym typeface="Calibri"/>
              </a:rPr>
              <a:t>Paired two-sample t-test:</a:t>
            </a:r>
            <a:br>
              <a:rPr b="0" i="0" lang="en-GB" sz="3959" u="none" cap="none" strike="noStrike">
                <a:solidFill>
                  <a:schemeClr val="dk1"/>
                </a:solidFill>
                <a:latin typeface="Calibri"/>
                <a:ea typeface="Calibri"/>
                <a:cs typeface="Calibri"/>
                <a:sym typeface="Calibri"/>
              </a:rPr>
            </a:br>
            <a:r>
              <a:rPr b="0" i="0" lang="en-GB" sz="3959" u="none" cap="none" strike="noStrike">
                <a:solidFill>
                  <a:srgbClr val="C00000"/>
                </a:solidFill>
                <a:latin typeface="Calibri"/>
                <a:ea typeface="Calibri"/>
                <a:cs typeface="Calibri"/>
                <a:sym typeface="Calibri"/>
              </a:rPr>
              <a:t>Does the mean difference = 0?</a:t>
            </a:r>
          </a:p>
        </p:txBody>
      </p:sp>
      <p:sp>
        <p:nvSpPr>
          <p:cNvPr id="549" name="Shape 549"/>
          <p:cNvSpPr txBox="1"/>
          <p:nvPr/>
        </p:nvSpPr>
        <p:spPr>
          <a:xfrm>
            <a:off x="428624" y="1525288"/>
            <a:ext cx="8715376" cy="5216078"/>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Font typeface="Arial"/>
              <a:buNone/>
            </a:pPr>
            <a:r>
              <a:t/>
            </a:r>
            <a:endParaRPr sz="1000">
              <a:solidFill>
                <a:srgbClr val="7F7F7F"/>
              </a:solidFill>
              <a:latin typeface="Calibri"/>
              <a:ea typeface="Calibri"/>
              <a:cs typeface="Calibri"/>
              <a:sym typeface="Calibri"/>
            </a:endParaRPr>
          </a:p>
          <a:p>
            <a:pPr indent="-342900" lvl="0" marL="342900" marR="0" rtl="0" algn="l">
              <a:spcBef>
                <a:spcPts val="280"/>
              </a:spcBef>
              <a:spcAft>
                <a:spcPts val="0"/>
              </a:spcAft>
              <a:buClr>
                <a:schemeClr val="dk1"/>
              </a:buClr>
              <a:buFont typeface="Arial"/>
              <a:buNone/>
            </a:pPr>
            <a:r>
              <a:t/>
            </a:r>
            <a:endParaRPr b="1" sz="1400">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Char char="•"/>
            </a:pPr>
            <a:r>
              <a:rPr b="1" lang="en-GB" sz="2800">
                <a:solidFill>
                  <a:schemeClr val="dk1"/>
                </a:solidFill>
                <a:latin typeface="Calibri"/>
                <a:ea typeface="Calibri"/>
                <a:cs typeface="Calibri"/>
                <a:sym typeface="Calibri"/>
              </a:rPr>
              <a:t>Null hypothesis, </a:t>
            </a:r>
            <a:r>
              <a:rPr b="1" lang="en-GB" sz="2800">
                <a:solidFill>
                  <a:srgbClr val="C00000"/>
                </a:solidFill>
                <a:latin typeface="Calibri"/>
                <a:ea typeface="Calibri"/>
                <a:cs typeface="Calibri"/>
                <a:sym typeface="Calibri"/>
              </a:rPr>
              <a:t>H</a:t>
            </a:r>
            <a:r>
              <a:rPr b="1" baseline="-25000" lang="en-GB" sz="2800">
                <a:solidFill>
                  <a:srgbClr val="C00000"/>
                </a:solidFill>
                <a:latin typeface="Calibri"/>
                <a:ea typeface="Calibri"/>
                <a:cs typeface="Calibri"/>
                <a:sym typeface="Calibri"/>
              </a:rPr>
              <a:t>0</a:t>
            </a:r>
            <a:r>
              <a:rPr baseline="-25000" lang="en-GB" sz="2800">
                <a:solidFill>
                  <a:srgbClr val="C00000"/>
                </a:solidFill>
                <a:latin typeface="Calibri"/>
                <a:ea typeface="Calibri"/>
                <a:cs typeface="Calibri"/>
                <a:sym typeface="Calibri"/>
              </a:rPr>
              <a:t> </a:t>
            </a:r>
            <a:r>
              <a:rPr lang="en-GB" sz="2800">
                <a:solidFill>
                  <a:schemeClr val="dk1"/>
                </a:solidFill>
                <a:latin typeface="Calibri"/>
                <a:ea typeface="Calibri"/>
                <a:cs typeface="Calibri"/>
                <a:sym typeface="Calibri"/>
              </a:rPr>
              <a:t>: </a:t>
            </a:r>
          </a:p>
          <a:p>
            <a:pPr indent="-342900" lvl="0" marL="342900" marR="0" rtl="0" algn="l">
              <a:spcBef>
                <a:spcPts val="560"/>
              </a:spcBef>
              <a:spcAft>
                <a:spcPts val="0"/>
              </a:spcAft>
              <a:buSzPct val="25000"/>
              <a:buNone/>
            </a:pPr>
            <a:r>
              <a:rPr lang="en-GB" sz="2800">
                <a:solidFill>
                  <a:schemeClr val="dk1"/>
                </a:solidFill>
                <a:latin typeface="Calibri"/>
                <a:ea typeface="Calibri"/>
                <a:cs typeface="Calibri"/>
                <a:sym typeface="Calibri"/>
              </a:rPr>
              <a:t>	Cellularity at site A = Cellularity at site B</a:t>
            </a:r>
          </a:p>
          <a:p>
            <a:pPr indent="-342900" lvl="0" marL="342900" marR="0" rtl="0" algn="l">
              <a:spcBef>
                <a:spcPts val="400"/>
              </a:spcBef>
              <a:spcAft>
                <a:spcPts val="0"/>
              </a:spcAft>
              <a:buClr>
                <a:schemeClr val="dk1"/>
              </a:buClr>
              <a:buFont typeface="Arial"/>
              <a:buNone/>
            </a:pPr>
            <a:r>
              <a:t/>
            </a:r>
            <a:endParaRPr sz="2000">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Char char="•"/>
            </a:pPr>
            <a:r>
              <a:rPr b="1" lang="en-GB" sz="2800">
                <a:solidFill>
                  <a:schemeClr val="dk1"/>
                </a:solidFill>
                <a:latin typeface="Calibri"/>
                <a:ea typeface="Calibri"/>
                <a:cs typeface="Calibri"/>
                <a:sym typeface="Calibri"/>
              </a:rPr>
              <a:t>Alternative hypothesis, </a:t>
            </a:r>
            <a:r>
              <a:rPr b="1" lang="en-GB" sz="2800">
                <a:solidFill>
                  <a:srgbClr val="C00000"/>
                </a:solidFill>
                <a:latin typeface="Calibri"/>
                <a:ea typeface="Calibri"/>
                <a:cs typeface="Calibri"/>
                <a:sym typeface="Calibri"/>
              </a:rPr>
              <a:t>H</a:t>
            </a:r>
            <a:r>
              <a:rPr b="1" baseline="-25000" lang="en-GB" sz="2800">
                <a:solidFill>
                  <a:srgbClr val="C00000"/>
                </a:solidFill>
                <a:latin typeface="Calibri"/>
                <a:ea typeface="Calibri"/>
                <a:cs typeface="Calibri"/>
                <a:sym typeface="Calibri"/>
              </a:rPr>
              <a:t>1 </a:t>
            </a:r>
            <a:r>
              <a:rPr lang="en-GB" sz="2800">
                <a:solidFill>
                  <a:schemeClr val="dk1"/>
                </a:solidFill>
                <a:latin typeface="Calibri"/>
                <a:ea typeface="Calibri"/>
                <a:cs typeface="Calibri"/>
                <a:sym typeface="Calibri"/>
              </a:rPr>
              <a:t>: </a:t>
            </a:r>
          </a:p>
          <a:p>
            <a:pPr indent="-342900" lvl="0" marL="342900" marR="0" rtl="0" algn="l">
              <a:spcBef>
                <a:spcPts val="560"/>
              </a:spcBef>
              <a:spcAft>
                <a:spcPts val="0"/>
              </a:spcAft>
              <a:buSzPct val="25000"/>
              <a:buNone/>
            </a:pPr>
            <a:r>
              <a:rPr lang="en-GB" sz="2800">
                <a:solidFill>
                  <a:schemeClr val="dk1"/>
                </a:solidFill>
                <a:latin typeface="Calibri"/>
                <a:ea typeface="Calibri"/>
                <a:cs typeface="Calibri"/>
                <a:sym typeface="Calibri"/>
              </a:rPr>
              <a:t>	Cellularity at site A </a:t>
            </a:r>
            <a:r>
              <a:rPr lang="en-GB" sz="2800">
                <a:solidFill>
                  <a:srgbClr val="C00000"/>
                </a:solidFill>
                <a:latin typeface="Calibri"/>
                <a:ea typeface="Calibri"/>
                <a:cs typeface="Calibri"/>
                <a:sym typeface="Calibri"/>
              </a:rPr>
              <a:t>≠</a:t>
            </a:r>
            <a:r>
              <a:rPr lang="en-GB" sz="2800">
                <a:solidFill>
                  <a:schemeClr val="dk1"/>
                </a:solidFill>
                <a:latin typeface="Calibri"/>
                <a:ea typeface="Calibri"/>
                <a:cs typeface="Calibri"/>
                <a:sym typeface="Calibri"/>
              </a:rPr>
              <a:t> Cellularity at site B</a:t>
            </a:r>
          </a:p>
          <a:p>
            <a:pPr indent="-342900" lvl="0" marL="342900" marR="0" rtl="0" algn="l">
              <a:spcBef>
                <a:spcPts val="400"/>
              </a:spcBef>
              <a:spcAft>
                <a:spcPts val="0"/>
              </a:spcAft>
              <a:buClr>
                <a:schemeClr val="dk1"/>
              </a:buClr>
              <a:buFont typeface="Arial"/>
              <a:buNone/>
            </a:pPr>
            <a:r>
              <a:t/>
            </a:r>
            <a:endParaRPr sz="2000">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Char char="•"/>
            </a:pPr>
            <a:r>
              <a:rPr b="1" lang="en-GB" sz="2800">
                <a:solidFill>
                  <a:schemeClr val="dk1"/>
                </a:solidFill>
                <a:latin typeface="Arial"/>
                <a:ea typeface="Arial"/>
                <a:cs typeface="Arial"/>
                <a:sym typeface="Arial"/>
              </a:rPr>
              <a:t>Tails</a:t>
            </a:r>
            <a:r>
              <a:rPr lang="en-GB" sz="2800">
                <a:solidFill>
                  <a:schemeClr val="dk1"/>
                </a:solidFill>
                <a:latin typeface="Arial"/>
                <a:ea typeface="Arial"/>
                <a:cs typeface="Arial"/>
                <a:sym typeface="Arial"/>
              </a:rPr>
              <a:t>: </a:t>
            </a:r>
            <a:r>
              <a:rPr lang="en-GB" sz="2800">
                <a:solidFill>
                  <a:srgbClr val="C00000"/>
                </a:solidFill>
                <a:latin typeface="Arial"/>
                <a:ea typeface="Arial"/>
                <a:cs typeface="Arial"/>
                <a:sym typeface="Arial"/>
              </a:rPr>
              <a:t>two-tailed</a:t>
            </a:r>
            <a:r>
              <a:rPr lang="en-GB" sz="2800">
                <a:solidFill>
                  <a:schemeClr val="dk1"/>
                </a:solidFill>
                <a:latin typeface="Arial"/>
                <a:ea typeface="Arial"/>
                <a:cs typeface="Arial"/>
                <a:sym typeface="Arial"/>
              </a:rPr>
              <a:t>.</a:t>
            </a:r>
          </a:p>
          <a:p>
            <a:pPr indent="-342900" lvl="0" marL="342900" marR="0" rtl="0" algn="l">
              <a:spcBef>
                <a:spcPts val="400"/>
              </a:spcBef>
              <a:spcAft>
                <a:spcPts val="0"/>
              </a:spcAft>
              <a:buClr>
                <a:schemeClr val="dk1"/>
              </a:buClr>
              <a:buFont typeface="Arial"/>
              <a:buNone/>
            </a:pPr>
            <a:r>
              <a:t/>
            </a:r>
            <a:endParaRPr sz="2000">
              <a:solidFill>
                <a:schemeClr val="dk1"/>
              </a:solidFill>
              <a:latin typeface="Arial"/>
              <a:ea typeface="Arial"/>
              <a:cs typeface="Arial"/>
              <a:sym typeface="Arial"/>
            </a:endParaRPr>
          </a:p>
          <a:p>
            <a:pPr indent="-342900" lvl="0" marL="342900" marR="0" rtl="0" algn="l">
              <a:spcBef>
                <a:spcPts val="560"/>
              </a:spcBef>
              <a:spcAft>
                <a:spcPts val="0"/>
              </a:spcAft>
              <a:buClr>
                <a:schemeClr val="dk1"/>
              </a:buClr>
              <a:buSzPct val="100000"/>
              <a:buFont typeface="Arial"/>
              <a:buChar char="•"/>
            </a:pPr>
            <a:r>
              <a:rPr lang="en-GB" sz="2800">
                <a:solidFill>
                  <a:schemeClr val="dk1"/>
                </a:solidFill>
                <a:latin typeface="Arial"/>
                <a:ea typeface="Arial"/>
                <a:cs typeface="Arial"/>
                <a:sym typeface="Arial"/>
              </a:rPr>
              <a:t>Either </a:t>
            </a:r>
            <a:r>
              <a:rPr lang="en-GB" sz="2800">
                <a:solidFill>
                  <a:srgbClr val="C00000"/>
                </a:solidFill>
                <a:latin typeface="Arial"/>
                <a:ea typeface="Arial"/>
                <a:cs typeface="Arial"/>
                <a:sym typeface="Arial"/>
              </a:rPr>
              <a:t>reject</a:t>
            </a:r>
            <a:r>
              <a:rPr lang="en-GB" sz="2800">
                <a:solidFill>
                  <a:schemeClr val="dk1"/>
                </a:solidFill>
                <a:latin typeface="Arial"/>
                <a:ea typeface="Arial"/>
                <a:cs typeface="Arial"/>
                <a:sym typeface="Arial"/>
              </a:rPr>
              <a:t> or </a:t>
            </a:r>
            <a:r>
              <a:rPr lang="en-GB" sz="2800">
                <a:solidFill>
                  <a:srgbClr val="C00000"/>
                </a:solidFill>
                <a:latin typeface="Arial"/>
                <a:ea typeface="Arial"/>
                <a:cs typeface="Arial"/>
                <a:sym typeface="Arial"/>
              </a:rPr>
              <a:t>do not reject </a:t>
            </a:r>
            <a:r>
              <a:rPr lang="en-GB" sz="2800">
                <a:solidFill>
                  <a:schemeClr val="dk1"/>
                </a:solidFill>
                <a:latin typeface="Arial"/>
                <a:ea typeface="Arial"/>
                <a:cs typeface="Arial"/>
                <a:sym typeface="Arial"/>
              </a:rPr>
              <a:t>the </a:t>
            </a:r>
            <a:r>
              <a:rPr b="1" lang="en-GB" sz="2800">
                <a:solidFill>
                  <a:schemeClr val="dk1"/>
                </a:solidFill>
                <a:latin typeface="Arial"/>
                <a:ea typeface="Arial"/>
                <a:cs typeface="Arial"/>
                <a:sym typeface="Arial"/>
              </a:rPr>
              <a:t>null hypothesis </a:t>
            </a:r>
            <a:r>
              <a:rPr lang="en-GB" sz="2800">
                <a:solidFill>
                  <a:schemeClr val="dk1"/>
                </a:solidFill>
                <a:latin typeface="Arial"/>
                <a:ea typeface="Arial"/>
                <a:cs typeface="Arial"/>
                <a:sym typeface="Arial"/>
              </a:rPr>
              <a:t>– </a:t>
            </a:r>
            <a:r>
              <a:rPr lang="en-GB" sz="2800" u="sng">
                <a:solidFill>
                  <a:schemeClr val="dk1"/>
                </a:solidFill>
                <a:latin typeface="Arial"/>
                <a:ea typeface="Arial"/>
                <a:cs typeface="Arial"/>
                <a:sym typeface="Arial"/>
              </a:rPr>
              <a:t>never accept the </a:t>
            </a:r>
            <a:r>
              <a:rPr lang="en-GB" sz="2800" u="sng">
                <a:solidFill>
                  <a:schemeClr val="dk1"/>
                </a:solidFill>
              </a:rPr>
              <a:t>null</a:t>
            </a:r>
            <a:r>
              <a:rPr lang="en-GB" sz="2800" u="sng">
                <a:solidFill>
                  <a:schemeClr val="dk1"/>
                </a:solidFill>
                <a:latin typeface="Arial"/>
                <a:ea typeface="Arial"/>
                <a:cs typeface="Arial"/>
                <a:sym typeface="Arial"/>
              </a:rPr>
              <a:t> hypothesis</a:t>
            </a:r>
          </a:p>
          <a:p>
            <a:pPr indent="-342900" lvl="0" marL="342900" marR="0" rtl="0" algn="l">
              <a:spcBef>
                <a:spcPts val="560"/>
              </a:spcBef>
              <a:spcAft>
                <a:spcPts val="0"/>
              </a:spcAft>
              <a:buClr>
                <a:schemeClr val="dk1"/>
              </a:buClr>
              <a:buFont typeface="Arial"/>
              <a:buNone/>
            </a:pPr>
            <a:r>
              <a:t/>
            </a:r>
            <a:endParaRPr sz="2800">
              <a:solidFill>
                <a:schemeClr val="dk1"/>
              </a:solidFill>
              <a:latin typeface="Arial"/>
              <a:ea typeface="Arial"/>
              <a:cs typeface="Arial"/>
              <a:sym typeface="Arial"/>
            </a:endParaRPr>
          </a:p>
          <a:p>
            <a:pPr indent="-342900" lvl="0" marL="342900" marR="0" rtl="0" algn="l">
              <a:spcBef>
                <a:spcPts val="56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4" name="Shape 554"/>
        <p:cNvGrpSpPr/>
        <p:nvPr/>
      </p:nvGrpSpPr>
      <p:grpSpPr>
        <a:xfrm>
          <a:off x="0" y="0"/>
          <a:ext cx="0" cy="0"/>
          <a:chOff x="0" y="0"/>
          <a:chExt cx="0" cy="0"/>
        </a:xfrm>
      </p:grpSpPr>
      <p:sp>
        <p:nvSpPr>
          <p:cNvPr id="555" name="Shape 555"/>
          <p:cNvSpPr/>
          <p:nvPr/>
        </p:nvSpPr>
        <p:spPr>
          <a:xfrm>
            <a:off x="611560" y="2768963"/>
            <a:ext cx="8143874" cy="1668148"/>
          </a:xfrm>
          <a:prstGeom prst="rect">
            <a:avLst/>
          </a:prstGeom>
          <a:noFill/>
          <a:ln>
            <a:noFill/>
          </a:ln>
        </p:spPr>
        <p:txBody>
          <a:bodyPr anchorCtr="0" anchor="t" bIns="45700" lIns="91425" rIns="91425" tIns="45700">
            <a:noAutofit/>
          </a:bodyPr>
          <a:lstStyle/>
          <a:p>
            <a:pPr indent="-342900" lvl="0" marL="342900" marR="0" rtl="0" algn="ctr">
              <a:spcBef>
                <a:spcPts val="0"/>
              </a:spcBef>
              <a:spcAft>
                <a:spcPts val="0"/>
              </a:spcAft>
              <a:buSzPct val="25000"/>
              <a:buNone/>
            </a:pPr>
            <a:r>
              <a:rPr lang="en-GB" sz="3200">
                <a:solidFill>
                  <a:srgbClr val="C00000"/>
                </a:solidFill>
                <a:latin typeface="Calibri"/>
                <a:ea typeface="Calibri"/>
                <a:cs typeface="Calibri"/>
                <a:sym typeface="Calibri"/>
              </a:rPr>
              <a:t>H</a:t>
            </a:r>
            <a:r>
              <a:rPr baseline="-25000" lang="en-GB" sz="3200">
                <a:solidFill>
                  <a:srgbClr val="C00000"/>
                </a:solidFill>
                <a:latin typeface="Calibri"/>
                <a:ea typeface="Calibri"/>
                <a:cs typeface="Calibri"/>
                <a:sym typeface="Calibri"/>
              </a:rPr>
              <a:t>0 </a:t>
            </a:r>
            <a:r>
              <a:rPr lang="en-GB" sz="3200">
                <a:solidFill>
                  <a:schemeClr val="dk1"/>
                </a:solidFill>
                <a:latin typeface="Calibri"/>
                <a:ea typeface="Calibri"/>
                <a:cs typeface="Calibri"/>
                <a:sym typeface="Calibri"/>
              </a:rPr>
              <a:t>: Cellularity at site A = Cellularity at site B</a:t>
            </a:r>
          </a:p>
          <a:p>
            <a:pPr indent="-342900" lvl="0" marL="342900" marR="0" rtl="0" algn="ctr">
              <a:spcBef>
                <a:spcPts val="640"/>
              </a:spcBef>
              <a:spcAft>
                <a:spcPts val="0"/>
              </a:spcAft>
              <a:buSzPct val="25000"/>
              <a:buNone/>
            </a:pPr>
            <a:r>
              <a:rPr b="1" lang="en-GB" sz="3200" u="sng">
                <a:solidFill>
                  <a:schemeClr val="dk1"/>
                </a:solidFill>
                <a:latin typeface="Calibri"/>
                <a:ea typeface="Calibri"/>
                <a:cs typeface="Calibri"/>
                <a:sym typeface="Calibri"/>
              </a:rPr>
              <a:t>OR</a:t>
            </a:r>
          </a:p>
          <a:p>
            <a:pPr indent="0" lvl="0" marL="0" marR="0" rtl="0" algn="ctr">
              <a:spcBef>
                <a:spcPts val="0"/>
              </a:spcBef>
              <a:spcAft>
                <a:spcPts val="0"/>
              </a:spcAft>
              <a:buSzPct val="25000"/>
              <a:buNone/>
            </a:pPr>
            <a:r>
              <a:rPr lang="en-GB" sz="3200">
                <a:solidFill>
                  <a:srgbClr val="C00000"/>
                </a:solidFill>
                <a:latin typeface="Calibri"/>
                <a:ea typeface="Calibri"/>
                <a:cs typeface="Calibri"/>
                <a:sym typeface="Calibri"/>
              </a:rPr>
              <a:t>H</a:t>
            </a:r>
            <a:r>
              <a:rPr baseline="-25000" lang="en-GB" sz="3200">
                <a:solidFill>
                  <a:srgbClr val="C00000"/>
                </a:solidFill>
                <a:latin typeface="Calibri"/>
                <a:ea typeface="Calibri"/>
                <a:cs typeface="Calibri"/>
                <a:sym typeface="Calibri"/>
              </a:rPr>
              <a:t>0 </a:t>
            </a:r>
            <a:r>
              <a:rPr lang="en-GB" sz="3200">
                <a:solidFill>
                  <a:schemeClr val="dk1"/>
                </a:solidFill>
                <a:latin typeface="Calibri"/>
                <a:ea typeface="Calibri"/>
                <a:cs typeface="Calibri"/>
                <a:sym typeface="Calibri"/>
              </a:rPr>
              <a:t>: Cellularity at site A - Cellularity at site B = 0</a:t>
            </a:r>
          </a:p>
        </p:txBody>
      </p:sp>
      <p:sp>
        <p:nvSpPr>
          <p:cNvPr id="556" name="Shape 55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3959" u="none" cap="none" strike="noStrike">
                <a:solidFill>
                  <a:schemeClr val="dk1"/>
                </a:solidFill>
                <a:latin typeface="Calibri"/>
                <a:ea typeface="Calibri"/>
                <a:cs typeface="Calibri"/>
                <a:sym typeface="Calibri"/>
              </a:rPr>
              <a:t>Paired two-sample t-test – </a:t>
            </a:r>
            <a:br>
              <a:rPr b="0" i="0" lang="en-GB" sz="3959" u="none" cap="none" strike="noStrike">
                <a:solidFill>
                  <a:schemeClr val="dk1"/>
                </a:solidFill>
                <a:latin typeface="Calibri"/>
                <a:ea typeface="Calibri"/>
                <a:cs typeface="Calibri"/>
                <a:sym typeface="Calibri"/>
              </a:rPr>
            </a:br>
            <a:r>
              <a:rPr b="0" i="0" lang="en-GB" sz="3959" u="none" cap="none" strike="noStrike">
                <a:solidFill>
                  <a:schemeClr val="dk1"/>
                </a:solidFill>
                <a:latin typeface="Calibri"/>
                <a:ea typeface="Calibri"/>
                <a:cs typeface="Calibri"/>
                <a:sym typeface="Calibri"/>
              </a:rPr>
              <a:t>Null hypothesis</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1" name="Shape 561"/>
        <p:cNvGrpSpPr/>
        <p:nvPr/>
      </p:nvGrpSpPr>
      <p:grpSpPr>
        <a:xfrm>
          <a:off x="0" y="0"/>
          <a:ext cx="0" cy="0"/>
          <a:chOff x="0" y="0"/>
          <a:chExt cx="0" cy="0"/>
        </a:xfrm>
      </p:grpSpPr>
      <p:graphicFrame>
        <p:nvGraphicFramePr>
          <p:cNvPr id="562" name="Shape 562"/>
          <p:cNvGraphicFramePr/>
          <p:nvPr/>
        </p:nvGraphicFramePr>
        <p:xfrm>
          <a:off x="1043608" y="835617"/>
          <a:ext cx="3000000" cy="3000000"/>
        </p:xfrm>
        <a:graphic>
          <a:graphicData uri="http://schemas.openxmlformats.org/drawingml/2006/table">
            <a:tbl>
              <a:tblPr>
                <a:noFill/>
                <a:tableStyleId>{CF524669-E3FD-4080-A0C0-0160952A77DE}</a:tableStyleId>
              </a:tblPr>
              <a:tblGrid>
                <a:gridCol w="826125"/>
                <a:gridCol w="2637225"/>
                <a:gridCol w="2431100"/>
                <a:gridCol w="1053150"/>
              </a:tblGrid>
              <a:tr h="288025">
                <a:tc rowSpan="2">
                  <a:txBody>
                    <a:bodyPr>
                      <a:noAutofit/>
                    </a:bodyPr>
                    <a:lstStyle/>
                    <a:p>
                      <a:pPr indent="0" lvl="0" marL="0" marR="0" rtl="0" algn="ctr">
                        <a:lnSpc>
                          <a:spcPct val="100000"/>
                        </a:lnSpc>
                        <a:spcBef>
                          <a:spcPts val="0"/>
                        </a:spcBef>
                        <a:spcAft>
                          <a:spcPts val="0"/>
                        </a:spcAft>
                        <a:buSzPct val="25000"/>
                        <a:buNone/>
                      </a:pPr>
                      <a:r>
                        <a:rPr b="1" lang="en-GB" sz="1400" u="none" cap="none" strike="noStrike">
                          <a:solidFill>
                            <a:srgbClr val="000000"/>
                          </a:solidFill>
                          <a:latin typeface="Arial"/>
                          <a:ea typeface="Arial"/>
                          <a:cs typeface="Arial"/>
                          <a:sym typeface="Arial"/>
                        </a:rPr>
                        <a:t>Subject</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gridSpan="3">
                  <a:txBody>
                    <a:bodyPr>
                      <a:noAutofit/>
                    </a:bodyPr>
                    <a:lstStyle/>
                    <a:p>
                      <a:pPr indent="0" lvl="0" marL="0" marR="0" rtl="0" algn="ctr">
                        <a:lnSpc>
                          <a:spcPct val="92857"/>
                        </a:lnSpc>
                        <a:spcBef>
                          <a:spcPts val="0"/>
                        </a:spcBef>
                        <a:spcAft>
                          <a:spcPts val="0"/>
                        </a:spcAft>
                        <a:buSzPct val="25000"/>
                        <a:buNone/>
                      </a:pPr>
                      <a:r>
                        <a:rPr b="1" lang="en-GB" sz="1400" u="none" cap="none" strike="noStrike">
                          <a:solidFill>
                            <a:srgbClr val="000000"/>
                          </a:solidFill>
                          <a:latin typeface="Arial"/>
                          <a:ea typeface="Arial"/>
                          <a:cs typeface="Arial"/>
                          <a:sym typeface="Arial"/>
                        </a:rPr>
                        <a:t>Cellularity</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c hMerge="1"/>
              </a:tr>
              <a:tr h="216025">
                <a:tc vMerge="1"/>
                <a:tc>
                  <a:txBody>
                    <a:bodyPr>
                      <a:noAutofit/>
                    </a:bodyPr>
                    <a:lstStyle/>
                    <a:p>
                      <a:pPr indent="0" lvl="0" marL="0" marR="0" rtl="0" algn="ctr">
                        <a:lnSpc>
                          <a:spcPct val="100000"/>
                        </a:lnSpc>
                        <a:spcBef>
                          <a:spcPts val="0"/>
                        </a:spcBef>
                        <a:spcAft>
                          <a:spcPts val="0"/>
                        </a:spcAft>
                        <a:buSzPct val="25000"/>
                        <a:buNone/>
                      </a:pPr>
                      <a:r>
                        <a:rPr b="1" lang="en-GB" sz="1400" u="none" cap="none" strike="noStrike">
                          <a:solidFill>
                            <a:srgbClr val="000000"/>
                          </a:solidFill>
                          <a:latin typeface="Arial"/>
                          <a:ea typeface="Arial"/>
                          <a:cs typeface="Arial"/>
                          <a:sym typeface="Arial"/>
                        </a:rPr>
                        <a:t>Site A: Primary ovarian mass</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SzPct val="25000"/>
                        <a:buNone/>
                      </a:pPr>
                      <a:r>
                        <a:rPr b="1" lang="en-GB" sz="1400" u="none" cap="none" strike="noStrike">
                          <a:solidFill>
                            <a:srgbClr val="000000"/>
                          </a:solidFill>
                          <a:latin typeface="Arial"/>
                          <a:ea typeface="Arial"/>
                          <a:cs typeface="Arial"/>
                          <a:sym typeface="Arial"/>
                        </a:rPr>
                        <a:t>Site B: Peritoneal deposits</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SzPct val="25000"/>
                        <a:buNone/>
                      </a:pPr>
                      <a:r>
                        <a:rPr b="1" lang="en-GB" sz="1400" u="none" cap="none" strike="noStrike">
                          <a:solidFill>
                            <a:srgbClr val="000000"/>
                          </a:solidFill>
                          <a:latin typeface="Arial"/>
                          <a:ea typeface="Arial"/>
                          <a:cs typeface="Arial"/>
                          <a:sym typeface="Arial"/>
                        </a:rPr>
                        <a:t>Difference</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1</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1201.33</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1155.98</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-45.35</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2</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1029.64</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1020.82</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-8.82</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3</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895.57</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881.21</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-14.37</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4</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842.14</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830.78</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-11.36</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5</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903.07</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897.06</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-6.01</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6</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1311.57</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1262.73</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-48.84</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7</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833.52</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823.06</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-10.46</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8</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1007.66</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951.01</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-56.65</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9</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1465.51</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1450.98</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-14.53</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10</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967.82</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978.15</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10.33</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11</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812.72</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778.26</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-34.46</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12</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884.08</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823.57</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-60.51</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13</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1358.56</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1335.78</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-22.78</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14</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1280.10</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1293.91</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13.80</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15</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942.38</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925.75</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-16.63</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16</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884.33</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891.34</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7.01</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17</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930.09</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892.02</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-38.07</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18</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1146.75</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1132.80</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-13.95</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19</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881.50</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847.78</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-33.72</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20</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1315.22</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1337.80</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22.58</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gridSpan="3">
                  <a:txBody>
                    <a:bodyPr>
                      <a:noAutofit/>
                    </a:bodyPr>
                    <a:lstStyle/>
                    <a:p>
                      <a:pPr indent="0" lvl="0" marL="0" marR="0" rtl="0" algn="r">
                        <a:lnSpc>
                          <a:spcPct val="92857"/>
                        </a:lnSpc>
                        <a:spcBef>
                          <a:spcPts val="0"/>
                        </a:spcBef>
                        <a:spcAft>
                          <a:spcPts val="0"/>
                        </a:spcAft>
                        <a:buSzPct val="25000"/>
                        <a:buNone/>
                      </a:pPr>
                      <a:r>
                        <a:rPr b="1" lang="en-GB" sz="1400" u="none" cap="none" strike="noStrike">
                          <a:solidFill>
                            <a:srgbClr val="000000"/>
                          </a:solidFill>
                          <a:latin typeface="Arial"/>
                          <a:ea typeface="Arial"/>
                          <a:cs typeface="Arial"/>
                          <a:sym typeface="Arial"/>
                        </a:rPr>
                        <a:t>Mean difference</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c hMerge="1"/>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19.14</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gridSpan="3">
                  <a:txBody>
                    <a:bodyPr>
                      <a:noAutofit/>
                    </a:bodyPr>
                    <a:lstStyle/>
                    <a:p>
                      <a:pPr indent="0" lvl="0" marL="0" marR="0" rtl="0" algn="r">
                        <a:lnSpc>
                          <a:spcPct val="92857"/>
                        </a:lnSpc>
                        <a:spcBef>
                          <a:spcPts val="0"/>
                        </a:spcBef>
                        <a:spcAft>
                          <a:spcPts val="0"/>
                        </a:spcAft>
                        <a:buSzPct val="25000"/>
                        <a:buNone/>
                      </a:pPr>
                      <a:r>
                        <a:rPr b="1" lang="en-GB" sz="1400" u="none" cap="none" strike="noStrike">
                          <a:solidFill>
                            <a:srgbClr val="000000"/>
                          </a:solidFill>
                          <a:latin typeface="Arial"/>
                          <a:ea typeface="Arial"/>
                          <a:cs typeface="Arial"/>
                          <a:sym typeface="Arial"/>
                        </a:rPr>
                        <a:t>Standard deviation</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c hMerge="1"/>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23.37</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
        <p:nvSpPr>
          <p:cNvPr id="563" name="Shape 563"/>
          <p:cNvSpPr/>
          <p:nvPr/>
        </p:nvSpPr>
        <p:spPr>
          <a:xfrm>
            <a:off x="460572" y="159022"/>
            <a:ext cx="8143874" cy="461664"/>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GB" sz="2400">
                <a:solidFill>
                  <a:srgbClr val="C00000"/>
                </a:solidFill>
                <a:latin typeface="Calibri"/>
                <a:ea typeface="Calibri"/>
                <a:cs typeface="Calibri"/>
                <a:sym typeface="Calibri"/>
              </a:rPr>
              <a:t>H</a:t>
            </a:r>
            <a:r>
              <a:rPr b="1" baseline="-25000" lang="en-GB" sz="2400">
                <a:solidFill>
                  <a:srgbClr val="C00000"/>
                </a:solidFill>
                <a:latin typeface="Calibri"/>
                <a:ea typeface="Calibri"/>
                <a:cs typeface="Calibri"/>
                <a:sym typeface="Calibri"/>
              </a:rPr>
              <a:t>0 </a:t>
            </a:r>
            <a:r>
              <a:rPr b="1" lang="en-GB" sz="2400">
                <a:solidFill>
                  <a:schemeClr val="dk1"/>
                </a:solidFill>
                <a:latin typeface="Calibri"/>
                <a:ea typeface="Calibri"/>
                <a:cs typeface="Calibri"/>
                <a:sym typeface="Calibri"/>
              </a:rPr>
              <a:t>: Cellularity at site A - Cellularity at site B = 0</a:t>
            </a:r>
          </a:p>
        </p:txBody>
      </p:sp>
      <p:sp>
        <p:nvSpPr>
          <p:cNvPr id="564" name="Shape 564"/>
          <p:cNvSpPr/>
          <p:nvPr/>
        </p:nvSpPr>
        <p:spPr>
          <a:xfrm>
            <a:off x="7308303" y="5805264"/>
            <a:ext cx="720080" cy="288032"/>
          </a:xfrm>
          <a:prstGeom prst="ellipse">
            <a:avLst/>
          </a:prstGeom>
          <a:noFill/>
          <a:ln cap="flat" cmpd="sng" w="28575">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9" name="Shape 569"/>
        <p:cNvGrpSpPr/>
        <p:nvPr/>
      </p:nvGrpSpPr>
      <p:grpSpPr>
        <a:xfrm>
          <a:off x="0" y="0"/>
          <a:ext cx="0" cy="0"/>
          <a:chOff x="0" y="0"/>
          <a:chExt cx="0" cy="0"/>
        </a:xfrm>
      </p:grpSpPr>
      <p:sp>
        <p:nvSpPr>
          <p:cNvPr id="570" name="Shape 570"/>
          <p:cNvSpPr txBox="1"/>
          <p:nvPr>
            <p:ph type="title"/>
          </p:nvPr>
        </p:nvSpPr>
        <p:spPr>
          <a:xfrm>
            <a:off x="142875" y="274637"/>
            <a:ext cx="8858249"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3800" u="none" cap="none" strike="noStrike">
                <a:solidFill>
                  <a:schemeClr val="dk1"/>
                </a:solidFill>
                <a:latin typeface="Calibri"/>
                <a:ea typeface="Calibri"/>
                <a:cs typeface="Calibri"/>
                <a:sym typeface="Calibri"/>
              </a:rPr>
              <a:t>Paired two-sample t-test – key assumptions</a:t>
            </a:r>
          </a:p>
        </p:txBody>
      </p:sp>
      <p:sp>
        <p:nvSpPr>
          <p:cNvPr id="571" name="Shape 571"/>
          <p:cNvSpPr txBox="1"/>
          <p:nvPr>
            <p:ph idx="1" type="body"/>
          </p:nvPr>
        </p:nvSpPr>
        <p:spPr>
          <a:xfrm>
            <a:off x="457200" y="1600200"/>
            <a:ext cx="8472518"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Observations are independent</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The </a:t>
            </a:r>
            <a:r>
              <a:rPr b="1" i="0" lang="en-GB" sz="3200" u="none" cap="none" strike="noStrike">
                <a:solidFill>
                  <a:schemeClr val="dk1"/>
                </a:solidFill>
                <a:latin typeface="Calibri"/>
                <a:ea typeface="Calibri"/>
                <a:cs typeface="Calibri"/>
                <a:sym typeface="Calibri"/>
              </a:rPr>
              <a:t>paired differences </a:t>
            </a:r>
            <a:r>
              <a:rPr b="0" i="0" lang="en-GB" sz="3200" u="none" cap="none" strike="noStrike">
                <a:solidFill>
                  <a:schemeClr val="dk1"/>
                </a:solidFill>
                <a:latin typeface="Calibri"/>
                <a:ea typeface="Calibri"/>
                <a:cs typeface="Calibri"/>
                <a:sym typeface="Calibri"/>
              </a:rPr>
              <a:t>are normally distributed</a:t>
            </a:r>
          </a:p>
          <a:p>
            <a:pPr indent="-342900" lvl="0" marL="342900" marR="0" rtl="0" algn="l">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p:txBody>
      </p:sp>
      <p:sp>
        <p:nvSpPr>
          <p:cNvPr id="572" name="Shape 572"/>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pairedttestexp.png" id="573" name="Shape 573"/>
          <p:cNvPicPr preferRelativeResize="0"/>
          <p:nvPr/>
        </p:nvPicPr>
        <p:blipFill rotWithShape="1">
          <a:blip r:embed="rId3">
            <a:alphaModFix/>
          </a:blip>
          <a:srcRect b="0" l="0" r="0" t="0"/>
          <a:stretch/>
        </p:blipFill>
        <p:spPr>
          <a:xfrm>
            <a:off x="2532111" y="2924943"/>
            <a:ext cx="3840087" cy="3840087"/>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8" name="Shape 578"/>
        <p:cNvGrpSpPr/>
        <p:nvPr/>
      </p:nvGrpSpPr>
      <p:grpSpPr>
        <a:xfrm>
          <a:off x="0" y="0"/>
          <a:ext cx="0" cy="0"/>
          <a:chOff x="0" y="0"/>
          <a:chExt cx="0" cy="0"/>
        </a:xfrm>
      </p:grpSpPr>
      <p:pic>
        <p:nvPicPr>
          <p:cNvPr descr="PairedTTest.png" id="579" name="Shape 579"/>
          <p:cNvPicPr preferRelativeResize="0"/>
          <p:nvPr/>
        </p:nvPicPr>
        <p:blipFill rotWithShape="1">
          <a:blip r:embed="rId3">
            <a:alphaModFix/>
          </a:blip>
          <a:srcRect b="0" l="0" r="0" t="0"/>
          <a:stretch/>
        </p:blipFill>
        <p:spPr>
          <a:xfrm>
            <a:off x="3972271" y="2564903"/>
            <a:ext cx="3624063" cy="3624063"/>
          </a:xfrm>
          <a:prstGeom prst="rect">
            <a:avLst/>
          </a:prstGeom>
          <a:noFill/>
          <a:ln>
            <a:noFill/>
          </a:ln>
        </p:spPr>
      </p:pic>
      <p:sp>
        <p:nvSpPr>
          <p:cNvPr id="580" name="Shape 58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Paired two-sample t-test - results</a:t>
            </a:r>
          </a:p>
        </p:txBody>
      </p:sp>
      <p:sp>
        <p:nvSpPr>
          <p:cNvPr id="581" name="Shape 581"/>
          <p:cNvSpPr txBox="1"/>
          <p:nvPr>
            <p:ph idx="1" type="body"/>
          </p:nvPr>
        </p:nvSpPr>
        <p:spPr>
          <a:xfrm>
            <a:off x="457200" y="1600200"/>
            <a:ext cx="8229600" cy="1400174"/>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Test statistic</a:t>
            </a:r>
          </a:p>
          <a:p>
            <a:pPr indent="-342900" lvl="0" marL="342900" marR="0" rtl="0" algn="l">
              <a:spcBef>
                <a:spcPts val="640"/>
              </a:spcBef>
              <a:spcAft>
                <a:spcPts val="0"/>
              </a:spcAft>
              <a:buClr>
                <a:schemeClr val="dk1"/>
              </a:buClr>
              <a:buSzPct val="100000"/>
              <a:buFont typeface="Arial"/>
              <a:buNone/>
            </a:pPr>
            <a:r>
              <a:t/>
            </a:r>
            <a:endParaRPr b="1"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25000"/>
              <a:buFont typeface="Arial"/>
              <a:buNone/>
            </a:pPr>
            <a:r>
              <a:t/>
            </a:r>
            <a:endParaRPr b="1" i="0" sz="3200" u="none" cap="none" strike="noStrike">
              <a:solidFill>
                <a:schemeClr val="dk1"/>
              </a:solidFill>
              <a:latin typeface="Calibri"/>
              <a:ea typeface="Calibri"/>
              <a:cs typeface="Calibri"/>
              <a:sym typeface="Calibri"/>
            </a:endParaRPr>
          </a:p>
        </p:txBody>
      </p:sp>
      <p:pic>
        <p:nvPicPr>
          <p:cNvPr id="582" name="Shape 582"/>
          <p:cNvPicPr preferRelativeResize="0"/>
          <p:nvPr/>
        </p:nvPicPr>
        <p:blipFill rotWithShape="1">
          <a:blip r:embed="rId4">
            <a:alphaModFix/>
          </a:blip>
          <a:srcRect b="0" l="0" r="0" t="0"/>
          <a:stretch/>
        </p:blipFill>
        <p:spPr>
          <a:xfrm>
            <a:off x="3143250" y="1285875"/>
            <a:ext cx="5627687" cy="1511299"/>
          </a:xfrm>
          <a:prstGeom prst="rect">
            <a:avLst/>
          </a:prstGeom>
          <a:solidFill>
            <a:schemeClr val="lt1"/>
          </a:solidFill>
          <a:ln>
            <a:noFill/>
          </a:ln>
        </p:spPr>
      </p:pic>
      <p:sp>
        <p:nvSpPr>
          <p:cNvPr id="583" name="Shape 583"/>
          <p:cNvSpPr txBox="1"/>
          <p:nvPr/>
        </p:nvSpPr>
        <p:spPr>
          <a:xfrm>
            <a:off x="395536" y="4489955"/>
            <a:ext cx="2263311" cy="52321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P-value: </a:t>
            </a:r>
            <a:r>
              <a:rPr b="1" lang="en-GB" sz="2800">
                <a:solidFill>
                  <a:schemeClr val="dk1"/>
                </a:solidFill>
                <a:latin typeface="Calibri"/>
                <a:ea typeface="Calibri"/>
                <a:cs typeface="Calibri"/>
                <a:sym typeface="Calibri"/>
              </a:rPr>
              <a:t>0.002</a:t>
            </a:r>
          </a:p>
        </p:txBody>
      </p:sp>
      <p:sp>
        <p:nvSpPr>
          <p:cNvPr id="584" name="Shape 584"/>
          <p:cNvSpPr txBox="1"/>
          <p:nvPr/>
        </p:nvSpPr>
        <p:spPr>
          <a:xfrm>
            <a:off x="395536" y="3212975"/>
            <a:ext cx="1800199" cy="52321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df = 19</a:t>
            </a:r>
          </a:p>
        </p:txBody>
      </p:sp>
      <p:sp>
        <p:nvSpPr>
          <p:cNvPr id="585" name="Shape 585"/>
          <p:cNvSpPr txBox="1"/>
          <p:nvPr/>
        </p:nvSpPr>
        <p:spPr>
          <a:xfrm>
            <a:off x="392559" y="5859269"/>
            <a:ext cx="8499921" cy="954106"/>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rgbClr val="C00000"/>
                </a:solidFill>
                <a:latin typeface="Calibri"/>
                <a:ea typeface="Calibri"/>
                <a:cs typeface="Calibri"/>
                <a:sym typeface="Calibri"/>
              </a:rPr>
              <a:t>Reject H</a:t>
            </a:r>
            <a:r>
              <a:rPr baseline="-25000" lang="en-GB" sz="2800">
                <a:solidFill>
                  <a:srgbClr val="C00000"/>
                </a:solidFill>
                <a:latin typeface="Calibri"/>
                <a:ea typeface="Calibri"/>
                <a:cs typeface="Calibri"/>
                <a:sym typeface="Calibri"/>
              </a:rPr>
              <a:t>0</a:t>
            </a:r>
            <a:r>
              <a:rPr lang="en-GB" sz="2800">
                <a:solidFill>
                  <a:srgbClr val="C00000"/>
                </a:solidFill>
                <a:latin typeface="Calibri"/>
                <a:ea typeface="Calibri"/>
                <a:cs typeface="Calibri"/>
                <a:sym typeface="Calibri"/>
              </a:rPr>
              <a:t> </a:t>
            </a:r>
          </a:p>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(Evidence that cellularity at site A ≠ Cellularity at site B)</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500"/>
                                        <p:tgtEl>
                                          <p:spTgt spid="5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500"/>
                                        <p:tgtEl>
                                          <p:spTgt spid="5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500"/>
                                        <p:tgtEl>
                                          <p:spTgt spid="5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9" name="Shape 589"/>
        <p:cNvGrpSpPr/>
        <p:nvPr/>
      </p:nvGrpSpPr>
      <p:grpSpPr>
        <a:xfrm>
          <a:off x="0" y="0"/>
          <a:ext cx="0" cy="0"/>
          <a:chOff x="0" y="0"/>
          <a:chExt cx="0" cy="0"/>
        </a:xfrm>
      </p:grpSpPr>
      <p:sp>
        <p:nvSpPr>
          <p:cNvPr id="590" name="Shape 590"/>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The difference in cellularity between the two sites is 19.14 (95% CI: 8.20, 30.08).</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There is evidence of a difference in cellularity between the two sites. </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t=3.66, df=19, p=0.0017.</a:t>
            </a:r>
          </a:p>
        </p:txBody>
      </p:sp>
      <p:sp>
        <p:nvSpPr>
          <p:cNvPr id="591" name="Shape 59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Paired two-sample t-test - results</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6" name="Shape 596"/>
        <p:cNvGrpSpPr/>
        <p:nvPr/>
      </p:nvGrpSpPr>
      <p:grpSpPr>
        <a:xfrm>
          <a:off x="0" y="0"/>
          <a:ext cx="0" cy="0"/>
          <a:chOff x="0" y="0"/>
          <a:chExt cx="0" cy="0"/>
        </a:xfrm>
      </p:grpSpPr>
      <p:sp>
        <p:nvSpPr>
          <p:cNvPr id="597" name="Shape 59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3959" u="none" cap="none" strike="noStrike">
                <a:solidFill>
                  <a:schemeClr val="dk1"/>
                </a:solidFill>
                <a:latin typeface="Calibri"/>
                <a:ea typeface="Calibri"/>
                <a:cs typeface="Calibri"/>
                <a:sym typeface="Calibri"/>
              </a:rPr>
              <a:t>What if normality is not reasonable?</a:t>
            </a:r>
          </a:p>
        </p:txBody>
      </p:sp>
      <p:sp>
        <p:nvSpPr>
          <p:cNvPr id="598" name="Shape 598"/>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Transform your data, e.g. Ln transformation</a:t>
            </a:r>
          </a:p>
          <a:p>
            <a:pPr indent="-342900" lvl="0" marL="342900" marR="0" rtl="0" algn="l">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Non-parametric tests:</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p:txBody>
      </p:sp>
      <p:graphicFrame>
        <p:nvGraphicFramePr>
          <p:cNvPr id="599" name="Shape 599"/>
          <p:cNvGraphicFramePr/>
          <p:nvPr/>
        </p:nvGraphicFramePr>
        <p:xfrm>
          <a:off x="428625" y="3537646"/>
          <a:ext cx="3000000" cy="3000000"/>
        </p:xfrm>
        <a:graphic>
          <a:graphicData uri="http://schemas.openxmlformats.org/drawingml/2006/table">
            <a:tbl>
              <a:tblPr bandRow="1" firstRow="1">
                <a:noFill/>
                <a:tableStyleId>{4F8E637C-12CD-443B-8B6B-ABF498D4492B}</a:tableStyleId>
              </a:tblPr>
              <a:tblGrid>
                <a:gridCol w="3541375"/>
                <a:gridCol w="4531125"/>
              </a:tblGrid>
              <a:tr h="513950">
                <a:tc>
                  <a:txBody>
                    <a:bodyPr>
                      <a:noAutofit/>
                    </a:bodyPr>
                    <a:lstStyle/>
                    <a:p>
                      <a:pPr indent="0" lvl="0" marL="0" marR="0" rtl="0" algn="l">
                        <a:spcBef>
                          <a:spcPts val="0"/>
                        </a:spcBef>
                        <a:buSzPct val="25000"/>
                        <a:buNone/>
                      </a:pPr>
                      <a:r>
                        <a:rPr lang="en-GB" sz="1800" u="none" cap="none" strike="noStrike"/>
                        <a:t>Parametric test</a:t>
                      </a:r>
                    </a:p>
                  </a:txBody>
                  <a:tcPr marT="45725" marB="45725" marR="91450" marL="91450"/>
                </a:tc>
                <a:tc>
                  <a:txBody>
                    <a:bodyPr>
                      <a:noAutofit/>
                    </a:bodyPr>
                    <a:lstStyle/>
                    <a:p>
                      <a:pPr indent="0" lvl="0" marL="0" marR="0" rtl="0" algn="l">
                        <a:spcBef>
                          <a:spcPts val="0"/>
                        </a:spcBef>
                        <a:buSzPct val="25000"/>
                        <a:buNone/>
                      </a:pPr>
                      <a:r>
                        <a:rPr lang="en-GB" sz="1800"/>
                        <a:t>Non-parametric</a:t>
                      </a:r>
                      <a:r>
                        <a:rPr lang="en-GB" sz="1800"/>
                        <a:t> test</a:t>
                      </a:r>
                    </a:p>
                  </a:txBody>
                  <a:tcPr marT="45725" marB="45725" marR="91450" marL="91450"/>
                </a:tc>
              </a:tr>
              <a:tr h="513950">
                <a:tc>
                  <a:txBody>
                    <a:bodyPr>
                      <a:noAutofit/>
                    </a:bodyPr>
                    <a:lstStyle/>
                    <a:p>
                      <a:pPr indent="0" lvl="0" marL="0" marR="0" rtl="0" algn="l">
                        <a:spcBef>
                          <a:spcPts val="0"/>
                        </a:spcBef>
                        <a:buSzPct val="25000"/>
                        <a:buNone/>
                      </a:pPr>
                      <a:r>
                        <a:rPr lang="en-GB" sz="1800"/>
                        <a:t>One-sample</a:t>
                      </a:r>
                      <a:r>
                        <a:rPr lang="en-GB" sz="1800"/>
                        <a:t> t-test</a:t>
                      </a:r>
                    </a:p>
                  </a:txBody>
                  <a:tcPr marT="45725" marB="45725" marR="91450" marL="91450"/>
                </a:tc>
                <a:tc>
                  <a:txBody>
                    <a:bodyPr>
                      <a:noAutofit/>
                    </a:bodyPr>
                    <a:lstStyle/>
                    <a:p>
                      <a:pPr indent="0" lvl="0" marL="0" marR="0" rtl="0" algn="l">
                        <a:spcBef>
                          <a:spcPts val="0"/>
                        </a:spcBef>
                        <a:buSzPct val="25000"/>
                        <a:buNone/>
                      </a:pPr>
                      <a:r>
                        <a:rPr lang="en-GB" sz="1800"/>
                        <a:t>One-sample Wilcoxon signed rank test</a:t>
                      </a:r>
                    </a:p>
                    <a:p>
                      <a:pPr indent="0" lvl="0" marL="0" marR="0" rtl="0" algn="l">
                        <a:spcBef>
                          <a:spcPts val="0"/>
                        </a:spcBef>
                        <a:buSzPct val="25000"/>
                        <a:buNone/>
                      </a:pPr>
                      <a:r>
                        <a:rPr lang="en-GB" sz="1800"/>
                        <a:t>One-sample sign test</a:t>
                      </a:r>
                    </a:p>
                  </a:txBody>
                  <a:tcPr marT="45725" marB="45725" marR="91450" marL="91450"/>
                </a:tc>
              </a:tr>
              <a:tr h="258000">
                <a:tc>
                  <a:txBody>
                    <a:bodyPr>
                      <a:noAutofit/>
                    </a:bodyPr>
                    <a:lstStyle/>
                    <a:p>
                      <a:pPr indent="0" lvl="0" marL="0" marR="0" rtl="0" algn="l">
                        <a:spcBef>
                          <a:spcPts val="0"/>
                        </a:spcBef>
                        <a:buSzPct val="25000"/>
                        <a:buNone/>
                      </a:pPr>
                      <a:r>
                        <a:rPr lang="en-GB" sz="1800"/>
                        <a:t>Independent two-sample t-test</a:t>
                      </a:r>
                    </a:p>
                  </a:txBody>
                  <a:tcPr marT="45725" marB="45725" marR="91450" marL="91450"/>
                </a:tc>
                <a:tc>
                  <a:txBody>
                    <a:bodyPr>
                      <a:noAutofit/>
                    </a:bodyPr>
                    <a:lstStyle/>
                    <a:p>
                      <a:pPr indent="0" lvl="0" marL="0" marR="0" rtl="0" algn="l">
                        <a:spcBef>
                          <a:spcPts val="0"/>
                        </a:spcBef>
                        <a:buSzPct val="25000"/>
                        <a:buNone/>
                      </a:pPr>
                      <a:r>
                        <a:rPr lang="en-GB" sz="1800"/>
                        <a:t>Mann-Whitney U test/ Wilcoxon rank sum test</a:t>
                      </a:r>
                    </a:p>
                  </a:txBody>
                  <a:tcPr marT="45725" marB="45725" marR="91450" marL="91450"/>
                </a:tc>
              </a:tr>
              <a:tr h="513950">
                <a:tc>
                  <a:txBody>
                    <a:bodyPr>
                      <a:noAutofit/>
                    </a:bodyPr>
                    <a:lstStyle/>
                    <a:p>
                      <a:pPr indent="0" lvl="0" marL="0" marR="0" rtl="0" algn="l">
                        <a:spcBef>
                          <a:spcPts val="0"/>
                        </a:spcBef>
                        <a:buSzPct val="25000"/>
                        <a:buNone/>
                      </a:pPr>
                      <a:r>
                        <a:rPr lang="en-GB" sz="1800"/>
                        <a:t>Paired two-sample t-test</a:t>
                      </a:r>
                    </a:p>
                  </a:txBody>
                  <a:tcPr marT="45725" marB="45725" marR="91450" marL="91450"/>
                </a:tc>
                <a:tc>
                  <a:txBody>
                    <a:bodyPr>
                      <a:noAutofit/>
                    </a:bodyPr>
                    <a:lstStyle/>
                    <a:p>
                      <a:pPr indent="0" lvl="0" marL="0" marR="0" rtl="0" algn="l">
                        <a:spcBef>
                          <a:spcPts val="0"/>
                        </a:spcBef>
                        <a:buSzPct val="25000"/>
                        <a:buNone/>
                      </a:pPr>
                      <a:r>
                        <a:rPr lang="en-GB" sz="1800"/>
                        <a:t>Matched</a:t>
                      </a:r>
                      <a:r>
                        <a:rPr lang="en-GB" sz="1800"/>
                        <a:t>-pairs Wilcoxon signed rank test</a:t>
                      </a:r>
                    </a:p>
                    <a:p>
                      <a:pPr indent="0" lvl="0" marL="0" marR="0" rtl="0" algn="l">
                        <a:spcBef>
                          <a:spcPts val="0"/>
                        </a:spcBef>
                        <a:buSzPct val="25000"/>
                        <a:buNone/>
                      </a:pPr>
                      <a:r>
                        <a:rPr lang="en-GB" sz="1800"/>
                        <a:t>Two-sample sign test</a:t>
                      </a:r>
                    </a:p>
                  </a:txBody>
                  <a:tcPr marT="45725" marB="45725" marR="91450" marL="91450"/>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4" name="Shape 604"/>
        <p:cNvGrpSpPr/>
        <p:nvPr/>
      </p:nvGrpSpPr>
      <p:grpSpPr>
        <a:xfrm>
          <a:off x="0" y="0"/>
          <a:ext cx="0" cy="0"/>
          <a:chOff x="0" y="0"/>
          <a:chExt cx="0" cy="0"/>
        </a:xfrm>
      </p:grpSpPr>
      <p:sp>
        <p:nvSpPr>
          <p:cNvPr id="605" name="Shape 60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Summary – continuous variables</a:t>
            </a:r>
          </a:p>
        </p:txBody>
      </p:sp>
      <p:sp>
        <p:nvSpPr>
          <p:cNvPr id="606" name="Shape 606"/>
          <p:cNvSpPr txBox="1"/>
          <p:nvPr>
            <p:ph idx="1" type="body"/>
          </p:nvPr>
        </p:nvSpPr>
        <p:spPr>
          <a:xfrm>
            <a:off x="457200" y="1412775"/>
            <a:ext cx="8229600" cy="5445224"/>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1" i="0" lang="en-GB" sz="2200" u="none" cap="none" strike="noStrike">
                <a:solidFill>
                  <a:schemeClr val="dk1"/>
                </a:solidFill>
                <a:latin typeface="Calibri"/>
                <a:ea typeface="Calibri"/>
                <a:cs typeface="Calibri"/>
                <a:sym typeface="Calibri"/>
              </a:rPr>
              <a:t>One-sample t-test</a:t>
            </a:r>
            <a:r>
              <a:rPr b="0" i="0" lang="en-GB" sz="2200" u="none" cap="none" strike="noStrike">
                <a:solidFill>
                  <a:schemeClr val="dk1"/>
                </a:solidFill>
                <a:latin typeface="Calibri"/>
                <a:ea typeface="Calibri"/>
                <a:cs typeface="Calibri"/>
                <a:sym typeface="Calibri"/>
              </a:rPr>
              <a:t> </a:t>
            </a:r>
          </a:p>
          <a:p>
            <a:pPr indent="-342900" lvl="0" marL="342900" marR="0" rtl="0" algn="l">
              <a:spcBef>
                <a:spcPts val="440"/>
              </a:spcBef>
              <a:spcAft>
                <a:spcPts val="0"/>
              </a:spcAft>
              <a:buClr>
                <a:schemeClr val="dk1"/>
              </a:buClr>
              <a:buSzPct val="25000"/>
              <a:buFont typeface="Arial"/>
              <a:buNone/>
            </a:pPr>
            <a:r>
              <a:rPr b="0" i="0" lang="en-GB" sz="2200" u="none" cap="none" strike="noStrike">
                <a:solidFill>
                  <a:schemeClr val="dk1"/>
                </a:solidFill>
                <a:latin typeface="Calibri"/>
                <a:ea typeface="Calibri"/>
                <a:cs typeface="Calibri"/>
                <a:sym typeface="Calibri"/>
              </a:rPr>
              <a:t>	Use when we have </a:t>
            </a:r>
            <a:r>
              <a:rPr b="0" i="0" lang="en-GB" sz="2200" u="sng" cap="none" strike="noStrike">
                <a:solidFill>
                  <a:schemeClr val="dk1"/>
                </a:solidFill>
                <a:latin typeface="Calibri"/>
                <a:ea typeface="Calibri"/>
                <a:cs typeface="Calibri"/>
                <a:sym typeface="Calibri"/>
              </a:rPr>
              <a:t>one group</a:t>
            </a:r>
            <a:r>
              <a:rPr b="0" i="0" lang="en-GB" sz="2200" u="none" cap="none" strike="noStrike">
                <a:solidFill>
                  <a:schemeClr val="dk1"/>
                </a:solidFill>
                <a:latin typeface="Calibri"/>
                <a:ea typeface="Calibri"/>
                <a:cs typeface="Calibri"/>
                <a:sym typeface="Calibri"/>
              </a:rPr>
              <a:t>.</a:t>
            </a:r>
          </a:p>
          <a:p>
            <a:pPr indent="-285750" lvl="1" marL="742950" marR="0" rtl="0" algn="l">
              <a:spcBef>
                <a:spcPts val="440"/>
              </a:spcBef>
              <a:spcAft>
                <a:spcPts val="0"/>
              </a:spcAft>
              <a:buClr>
                <a:schemeClr val="dk1"/>
              </a:buClr>
              <a:buSzPct val="25000"/>
              <a:buFont typeface="Arial"/>
              <a:buNone/>
            </a:pPr>
            <a:r>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ct val="100000"/>
              <a:buFont typeface="Arial"/>
              <a:buChar char="•"/>
            </a:pPr>
            <a:r>
              <a:rPr b="1" i="0" lang="en-GB" sz="2200" u="none" cap="none" strike="noStrike">
                <a:solidFill>
                  <a:schemeClr val="dk1"/>
                </a:solidFill>
                <a:latin typeface="Calibri"/>
                <a:ea typeface="Calibri"/>
                <a:cs typeface="Calibri"/>
                <a:sym typeface="Calibri"/>
              </a:rPr>
              <a:t>Independent two-sample t-test </a:t>
            </a:r>
          </a:p>
          <a:p>
            <a:pPr indent="-342900" lvl="0" marL="342900" marR="0" rtl="0" algn="l">
              <a:spcBef>
                <a:spcPts val="440"/>
              </a:spcBef>
              <a:spcAft>
                <a:spcPts val="0"/>
              </a:spcAft>
              <a:buClr>
                <a:schemeClr val="dk1"/>
              </a:buClr>
              <a:buSzPct val="25000"/>
              <a:buFont typeface="Arial"/>
              <a:buNone/>
            </a:pPr>
            <a:r>
              <a:rPr b="1" i="0" lang="en-GB" sz="2200" u="none" cap="none" strike="noStrike">
                <a:solidFill>
                  <a:schemeClr val="dk1"/>
                </a:solidFill>
                <a:latin typeface="Calibri"/>
                <a:ea typeface="Calibri"/>
                <a:cs typeface="Calibri"/>
                <a:sym typeface="Calibri"/>
              </a:rPr>
              <a:t>	</a:t>
            </a:r>
            <a:r>
              <a:rPr b="0" i="0" lang="en-GB" sz="2200" u="none" cap="none" strike="noStrike">
                <a:solidFill>
                  <a:schemeClr val="dk1"/>
                </a:solidFill>
                <a:latin typeface="Calibri"/>
                <a:ea typeface="Calibri"/>
                <a:cs typeface="Calibri"/>
                <a:sym typeface="Calibri"/>
              </a:rPr>
              <a:t>Use when we have </a:t>
            </a:r>
            <a:r>
              <a:rPr b="0" i="0" lang="en-GB" sz="2200" u="sng" cap="none" strike="noStrike">
                <a:solidFill>
                  <a:schemeClr val="dk1"/>
                </a:solidFill>
                <a:latin typeface="Calibri"/>
                <a:ea typeface="Calibri"/>
                <a:cs typeface="Calibri"/>
                <a:sym typeface="Calibri"/>
              </a:rPr>
              <a:t>two independent groups</a:t>
            </a:r>
            <a:r>
              <a:rPr b="0" i="0" lang="en-GB" sz="2200" u="none" cap="none" strike="noStrike">
                <a:solidFill>
                  <a:schemeClr val="dk1"/>
                </a:solidFill>
                <a:latin typeface="Calibri"/>
                <a:ea typeface="Calibri"/>
                <a:cs typeface="Calibri"/>
                <a:sym typeface="Calibri"/>
              </a:rPr>
              <a:t>. A </a:t>
            </a:r>
            <a:r>
              <a:rPr b="0" i="0" lang="en-GB" sz="2200" u="sng" cap="none" strike="noStrike">
                <a:solidFill>
                  <a:schemeClr val="dk1"/>
                </a:solidFill>
                <a:latin typeface="Calibri"/>
                <a:ea typeface="Calibri"/>
                <a:cs typeface="Calibri"/>
                <a:sym typeface="Calibri"/>
              </a:rPr>
              <a:t>Welch correction </a:t>
            </a:r>
            <a:r>
              <a:rPr b="0" i="0" lang="en-GB" sz="2200" u="none" cap="none" strike="noStrike">
                <a:solidFill>
                  <a:schemeClr val="dk1"/>
                </a:solidFill>
                <a:latin typeface="Calibri"/>
                <a:ea typeface="Calibri"/>
                <a:cs typeface="Calibri"/>
                <a:sym typeface="Calibri"/>
              </a:rPr>
              <a:t>may be needed if the two groups have different spread.</a:t>
            </a:r>
          </a:p>
          <a:p>
            <a:pPr indent="-285750" lvl="1" marL="742950" marR="0" rtl="0" algn="l">
              <a:spcBef>
                <a:spcPts val="440"/>
              </a:spcBef>
              <a:spcAft>
                <a:spcPts val="0"/>
              </a:spcAft>
              <a:buClr>
                <a:schemeClr val="dk1"/>
              </a:buClr>
              <a:buSzPct val="25000"/>
              <a:buFont typeface="Arial"/>
              <a:buNone/>
            </a:pPr>
            <a:r>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ct val="100000"/>
              <a:buFont typeface="Arial"/>
              <a:buChar char="•"/>
            </a:pPr>
            <a:r>
              <a:rPr b="1" i="0" lang="en-GB" sz="2200" u="none" cap="none" strike="noStrike">
                <a:solidFill>
                  <a:schemeClr val="dk1"/>
                </a:solidFill>
                <a:latin typeface="Calibri"/>
                <a:ea typeface="Calibri"/>
                <a:cs typeface="Calibri"/>
                <a:sym typeface="Calibri"/>
              </a:rPr>
              <a:t>Paired two-sample t-test </a:t>
            </a:r>
          </a:p>
          <a:p>
            <a:pPr indent="-342900" lvl="0" marL="342900" marR="0" rtl="0" algn="l">
              <a:spcBef>
                <a:spcPts val="440"/>
              </a:spcBef>
              <a:spcAft>
                <a:spcPts val="0"/>
              </a:spcAft>
              <a:buClr>
                <a:schemeClr val="dk1"/>
              </a:buClr>
              <a:buSzPct val="25000"/>
              <a:buFont typeface="Arial"/>
              <a:buNone/>
            </a:pPr>
            <a:r>
              <a:rPr b="1" i="0" lang="en-GB" sz="2200" u="none" cap="none" strike="noStrike">
                <a:solidFill>
                  <a:schemeClr val="dk1"/>
                </a:solidFill>
                <a:latin typeface="Calibri"/>
                <a:ea typeface="Calibri"/>
                <a:cs typeface="Calibri"/>
                <a:sym typeface="Calibri"/>
              </a:rPr>
              <a:t>	</a:t>
            </a:r>
            <a:r>
              <a:rPr b="0" i="0" lang="en-GB" sz="2200" u="none" cap="none" strike="noStrike">
                <a:solidFill>
                  <a:schemeClr val="dk1"/>
                </a:solidFill>
                <a:latin typeface="Calibri"/>
                <a:ea typeface="Calibri"/>
                <a:cs typeface="Calibri"/>
                <a:sym typeface="Calibri"/>
              </a:rPr>
              <a:t>Use when we have </a:t>
            </a:r>
            <a:r>
              <a:rPr b="0" i="0" lang="en-GB" sz="2200" u="sng" cap="none" strike="noStrike">
                <a:solidFill>
                  <a:schemeClr val="dk1"/>
                </a:solidFill>
                <a:latin typeface="Calibri"/>
                <a:ea typeface="Calibri"/>
                <a:cs typeface="Calibri"/>
                <a:sym typeface="Calibri"/>
              </a:rPr>
              <a:t>two non-independent groups</a:t>
            </a:r>
            <a:r>
              <a:rPr b="0" i="0" lang="en-GB" sz="2200" u="none" cap="none" strike="noStrike">
                <a:solidFill>
                  <a:schemeClr val="dk1"/>
                </a:solidFill>
                <a:latin typeface="Calibri"/>
                <a:ea typeface="Calibri"/>
                <a:cs typeface="Calibri"/>
                <a:sym typeface="Calibri"/>
              </a:rPr>
              <a:t>. </a:t>
            </a:r>
          </a:p>
          <a:p>
            <a:pPr indent="-342900" lvl="0" marL="342900" marR="0" rtl="0" algn="l">
              <a:spcBef>
                <a:spcPts val="440"/>
              </a:spcBef>
              <a:spcAft>
                <a:spcPts val="0"/>
              </a:spcAft>
              <a:buClr>
                <a:schemeClr val="dk1"/>
              </a:buClr>
              <a:buSzPct val="25000"/>
              <a:buFont typeface="Arial"/>
              <a:buNone/>
            </a:pPr>
            <a:r>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ct val="100000"/>
              <a:buFont typeface="Arial"/>
              <a:buChar char="•"/>
            </a:pPr>
            <a:r>
              <a:rPr b="1" i="0" lang="en-GB" sz="2200" u="none" cap="none" strike="noStrike">
                <a:solidFill>
                  <a:schemeClr val="dk1"/>
                </a:solidFill>
                <a:latin typeface="Calibri"/>
                <a:ea typeface="Calibri"/>
                <a:cs typeface="Calibri"/>
                <a:sym typeface="Calibri"/>
              </a:rPr>
              <a:t>Non-parametric tests or transformations</a:t>
            </a:r>
          </a:p>
          <a:p>
            <a:pPr indent="-342900" lvl="0" marL="342900" marR="0" rtl="0" algn="l">
              <a:spcBef>
                <a:spcPts val="440"/>
              </a:spcBef>
              <a:spcAft>
                <a:spcPts val="0"/>
              </a:spcAft>
              <a:buClr>
                <a:schemeClr val="dk1"/>
              </a:buClr>
              <a:buSzPct val="25000"/>
              <a:buFont typeface="Arial"/>
              <a:buNone/>
            </a:pPr>
            <a:r>
              <a:rPr b="1" i="0" lang="en-GB" sz="2200" u="none" cap="none" strike="noStrike">
                <a:solidFill>
                  <a:schemeClr val="dk1"/>
                </a:solidFill>
                <a:latin typeface="Calibri"/>
                <a:ea typeface="Calibri"/>
                <a:cs typeface="Calibri"/>
                <a:sym typeface="Calibri"/>
              </a:rPr>
              <a:t>	</a:t>
            </a:r>
            <a:r>
              <a:rPr b="0" i="0" lang="en-GB" sz="2200" u="none" cap="none" strike="noStrike">
                <a:solidFill>
                  <a:schemeClr val="dk1"/>
                </a:solidFill>
                <a:latin typeface="Calibri"/>
                <a:ea typeface="Calibri"/>
                <a:cs typeface="Calibri"/>
                <a:sym typeface="Calibri"/>
              </a:rPr>
              <a:t>Use when we </a:t>
            </a:r>
            <a:r>
              <a:rPr b="0" i="0" lang="en-GB" sz="2200" u="sng" cap="none" strike="noStrike">
                <a:solidFill>
                  <a:schemeClr val="dk1"/>
                </a:solidFill>
                <a:latin typeface="Calibri"/>
                <a:ea typeface="Calibri"/>
                <a:cs typeface="Calibri"/>
                <a:sym typeface="Calibri"/>
              </a:rPr>
              <a:t>cannot assume normality</a:t>
            </a:r>
            <a:r>
              <a:rPr b="0" i="0" lang="en-GB" sz="2200" u="none" cap="none" strike="noStrike">
                <a:solidFill>
                  <a:schemeClr val="dk1"/>
                </a:solidFill>
                <a:latin typeface="Calibri"/>
                <a:ea typeface="Calibri"/>
                <a:cs typeface="Calibri"/>
                <a:sym typeface="Calibri"/>
              </a:rPr>
              <a:t>. </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0" name="Shape 610"/>
        <p:cNvGrpSpPr/>
        <p:nvPr/>
      </p:nvGrpSpPr>
      <p:grpSpPr>
        <a:xfrm>
          <a:off x="0" y="0"/>
          <a:ext cx="0" cy="0"/>
          <a:chOff x="0" y="0"/>
          <a:chExt cx="0" cy="0"/>
        </a:xfrm>
      </p:grpSpPr>
      <p:sp>
        <p:nvSpPr>
          <p:cNvPr id="611" name="Shape 61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Summary – t-test</a:t>
            </a:r>
          </a:p>
        </p:txBody>
      </p:sp>
      <p:sp>
        <p:nvSpPr>
          <p:cNvPr id="612" name="Shape 612"/>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Turn scientific question to null and alternative hypothesis</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Think about test assumptions</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Calculate summary statistics</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Carry out t-test if appropriate</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7" name="Shape 617"/>
        <p:cNvGrpSpPr/>
        <p:nvPr/>
      </p:nvGrpSpPr>
      <p:grpSpPr>
        <a:xfrm>
          <a:off x="0" y="0"/>
          <a:ext cx="0" cy="0"/>
          <a:chOff x="0" y="0"/>
          <a:chExt cx="0" cy="0"/>
        </a:xfrm>
      </p:grpSpPr>
      <p:sp>
        <p:nvSpPr>
          <p:cNvPr id="618" name="Shape 618"/>
          <p:cNvSpPr txBox="1"/>
          <p:nvPr>
            <p:ph type="title"/>
          </p:nvPr>
        </p:nvSpPr>
        <p:spPr>
          <a:xfrm>
            <a:off x="314100" y="-6508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T-tests practical</a:t>
            </a:r>
          </a:p>
        </p:txBody>
      </p:sp>
      <p:sp>
        <p:nvSpPr>
          <p:cNvPr id="619" name="Shape 619"/>
          <p:cNvSpPr txBox="1"/>
          <p:nvPr>
            <p:ph idx="1" type="body"/>
          </p:nvPr>
        </p:nvSpPr>
        <p:spPr>
          <a:xfrm>
            <a:off x="457200" y="914400"/>
            <a:ext cx="8229600" cy="49251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98666"/>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SzPct val="98666"/>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SzPct val="98666"/>
              <a:buFont typeface="Arial"/>
              <a:buChar char="•"/>
            </a:pPr>
            <a:r>
              <a:rPr b="0" i="0" lang="en-GB" sz="2960" u="none" cap="none" strike="noStrike">
                <a:solidFill>
                  <a:schemeClr val="dk1"/>
                </a:solidFill>
                <a:latin typeface="Calibri"/>
                <a:ea typeface="Calibri"/>
                <a:cs typeface="Calibri"/>
                <a:sym typeface="Calibri"/>
              </a:rPr>
              <a:t>Work through examples </a:t>
            </a:r>
            <a:r>
              <a:rPr lang="en-GB" sz="2960"/>
              <a:t>in the slides</a:t>
            </a:r>
            <a:r>
              <a:rPr b="0" i="0" lang="en-GB" sz="2960" u="none" cap="none" strike="noStrike">
                <a:solidFill>
                  <a:schemeClr val="dk1"/>
                </a:solidFill>
                <a:latin typeface="Calibri"/>
                <a:ea typeface="Calibri"/>
                <a:cs typeface="Calibri"/>
                <a:sym typeface="Calibri"/>
              </a:rPr>
              <a:t> </a:t>
            </a:r>
          </a:p>
          <a:p>
            <a:pPr indent="0" lvl="0" marL="0" marR="0" rtl="0" algn="l">
              <a:lnSpc>
                <a:spcPct val="90000"/>
              </a:lnSpc>
              <a:spcBef>
                <a:spcPts val="592"/>
              </a:spcBef>
              <a:spcAft>
                <a:spcPts val="0"/>
              </a:spcAft>
              <a:buClr>
                <a:schemeClr val="dk1"/>
              </a:buClr>
              <a:buSzPct val="25000"/>
              <a:buFont typeface="Arial"/>
              <a:buNone/>
            </a:pPr>
            <a:r>
              <a:rPr b="0" i="0" lang="en-GB" sz="2960" u="none" cap="none" strike="noStrike">
                <a:solidFill>
                  <a:schemeClr val="dk1"/>
                </a:solidFill>
                <a:latin typeface="Calibri"/>
                <a:ea typeface="Calibri"/>
                <a:cs typeface="Calibri"/>
                <a:sym typeface="Calibri"/>
              </a:rPr>
              <a:t>  </a:t>
            </a:r>
          </a:p>
          <a:p>
            <a:pPr indent="-342900" lvl="0" marL="342900" marR="0" rtl="0" algn="l">
              <a:lnSpc>
                <a:spcPct val="90000"/>
              </a:lnSpc>
              <a:spcBef>
                <a:spcPts val="592"/>
              </a:spcBef>
              <a:spcAft>
                <a:spcPts val="0"/>
              </a:spcAft>
              <a:buClr>
                <a:schemeClr val="dk1"/>
              </a:buClr>
              <a:buSzPct val="98666"/>
              <a:buFont typeface="Arial"/>
              <a:buChar char="•"/>
            </a:pPr>
            <a:r>
              <a:rPr b="0" i="0" lang="en-GB" sz="2960" u="none" cap="none" strike="noStrike">
                <a:solidFill>
                  <a:schemeClr val="dk1"/>
                </a:solidFill>
                <a:latin typeface="Calibri"/>
                <a:ea typeface="Calibri"/>
                <a:cs typeface="Calibri"/>
                <a:sym typeface="Calibri"/>
              </a:rPr>
              <a:t>Complete the t-test practical</a:t>
            </a:r>
          </a:p>
          <a:p>
            <a:pPr indent="0" lvl="0" marL="0" marR="0" rtl="0" algn="l">
              <a:lnSpc>
                <a:spcPct val="90000"/>
              </a:lnSpc>
              <a:spcBef>
                <a:spcPts val="592"/>
              </a:spcBef>
              <a:spcAft>
                <a:spcPts val="0"/>
              </a:spcAft>
              <a:buNone/>
            </a:pPr>
            <a:r>
              <a:rPr lang="en-GB" sz="2960"/>
              <a:t>		</a:t>
            </a:r>
            <a:r>
              <a:rPr b="1" i="1" lang="en-GB" sz="2960"/>
              <a:t>Parametric Tests only</a:t>
            </a:r>
          </a:p>
          <a:p>
            <a:pPr indent="0" lvl="0" marL="0" marR="0" rtl="0" algn="l">
              <a:lnSpc>
                <a:spcPct val="90000"/>
              </a:lnSpc>
              <a:spcBef>
                <a:spcPts val="592"/>
              </a:spcBef>
              <a:spcAft>
                <a:spcPts val="0"/>
              </a:spcAft>
              <a:buClr>
                <a:schemeClr val="dk1"/>
              </a:buClr>
              <a:buSzPct val="25000"/>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SzPct val="98666"/>
              <a:buFont typeface="Arial"/>
              <a:buChar char="•"/>
            </a:pPr>
            <a:r>
              <a:rPr b="0" i="0" lang="en-GB" sz="2960" u="none" cap="none" strike="noStrike">
                <a:solidFill>
                  <a:schemeClr val="dk1"/>
                </a:solidFill>
                <a:latin typeface="Calibri"/>
                <a:ea typeface="Calibri"/>
                <a:cs typeface="Calibri"/>
                <a:sym typeface="Calibri"/>
              </a:rPr>
              <a:t>We will start the next lecture </a:t>
            </a:r>
            <a:r>
              <a:rPr lang="en-GB" sz="2960"/>
              <a:t>after lunch</a:t>
            </a:r>
            <a:r>
              <a:rPr b="0" i="0" lang="en-GB" sz="2960" u="none" cap="none" strike="noStrike">
                <a:solidFill>
                  <a:schemeClr val="dk1"/>
                </a:solidFill>
                <a:latin typeface="Calibri"/>
                <a:ea typeface="Calibri"/>
                <a:cs typeface="Calibri"/>
                <a:sym typeface="Calibri"/>
              </a:rPr>
              <a:t> (1</a:t>
            </a:r>
            <a:r>
              <a:rPr lang="en-GB" sz="2960"/>
              <a:t>3</a:t>
            </a:r>
            <a:r>
              <a:rPr b="0" i="0" lang="en-GB" sz="2960" u="none" cap="none" strike="noStrike">
                <a:solidFill>
                  <a:schemeClr val="dk1"/>
                </a:solidFill>
                <a:latin typeface="Calibri"/>
                <a:ea typeface="Calibri"/>
                <a:cs typeface="Calibri"/>
                <a:sym typeface="Calibri"/>
              </a:rPr>
              <a:t>:30pm)</a:t>
            </a:r>
          </a:p>
          <a:p>
            <a:pPr indent="-342900" lvl="0" marL="342900" marR="0" rtl="0" algn="l">
              <a:lnSpc>
                <a:spcPct val="90000"/>
              </a:lnSpc>
              <a:spcBef>
                <a:spcPts val="592"/>
              </a:spcBef>
              <a:spcAft>
                <a:spcPts val="0"/>
              </a:spcAft>
              <a:buClr>
                <a:schemeClr val="dk1"/>
              </a:buClr>
              <a:buSzPct val="98666"/>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SzPct val="98666"/>
              <a:buFont typeface="Arial"/>
              <a:buChar char="•"/>
            </a:pPr>
            <a:r>
              <a:rPr b="0" i="0" lang="en-GB" sz="2960" u="none" cap="none" strike="noStrike">
                <a:solidFill>
                  <a:schemeClr val="dk1"/>
                </a:solidFill>
                <a:latin typeface="Calibri"/>
                <a:ea typeface="Calibri"/>
                <a:cs typeface="Calibri"/>
                <a:sym typeface="Calibri"/>
              </a:rPr>
              <a:t>Feel free to take a short break if you want to</a:t>
            </a:r>
          </a:p>
        </p:txBody>
      </p:sp>
      <p:sp>
        <p:nvSpPr>
          <p:cNvPr id="620" name="Shape 620"/>
          <p:cNvSpPr/>
          <p:nvPr/>
        </p:nvSpPr>
        <p:spPr>
          <a:xfrm>
            <a:off x="457200" y="171450"/>
            <a:ext cx="8440500" cy="6604800"/>
          </a:xfrm>
          <a:prstGeom prst="rect">
            <a:avLst/>
          </a:prstGeom>
          <a:noFill/>
          <a:ln cap="flat" cmpd="sng" w="57150">
            <a:solidFill>
              <a:srgbClr val="00B0F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C:\Users\dawson04\AppData\Local\Microsoft\Windows\Temporary Internet Files\Content.IE5\46NUUJQD\MC900198862[1].wmf" id="621" name="Shape 621"/>
          <p:cNvPicPr preferRelativeResize="0"/>
          <p:nvPr/>
        </p:nvPicPr>
        <p:blipFill rotWithShape="1">
          <a:blip r:embed="rId3">
            <a:alphaModFix/>
          </a:blip>
          <a:srcRect b="0" l="0" r="0" t="0"/>
          <a:stretch/>
        </p:blipFill>
        <p:spPr>
          <a:xfrm>
            <a:off x="6915150" y="620712"/>
            <a:ext cx="1692275" cy="17303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Data types</a:t>
            </a:r>
          </a:p>
        </p:txBody>
      </p:sp>
      <p:sp>
        <p:nvSpPr>
          <p:cNvPr id="121" name="Shape 121"/>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Several different categorisations</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Simplest:</a:t>
            </a:r>
          </a:p>
          <a:p>
            <a:pPr indent="-285750" lvl="1" marL="742950" marR="0" rtl="0" algn="l">
              <a:spcBef>
                <a:spcPts val="560"/>
              </a:spcBef>
              <a:spcAft>
                <a:spcPts val="0"/>
              </a:spcAft>
              <a:buClr>
                <a:srgbClr val="FF0000"/>
              </a:buClr>
              <a:buSzPct val="100000"/>
              <a:buFont typeface="Arial"/>
              <a:buChar char="–"/>
            </a:pPr>
            <a:r>
              <a:rPr b="0" i="0" lang="en-GB" sz="2800" u="none" cap="none" strike="noStrike">
                <a:solidFill>
                  <a:srgbClr val="FF0000"/>
                </a:solidFill>
                <a:latin typeface="Calibri"/>
                <a:ea typeface="Calibri"/>
                <a:cs typeface="Calibri"/>
                <a:sym typeface="Calibri"/>
              </a:rPr>
              <a:t>Categorical (nominal) </a:t>
            </a:r>
          </a:p>
          <a:p>
            <a:pPr indent="-285750" lvl="1" marL="742950" marR="0" rtl="0" algn="l">
              <a:spcBef>
                <a:spcPts val="560"/>
              </a:spcBef>
              <a:spcAft>
                <a:spcPts val="0"/>
              </a:spcAft>
              <a:buClr>
                <a:srgbClr val="7030A0"/>
              </a:buClr>
              <a:buSzPct val="100000"/>
              <a:buFont typeface="Arial"/>
              <a:buChar char="–"/>
            </a:pPr>
            <a:r>
              <a:rPr b="0" i="0" lang="en-GB" sz="2800" u="none" cap="none" strike="noStrike">
                <a:solidFill>
                  <a:srgbClr val="7030A0"/>
                </a:solidFill>
                <a:latin typeface="Calibri"/>
                <a:ea typeface="Calibri"/>
                <a:cs typeface="Calibri"/>
                <a:sym typeface="Calibri"/>
              </a:rPr>
              <a:t>Categorical with ordering (ordinal)</a:t>
            </a:r>
          </a:p>
          <a:p>
            <a:pPr indent="-285750" lvl="1" marL="742950" marR="0" rtl="0" algn="l">
              <a:spcBef>
                <a:spcPts val="560"/>
              </a:spcBef>
              <a:spcAft>
                <a:spcPts val="0"/>
              </a:spcAft>
              <a:buClr>
                <a:srgbClr val="0000FF"/>
              </a:buClr>
              <a:buSzPct val="100000"/>
              <a:buFont typeface="Arial"/>
              <a:buChar char="–"/>
            </a:pPr>
            <a:r>
              <a:rPr b="0" i="0" lang="en-GB" sz="2800" u="none" cap="none" strike="noStrike">
                <a:solidFill>
                  <a:srgbClr val="0000FF"/>
                </a:solidFill>
                <a:latin typeface="Calibri"/>
                <a:ea typeface="Calibri"/>
                <a:cs typeface="Calibri"/>
                <a:sym typeface="Calibri"/>
              </a:rPr>
              <a:t>Discrete</a:t>
            </a:r>
          </a:p>
          <a:p>
            <a:pPr indent="-285750" lvl="1" marL="742950" marR="0" rtl="0" algn="l">
              <a:spcBef>
                <a:spcPts val="560"/>
              </a:spcBef>
              <a:spcAft>
                <a:spcPts val="0"/>
              </a:spcAft>
              <a:buClr>
                <a:srgbClr val="00B050"/>
              </a:buClr>
              <a:buSzPct val="100000"/>
              <a:buFont typeface="Arial"/>
              <a:buChar char="–"/>
            </a:pPr>
            <a:r>
              <a:rPr b="0" i="0" lang="en-GB" sz="2800" u="none" cap="none" strike="noStrike">
                <a:solidFill>
                  <a:srgbClr val="00B050"/>
                </a:solidFill>
                <a:latin typeface="Calibri"/>
                <a:ea typeface="Calibri"/>
                <a:cs typeface="Calibri"/>
                <a:sym typeface="Calibri"/>
              </a:rPr>
              <a:t>Continuous</a:t>
            </a:r>
          </a:p>
          <a:p>
            <a:pPr indent="0" lvl="0" marL="0" marR="0" rtl="0" algn="l">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6" name="Shape 626"/>
        <p:cNvGrpSpPr/>
        <p:nvPr/>
      </p:nvGrpSpPr>
      <p:grpSpPr>
        <a:xfrm>
          <a:off x="0" y="0"/>
          <a:ext cx="0" cy="0"/>
          <a:chOff x="0" y="0"/>
          <a:chExt cx="0" cy="0"/>
        </a:xfrm>
      </p:grpSpPr>
      <p:sp>
        <p:nvSpPr>
          <p:cNvPr id="627" name="Shape 627"/>
          <p:cNvSpPr txBox="1"/>
          <p:nvPr>
            <p:ph type="title"/>
          </p:nvPr>
        </p:nvSpPr>
        <p:spPr>
          <a:xfrm>
            <a:off x="457200" y="274637"/>
            <a:ext cx="8229600" cy="617855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Tests for continuous variables</a:t>
            </a:r>
            <a:br>
              <a:rPr b="0" i="0" lang="en-GB" sz="4400" u="none" cap="none" strike="noStrike">
                <a:solidFill>
                  <a:schemeClr val="dk1"/>
                </a:solidFill>
                <a:latin typeface="Calibri"/>
                <a:ea typeface="Calibri"/>
                <a:cs typeface="Calibri"/>
                <a:sym typeface="Calibri"/>
              </a:rPr>
            </a:br>
            <a:r>
              <a:rPr b="0" i="0" lang="en-GB" sz="4400" u="none" cap="none" strike="noStrike">
                <a:solidFill>
                  <a:schemeClr val="dk1"/>
                </a:solidFill>
                <a:latin typeface="Calibri"/>
                <a:ea typeface="Calibri"/>
                <a:cs typeface="Calibri"/>
                <a:sym typeface="Calibri"/>
              </a:rPr>
              <a:t>non-parametric methods</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2" name="Shape 632"/>
        <p:cNvGrpSpPr/>
        <p:nvPr/>
      </p:nvGrpSpPr>
      <p:grpSpPr>
        <a:xfrm>
          <a:off x="0" y="0"/>
          <a:ext cx="0" cy="0"/>
          <a:chOff x="0" y="0"/>
          <a:chExt cx="0" cy="0"/>
        </a:xfrm>
      </p:grpSpPr>
      <p:pic>
        <p:nvPicPr>
          <p:cNvPr id="633" name="Shape 633"/>
          <p:cNvPicPr preferRelativeResize="0"/>
          <p:nvPr/>
        </p:nvPicPr>
        <p:blipFill rotWithShape="1">
          <a:blip r:embed="rId3">
            <a:alphaModFix/>
          </a:blip>
          <a:srcRect b="0" l="0" r="0" t="0"/>
          <a:stretch/>
        </p:blipFill>
        <p:spPr>
          <a:xfrm>
            <a:off x="600197" y="1733550"/>
            <a:ext cx="8796338" cy="5000625"/>
          </a:xfrm>
          <a:prstGeom prst="rect">
            <a:avLst/>
          </a:prstGeom>
          <a:noFill/>
          <a:ln>
            <a:noFill/>
          </a:ln>
        </p:spPr>
      </p:pic>
      <p:sp>
        <p:nvSpPr>
          <p:cNvPr id="634" name="Shape 63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When to use which test</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9" name="Shape 639"/>
        <p:cNvGrpSpPr/>
        <p:nvPr/>
      </p:nvGrpSpPr>
      <p:grpSpPr>
        <a:xfrm>
          <a:off x="0" y="0"/>
          <a:ext cx="0" cy="0"/>
          <a:chOff x="0" y="0"/>
          <a:chExt cx="0" cy="0"/>
        </a:xfrm>
      </p:grpSpPr>
      <p:pic>
        <p:nvPicPr>
          <p:cNvPr id="640" name="Shape 640"/>
          <p:cNvPicPr preferRelativeResize="0"/>
          <p:nvPr/>
        </p:nvPicPr>
        <p:blipFill rotWithShape="1">
          <a:blip r:embed="rId3">
            <a:alphaModFix/>
          </a:blip>
          <a:srcRect b="0" l="0" r="0" t="0"/>
          <a:stretch/>
        </p:blipFill>
        <p:spPr>
          <a:xfrm>
            <a:off x="600197" y="1733550"/>
            <a:ext cx="8796300" cy="5000700"/>
          </a:xfrm>
          <a:prstGeom prst="rect">
            <a:avLst/>
          </a:prstGeom>
          <a:noFill/>
          <a:ln>
            <a:noFill/>
          </a:ln>
        </p:spPr>
      </p:pic>
      <p:sp>
        <p:nvSpPr>
          <p:cNvPr id="641" name="Shape 64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When to use which test</a:t>
            </a:r>
          </a:p>
        </p:txBody>
      </p:sp>
      <p:pic>
        <p:nvPicPr>
          <p:cNvPr id="642" name="Shape 642"/>
          <p:cNvPicPr preferRelativeResize="0"/>
          <p:nvPr/>
        </p:nvPicPr>
        <p:blipFill>
          <a:blip r:embed="rId4">
            <a:alphaModFix/>
          </a:blip>
          <a:stretch>
            <a:fillRect/>
          </a:stretch>
        </p:blipFill>
        <p:spPr>
          <a:xfrm>
            <a:off x="6908775" y="3221800"/>
            <a:ext cx="528924" cy="1009774"/>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7" name="Shape 647"/>
        <p:cNvGrpSpPr/>
        <p:nvPr/>
      </p:nvGrpSpPr>
      <p:grpSpPr>
        <a:xfrm>
          <a:off x="0" y="0"/>
          <a:ext cx="0" cy="0"/>
          <a:chOff x="0" y="0"/>
          <a:chExt cx="0" cy="0"/>
        </a:xfrm>
      </p:grpSpPr>
      <p:pic>
        <p:nvPicPr>
          <p:cNvPr id="648" name="Shape 648"/>
          <p:cNvPicPr preferRelativeResize="0"/>
          <p:nvPr/>
        </p:nvPicPr>
        <p:blipFill rotWithShape="1">
          <a:blip r:embed="rId3">
            <a:alphaModFix/>
          </a:blip>
          <a:srcRect b="0" l="0" r="0" t="0"/>
          <a:stretch/>
        </p:blipFill>
        <p:spPr>
          <a:xfrm>
            <a:off x="600197" y="1733550"/>
            <a:ext cx="8796300" cy="5000700"/>
          </a:xfrm>
          <a:prstGeom prst="rect">
            <a:avLst/>
          </a:prstGeom>
          <a:noFill/>
          <a:ln>
            <a:noFill/>
          </a:ln>
        </p:spPr>
      </p:pic>
      <p:sp>
        <p:nvSpPr>
          <p:cNvPr id="649" name="Shape 64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When to use which test</a:t>
            </a:r>
          </a:p>
        </p:txBody>
      </p:sp>
      <p:pic>
        <p:nvPicPr>
          <p:cNvPr id="650" name="Shape 650"/>
          <p:cNvPicPr preferRelativeResize="0"/>
          <p:nvPr/>
        </p:nvPicPr>
        <p:blipFill>
          <a:blip r:embed="rId4">
            <a:alphaModFix/>
          </a:blip>
          <a:stretch>
            <a:fillRect/>
          </a:stretch>
        </p:blipFill>
        <p:spPr>
          <a:xfrm>
            <a:off x="4867600" y="3169887"/>
            <a:ext cx="2476500" cy="2381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5" name="Shape 655"/>
        <p:cNvGrpSpPr/>
        <p:nvPr/>
      </p:nvGrpSpPr>
      <p:grpSpPr>
        <a:xfrm>
          <a:off x="0" y="0"/>
          <a:ext cx="0" cy="0"/>
          <a:chOff x="0" y="0"/>
          <a:chExt cx="0" cy="0"/>
        </a:xfrm>
      </p:grpSpPr>
      <p:sp>
        <p:nvSpPr>
          <p:cNvPr id="656" name="Shape 65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Sign Test</a:t>
            </a:r>
          </a:p>
        </p:txBody>
      </p:sp>
      <p:sp>
        <p:nvSpPr>
          <p:cNvPr id="657" name="Shape 657"/>
          <p:cNvSpPr txBox="1"/>
          <p:nvPr>
            <p:ph idx="1" type="body"/>
          </p:nvPr>
        </p:nvSpPr>
        <p:spPr>
          <a:xfrm>
            <a:off x="457200" y="1600200"/>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 very simple non-parametric test</a:t>
            </a:r>
          </a:p>
          <a:p>
            <a:pPr indent="-285750" lvl="1" marL="742950" marR="0" rtl="0" algn="l">
              <a:spcBef>
                <a:spcPts val="560"/>
              </a:spcBef>
              <a:spcAft>
                <a:spcPts val="0"/>
              </a:spcAft>
              <a:buClr>
                <a:schemeClr val="dk1"/>
              </a:buClr>
              <a:buSzPct val="100000"/>
              <a:buFont typeface="Arial"/>
              <a:buChar char="–"/>
            </a:pPr>
            <a:r>
              <a:rPr lang="en-GB"/>
              <a:t>b</a:t>
            </a:r>
            <a:r>
              <a:rPr b="0" i="0" lang="en-GB" sz="2800" u="none" cap="none" strike="noStrike">
                <a:solidFill>
                  <a:schemeClr val="dk1"/>
                </a:solidFill>
                <a:latin typeface="Calibri"/>
                <a:ea typeface="Calibri"/>
                <a:cs typeface="Calibri"/>
                <a:sym typeface="Calibri"/>
              </a:rPr>
              <a:t>ased on the </a:t>
            </a:r>
            <a:r>
              <a:rPr lang="en-GB"/>
              <a:t>B</a:t>
            </a:r>
            <a:r>
              <a:rPr b="0" i="0" lang="en-GB" sz="2800" u="none" cap="none" strike="noStrike">
                <a:solidFill>
                  <a:schemeClr val="dk1"/>
                </a:solidFill>
                <a:latin typeface="Calibri"/>
                <a:ea typeface="Calibri"/>
                <a:cs typeface="Calibri"/>
                <a:sym typeface="Calibri"/>
              </a:rPr>
              <a:t>inomial distribution</a:t>
            </a:r>
          </a:p>
          <a:p>
            <a:pPr indent="0" lvl="0" marL="0" marR="0" rtl="0" algn="l">
              <a:spcBef>
                <a:spcPts val="640"/>
              </a:spcBef>
              <a:spcAft>
                <a:spcPts val="0"/>
              </a:spcAft>
              <a:buNone/>
            </a:pPr>
            <a:r>
              <a:t/>
            </a:r>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Uses directions of differences</a:t>
            </a:r>
          </a:p>
          <a:p>
            <a:pPr indent="0" lvl="0" marL="0" marR="0" rtl="0" algn="l">
              <a:spcBef>
                <a:spcPts val="640"/>
              </a:spcBef>
              <a:spcAft>
                <a:spcPts val="0"/>
              </a:spcAft>
              <a:buNone/>
            </a:pPr>
            <a:r>
              <a:t/>
            </a:r>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One-sample case: compares to </a:t>
            </a:r>
            <a:r>
              <a:rPr lang="en-GB"/>
              <a:t>proposed</a:t>
            </a:r>
            <a:r>
              <a:rPr b="0" i="0" lang="en-GB" sz="3200" u="none" cap="none" strike="noStrike">
                <a:solidFill>
                  <a:schemeClr val="dk1"/>
                </a:solidFill>
                <a:latin typeface="Calibri"/>
                <a:ea typeface="Calibri"/>
                <a:cs typeface="Calibri"/>
                <a:sym typeface="Calibri"/>
              </a:rPr>
              <a:t> value</a:t>
            </a:r>
          </a:p>
          <a:p>
            <a:pPr indent="-342900" lvl="0" marL="342900" marR="0" rtl="0" algn="l">
              <a:spcBef>
                <a:spcPts val="640"/>
              </a:spcBef>
              <a:spcAft>
                <a:spcPts val="0"/>
              </a:spcAft>
              <a:buClr>
                <a:schemeClr val="dk1"/>
              </a:buClr>
              <a:buSzPct val="100000"/>
              <a:buFont typeface="Arial"/>
              <a:buChar char="•"/>
            </a:pPr>
            <a:r>
              <a:rPr lang="en-GB"/>
              <a:t>Paired t</a:t>
            </a:r>
            <a:r>
              <a:rPr b="0" i="0" lang="en-GB" sz="3200" u="none" cap="none" strike="noStrike">
                <a:solidFill>
                  <a:schemeClr val="dk1"/>
                </a:solidFill>
                <a:latin typeface="Calibri"/>
                <a:ea typeface="Calibri"/>
                <a:cs typeface="Calibri"/>
                <a:sym typeface="Calibri"/>
              </a:rPr>
              <a:t>wo-sample case: compares medians</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1" name="Shape 661"/>
        <p:cNvGrpSpPr/>
        <p:nvPr/>
      </p:nvGrpSpPr>
      <p:grpSpPr>
        <a:xfrm>
          <a:off x="0" y="0"/>
          <a:ext cx="0" cy="0"/>
          <a:chOff x="0" y="0"/>
          <a:chExt cx="0" cy="0"/>
        </a:xfrm>
      </p:grpSpPr>
      <p:sp>
        <p:nvSpPr>
          <p:cNvPr id="662" name="Shape 66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One-Sample Sign Test</a:t>
            </a:r>
          </a:p>
        </p:txBody>
      </p:sp>
      <p:sp>
        <p:nvSpPr>
          <p:cNvPr id="663" name="Shape 663"/>
          <p:cNvSpPr txBox="1"/>
          <p:nvPr>
            <p:ph idx="1" type="body"/>
          </p:nvPr>
        </p:nvSpPr>
        <p:spPr>
          <a:xfrm>
            <a:off x="457200" y="1600200"/>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Assumptions: </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Order in coding system </a:t>
            </a:r>
            <a:r>
              <a:rPr b="0" i="0" lang="en-GB" sz="2200" u="none" cap="none" strike="noStrike">
                <a:solidFill>
                  <a:schemeClr val="dk1"/>
                </a:solidFill>
                <a:latin typeface="Calibri"/>
                <a:ea typeface="Calibri"/>
                <a:cs typeface="Calibri"/>
                <a:sym typeface="Calibri"/>
              </a:rPr>
              <a:t>(minimally requir</a:t>
            </a:r>
            <a:r>
              <a:rPr lang="en-GB" sz="2200"/>
              <a:t>es </a:t>
            </a:r>
            <a:r>
              <a:rPr b="0" i="0" lang="en-GB" sz="2200" u="none" cap="none" strike="noStrike">
                <a:solidFill>
                  <a:schemeClr val="dk1"/>
                </a:solidFill>
                <a:latin typeface="Calibri"/>
                <a:ea typeface="Calibri"/>
                <a:cs typeface="Calibri"/>
                <a:sym typeface="Calibri"/>
              </a:rPr>
              <a:t>ordinal data)</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Randomly selected observations </a:t>
            </a:r>
            <a:r>
              <a:rPr b="0" i="0" lang="en-GB" sz="2200" u="none" cap="none" strike="noStrike">
                <a:solidFill>
                  <a:schemeClr val="dk1"/>
                </a:solidFill>
                <a:latin typeface="Calibri"/>
                <a:ea typeface="Calibri"/>
                <a:cs typeface="Calibri"/>
                <a:sym typeface="Calibri"/>
              </a:rPr>
              <a:t>(independent)</a:t>
            </a:r>
          </a:p>
          <a:p>
            <a:pPr indent="0" lvl="0" marL="0" marR="0" rtl="0" algn="l">
              <a:spcBef>
                <a:spcPts val="640"/>
              </a:spcBef>
              <a:spcAft>
                <a:spcPts val="0"/>
              </a:spcAft>
              <a:buNone/>
            </a:pPr>
            <a:r>
              <a:t/>
            </a:r>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Hypotheses: </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H</a:t>
            </a:r>
            <a:r>
              <a:rPr b="0" baseline="-25000" i="0" lang="en-GB" sz="2800" u="none" cap="none" strike="noStrike">
                <a:solidFill>
                  <a:schemeClr val="dk1"/>
                </a:solidFill>
                <a:latin typeface="Calibri"/>
                <a:ea typeface="Calibri"/>
                <a:cs typeface="Calibri"/>
                <a:sym typeface="Calibri"/>
              </a:rPr>
              <a:t>0</a:t>
            </a:r>
            <a:r>
              <a:rPr b="0" i="0" lang="en-GB" sz="2800" u="none" cap="none" strike="noStrike">
                <a:solidFill>
                  <a:schemeClr val="dk1"/>
                </a:solidFill>
                <a:latin typeface="Calibri"/>
                <a:ea typeface="Calibri"/>
                <a:cs typeface="Calibri"/>
                <a:sym typeface="Calibri"/>
              </a:rPr>
              <a:t>: </a:t>
            </a:r>
            <a:r>
              <a:rPr lang="en-GB"/>
              <a:t>median is equal to a specific value</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H</a:t>
            </a:r>
            <a:r>
              <a:rPr b="0" baseline="-25000" i="0" lang="en-GB" sz="2800" u="none" cap="none" strike="noStrike">
                <a:solidFill>
                  <a:schemeClr val="dk1"/>
                </a:solidFill>
                <a:latin typeface="Calibri"/>
                <a:ea typeface="Calibri"/>
                <a:cs typeface="Calibri"/>
                <a:sym typeface="Calibri"/>
              </a:rPr>
              <a:t>A</a:t>
            </a:r>
            <a:r>
              <a:rPr b="0" i="0" lang="en-GB" sz="2800" u="none" cap="none" strike="noStrike">
                <a:solidFill>
                  <a:schemeClr val="dk1"/>
                </a:solidFill>
                <a:latin typeface="Calibri"/>
                <a:ea typeface="Calibri"/>
                <a:cs typeface="Calibri"/>
                <a:sym typeface="Calibri"/>
              </a:rPr>
              <a:t>: median</a:t>
            </a:r>
            <a:r>
              <a:rPr lang="en-GB"/>
              <a:t> is not equal to that specific value</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8" name="Shape 668"/>
        <p:cNvGrpSpPr/>
        <p:nvPr/>
      </p:nvGrpSpPr>
      <p:grpSpPr>
        <a:xfrm>
          <a:off x="0" y="0"/>
          <a:ext cx="0" cy="0"/>
          <a:chOff x="0" y="0"/>
          <a:chExt cx="0" cy="0"/>
        </a:xfrm>
      </p:grpSpPr>
      <p:sp>
        <p:nvSpPr>
          <p:cNvPr id="669" name="Shape 66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One-Sample Sign Test</a:t>
            </a:r>
          </a:p>
        </p:txBody>
      </p:sp>
      <p:sp>
        <p:nvSpPr>
          <p:cNvPr id="670" name="Shape 670"/>
          <p:cNvSpPr txBox="1"/>
          <p:nvPr>
            <p:ph idx="1" type="body"/>
          </p:nvPr>
        </p:nvSpPr>
        <p:spPr>
          <a:xfrm>
            <a:off x="246650" y="1297325"/>
            <a:ext cx="8897400" cy="45261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rPr lang="en-GB"/>
              <a:t>Method:</a:t>
            </a:r>
          </a:p>
          <a:p>
            <a:pPr indent="0" lvl="0" marL="457200" marR="0" rtl="0" algn="l">
              <a:spcBef>
                <a:spcPts val="0"/>
              </a:spcBef>
              <a:spcAft>
                <a:spcPts val="0"/>
              </a:spcAft>
              <a:buNone/>
            </a:pPr>
            <a:r>
              <a:t/>
            </a:r>
            <a:endParaRPr sz="600"/>
          </a:p>
          <a:p>
            <a:pPr lvl="0" rtl="0">
              <a:spcBef>
                <a:spcPts val="0"/>
              </a:spcBef>
              <a:buClr>
                <a:schemeClr val="dk1"/>
              </a:buClr>
              <a:buSzPct val="100000"/>
              <a:buFont typeface="Arial"/>
              <a:buChar char="•"/>
            </a:pPr>
            <a:r>
              <a:rPr lang="en-GB" sz="2800"/>
              <a:t>C</a:t>
            </a:r>
            <a:r>
              <a:rPr b="0" i="0" lang="en-GB" sz="2800" u="none" cap="none" strike="noStrike">
                <a:solidFill>
                  <a:schemeClr val="dk1"/>
                </a:solidFill>
                <a:latin typeface="Calibri"/>
                <a:ea typeface="Calibri"/>
                <a:cs typeface="Calibri"/>
                <a:sym typeface="Calibri"/>
              </a:rPr>
              <a:t>ompare values to </a:t>
            </a:r>
            <a:r>
              <a:rPr lang="en-GB" sz="2800"/>
              <a:t>a specific value:</a:t>
            </a:r>
          </a:p>
          <a:p>
            <a:pPr indent="0" lvl="0" marL="457200" marR="0" rtl="0" algn="l">
              <a:spcBef>
                <a:spcPts val="640"/>
              </a:spcBef>
              <a:spcAft>
                <a:spcPts val="0"/>
              </a:spcAft>
              <a:buNone/>
            </a:pPr>
            <a:r>
              <a:rPr b="0" i="0" lang="en-GB" sz="2400" u="none" cap="none" strike="noStrike">
                <a:solidFill>
                  <a:schemeClr val="dk1"/>
                </a:solidFill>
                <a:latin typeface="Calibri"/>
                <a:ea typeface="Calibri"/>
                <a:cs typeface="Calibri"/>
                <a:sym typeface="Calibri"/>
              </a:rPr>
              <a:t>+ 	:</a:t>
            </a:r>
            <a:r>
              <a:rPr lang="en-GB" sz="2400"/>
              <a:t>	</a:t>
            </a:r>
            <a:r>
              <a:rPr b="0" i="0" lang="en-GB" sz="2400" u="none" cap="none" strike="noStrike">
                <a:solidFill>
                  <a:schemeClr val="dk1"/>
                </a:solidFill>
                <a:latin typeface="Calibri"/>
                <a:ea typeface="Calibri"/>
                <a:cs typeface="Calibri"/>
                <a:sym typeface="Calibri"/>
              </a:rPr>
              <a:t>if bigger</a:t>
            </a:r>
          </a:p>
          <a:p>
            <a:pPr indent="0" lvl="0" marL="457200" marR="0" rtl="0" algn="l">
              <a:spcBef>
                <a:spcPts val="640"/>
              </a:spcBef>
              <a:spcAft>
                <a:spcPts val="0"/>
              </a:spcAft>
              <a:buNone/>
            </a:pPr>
            <a:r>
              <a:rPr b="0" i="0" lang="en-GB" sz="2400" u="none" cap="none" strike="noStrike">
                <a:solidFill>
                  <a:schemeClr val="dk1"/>
                </a:solidFill>
                <a:latin typeface="Calibri"/>
                <a:ea typeface="Calibri"/>
                <a:cs typeface="Calibri"/>
                <a:sym typeface="Calibri"/>
              </a:rPr>
              <a:t>– 	:	if smaller</a:t>
            </a:r>
          </a:p>
          <a:p>
            <a:pPr indent="0" lvl="0" marL="457200" marR="0" rtl="0" algn="l">
              <a:spcBef>
                <a:spcPts val="640"/>
              </a:spcBef>
              <a:spcAft>
                <a:spcPts val="0"/>
              </a:spcAft>
              <a:buNone/>
            </a:pPr>
            <a:r>
              <a:rPr b="0" i="0" lang="en-GB" sz="2400" u="none" cap="none" strike="noStrike">
                <a:solidFill>
                  <a:schemeClr val="dk1"/>
                </a:solidFill>
                <a:latin typeface="Calibri"/>
                <a:ea typeface="Calibri"/>
                <a:cs typeface="Calibri"/>
                <a:sym typeface="Calibri"/>
              </a:rPr>
              <a:t>= 	:	if equal</a:t>
            </a:r>
          </a:p>
          <a:p>
            <a:pPr indent="0" lvl="0" marL="457200" marR="0" rtl="0" algn="l">
              <a:spcBef>
                <a:spcPts val="640"/>
              </a:spcBef>
              <a:spcAft>
                <a:spcPts val="0"/>
              </a:spcAft>
              <a:buNone/>
            </a:pPr>
            <a:r>
              <a:t/>
            </a:r>
            <a:endParaRPr sz="600"/>
          </a:p>
          <a:p>
            <a:pPr indent="-317500" lvl="0" marL="342900" marR="0" rtl="0" algn="l">
              <a:spcBef>
                <a:spcPts val="640"/>
              </a:spcBef>
              <a:spcAft>
                <a:spcPts val="0"/>
              </a:spcAft>
              <a:buClr>
                <a:schemeClr val="dk1"/>
              </a:buClr>
              <a:buSzPct val="100000"/>
              <a:buFont typeface="Arial"/>
              <a:buChar char="•"/>
            </a:pPr>
            <a:r>
              <a:rPr lang="en-GB" sz="2800"/>
              <a:t>Count the number of +’s and -’s, and calculate:</a:t>
            </a:r>
          </a:p>
          <a:p>
            <a:pPr indent="0" lvl="0" marL="457200" marR="0" rtl="0" algn="l">
              <a:spcBef>
                <a:spcPts val="640"/>
              </a:spcBef>
              <a:spcAft>
                <a:spcPts val="0"/>
              </a:spcAft>
              <a:buNone/>
            </a:pPr>
            <a:r>
              <a:rPr b="0" i="0" lang="en-GB" sz="2400" u="none" cap="none" strike="noStrike">
                <a:solidFill>
                  <a:schemeClr val="dk1"/>
                </a:solidFill>
                <a:latin typeface="Calibri"/>
                <a:ea typeface="Calibri"/>
                <a:cs typeface="Calibri"/>
                <a:sym typeface="Calibri"/>
              </a:rPr>
              <a:t>x = smalle</a:t>
            </a:r>
            <a:r>
              <a:rPr lang="en-GB" sz="2400"/>
              <a:t>st of the positives and negatives</a:t>
            </a:r>
          </a:p>
          <a:p>
            <a:pPr indent="0" lvl="0" marL="457200" marR="0" rtl="0" algn="l">
              <a:spcBef>
                <a:spcPts val="640"/>
              </a:spcBef>
              <a:spcAft>
                <a:spcPts val="0"/>
              </a:spcAft>
              <a:buNone/>
            </a:pPr>
            <a:r>
              <a:rPr lang="en-GB" sz="2400"/>
              <a:t>n</a:t>
            </a:r>
            <a:r>
              <a:rPr b="0" i="0" lang="en-GB" sz="2400" u="none" cap="none" strike="noStrike">
                <a:solidFill>
                  <a:schemeClr val="dk1"/>
                </a:solidFill>
                <a:latin typeface="Calibri"/>
                <a:ea typeface="Calibri"/>
                <a:cs typeface="Calibri"/>
                <a:sym typeface="Calibri"/>
              </a:rPr>
              <a:t> = number of non-ties</a:t>
            </a:r>
          </a:p>
          <a:p>
            <a:pPr indent="0" lvl="0" marL="457200" marR="0" rtl="0" algn="l">
              <a:spcBef>
                <a:spcPts val="640"/>
              </a:spcBef>
              <a:spcAft>
                <a:spcPts val="0"/>
              </a:spcAft>
              <a:buNone/>
            </a:pPr>
            <a:r>
              <a:t/>
            </a:r>
            <a:endParaRPr sz="600"/>
          </a:p>
          <a:p>
            <a:pPr indent="-317500" lvl="0" marL="342900" marR="0" rtl="0" algn="l">
              <a:spcBef>
                <a:spcPts val="64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Compare to binomial tables</a:t>
            </a:r>
          </a:p>
          <a:p>
            <a:pPr indent="457200" lvl="0" marL="0" rtl="0">
              <a:spcBef>
                <a:spcPts val="0"/>
              </a:spcBef>
              <a:buNone/>
            </a:pPr>
            <a:r>
              <a:rPr lang="en-GB" sz="2400"/>
              <a:t>With p = 0.5 	(binomial success probability, not p-value)</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5" name="Shape 675"/>
        <p:cNvGrpSpPr/>
        <p:nvPr/>
      </p:nvGrpSpPr>
      <p:grpSpPr>
        <a:xfrm>
          <a:off x="0" y="0"/>
          <a:ext cx="0" cy="0"/>
          <a:chOff x="0" y="0"/>
          <a:chExt cx="0" cy="0"/>
        </a:xfrm>
      </p:grpSpPr>
      <p:sp>
        <p:nvSpPr>
          <p:cNvPr id="676" name="Shape 67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One-Sample Sign Test</a:t>
            </a:r>
          </a:p>
        </p:txBody>
      </p:sp>
      <p:sp>
        <p:nvSpPr>
          <p:cNvPr id="677" name="Shape 677"/>
          <p:cNvSpPr txBox="1"/>
          <p:nvPr>
            <p:ph idx="1" type="body"/>
          </p:nvPr>
        </p:nvSpPr>
        <p:spPr>
          <a:xfrm>
            <a:off x="457200" y="1600200"/>
            <a:ext cx="8229600" cy="1972800"/>
          </a:xfrm>
          <a:prstGeom prst="rect">
            <a:avLst/>
          </a:prstGeom>
          <a:noFill/>
          <a:ln>
            <a:noFill/>
          </a:ln>
        </p:spPr>
        <p:txBody>
          <a:bodyPr anchorCtr="0" anchor="t" bIns="45700" lIns="91425" rIns="91425" tIns="45700">
            <a:noAutofit/>
          </a:bodyPr>
          <a:lstStyle/>
          <a:p>
            <a:pPr lvl="0" rtl="0">
              <a:lnSpc>
                <a:spcPct val="115000"/>
              </a:lnSpc>
              <a:spcBef>
                <a:spcPts val="0"/>
              </a:spcBef>
              <a:buClr>
                <a:schemeClr val="dk1"/>
              </a:buClr>
              <a:buSzPct val="100000"/>
              <a:buFont typeface="Arial"/>
              <a:buChar char="•"/>
            </a:pPr>
            <a:r>
              <a:rPr lang="en-GB"/>
              <a:t>General health section of SF-36 collected in a breast cancer study</a:t>
            </a:r>
          </a:p>
          <a:p>
            <a:pPr lvl="0" rtl="0">
              <a:lnSpc>
                <a:spcPct val="115000"/>
              </a:lnSpc>
              <a:spcBef>
                <a:spcPts val="0"/>
              </a:spcBef>
              <a:buClr>
                <a:schemeClr val="dk1"/>
              </a:buClr>
              <a:buSzPct val="100000"/>
              <a:buFont typeface="Arial"/>
              <a:buChar char="•"/>
            </a:pPr>
            <a:r>
              <a:rPr lang="en-GB"/>
              <a:t>Expected value in general population: 72</a:t>
            </a:r>
          </a:p>
          <a:p>
            <a:pPr indent="0" lvl="0" marL="0" rtl="0">
              <a:lnSpc>
                <a:spcPct val="115000"/>
              </a:lnSpc>
              <a:spcBef>
                <a:spcPts val="600"/>
              </a:spcBef>
              <a:buNone/>
            </a:pPr>
            <a:r>
              <a:t/>
            </a:r>
            <a:endParaRPr/>
          </a:p>
          <a:p>
            <a:pPr indent="0" lvl="0" marL="0" rtl="0">
              <a:lnSpc>
                <a:spcPct val="115000"/>
              </a:lnSpc>
              <a:spcBef>
                <a:spcPts val="600"/>
              </a:spcBef>
              <a:buNone/>
            </a:pPr>
            <a:r>
              <a:rPr lang="en-GB"/>
              <a:t>H</a:t>
            </a:r>
            <a:r>
              <a:rPr baseline="-25000" lang="en-GB"/>
              <a:t>0</a:t>
            </a:r>
            <a:r>
              <a:rPr lang="en-GB"/>
              <a:t> : median value in sample is different from 72</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2" name="Shape 682"/>
        <p:cNvGrpSpPr/>
        <p:nvPr/>
      </p:nvGrpSpPr>
      <p:grpSpPr>
        <a:xfrm>
          <a:off x="0" y="0"/>
          <a:ext cx="0" cy="0"/>
          <a:chOff x="0" y="0"/>
          <a:chExt cx="0" cy="0"/>
        </a:xfrm>
      </p:grpSpPr>
      <p:sp>
        <p:nvSpPr>
          <p:cNvPr id="683" name="Shape 68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One-Sample Sign Test</a:t>
            </a:r>
          </a:p>
        </p:txBody>
      </p:sp>
      <p:pic>
        <p:nvPicPr>
          <p:cNvPr id="684" name="Shape 684"/>
          <p:cNvPicPr preferRelativeResize="0"/>
          <p:nvPr/>
        </p:nvPicPr>
        <p:blipFill>
          <a:blip r:embed="rId3">
            <a:alphaModFix/>
          </a:blip>
          <a:stretch>
            <a:fillRect/>
          </a:stretch>
        </p:blipFill>
        <p:spPr>
          <a:xfrm>
            <a:off x="626928" y="1417650"/>
            <a:ext cx="1516875" cy="4487974"/>
          </a:xfrm>
          <a:prstGeom prst="rect">
            <a:avLst/>
          </a:prstGeom>
          <a:noFill/>
          <a:ln>
            <a:noFill/>
          </a:ln>
        </p:spPr>
      </p:pic>
      <p:pic>
        <p:nvPicPr>
          <p:cNvPr id="685" name="Shape 685"/>
          <p:cNvPicPr preferRelativeResize="0"/>
          <p:nvPr/>
        </p:nvPicPr>
        <p:blipFill>
          <a:blip r:embed="rId4">
            <a:alphaModFix/>
          </a:blip>
          <a:stretch>
            <a:fillRect/>
          </a:stretch>
        </p:blipFill>
        <p:spPr>
          <a:xfrm>
            <a:off x="1643678" y="1380653"/>
            <a:ext cx="544363" cy="4487974"/>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0" name="Shape 690"/>
        <p:cNvGrpSpPr/>
        <p:nvPr/>
      </p:nvGrpSpPr>
      <p:grpSpPr>
        <a:xfrm>
          <a:off x="0" y="0"/>
          <a:ext cx="0" cy="0"/>
          <a:chOff x="0" y="0"/>
          <a:chExt cx="0" cy="0"/>
        </a:xfrm>
      </p:grpSpPr>
      <p:sp>
        <p:nvSpPr>
          <p:cNvPr id="691" name="Shape 69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One-Sample Sign Test</a:t>
            </a:r>
          </a:p>
        </p:txBody>
      </p:sp>
      <p:pic>
        <p:nvPicPr>
          <p:cNvPr id="692" name="Shape 692"/>
          <p:cNvPicPr preferRelativeResize="0"/>
          <p:nvPr/>
        </p:nvPicPr>
        <p:blipFill>
          <a:blip r:embed="rId3">
            <a:alphaModFix/>
          </a:blip>
          <a:stretch>
            <a:fillRect/>
          </a:stretch>
        </p:blipFill>
        <p:spPr>
          <a:xfrm>
            <a:off x="626928" y="1417650"/>
            <a:ext cx="1516875" cy="4487974"/>
          </a:xfrm>
          <a:prstGeom prst="rect">
            <a:avLst/>
          </a:prstGeom>
          <a:noFill/>
          <a:ln>
            <a:noFill/>
          </a:ln>
        </p:spPr>
      </p:pic>
      <p:sp>
        <p:nvSpPr>
          <p:cNvPr id="693" name="Shape 693"/>
          <p:cNvSpPr txBox="1"/>
          <p:nvPr>
            <p:ph idx="1" type="body"/>
          </p:nvPr>
        </p:nvSpPr>
        <p:spPr>
          <a:xfrm>
            <a:off x="3362275" y="1591450"/>
            <a:ext cx="4434300" cy="1366200"/>
          </a:xfrm>
          <a:prstGeom prst="rect">
            <a:avLst/>
          </a:prstGeom>
          <a:noFill/>
          <a:ln>
            <a:noFill/>
          </a:ln>
        </p:spPr>
        <p:txBody>
          <a:bodyPr anchorCtr="0" anchor="t" bIns="45700" lIns="91425" rIns="91425" tIns="45700">
            <a:noAutofit/>
          </a:bodyPr>
          <a:lstStyle/>
          <a:p>
            <a:pPr indent="-69850" lvl="0" marL="0" rtl="0">
              <a:lnSpc>
                <a:spcPct val="115000"/>
              </a:lnSpc>
              <a:spcBef>
                <a:spcPts val="0"/>
              </a:spcBef>
              <a:buClr>
                <a:schemeClr val="dk1"/>
              </a:buClr>
              <a:buSzPct val="45833"/>
              <a:buFont typeface="Arial"/>
              <a:buNone/>
            </a:pPr>
            <a:r>
              <a:rPr lang="en-GB" sz="2400"/>
              <a:t>9 : observations &lt;72</a:t>
            </a:r>
          </a:p>
          <a:p>
            <a:pPr indent="-69850" lvl="0" marL="0" rtl="0">
              <a:lnSpc>
                <a:spcPct val="115000"/>
              </a:lnSpc>
              <a:spcBef>
                <a:spcPts val="0"/>
              </a:spcBef>
              <a:buClr>
                <a:schemeClr val="dk1"/>
              </a:buClr>
              <a:buSzPct val="45833"/>
              <a:buFont typeface="Arial"/>
              <a:buNone/>
            </a:pPr>
            <a:r>
              <a:rPr lang="en-GB" sz="2400"/>
              <a:t>5 : observations &gt;72</a:t>
            </a:r>
          </a:p>
          <a:p>
            <a:pPr indent="-69850" lvl="0" marL="0" rtl="0">
              <a:lnSpc>
                <a:spcPct val="115000"/>
              </a:lnSpc>
              <a:spcBef>
                <a:spcPts val="0"/>
              </a:spcBef>
              <a:buClr>
                <a:schemeClr val="dk1"/>
              </a:buClr>
              <a:buSzPct val="45833"/>
              <a:buFont typeface="Arial"/>
              <a:buNone/>
            </a:pPr>
            <a:r>
              <a:rPr lang="en-GB" sz="2400"/>
              <a:t>1 : observation =72</a:t>
            </a:r>
          </a:p>
          <a:p>
            <a:pPr indent="0" lvl="0" marL="0" rtl="0">
              <a:lnSpc>
                <a:spcPct val="115000"/>
              </a:lnSpc>
              <a:spcBef>
                <a:spcPts val="60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idx="1" type="body"/>
          </p:nvPr>
        </p:nvSpPr>
        <p:spPr>
          <a:xfrm>
            <a:off x="457200" y="1999381"/>
            <a:ext cx="8229600" cy="4525963"/>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Most basic type of data</a:t>
            </a:r>
          </a:p>
          <a:p>
            <a:pPr indent="-342900" lvl="0" marL="342900" marR="0" rtl="0" algn="l">
              <a:lnSpc>
                <a:spcPct val="90000"/>
              </a:lnSpc>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Three requirements:</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Same value assigned to all the members of level</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Same number not assigned to different levels</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Each observation only assigned to one level</a:t>
            </a:r>
          </a:p>
          <a:p>
            <a:pPr indent="-342900" lvl="0" marL="342900" marR="0" rtl="0" algn="l">
              <a:lnSpc>
                <a:spcPct val="90000"/>
              </a:lnSpc>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E</a:t>
            </a:r>
            <a:r>
              <a:rPr lang="en-GB"/>
              <a:t>.g.</a:t>
            </a:r>
            <a:r>
              <a:rPr b="0" i="0" lang="en-GB" sz="3200" u="none" cap="none" strike="noStrike">
                <a:solidFill>
                  <a:schemeClr val="dk1"/>
                </a:solidFill>
                <a:latin typeface="Calibri"/>
                <a:ea typeface="Calibri"/>
                <a:cs typeface="Calibri"/>
                <a:sym typeface="Calibri"/>
              </a:rPr>
              <a:t> gender</a:t>
            </a:r>
            <a:r>
              <a:rPr lang="en-GB"/>
              <a:t>:</a:t>
            </a:r>
            <a:r>
              <a:rPr b="0" i="0" lang="en-GB" sz="3200" u="none" cap="none" strike="noStrike">
                <a:solidFill>
                  <a:schemeClr val="dk1"/>
                </a:solidFill>
                <a:latin typeface="Calibri"/>
                <a:ea typeface="Calibri"/>
                <a:cs typeface="Calibri"/>
                <a:sym typeface="Calibri"/>
              </a:rPr>
              <a:t> 1 = female, 2 = male</a:t>
            </a:r>
          </a:p>
          <a:p>
            <a:pPr indent="-342900" lvl="0" marL="342900" marR="0" rtl="0" algn="l">
              <a:lnSpc>
                <a:spcPct val="90000"/>
              </a:lnSpc>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Boils down to yes/no answer</a:t>
            </a:r>
          </a:p>
          <a:p>
            <a:pPr indent="-342900" lvl="0" marL="342900" marR="0" rtl="0" algn="l">
              <a:lnSpc>
                <a:spcPct val="90000"/>
              </a:lnSpc>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Others: Surgery type, cancer type, eye colour, dead/alive, ethnicity.</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pic>
        <p:nvPicPr>
          <p:cNvPr descr="Nominal2.tiff" id="127" name="Shape 127"/>
          <p:cNvPicPr preferRelativeResize="0"/>
          <p:nvPr/>
        </p:nvPicPr>
        <p:blipFill rotWithShape="1">
          <a:blip r:embed="rId3">
            <a:alphaModFix/>
          </a:blip>
          <a:srcRect b="0" l="0" r="0" t="0"/>
          <a:stretch/>
        </p:blipFill>
        <p:spPr>
          <a:xfrm>
            <a:off x="38223" y="0"/>
            <a:ext cx="4749799" cy="1904999"/>
          </a:xfrm>
          <a:prstGeom prst="rect">
            <a:avLst/>
          </a:prstGeom>
          <a:noFill/>
          <a:ln>
            <a:noFill/>
          </a:ln>
        </p:spPr>
      </p:pic>
      <p:sp>
        <p:nvSpPr>
          <p:cNvPr id="128" name="Shape 128"/>
          <p:cNvSpPr txBox="1"/>
          <p:nvPr/>
        </p:nvSpPr>
        <p:spPr>
          <a:xfrm>
            <a:off x="5724128" y="6516051"/>
            <a:ext cx="3456300" cy="3693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0" i="0" lang="en-GB" sz="1800" u="none" cap="none" strike="noStrike">
                <a:solidFill>
                  <a:srgbClr val="7F7F7F"/>
                </a:solidFill>
                <a:latin typeface="Arial"/>
                <a:ea typeface="Arial"/>
                <a:cs typeface="Arial"/>
                <a:sym typeface="Arial"/>
              </a:rPr>
              <a:t>Images:http://www.restore.ac.uk</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8" name="Shape 698"/>
        <p:cNvGrpSpPr/>
        <p:nvPr/>
      </p:nvGrpSpPr>
      <p:grpSpPr>
        <a:xfrm>
          <a:off x="0" y="0"/>
          <a:ext cx="0" cy="0"/>
          <a:chOff x="0" y="0"/>
          <a:chExt cx="0" cy="0"/>
        </a:xfrm>
      </p:grpSpPr>
      <p:sp>
        <p:nvSpPr>
          <p:cNvPr id="699" name="Shape 69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One-Sample Sign Test</a:t>
            </a:r>
          </a:p>
        </p:txBody>
      </p:sp>
      <p:pic>
        <p:nvPicPr>
          <p:cNvPr id="700" name="Shape 700"/>
          <p:cNvPicPr preferRelativeResize="0"/>
          <p:nvPr/>
        </p:nvPicPr>
        <p:blipFill>
          <a:blip r:embed="rId3">
            <a:alphaModFix/>
          </a:blip>
          <a:stretch>
            <a:fillRect/>
          </a:stretch>
        </p:blipFill>
        <p:spPr>
          <a:xfrm>
            <a:off x="626928" y="1417650"/>
            <a:ext cx="1516875" cy="4487974"/>
          </a:xfrm>
          <a:prstGeom prst="rect">
            <a:avLst/>
          </a:prstGeom>
          <a:noFill/>
          <a:ln>
            <a:noFill/>
          </a:ln>
        </p:spPr>
      </p:pic>
      <p:sp>
        <p:nvSpPr>
          <p:cNvPr id="701" name="Shape 701"/>
          <p:cNvSpPr txBox="1"/>
          <p:nvPr>
            <p:ph idx="1" type="body"/>
          </p:nvPr>
        </p:nvSpPr>
        <p:spPr>
          <a:xfrm>
            <a:off x="3362275" y="1591450"/>
            <a:ext cx="4434300" cy="1366200"/>
          </a:xfrm>
          <a:prstGeom prst="rect">
            <a:avLst/>
          </a:prstGeom>
          <a:noFill/>
          <a:ln>
            <a:noFill/>
          </a:ln>
        </p:spPr>
        <p:txBody>
          <a:bodyPr anchorCtr="0" anchor="t" bIns="45700" lIns="91425" rIns="91425" tIns="45700">
            <a:noAutofit/>
          </a:bodyPr>
          <a:lstStyle/>
          <a:p>
            <a:pPr indent="0" lvl="0" marL="0" rtl="0">
              <a:lnSpc>
                <a:spcPct val="115000"/>
              </a:lnSpc>
              <a:spcBef>
                <a:spcPts val="0"/>
              </a:spcBef>
              <a:buNone/>
            </a:pPr>
            <a:r>
              <a:rPr lang="en-GB" sz="2400"/>
              <a:t>9 : observations &lt;72</a:t>
            </a:r>
          </a:p>
          <a:p>
            <a:pPr indent="0" lvl="0" marL="0" rtl="0">
              <a:lnSpc>
                <a:spcPct val="115000"/>
              </a:lnSpc>
              <a:spcBef>
                <a:spcPts val="0"/>
              </a:spcBef>
              <a:buNone/>
            </a:pPr>
            <a:r>
              <a:rPr lang="en-GB" sz="2400"/>
              <a:t>5 : observations &gt;72</a:t>
            </a:r>
          </a:p>
          <a:p>
            <a:pPr indent="0" lvl="0" marL="0" rtl="0">
              <a:lnSpc>
                <a:spcPct val="115000"/>
              </a:lnSpc>
              <a:spcBef>
                <a:spcPts val="0"/>
              </a:spcBef>
              <a:buNone/>
            </a:pPr>
            <a:r>
              <a:rPr lang="en-GB" sz="2400"/>
              <a:t>1 : observation =72</a:t>
            </a:r>
          </a:p>
          <a:p>
            <a:pPr indent="0" lvl="0" marL="0" rtl="0">
              <a:lnSpc>
                <a:spcPct val="115000"/>
              </a:lnSpc>
              <a:spcBef>
                <a:spcPts val="0"/>
              </a:spcBef>
              <a:buNone/>
            </a:pPr>
            <a:r>
              <a:t/>
            </a:r>
            <a:endParaRPr sz="2400"/>
          </a:p>
          <a:p>
            <a:pPr indent="0" lvl="0" marL="0" rtl="0">
              <a:lnSpc>
                <a:spcPct val="115000"/>
              </a:lnSpc>
              <a:spcBef>
                <a:spcPts val="0"/>
              </a:spcBef>
              <a:buNone/>
            </a:pPr>
            <a:r>
              <a:rPr lang="en-GB" sz="2400"/>
              <a:t>Binomial tables: n=14, p=0.5, x=5</a:t>
            </a:r>
          </a:p>
          <a:p>
            <a:pPr indent="0" lvl="0" marL="0" rtl="0">
              <a:lnSpc>
                <a:spcPct val="115000"/>
              </a:lnSpc>
              <a:spcBef>
                <a:spcPts val="600"/>
              </a:spcBef>
              <a:buNone/>
            </a:pPr>
            <a:r>
              <a:t/>
            </a:r>
            <a:endParaRPr/>
          </a:p>
        </p:txBody>
      </p:sp>
      <p:pic>
        <p:nvPicPr>
          <p:cNvPr id="702" name="Shape 702"/>
          <p:cNvPicPr preferRelativeResize="0"/>
          <p:nvPr/>
        </p:nvPicPr>
        <p:blipFill>
          <a:blip r:embed="rId4">
            <a:alphaModFix/>
          </a:blip>
          <a:stretch>
            <a:fillRect/>
          </a:stretch>
        </p:blipFill>
        <p:spPr>
          <a:xfrm>
            <a:off x="3499075" y="3521775"/>
            <a:ext cx="3495675" cy="26670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7" name="Shape 707"/>
        <p:cNvGrpSpPr/>
        <p:nvPr/>
      </p:nvGrpSpPr>
      <p:grpSpPr>
        <a:xfrm>
          <a:off x="0" y="0"/>
          <a:ext cx="0" cy="0"/>
          <a:chOff x="0" y="0"/>
          <a:chExt cx="0" cy="0"/>
        </a:xfrm>
      </p:grpSpPr>
      <p:sp>
        <p:nvSpPr>
          <p:cNvPr id="708" name="Shape 70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One-Sample Sign Test</a:t>
            </a:r>
          </a:p>
        </p:txBody>
      </p:sp>
      <p:pic>
        <p:nvPicPr>
          <p:cNvPr id="709" name="Shape 709"/>
          <p:cNvPicPr preferRelativeResize="0"/>
          <p:nvPr/>
        </p:nvPicPr>
        <p:blipFill>
          <a:blip r:embed="rId3">
            <a:alphaModFix/>
          </a:blip>
          <a:stretch>
            <a:fillRect/>
          </a:stretch>
        </p:blipFill>
        <p:spPr>
          <a:xfrm>
            <a:off x="626928" y="1417650"/>
            <a:ext cx="1516875" cy="4487974"/>
          </a:xfrm>
          <a:prstGeom prst="rect">
            <a:avLst/>
          </a:prstGeom>
          <a:noFill/>
          <a:ln>
            <a:noFill/>
          </a:ln>
        </p:spPr>
      </p:pic>
      <p:sp>
        <p:nvSpPr>
          <p:cNvPr id="710" name="Shape 710"/>
          <p:cNvSpPr txBox="1"/>
          <p:nvPr>
            <p:ph idx="1" type="body"/>
          </p:nvPr>
        </p:nvSpPr>
        <p:spPr>
          <a:xfrm>
            <a:off x="3362275" y="1591450"/>
            <a:ext cx="4434300" cy="1366200"/>
          </a:xfrm>
          <a:prstGeom prst="rect">
            <a:avLst/>
          </a:prstGeom>
          <a:noFill/>
          <a:ln>
            <a:noFill/>
          </a:ln>
        </p:spPr>
        <p:txBody>
          <a:bodyPr anchorCtr="0" anchor="t" bIns="45700" lIns="91425" rIns="91425" tIns="45700">
            <a:noAutofit/>
          </a:bodyPr>
          <a:lstStyle/>
          <a:p>
            <a:pPr indent="0" lvl="0" marL="0" rtl="0">
              <a:lnSpc>
                <a:spcPct val="115000"/>
              </a:lnSpc>
              <a:spcBef>
                <a:spcPts val="0"/>
              </a:spcBef>
              <a:buNone/>
            </a:pPr>
            <a:r>
              <a:rPr lang="en-GB" sz="2400"/>
              <a:t>9 : observations &lt;72</a:t>
            </a:r>
          </a:p>
          <a:p>
            <a:pPr indent="0" lvl="0" marL="0" rtl="0">
              <a:lnSpc>
                <a:spcPct val="115000"/>
              </a:lnSpc>
              <a:spcBef>
                <a:spcPts val="0"/>
              </a:spcBef>
              <a:buNone/>
            </a:pPr>
            <a:r>
              <a:rPr lang="en-GB" sz="2400"/>
              <a:t>5 : observations &gt;72</a:t>
            </a:r>
          </a:p>
          <a:p>
            <a:pPr indent="0" lvl="0" marL="0" rtl="0">
              <a:lnSpc>
                <a:spcPct val="115000"/>
              </a:lnSpc>
              <a:spcBef>
                <a:spcPts val="0"/>
              </a:spcBef>
              <a:buNone/>
            </a:pPr>
            <a:r>
              <a:rPr lang="en-GB" sz="2400"/>
              <a:t>1 : observation =72</a:t>
            </a:r>
          </a:p>
          <a:p>
            <a:pPr indent="0" lvl="0" marL="0" rtl="0">
              <a:lnSpc>
                <a:spcPct val="115000"/>
              </a:lnSpc>
              <a:spcBef>
                <a:spcPts val="0"/>
              </a:spcBef>
              <a:buNone/>
            </a:pPr>
            <a:r>
              <a:t/>
            </a:r>
            <a:endParaRPr sz="2400"/>
          </a:p>
          <a:p>
            <a:pPr indent="0" lvl="0" marL="0" rtl="0">
              <a:lnSpc>
                <a:spcPct val="115000"/>
              </a:lnSpc>
              <a:spcBef>
                <a:spcPts val="0"/>
              </a:spcBef>
              <a:buNone/>
            </a:pPr>
            <a:r>
              <a:rPr lang="en-GB" sz="2400"/>
              <a:t>Binomial tables: n=14, p=0.5, x=5</a:t>
            </a:r>
          </a:p>
          <a:p>
            <a:pPr indent="0" lvl="0" marL="0" rtl="0">
              <a:lnSpc>
                <a:spcPct val="115000"/>
              </a:lnSpc>
              <a:spcBef>
                <a:spcPts val="600"/>
              </a:spcBef>
              <a:buNone/>
            </a:pPr>
            <a:r>
              <a:t/>
            </a:r>
            <a:endParaRPr/>
          </a:p>
        </p:txBody>
      </p:sp>
      <p:pic>
        <p:nvPicPr>
          <p:cNvPr id="711" name="Shape 711"/>
          <p:cNvPicPr preferRelativeResize="0"/>
          <p:nvPr/>
        </p:nvPicPr>
        <p:blipFill>
          <a:blip r:embed="rId4">
            <a:alphaModFix/>
          </a:blip>
          <a:stretch>
            <a:fillRect/>
          </a:stretch>
        </p:blipFill>
        <p:spPr>
          <a:xfrm>
            <a:off x="3499062" y="3521775"/>
            <a:ext cx="3495675" cy="2667000"/>
          </a:xfrm>
          <a:prstGeom prst="rect">
            <a:avLst/>
          </a:prstGeom>
          <a:noFill/>
          <a:ln>
            <a:noFill/>
          </a:ln>
        </p:spPr>
      </p:pic>
      <p:sp>
        <p:nvSpPr>
          <p:cNvPr id="712" name="Shape 712"/>
          <p:cNvSpPr txBox="1"/>
          <p:nvPr>
            <p:ph idx="1" type="body"/>
          </p:nvPr>
        </p:nvSpPr>
        <p:spPr>
          <a:xfrm>
            <a:off x="6994750" y="5016425"/>
            <a:ext cx="1831800" cy="618600"/>
          </a:xfrm>
          <a:prstGeom prst="rect">
            <a:avLst/>
          </a:prstGeom>
          <a:noFill/>
          <a:ln>
            <a:noFill/>
          </a:ln>
        </p:spPr>
        <p:txBody>
          <a:bodyPr anchorCtr="0" anchor="t" bIns="45700" lIns="91425" rIns="91425" tIns="45700">
            <a:noAutofit/>
          </a:bodyPr>
          <a:lstStyle/>
          <a:p>
            <a:pPr indent="0" lvl="0" marL="0" rtl="0">
              <a:lnSpc>
                <a:spcPct val="115000"/>
              </a:lnSpc>
              <a:spcBef>
                <a:spcPts val="600"/>
              </a:spcBef>
              <a:buNone/>
            </a:pPr>
            <a:r>
              <a:rPr lang="en-GB" sz="1800"/>
              <a:t>P-value = 0.42</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7" name="Shape 717"/>
        <p:cNvGrpSpPr/>
        <p:nvPr/>
      </p:nvGrpSpPr>
      <p:grpSpPr>
        <a:xfrm>
          <a:off x="0" y="0"/>
          <a:ext cx="0" cy="0"/>
          <a:chOff x="0" y="0"/>
          <a:chExt cx="0" cy="0"/>
        </a:xfrm>
      </p:grpSpPr>
      <p:sp>
        <p:nvSpPr>
          <p:cNvPr id="718" name="Shape 71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One-Sample Sign Test</a:t>
            </a:r>
          </a:p>
        </p:txBody>
      </p:sp>
      <p:sp>
        <p:nvSpPr>
          <p:cNvPr id="719" name="Shape 719"/>
          <p:cNvSpPr txBox="1"/>
          <p:nvPr>
            <p:ph idx="1" type="body"/>
          </p:nvPr>
        </p:nvSpPr>
        <p:spPr>
          <a:xfrm>
            <a:off x="457200" y="1600200"/>
            <a:ext cx="8229600" cy="1972800"/>
          </a:xfrm>
          <a:prstGeom prst="rect">
            <a:avLst/>
          </a:prstGeom>
          <a:noFill/>
          <a:ln>
            <a:noFill/>
          </a:ln>
        </p:spPr>
        <p:txBody>
          <a:bodyPr anchorCtr="0" anchor="t" bIns="45700" lIns="91425" rIns="91425" tIns="45700">
            <a:noAutofit/>
          </a:bodyPr>
          <a:lstStyle/>
          <a:p>
            <a:pPr indent="0" lvl="0" marL="0" rtl="0">
              <a:lnSpc>
                <a:spcPct val="115000"/>
              </a:lnSpc>
              <a:spcBef>
                <a:spcPts val="600"/>
              </a:spcBef>
              <a:buNone/>
            </a:pPr>
            <a:r>
              <a:rPr lang="en-GB"/>
              <a:t>H</a:t>
            </a:r>
            <a:r>
              <a:rPr baseline="-25000" lang="en-GB"/>
              <a:t>0</a:t>
            </a:r>
            <a:r>
              <a:rPr lang="en-GB"/>
              <a:t> : median value in sample is different from 72</a:t>
            </a:r>
          </a:p>
          <a:p>
            <a:pPr indent="0" lvl="0" marL="0" rtl="0">
              <a:lnSpc>
                <a:spcPct val="115000"/>
              </a:lnSpc>
              <a:spcBef>
                <a:spcPts val="0"/>
              </a:spcBef>
              <a:buNone/>
            </a:pPr>
            <a:r>
              <a:t/>
            </a:r>
            <a:endParaRPr/>
          </a:p>
          <a:p>
            <a:pPr indent="-228600" lvl="0" marL="457200" rtl="0">
              <a:lnSpc>
                <a:spcPct val="115000"/>
              </a:lnSpc>
              <a:spcBef>
                <a:spcPts val="0"/>
              </a:spcBef>
            </a:pPr>
            <a:r>
              <a:rPr lang="en-GB"/>
              <a:t>Sign test p-value = 0.42</a:t>
            </a:r>
          </a:p>
          <a:p>
            <a:pPr indent="-228600" lvl="0" marL="457200" rtl="0">
              <a:lnSpc>
                <a:spcPct val="115000"/>
              </a:lnSpc>
              <a:spcBef>
                <a:spcPts val="0"/>
              </a:spcBef>
            </a:pPr>
            <a:r>
              <a:rPr lang="en-GB"/>
              <a:t>Insufficient evidence to reject H</a:t>
            </a:r>
            <a:r>
              <a:rPr baseline="-25000" lang="en-GB"/>
              <a:t>0</a:t>
            </a:r>
          </a:p>
          <a:p>
            <a:pPr indent="0" lvl="0" marL="0" rtl="0">
              <a:lnSpc>
                <a:spcPct val="115000"/>
              </a:lnSpc>
              <a:spcBef>
                <a:spcPts val="600"/>
              </a:spcBef>
              <a:buNone/>
            </a:pPr>
            <a:r>
              <a:t/>
            </a:r>
            <a:endParaRPr/>
          </a:p>
          <a:p>
            <a:pPr indent="-69850" lvl="0" marL="0" rtl="0">
              <a:lnSpc>
                <a:spcPct val="115000"/>
              </a:lnSpc>
              <a:spcBef>
                <a:spcPts val="600"/>
              </a:spcBef>
              <a:buClr>
                <a:schemeClr val="dk1"/>
              </a:buClr>
              <a:buSzPct val="34375"/>
              <a:buFont typeface="Arial"/>
              <a:buNone/>
            </a:pPr>
            <a:r>
              <a:rPr lang="en-GB"/>
              <a:t>Conclusion: insufficient evidence to suggest that the median value is different from 72</a:t>
            </a:r>
          </a:p>
          <a:p>
            <a:pPr indent="0" lvl="0" marL="0" rtl="0">
              <a:lnSpc>
                <a:spcPct val="115000"/>
              </a:lnSpc>
              <a:spcBef>
                <a:spcPts val="600"/>
              </a:spcBef>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4" name="Shape 724"/>
        <p:cNvGrpSpPr/>
        <p:nvPr/>
      </p:nvGrpSpPr>
      <p:grpSpPr>
        <a:xfrm>
          <a:off x="0" y="0"/>
          <a:ext cx="0" cy="0"/>
          <a:chOff x="0" y="0"/>
          <a:chExt cx="0" cy="0"/>
        </a:xfrm>
      </p:grpSpPr>
      <p:pic>
        <p:nvPicPr>
          <p:cNvPr id="725" name="Shape 725"/>
          <p:cNvPicPr preferRelativeResize="0"/>
          <p:nvPr/>
        </p:nvPicPr>
        <p:blipFill rotWithShape="1">
          <a:blip r:embed="rId3">
            <a:alphaModFix/>
          </a:blip>
          <a:srcRect b="0" l="0" r="0" t="0"/>
          <a:stretch/>
        </p:blipFill>
        <p:spPr>
          <a:xfrm>
            <a:off x="600197" y="1733550"/>
            <a:ext cx="8796300" cy="5000700"/>
          </a:xfrm>
          <a:prstGeom prst="rect">
            <a:avLst/>
          </a:prstGeom>
          <a:noFill/>
          <a:ln>
            <a:noFill/>
          </a:ln>
        </p:spPr>
      </p:pic>
      <p:sp>
        <p:nvSpPr>
          <p:cNvPr id="726" name="Shape 72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When to use which test</a:t>
            </a:r>
          </a:p>
        </p:txBody>
      </p:sp>
      <p:pic>
        <p:nvPicPr>
          <p:cNvPr id="727" name="Shape 727"/>
          <p:cNvPicPr preferRelativeResize="0"/>
          <p:nvPr/>
        </p:nvPicPr>
        <p:blipFill>
          <a:blip r:embed="rId4">
            <a:alphaModFix/>
          </a:blip>
          <a:stretch>
            <a:fillRect/>
          </a:stretch>
        </p:blipFill>
        <p:spPr>
          <a:xfrm>
            <a:off x="4876350" y="4027412"/>
            <a:ext cx="2476500" cy="23812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2" name="Shape 732"/>
        <p:cNvGrpSpPr/>
        <p:nvPr/>
      </p:nvGrpSpPr>
      <p:grpSpPr>
        <a:xfrm>
          <a:off x="0" y="0"/>
          <a:ext cx="0" cy="0"/>
          <a:chOff x="0" y="0"/>
          <a:chExt cx="0" cy="0"/>
        </a:xfrm>
      </p:grpSpPr>
      <p:sp>
        <p:nvSpPr>
          <p:cNvPr id="733" name="Shape 73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Two-Sample Sign Test</a:t>
            </a:r>
          </a:p>
        </p:txBody>
      </p:sp>
      <p:sp>
        <p:nvSpPr>
          <p:cNvPr id="734" name="Shape 734"/>
          <p:cNvSpPr txBox="1"/>
          <p:nvPr>
            <p:ph idx="1" type="body"/>
          </p:nvPr>
        </p:nvSpPr>
        <p:spPr>
          <a:xfrm>
            <a:off x="246650" y="1297325"/>
            <a:ext cx="8897400" cy="45261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rPr lang="en-GB"/>
              <a:t>Method:</a:t>
            </a:r>
          </a:p>
          <a:p>
            <a:pPr indent="0" lvl="0" marL="457200" marR="0" rtl="0" algn="l">
              <a:spcBef>
                <a:spcPts val="0"/>
              </a:spcBef>
              <a:spcAft>
                <a:spcPts val="0"/>
              </a:spcAft>
              <a:buNone/>
            </a:pPr>
            <a:r>
              <a:t/>
            </a:r>
            <a:endParaRPr sz="600"/>
          </a:p>
          <a:p>
            <a:pPr lvl="0" rtl="0">
              <a:spcBef>
                <a:spcPts val="0"/>
              </a:spcBef>
              <a:buClr>
                <a:schemeClr val="dk1"/>
              </a:buClr>
              <a:buSzPct val="100000"/>
              <a:buFont typeface="Arial"/>
              <a:buChar char="•"/>
            </a:pPr>
            <a:r>
              <a:rPr lang="en-GB" sz="2800"/>
              <a:t>C</a:t>
            </a:r>
            <a:r>
              <a:rPr b="0" i="0" lang="en-GB" sz="2800" u="none" cap="none" strike="noStrike">
                <a:solidFill>
                  <a:schemeClr val="dk1"/>
                </a:solidFill>
                <a:latin typeface="Calibri"/>
                <a:ea typeface="Calibri"/>
                <a:cs typeface="Calibri"/>
                <a:sym typeface="Calibri"/>
              </a:rPr>
              <a:t>ompare paired values </a:t>
            </a:r>
            <a:r>
              <a:rPr lang="en-GB" sz="2800"/>
              <a:t>between the two samples:</a:t>
            </a:r>
          </a:p>
          <a:p>
            <a:pPr indent="0" lvl="0" marL="457200" marR="0" rtl="0" algn="l">
              <a:spcBef>
                <a:spcPts val="640"/>
              </a:spcBef>
              <a:spcAft>
                <a:spcPts val="0"/>
              </a:spcAft>
              <a:buNone/>
            </a:pPr>
            <a:r>
              <a:rPr b="0" i="0" lang="en-GB" sz="2400" u="none" cap="none" strike="noStrike">
                <a:solidFill>
                  <a:schemeClr val="dk1"/>
                </a:solidFill>
                <a:latin typeface="Calibri"/>
                <a:ea typeface="Calibri"/>
                <a:cs typeface="Calibri"/>
                <a:sym typeface="Calibri"/>
              </a:rPr>
              <a:t>+ 	:</a:t>
            </a:r>
            <a:r>
              <a:rPr lang="en-GB" sz="2400"/>
              <a:t>	</a:t>
            </a:r>
            <a:r>
              <a:rPr b="0" i="0" lang="en-GB" sz="2400" u="none" cap="none" strike="noStrike">
                <a:solidFill>
                  <a:schemeClr val="dk1"/>
                </a:solidFill>
                <a:latin typeface="Calibri"/>
                <a:ea typeface="Calibri"/>
                <a:cs typeface="Calibri"/>
                <a:sym typeface="Calibri"/>
              </a:rPr>
              <a:t>if the value in sample 1 is bigger</a:t>
            </a:r>
          </a:p>
          <a:p>
            <a:pPr indent="0" lvl="0" marL="457200" marR="0" rtl="0" algn="l">
              <a:spcBef>
                <a:spcPts val="640"/>
              </a:spcBef>
              <a:spcAft>
                <a:spcPts val="0"/>
              </a:spcAft>
              <a:buNone/>
            </a:pPr>
            <a:r>
              <a:rPr b="0" i="0" lang="en-GB" sz="2400" u="none" cap="none" strike="noStrike">
                <a:solidFill>
                  <a:schemeClr val="dk1"/>
                </a:solidFill>
                <a:latin typeface="Calibri"/>
                <a:ea typeface="Calibri"/>
                <a:cs typeface="Calibri"/>
                <a:sym typeface="Calibri"/>
              </a:rPr>
              <a:t>– 	:	if </a:t>
            </a:r>
            <a:r>
              <a:rPr lang="en-GB" sz="2400"/>
              <a:t>the value in sample 1 is </a:t>
            </a:r>
            <a:r>
              <a:rPr b="0" i="0" lang="en-GB" sz="2400" u="none" cap="none" strike="noStrike">
                <a:solidFill>
                  <a:schemeClr val="dk1"/>
                </a:solidFill>
                <a:latin typeface="Calibri"/>
                <a:ea typeface="Calibri"/>
                <a:cs typeface="Calibri"/>
                <a:sym typeface="Calibri"/>
              </a:rPr>
              <a:t>smaller</a:t>
            </a:r>
          </a:p>
          <a:p>
            <a:pPr indent="0" lvl="0" marL="457200" marR="0" rtl="0" algn="l">
              <a:spcBef>
                <a:spcPts val="640"/>
              </a:spcBef>
              <a:spcAft>
                <a:spcPts val="0"/>
              </a:spcAft>
              <a:buNone/>
            </a:pPr>
            <a:r>
              <a:rPr b="0" i="0" lang="en-GB" sz="2400" u="none" cap="none" strike="noStrike">
                <a:solidFill>
                  <a:schemeClr val="dk1"/>
                </a:solidFill>
                <a:latin typeface="Calibri"/>
                <a:ea typeface="Calibri"/>
                <a:cs typeface="Calibri"/>
                <a:sym typeface="Calibri"/>
              </a:rPr>
              <a:t>= 	:	if </a:t>
            </a:r>
            <a:r>
              <a:rPr lang="en-GB" sz="2400"/>
              <a:t>the value in the two samples is </a:t>
            </a:r>
            <a:r>
              <a:rPr b="0" i="0" lang="en-GB" sz="2400" u="none" cap="none" strike="noStrike">
                <a:solidFill>
                  <a:schemeClr val="dk1"/>
                </a:solidFill>
                <a:latin typeface="Calibri"/>
                <a:ea typeface="Calibri"/>
                <a:cs typeface="Calibri"/>
                <a:sym typeface="Calibri"/>
              </a:rPr>
              <a:t>equal</a:t>
            </a:r>
          </a:p>
          <a:p>
            <a:pPr indent="0" lvl="0" marL="457200" marR="0" rtl="0" algn="l">
              <a:spcBef>
                <a:spcPts val="640"/>
              </a:spcBef>
              <a:spcAft>
                <a:spcPts val="0"/>
              </a:spcAft>
              <a:buNone/>
            </a:pPr>
            <a:r>
              <a:t/>
            </a:r>
            <a:endParaRPr sz="600"/>
          </a:p>
          <a:p>
            <a:pPr indent="-317500" lvl="0" marL="342900" marR="0" rtl="0" algn="l">
              <a:spcBef>
                <a:spcPts val="640"/>
              </a:spcBef>
              <a:spcAft>
                <a:spcPts val="0"/>
              </a:spcAft>
              <a:buClr>
                <a:schemeClr val="dk1"/>
              </a:buClr>
              <a:buSzPct val="100000"/>
              <a:buFont typeface="Arial"/>
              <a:buChar char="•"/>
            </a:pPr>
            <a:r>
              <a:rPr lang="en-GB" sz="2800"/>
              <a:t>Count the number of +’s and -’s, and calculate:</a:t>
            </a:r>
          </a:p>
          <a:p>
            <a:pPr indent="0" lvl="0" marL="457200" marR="0" rtl="0" algn="l">
              <a:spcBef>
                <a:spcPts val="640"/>
              </a:spcBef>
              <a:spcAft>
                <a:spcPts val="0"/>
              </a:spcAft>
              <a:buNone/>
            </a:pPr>
            <a:r>
              <a:rPr b="0" i="0" lang="en-GB" sz="2400" u="none" cap="none" strike="noStrike">
                <a:solidFill>
                  <a:schemeClr val="dk1"/>
                </a:solidFill>
                <a:latin typeface="Calibri"/>
                <a:ea typeface="Calibri"/>
                <a:cs typeface="Calibri"/>
                <a:sym typeface="Calibri"/>
              </a:rPr>
              <a:t>x = smalle</a:t>
            </a:r>
            <a:r>
              <a:rPr lang="en-GB" sz="2400"/>
              <a:t>st of the positives and negatives</a:t>
            </a:r>
          </a:p>
          <a:p>
            <a:pPr indent="0" lvl="0" marL="457200" marR="0" rtl="0" algn="l">
              <a:spcBef>
                <a:spcPts val="640"/>
              </a:spcBef>
              <a:spcAft>
                <a:spcPts val="0"/>
              </a:spcAft>
              <a:buNone/>
            </a:pPr>
            <a:r>
              <a:rPr lang="en-GB" sz="2400"/>
              <a:t>n</a:t>
            </a:r>
            <a:r>
              <a:rPr b="0" i="0" lang="en-GB" sz="2400" u="none" cap="none" strike="noStrike">
                <a:solidFill>
                  <a:schemeClr val="dk1"/>
                </a:solidFill>
                <a:latin typeface="Calibri"/>
                <a:ea typeface="Calibri"/>
                <a:cs typeface="Calibri"/>
                <a:sym typeface="Calibri"/>
              </a:rPr>
              <a:t> = number of non-ties</a:t>
            </a:r>
          </a:p>
          <a:p>
            <a:pPr indent="0" lvl="0" marL="457200" marR="0" rtl="0" algn="l">
              <a:spcBef>
                <a:spcPts val="640"/>
              </a:spcBef>
              <a:spcAft>
                <a:spcPts val="0"/>
              </a:spcAft>
              <a:buNone/>
            </a:pPr>
            <a:r>
              <a:t/>
            </a:r>
            <a:endParaRPr sz="600"/>
          </a:p>
          <a:p>
            <a:pPr indent="-317500" lvl="0" marL="342900" marR="0" rtl="0" algn="l">
              <a:spcBef>
                <a:spcPts val="64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Compare to binomial tables</a:t>
            </a:r>
          </a:p>
          <a:p>
            <a:pPr indent="457200" lvl="0" marL="0" rtl="0">
              <a:spcBef>
                <a:spcPts val="0"/>
              </a:spcBef>
              <a:buNone/>
            </a:pPr>
            <a:r>
              <a:rPr lang="en-GB" sz="2400"/>
              <a:t>With p = 0.5 	(binomial success probability, not p-value)</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9" name="Shape 739"/>
        <p:cNvGrpSpPr/>
        <p:nvPr/>
      </p:nvGrpSpPr>
      <p:grpSpPr>
        <a:xfrm>
          <a:off x="0" y="0"/>
          <a:ext cx="0" cy="0"/>
          <a:chOff x="0" y="0"/>
          <a:chExt cx="0" cy="0"/>
        </a:xfrm>
      </p:grpSpPr>
      <p:sp>
        <p:nvSpPr>
          <p:cNvPr id="740" name="Shape 74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Two-Sample Sign Test</a:t>
            </a:r>
          </a:p>
        </p:txBody>
      </p:sp>
      <p:sp>
        <p:nvSpPr>
          <p:cNvPr id="741" name="Shape 741"/>
          <p:cNvSpPr txBox="1"/>
          <p:nvPr>
            <p:ph idx="1" type="body"/>
          </p:nvPr>
        </p:nvSpPr>
        <p:spPr>
          <a:xfrm>
            <a:off x="457200" y="1600200"/>
            <a:ext cx="8229600" cy="1972800"/>
          </a:xfrm>
          <a:prstGeom prst="rect">
            <a:avLst/>
          </a:prstGeom>
          <a:noFill/>
          <a:ln>
            <a:noFill/>
          </a:ln>
        </p:spPr>
        <p:txBody>
          <a:bodyPr anchorCtr="0" anchor="t" bIns="45700" lIns="91425" rIns="91425" tIns="45700">
            <a:noAutofit/>
          </a:bodyPr>
          <a:lstStyle/>
          <a:p>
            <a:pPr lvl="0" rtl="0">
              <a:lnSpc>
                <a:spcPct val="115000"/>
              </a:lnSpc>
              <a:spcBef>
                <a:spcPts val="0"/>
              </a:spcBef>
              <a:buClr>
                <a:schemeClr val="dk1"/>
              </a:buClr>
              <a:buSzPct val="100000"/>
              <a:buFont typeface="Arial"/>
              <a:buChar char="•"/>
            </a:pPr>
            <a:r>
              <a:rPr lang="en-GB"/>
              <a:t>General health section of SF-36 collected in a breast cancer study</a:t>
            </a:r>
          </a:p>
          <a:p>
            <a:pPr lvl="0" rtl="0">
              <a:lnSpc>
                <a:spcPct val="115000"/>
              </a:lnSpc>
              <a:spcBef>
                <a:spcPts val="0"/>
              </a:spcBef>
              <a:buClr>
                <a:schemeClr val="dk1"/>
              </a:buClr>
              <a:buSzPct val="100000"/>
              <a:buFont typeface="Arial"/>
              <a:buChar char="•"/>
            </a:pPr>
            <a:r>
              <a:rPr lang="en-GB"/>
              <a:t>Data collected at two time points</a:t>
            </a:r>
          </a:p>
          <a:p>
            <a:pPr lvl="0" rtl="0">
              <a:lnSpc>
                <a:spcPct val="115000"/>
              </a:lnSpc>
              <a:spcBef>
                <a:spcPts val="0"/>
              </a:spcBef>
              <a:buClr>
                <a:schemeClr val="dk1"/>
              </a:buClr>
              <a:buSzPct val="100000"/>
              <a:buFont typeface="Arial"/>
              <a:buChar char="•"/>
            </a:pPr>
            <a:r>
              <a:rPr lang="en-GB"/>
              <a:t>Is there a difference between the time points?</a:t>
            </a:r>
          </a:p>
          <a:p>
            <a:pPr indent="0" lvl="0" marL="0" rtl="0">
              <a:lnSpc>
                <a:spcPct val="115000"/>
              </a:lnSpc>
              <a:spcBef>
                <a:spcPts val="0"/>
              </a:spcBef>
              <a:buNone/>
            </a:pPr>
            <a:r>
              <a:t/>
            </a:r>
            <a:endParaRPr/>
          </a:p>
          <a:p>
            <a:pPr indent="0" lvl="0" marL="0" rtl="0">
              <a:lnSpc>
                <a:spcPct val="115000"/>
              </a:lnSpc>
              <a:spcBef>
                <a:spcPts val="600"/>
              </a:spcBef>
              <a:buNone/>
            </a:pPr>
            <a:r>
              <a:rPr lang="en-GB"/>
              <a:t>H</a:t>
            </a:r>
            <a:r>
              <a:rPr baseline="-25000" lang="en-GB"/>
              <a:t>0</a:t>
            </a:r>
            <a:r>
              <a:rPr lang="en-GB"/>
              <a:t> : medians of the two samples are different</a:t>
            </a:r>
          </a:p>
          <a:p>
            <a:pPr indent="0" lvl="0" marL="0" rtl="0">
              <a:lnSpc>
                <a:spcPct val="115000"/>
              </a:lnSpc>
              <a:spcBef>
                <a:spcPts val="600"/>
              </a:spcBef>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6" name="Shape 746"/>
        <p:cNvGrpSpPr/>
        <p:nvPr/>
      </p:nvGrpSpPr>
      <p:grpSpPr>
        <a:xfrm>
          <a:off x="0" y="0"/>
          <a:ext cx="0" cy="0"/>
          <a:chOff x="0" y="0"/>
          <a:chExt cx="0" cy="0"/>
        </a:xfrm>
      </p:grpSpPr>
      <p:sp>
        <p:nvSpPr>
          <p:cNvPr id="747" name="Shape 74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Two-Sample Sign Test</a:t>
            </a:r>
          </a:p>
        </p:txBody>
      </p:sp>
      <p:pic>
        <p:nvPicPr>
          <p:cNvPr id="748" name="Shape 748"/>
          <p:cNvPicPr preferRelativeResize="0"/>
          <p:nvPr/>
        </p:nvPicPr>
        <p:blipFill>
          <a:blip r:embed="rId3">
            <a:alphaModFix/>
          </a:blip>
          <a:stretch>
            <a:fillRect/>
          </a:stretch>
        </p:blipFill>
        <p:spPr>
          <a:xfrm>
            <a:off x="457205" y="1417650"/>
            <a:ext cx="4038924" cy="4803774"/>
          </a:xfrm>
          <a:prstGeom prst="rect">
            <a:avLst/>
          </a:prstGeom>
          <a:noFill/>
          <a:ln>
            <a:noFill/>
          </a:ln>
        </p:spPr>
      </p:pic>
      <p:sp>
        <p:nvSpPr>
          <p:cNvPr id="749" name="Shape 749"/>
          <p:cNvSpPr txBox="1"/>
          <p:nvPr>
            <p:ph idx="1" type="body"/>
          </p:nvPr>
        </p:nvSpPr>
        <p:spPr>
          <a:xfrm>
            <a:off x="5121050" y="1512700"/>
            <a:ext cx="3830400" cy="1366200"/>
          </a:xfrm>
          <a:prstGeom prst="rect">
            <a:avLst/>
          </a:prstGeom>
          <a:noFill/>
          <a:ln>
            <a:noFill/>
          </a:ln>
        </p:spPr>
        <p:txBody>
          <a:bodyPr anchorCtr="0" anchor="t" bIns="45700" lIns="91425" rIns="91425" tIns="45700">
            <a:noAutofit/>
          </a:bodyPr>
          <a:lstStyle/>
          <a:p>
            <a:pPr indent="0" lvl="0" marL="0" rtl="0">
              <a:lnSpc>
                <a:spcPct val="115000"/>
              </a:lnSpc>
              <a:spcBef>
                <a:spcPts val="0"/>
              </a:spcBef>
              <a:buNone/>
            </a:pPr>
            <a:r>
              <a:rPr lang="en-GB" sz="2000"/>
              <a:t>Data are paired</a:t>
            </a:r>
          </a:p>
          <a:p>
            <a:pPr indent="0" lvl="0" marL="0" rtl="0">
              <a:lnSpc>
                <a:spcPct val="115000"/>
              </a:lnSpc>
              <a:spcBef>
                <a:spcPts val="0"/>
              </a:spcBef>
              <a:buNone/>
            </a:pPr>
            <a:r>
              <a:t/>
            </a:r>
            <a:endParaRPr sz="2000"/>
          </a:p>
        </p:txBody>
      </p:sp>
      <p:pic>
        <p:nvPicPr>
          <p:cNvPr id="750" name="Shape 750"/>
          <p:cNvPicPr preferRelativeResize="0"/>
          <p:nvPr/>
        </p:nvPicPr>
        <p:blipFill>
          <a:blip r:embed="rId4">
            <a:alphaModFix/>
          </a:blip>
          <a:stretch>
            <a:fillRect/>
          </a:stretch>
        </p:blipFill>
        <p:spPr>
          <a:xfrm>
            <a:off x="2791325" y="1417650"/>
            <a:ext cx="1709250" cy="4803774"/>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5" name="Shape 755"/>
        <p:cNvGrpSpPr/>
        <p:nvPr/>
      </p:nvGrpSpPr>
      <p:grpSpPr>
        <a:xfrm>
          <a:off x="0" y="0"/>
          <a:ext cx="0" cy="0"/>
          <a:chOff x="0" y="0"/>
          <a:chExt cx="0" cy="0"/>
        </a:xfrm>
      </p:grpSpPr>
      <p:sp>
        <p:nvSpPr>
          <p:cNvPr id="756" name="Shape 75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Two-Sample Sign Test</a:t>
            </a:r>
          </a:p>
        </p:txBody>
      </p:sp>
      <p:pic>
        <p:nvPicPr>
          <p:cNvPr id="757" name="Shape 757"/>
          <p:cNvPicPr preferRelativeResize="0"/>
          <p:nvPr/>
        </p:nvPicPr>
        <p:blipFill>
          <a:blip r:embed="rId3">
            <a:alphaModFix/>
          </a:blip>
          <a:stretch>
            <a:fillRect/>
          </a:stretch>
        </p:blipFill>
        <p:spPr>
          <a:xfrm>
            <a:off x="457205" y="1417650"/>
            <a:ext cx="4038924" cy="4803774"/>
          </a:xfrm>
          <a:prstGeom prst="rect">
            <a:avLst/>
          </a:prstGeom>
          <a:noFill/>
          <a:ln>
            <a:noFill/>
          </a:ln>
        </p:spPr>
      </p:pic>
      <p:sp>
        <p:nvSpPr>
          <p:cNvPr id="758" name="Shape 758"/>
          <p:cNvSpPr txBox="1"/>
          <p:nvPr>
            <p:ph idx="1" type="body"/>
          </p:nvPr>
        </p:nvSpPr>
        <p:spPr>
          <a:xfrm>
            <a:off x="5121050" y="1512700"/>
            <a:ext cx="3830400" cy="1366200"/>
          </a:xfrm>
          <a:prstGeom prst="rect">
            <a:avLst/>
          </a:prstGeom>
          <a:noFill/>
          <a:ln>
            <a:noFill/>
          </a:ln>
        </p:spPr>
        <p:txBody>
          <a:bodyPr anchorCtr="0" anchor="t" bIns="45700" lIns="91425" rIns="91425" tIns="45700">
            <a:noAutofit/>
          </a:bodyPr>
          <a:lstStyle/>
          <a:p>
            <a:pPr indent="0" lvl="0" marL="0" rtl="0">
              <a:lnSpc>
                <a:spcPct val="115000"/>
              </a:lnSpc>
              <a:spcBef>
                <a:spcPts val="0"/>
              </a:spcBef>
              <a:buNone/>
            </a:pPr>
            <a:r>
              <a:rPr lang="en-GB" sz="2000"/>
              <a:t>Data are paired</a:t>
            </a:r>
          </a:p>
          <a:p>
            <a:pPr indent="0" lvl="0" marL="0" rtl="0">
              <a:lnSpc>
                <a:spcPct val="115000"/>
              </a:lnSpc>
              <a:spcBef>
                <a:spcPts val="0"/>
              </a:spcBef>
              <a:buNone/>
            </a:pPr>
            <a:r>
              <a:t/>
            </a:r>
            <a:endParaRPr sz="2000"/>
          </a:p>
        </p:txBody>
      </p:sp>
      <p:pic>
        <p:nvPicPr>
          <p:cNvPr id="759" name="Shape 759"/>
          <p:cNvPicPr preferRelativeResize="0"/>
          <p:nvPr/>
        </p:nvPicPr>
        <p:blipFill>
          <a:blip r:embed="rId4">
            <a:alphaModFix/>
          </a:blip>
          <a:stretch>
            <a:fillRect/>
          </a:stretch>
        </p:blipFill>
        <p:spPr>
          <a:xfrm>
            <a:off x="3982650" y="1417654"/>
            <a:ext cx="517927" cy="4803774"/>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4" name="Shape 764"/>
        <p:cNvGrpSpPr/>
        <p:nvPr/>
      </p:nvGrpSpPr>
      <p:grpSpPr>
        <a:xfrm>
          <a:off x="0" y="0"/>
          <a:ext cx="0" cy="0"/>
          <a:chOff x="0" y="0"/>
          <a:chExt cx="0" cy="0"/>
        </a:xfrm>
      </p:grpSpPr>
      <p:sp>
        <p:nvSpPr>
          <p:cNvPr id="765" name="Shape 76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Two-Sample Sign Test</a:t>
            </a:r>
          </a:p>
        </p:txBody>
      </p:sp>
      <p:pic>
        <p:nvPicPr>
          <p:cNvPr id="766" name="Shape 766"/>
          <p:cNvPicPr preferRelativeResize="0"/>
          <p:nvPr/>
        </p:nvPicPr>
        <p:blipFill>
          <a:blip r:embed="rId3">
            <a:alphaModFix/>
          </a:blip>
          <a:stretch>
            <a:fillRect/>
          </a:stretch>
        </p:blipFill>
        <p:spPr>
          <a:xfrm>
            <a:off x="457205" y="1417650"/>
            <a:ext cx="4038924" cy="4803774"/>
          </a:xfrm>
          <a:prstGeom prst="rect">
            <a:avLst/>
          </a:prstGeom>
          <a:noFill/>
          <a:ln>
            <a:noFill/>
          </a:ln>
        </p:spPr>
      </p:pic>
      <p:sp>
        <p:nvSpPr>
          <p:cNvPr id="767" name="Shape 767"/>
          <p:cNvSpPr txBox="1"/>
          <p:nvPr>
            <p:ph idx="1" type="body"/>
          </p:nvPr>
        </p:nvSpPr>
        <p:spPr>
          <a:xfrm>
            <a:off x="5121050" y="1512700"/>
            <a:ext cx="3830400" cy="1366200"/>
          </a:xfrm>
          <a:prstGeom prst="rect">
            <a:avLst/>
          </a:prstGeom>
          <a:noFill/>
          <a:ln>
            <a:noFill/>
          </a:ln>
        </p:spPr>
        <p:txBody>
          <a:bodyPr anchorCtr="0" anchor="t" bIns="45700" lIns="91425" rIns="91425" tIns="45700">
            <a:noAutofit/>
          </a:bodyPr>
          <a:lstStyle/>
          <a:p>
            <a:pPr indent="0" lvl="0" marL="0" rtl="0">
              <a:lnSpc>
                <a:spcPct val="115000"/>
              </a:lnSpc>
              <a:spcBef>
                <a:spcPts val="0"/>
              </a:spcBef>
              <a:buNone/>
            </a:pPr>
            <a:r>
              <a:rPr lang="en-GB" sz="2000"/>
              <a:t>Data are paired</a:t>
            </a:r>
          </a:p>
          <a:p>
            <a:pPr indent="0" lvl="0" marL="0" rtl="0">
              <a:lnSpc>
                <a:spcPct val="115000"/>
              </a:lnSpc>
              <a:spcBef>
                <a:spcPts val="0"/>
              </a:spcBef>
              <a:buNone/>
            </a:pPr>
            <a:r>
              <a:t/>
            </a:r>
            <a:endParaRPr sz="2000"/>
          </a:p>
          <a:p>
            <a:pPr indent="0" lvl="0" marL="0" rtl="0">
              <a:lnSpc>
                <a:spcPct val="115000"/>
              </a:lnSpc>
              <a:spcBef>
                <a:spcPts val="0"/>
              </a:spcBef>
              <a:buNone/>
            </a:pPr>
            <a:r>
              <a:rPr lang="en-GB" sz="2000"/>
              <a:t>Negative signs : 12</a:t>
            </a:r>
          </a:p>
          <a:p>
            <a:pPr indent="0" lvl="0" marL="0" rtl="0">
              <a:lnSpc>
                <a:spcPct val="115000"/>
              </a:lnSpc>
              <a:spcBef>
                <a:spcPts val="0"/>
              </a:spcBef>
              <a:buNone/>
            </a:pPr>
            <a:r>
              <a:rPr lang="en-GB" sz="2000"/>
              <a:t>Positive signs : 3</a:t>
            </a:r>
          </a:p>
          <a:p>
            <a:pPr indent="0" lvl="0" marL="0" rtl="0">
              <a:lnSpc>
                <a:spcPct val="115000"/>
              </a:lnSpc>
              <a:spcBef>
                <a:spcPts val="0"/>
              </a:spcBef>
              <a:buNone/>
            </a:pPr>
            <a:r>
              <a:t/>
            </a:r>
            <a:endParaRPr sz="20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2" name="Shape 772"/>
        <p:cNvGrpSpPr/>
        <p:nvPr/>
      </p:nvGrpSpPr>
      <p:grpSpPr>
        <a:xfrm>
          <a:off x="0" y="0"/>
          <a:ext cx="0" cy="0"/>
          <a:chOff x="0" y="0"/>
          <a:chExt cx="0" cy="0"/>
        </a:xfrm>
      </p:grpSpPr>
      <p:sp>
        <p:nvSpPr>
          <p:cNvPr id="773" name="Shape 77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Two-Sample Sign Test</a:t>
            </a:r>
          </a:p>
        </p:txBody>
      </p:sp>
      <p:pic>
        <p:nvPicPr>
          <p:cNvPr id="774" name="Shape 774"/>
          <p:cNvPicPr preferRelativeResize="0"/>
          <p:nvPr/>
        </p:nvPicPr>
        <p:blipFill>
          <a:blip r:embed="rId3">
            <a:alphaModFix/>
          </a:blip>
          <a:stretch>
            <a:fillRect/>
          </a:stretch>
        </p:blipFill>
        <p:spPr>
          <a:xfrm>
            <a:off x="457205" y="1417650"/>
            <a:ext cx="4038924" cy="4803774"/>
          </a:xfrm>
          <a:prstGeom prst="rect">
            <a:avLst/>
          </a:prstGeom>
          <a:noFill/>
          <a:ln>
            <a:noFill/>
          </a:ln>
        </p:spPr>
      </p:pic>
      <p:sp>
        <p:nvSpPr>
          <p:cNvPr id="775" name="Shape 775"/>
          <p:cNvSpPr txBox="1"/>
          <p:nvPr>
            <p:ph idx="1" type="body"/>
          </p:nvPr>
        </p:nvSpPr>
        <p:spPr>
          <a:xfrm>
            <a:off x="5121050" y="1512700"/>
            <a:ext cx="3830400" cy="1366200"/>
          </a:xfrm>
          <a:prstGeom prst="rect">
            <a:avLst/>
          </a:prstGeom>
          <a:noFill/>
          <a:ln>
            <a:noFill/>
          </a:ln>
        </p:spPr>
        <p:txBody>
          <a:bodyPr anchorCtr="0" anchor="t" bIns="45700" lIns="91425" rIns="91425" tIns="45700">
            <a:noAutofit/>
          </a:bodyPr>
          <a:lstStyle/>
          <a:p>
            <a:pPr indent="0" lvl="0" marL="0" rtl="0">
              <a:lnSpc>
                <a:spcPct val="115000"/>
              </a:lnSpc>
              <a:spcBef>
                <a:spcPts val="0"/>
              </a:spcBef>
              <a:buNone/>
            </a:pPr>
            <a:r>
              <a:rPr lang="en-GB" sz="2000"/>
              <a:t>Data are paired</a:t>
            </a:r>
          </a:p>
          <a:p>
            <a:pPr indent="0" lvl="0" marL="0" rtl="0">
              <a:lnSpc>
                <a:spcPct val="115000"/>
              </a:lnSpc>
              <a:spcBef>
                <a:spcPts val="0"/>
              </a:spcBef>
              <a:buNone/>
            </a:pPr>
            <a:r>
              <a:t/>
            </a:r>
            <a:endParaRPr sz="2000"/>
          </a:p>
          <a:p>
            <a:pPr indent="0" lvl="0" marL="0" rtl="0">
              <a:lnSpc>
                <a:spcPct val="115000"/>
              </a:lnSpc>
              <a:spcBef>
                <a:spcPts val="0"/>
              </a:spcBef>
              <a:buNone/>
            </a:pPr>
            <a:r>
              <a:rPr lang="en-GB" sz="2000"/>
              <a:t>Negative signs : 12</a:t>
            </a:r>
          </a:p>
          <a:p>
            <a:pPr indent="0" lvl="0" marL="0" rtl="0">
              <a:lnSpc>
                <a:spcPct val="115000"/>
              </a:lnSpc>
              <a:spcBef>
                <a:spcPts val="0"/>
              </a:spcBef>
              <a:buNone/>
            </a:pPr>
            <a:r>
              <a:rPr lang="en-GB" sz="2000"/>
              <a:t>Positive signs : 3</a:t>
            </a:r>
          </a:p>
          <a:p>
            <a:pPr indent="0" lvl="0" marL="0" rtl="0">
              <a:lnSpc>
                <a:spcPct val="115000"/>
              </a:lnSpc>
              <a:spcBef>
                <a:spcPts val="0"/>
              </a:spcBef>
              <a:buNone/>
            </a:pPr>
            <a:r>
              <a:t/>
            </a:r>
            <a:endParaRPr sz="2000"/>
          </a:p>
          <a:p>
            <a:pPr indent="0" lvl="0" marL="0" rtl="0">
              <a:lnSpc>
                <a:spcPct val="115000"/>
              </a:lnSpc>
              <a:spcBef>
                <a:spcPts val="0"/>
              </a:spcBef>
              <a:buNone/>
            </a:pPr>
            <a:r>
              <a:rPr lang="en-GB" sz="2000"/>
              <a:t>Binomial tables: n=15, p=0.5, x=3</a:t>
            </a:r>
          </a:p>
          <a:p>
            <a:pPr indent="0" lvl="0" marL="0" rtl="0">
              <a:lnSpc>
                <a:spcPct val="115000"/>
              </a:lnSpc>
              <a:spcBef>
                <a:spcPts val="0"/>
              </a:spcBef>
              <a:buNone/>
            </a:pPr>
            <a:r>
              <a:t/>
            </a:r>
            <a:endParaRPr sz="2000"/>
          </a:p>
        </p:txBody>
      </p:sp>
      <p:pic>
        <p:nvPicPr>
          <p:cNvPr id="776" name="Shape 776"/>
          <p:cNvPicPr preferRelativeResize="0"/>
          <p:nvPr/>
        </p:nvPicPr>
        <p:blipFill>
          <a:blip r:embed="rId4">
            <a:alphaModFix/>
          </a:blip>
          <a:stretch>
            <a:fillRect/>
          </a:stretch>
        </p:blipFill>
        <p:spPr>
          <a:xfrm>
            <a:off x="4924212" y="3294300"/>
            <a:ext cx="3495675" cy="2667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idx="1" type="body"/>
          </p:nvPr>
        </p:nvSpPr>
        <p:spPr>
          <a:xfrm>
            <a:off x="457200" y="2204864"/>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Next type of data</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Mutually exclusive fixed categories</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Implicit order</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Can say one category higher than another</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But not how much higher</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Example: stress level 1</a:t>
            </a:r>
            <a:r>
              <a:rPr b="0" i="0" lang="en-GB" sz="3200" u="none" cap="none" strike="noStrike">
                <a:solidFill>
                  <a:schemeClr val="dk1"/>
                </a:solidFill>
                <a:latin typeface="Calibri"/>
                <a:ea typeface="Calibri"/>
                <a:cs typeface="Calibri"/>
                <a:sym typeface="Calibri"/>
              </a:rPr>
              <a:t> = </a:t>
            </a:r>
            <a:r>
              <a:rPr b="0" i="0" lang="en-GB" sz="3200" u="none" cap="none" strike="noStrike">
                <a:solidFill>
                  <a:schemeClr val="dk1"/>
                </a:solidFill>
                <a:latin typeface="Calibri"/>
                <a:ea typeface="Calibri"/>
                <a:cs typeface="Calibri"/>
                <a:sym typeface="Calibri"/>
              </a:rPr>
              <a:t>low … 7</a:t>
            </a:r>
            <a:r>
              <a:rPr b="0" i="0" lang="en-GB" sz="3200" u="none" cap="none" strike="noStrike">
                <a:solidFill>
                  <a:schemeClr val="dk1"/>
                </a:solidFill>
                <a:latin typeface="Calibri"/>
                <a:ea typeface="Calibri"/>
                <a:cs typeface="Calibri"/>
                <a:sym typeface="Calibri"/>
              </a:rPr>
              <a:t> = </a:t>
            </a:r>
            <a:r>
              <a:rPr b="0" i="0" lang="en-GB" sz="3200" u="none" cap="none" strike="noStrike">
                <a:solidFill>
                  <a:schemeClr val="dk1"/>
                </a:solidFill>
                <a:latin typeface="Calibri"/>
                <a:ea typeface="Calibri"/>
                <a:cs typeface="Calibri"/>
                <a:sym typeface="Calibri"/>
              </a:rPr>
              <a:t>high</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Others: Grade, stage, treatment response, education level, pain level.</a:t>
            </a:r>
          </a:p>
        </p:txBody>
      </p:sp>
      <p:pic>
        <p:nvPicPr>
          <p:cNvPr descr="Ordinal2.tiff" id="134" name="Shape 134"/>
          <p:cNvPicPr preferRelativeResize="0"/>
          <p:nvPr/>
        </p:nvPicPr>
        <p:blipFill rotWithShape="1">
          <a:blip r:embed="rId3">
            <a:alphaModFix/>
          </a:blip>
          <a:srcRect b="0" l="0" r="0" t="0"/>
          <a:stretch/>
        </p:blipFill>
        <p:spPr>
          <a:xfrm>
            <a:off x="38348" y="3076"/>
            <a:ext cx="4965700" cy="2120899"/>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1" name="Shape 781"/>
        <p:cNvGrpSpPr/>
        <p:nvPr/>
      </p:nvGrpSpPr>
      <p:grpSpPr>
        <a:xfrm>
          <a:off x="0" y="0"/>
          <a:ext cx="0" cy="0"/>
          <a:chOff x="0" y="0"/>
          <a:chExt cx="0" cy="0"/>
        </a:xfrm>
      </p:grpSpPr>
      <p:sp>
        <p:nvSpPr>
          <p:cNvPr id="782" name="Shape 78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Two-Sample Sign Test</a:t>
            </a:r>
          </a:p>
        </p:txBody>
      </p:sp>
      <p:pic>
        <p:nvPicPr>
          <p:cNvPr id="783" name="Shape 783"/>
          <p:cNvPicPr preferRelativeResize="0"/>
          <p:nvPr/>
        </p:nvPicPr>
        <p:blipFill>
          <a:blip r:embed="rId3">
            <a:alphaModFix/>
          </a:blip>
          <a:stretch>
            <a:fillRect/>
          </a:stretch>
        </p:blipFill>
        <p:spPr>
          <a:xfrm>
            <a:off x="457205" y="1417650"/>
            <a:ext cx="4038924" cy="4803774"/>
          </a:xfrm>
          <a:prstGeom prst="rect">
            <a:avLst/>
          </a:prstGeom>
          <a:noFill/>
          <a:ln>
            <a:noFill/>
          </a:ln>
        </p:spPr>
      </p:pic>
      <p:sp>
        <p:nvSpPr>
          <p:cNvPr id="784" name="Shape 784"/>
          <p:cNvSpPr txBox="1"/>
          <p:nvPr>
            <p:ph idx="1" type="body"/>
          </p:nvPr>
        </p:nvSpPr>
        <p:spPr>
          <a:xfrm>
            <a:off x="5121050" y="1512700"/>
            <a:ext cx="3830400" cy="1366200"/>
          </a:xfrm>
          <a:prstGeom prst="rect">
            <a:avLst/>
          </a:prstGeom>
          <a:noFill/>
          <a:ln>
            <a:noFill/>
          </a:ln>
        </p:spPr>
        <p:txBody>
          <a:bodyPr anchorCtr="0" anchor="t" bIns="45700" lIns="91425" rIns="91425" tIns="45700">
            <a:noAutofit/>
          </a:bodyPr>
          <a:lstStyle/>
          <a:p>
            <a:pPr indent="-69850" lvl="0" marL="0" rtl="0">
              <a:lnSpc>
                <a:spcPct val="115000"/>
              </a:lnSpc>
              <a:spcBef>
                <a:spcPts val="0"/>
              </a:spcBef>
              <a:buClr>
                <a:schemeClr val="dk1"/>
              </a:buClr>
              <a:buSzPct val="55000"/>
              <a:buFont typeface="Arial"/>
              <a:buNone/>
            </a:pPr>
            <a:r>
              <a:rPr lang="en-GB" sz="2000"/>
              <a:t>Data are paired</a:t>
            </a:r>
          </a:p>
          <a:p>
            <a:pPr indent="0" lvl="0" marL="0" rtl="0">
              <a:lnSpc>
                <a:spcPct val="115000"/>
              </a:lnSpc>
              <a:spcBef>
                <a:spcPts val="0"/>
              </a:spcBef>
              <a:buNone/>
            </a:pPr>
            <a:r>
              <a:t/>
            </a:r>
            <a:endParaRPr sz="2000"/>
          </a:p>
          <a:p>
            <a:pPr indent="-69850" lvl="0" marL="0" rtl="0">
              <a:lnSpc>
                <a:spcPct val="115000"/>
              </a:lnSpc>
              <a:spcBef>
                <a:spcPts val="0"/>
              </a:spcBef>
              <a:buClr>
                <a:schemeClr val="dk1"/>
              </a:buClr>
              <a:buSzPct val="55000"/>
              <a:buFont typeface="Arial"/>
              <a:buNone/>
            </a:pPr>
            <a:r>
              <a:rPr lang="en-GB" sz="2000"/>
              <a:t>Negative signs : 12</a:t>
            </a:r>
          </a:p>
          <a:p>
            <a:pPr indent="-69850" lvl="0" marL="0" rtl="0">
              <a:lnSpc>
                <a:spcPct val="115000"/>
              </a:lnSpc>
              <a:spcBef>
                <a:spcPts val="0"/>
              </a:spcBef>
              <a:buClr>
                <a:schemeClr val="dk1"/>
              </a:buClr>
              <a:buSzPct val="55000"/>
              <a:buFont typeface="Arial"/>
              <a:buNone/>
            </a:pPr>
            <a:r>
              <a:rPr lang="en-GB" sz="2000"/>
              <a:t>Positive signs : 3</a:t>
            </a:r>
          </a:p>
          <a:p>
            <a:pPr indent="0" lvl="0" marL="0" rtl="0">
              <a:lnSpc>
                <a:spcPct val="115000"/>
              </a:lnSpc>
              <a:spcBef>
                <a:spcPts val="0"/>
              </a:spcBef>
              <a:buNone/>
            </a:pPr>
            <a:r>
              <a:t/>
            </a:r>
            <a:endParaRPr sz="2000"/>
          </a:p>
          <a:p>
            <a:pPr indent="0" lvl="0" marL="0" rtl="0">
              <a:lnSpc>
                <a:spcPct val="115000"/>
              </a:lnSpc>
              <a:spcBef>
                <a:spcPts val="0"/>
              </a:spcBef>
              <a:buNone/>
            </a:pPr>
            <a:r>
              <a:rPr lang="en-GB" sz="2000"/>
              <a:t>Binomial tables: n=15, p=0.5, x=3</a:t>
            </a:r>
          </a:p>
          <a:p>
            <a:pPr indent="0" lvl="0" marL="0" rtl="0">
              <a:lnSpc>
                <a:spcPct val="115000"/>
              </a:lnSpc>
              <a:spcBef>
                <a:spcPts val="0"/>
              </a:spcBef>
              <a:buNone/>
            </a:pPr>
            <a:r>
              <a:t/>
            </a:r>
            <a:endParaRPr sz="2000"/>
          </a:p>
          <a:p>
            <a:pPr indent="0" lvl="0" marL="0" rtl="0">
              <a:lnSpc>
                <a:spcPct val="115000"/>
              </a:lnSpc>
              <a:spcBef>
                <a:spcPts val="0"/>
              </a:spcBef>
              <a:buNone/>
            </a:pPr>
            <a:r>
              <a:t/>
            </a:r>
            <a:endParaRPr sz="2000"/>
          </a:p>
          <a:p>
            <a:pPr indent="0" lvl="0" marL="0" rtl="0">
              <a:lnSpc>
                <a:spcPct val="115000"/>
              </a:lnSpc>
              <a:spcBef>
                <a:spcPts val="0"/>
              </a:spcBef>
              <a:buNone/>
            </a:pPr>
            <a:r>
              <a:t/>
            </a:r>
            <a:endParaRPr sz="2000"/>
          </a:p>
          <a:p>
            <a:pPr indent="0" lvl="0" marL="0" rtl="0">
              <a:lnSpc>
                <a:spcPct val="115000"/>
              </a:lnSpc>
              <a:spcBef>
                <a:spcPts val="0"/>
              </a:spcBef>
              <a:buNone/>
            </a:pPr>
            <a:r>
              <a:t/>
            </a:r>
            <a:endParaRPr sz="2000"/>
          </a:p>
          <a:p>
            <a:pPr indent="0" lvl="0" marL="0" rtl="0">
              <a:lnSpc>
                <a:spcPct val="115000"/>
              </a:lnSpc>
              <a:spcBef>
                <a:spcPts val="0"/>
              </a:spcBef>
              <a:buNone/>
            </a:pPr>
            <a:r>
              <a:t/>
            </a:r>
            <a:endParaRPr sz="2000"/>
          </a:p>
          <a:p>
            <a:pPr indent="0" lvl="0" marL="0" rtl="0">
              <a:lnSpc>
                <a:spcPct val="115000"/>
              </a:lnSpc>
              <a:spcBef>
                <a:spcPts val="0"/>
              </a:spcBef>
              <a:buNone/>
            </a:pPr>
            <a:r>
              <a:t/>
            </a:r>
            <a:endParaRPr sz="2000"/>
          </a:p>
          <a:p>
            <a:pPr indent="0" lvl="0" marL="0" rtl="0">
              <a:lnSpc>
                <a:spcPct val="115000"/>
              </a:lnSpc>
              <a:spcBef>
                <a:spcPts val="600"/>
              </a:spcBef>
              <a:buNone/>
            </a:pPr>
            <a:r>
              <a:t/>
            </a:r>
            <a:endParaRPr sz="600"/>
          </a:p>
          <a:p>
            <a:pPr indent="0" lvl="0" marL="0" rtl="0">
              <a:lnSpc>
                <a:spcPct val="115000"/>
              </a:lnSpc>
              <a:spcBef>
                <a:spcPts val="600"/>
              </a:spcBef>
              <a:buNone/>
            </a:pPr>
            <a:r>
              <a:rPr lang="en-GB" sz="1800"/>
              <a:t>P-value = 0.035</a:t>
            </a:r>
          </a:p>
          <a:p>
            <a:pPr indent="0" lvl="0" marL="0" rtl="0">
              <a:lnSpc>
                <a:spcPct val="115000"/>
              </a:lnSpc>
              <a:spcBef>
                <a:spcPts val="0"/>
              </a:spcBef>
              <a:buNone/>
            </a:pPr>
            <a:r>
              <a:t/>
            </a:r>
            <a:endParaRPr sz="2000"/>
          </a:p>
        </p:txBody>
      </p:sp>
      <p:pic>
        <p:nvPicPr>
          <p:cNvPr id="785" name="Shape 785"/>
          <p:cNvPicPr preferRelativeResize="0"/>
          <p:nvPr/>
        </p:nvPicPr>
        <p:blipFill>
          <a:blip r:embed="rId4">
            <a:alphaModFix/>
          </a:blip>
          <a:stretch>
            <a:fillRect/>
          </a:stretch>
        </p:blipFill>
        <p:spPr>
          <a:xfrm>
            <a:off x="4924212" y="3294300"/>
            <a:ext cx="3495675" cy="26670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0" name="Shape 790"/>
        <p:cNvGrpSpPr/>
        <p:nvPr/>
      </p:nvGrpSpPr>
      <p:grpSpPr>
        <a:xfrm>
          <a:off x="0" y="0"/>
          <a:ext cx="0" cy="0"/>
          <a:chOff x="0" y="0"/>
          <a:chExt cx="0" cy="0"/>
        </a:xfrm>
      </p:grpSpPr>
      <p:sp>
        <p:nvSpPr>
          <p:cNvPr id="791" name="Shape 79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Two-Sample Sign Test</a:t>
            </a:r>
          </a:p>
        </p:txBody>
      </p:sp>
      <p:sp>
        <p:nvSpPr>
          <p:cNvPr id="792" name="Shape 792"/>
          <p:cNvSpPr txBox="1"/>
          <p:nvPr>
            <p:ph idx="1" type="body"/>
          </p:nvPr>
        </p:nvSpPr>
        <p:spPr>
          <a:xfrm>
            <a:off x="457200" y="1600200"/>
            <a:ext cx="8229600" cy="1972800"/>
          </a:xfrm>
          <a:prstGeom prst="rect">
            <a:avLst/>
          </a:prstGeom>
          <a:noFill/>
          <a:ln>
            <a:noFill/>
          </a:ln>
        </p:spPr>
        <p:txBody>
          <a:bodyPr anchorCtr="0" anchor="t" bIns="45700" lIns="91425" rIns="91425" tIns="45700">
            <a:noAutofit/>
          </a:bodyPr>
          <a:lstStyle/>
          <a:p>
            <a:pPr indent="0" lvl="0" marL="0" rtl="0">
              <a:lnSpc>
                <a:spcPct val="115000"/>
              </a:lnSpc>
              <a:spcBef>
                <a:spcPts val="600"/>
              </a:spcBef>
              <a:buNone/>
            </a:pPr>
            <a:r>
              <a:rPr lang="en-GB"/>
              <a:t>H</a:t>
            </a:r>
            <a:r>
              <a:rPr baseline="-25000" lang="en-GB"/>
              <a:t>0</a:t>
            </a:r>
            <a:r>
              <a:rPr lang="en-GB"/>
              <a:t> : medians of the two samples are different</a:t>
            </a:r>
          </a:p>
          <a:p>
            <a:pPr indent="0" lvl="0" marL="0" rtl="0">
              <a:lnSpc>
                <a:spcPct val="115000"/>
              </a:lnSpc>
              <a:spcBef>
                <a:spcPts val="0"/>
              </a:spcBef>
              <a:buNone/>
            </a:pPr>
            <a:r>
              <a:t/>
            </a:r>
            <a:endParaRPr/>
          </a:p>
          <a:p>
            <a:pPr indent="-228600" lvl="0" marL="457200" rtl="0">
              <a:lnSpc>
                <a:spcPct val="115000"/>
              </a:lnSpc>
              <a:spcBef>
                <a:spcPts val="0"/>
              </a:spcBef>
            </a:pPr>
            <a:r>
              <a:rPr lang="en-GB"/>
              <a:t>Sign test p-value = 0.035</a:t>
            </a:r>
          </a:p>
          <a:p>
            <a:pPr indent="-228600" lvl="0" marL="457200" rtl="0">
              <a:lnSpc>
                <a:spcPct val="115000"/>
              </a:lnSpc>
              <a:spcBef>
                <a:spcPts val="0"/>
              </a:spcBef>
            </a:pPr>
            <a:r>
              <a:rPr lang="en-GB"/>
              <a:t>Reject the null hypothesis</a:t>
            </a:r>
          </a:p>
          <a:p>
            <a:pPr indent="0" lvl="0" marL="0" rtl="0">
              <a:lnSpc>
                <a:spcPct val="115000"/>
              </a:lnSpc>
              <a:spcBef>
                <a:spcPts val="600"/>
              </a:spcBef>
              <a:buNone/>
            </a:pPr>
            <a:r>
              <a:t/>
            </a:r>
            <a:endParaRPr/>
          </a:p>
          <a:p>
            <a:pPr indent="0" lvl="0" marL="0" rtl="0">
              <a:lnSpc>
                <a:spcPct val="115000"/>
              </a:lnSpc>
              <a:spcBef>
                <a:spcPts val="600"/>
              </a:spcBef>
              <a:buNone/>
            </a:pPr>
            <a:r>
              <a:rPr lang="en-GB"/>
              <a:t>Conclusion: there is a difference in general health between the two time points</a:t>
            </a:r>
          </a:p>
          <a:p>
            <a:pPr indent="0" lvl="0" marL="0" rtl="0">
              <a:lnSpc>
                <a:spcPct val="115000"/>
              </a:lnSpc>
              <a:spcBef>
                <a:spcPts val="600"/>
              </a:spcBef>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7" name="Shape 797"/>
        <p:cNvGrpSpPr/>
        <p:nvPr/>
      </p:nvGrpSpPr>
      <p:grpSpPr>
        <a:xfrm>
          <a:off x="0" y="0"/>
          <a:ext cx="0" cy="0"/>
          <a:chOff x="0" y="0"/>
          <a:chExt cx="0" cy="0"/>
        </a:xfrm>
      </p:grpSpPr>
      <p:sp>
        <p:nvSpPr>
          <p:cNvPr id="798" name="Shape 79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Presentation of the Results</a:t>
            </a:r>
          </a:p>
        </p:txBody>
      </p:sp>
      <p:sp>
        <p:nvSpPr>
          <p:cNvPr id="799" name="Shape 799"/>
          <p:cNvSpPr txBox="1"/>
          <p:nvPr>
            <p:ph idx="1" type="body"/>
          </p:nvPr>
        </p:nvSpPr>
        <p:spPr>
          <a:xfrm>
            <a:off x="457200" y="1600200"/>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One-sample case:</a:t>
            </a:r>
          </a:p>
          <a:p>
            <a:pPr indent="0" lvl="0" marL="457200" marR="0" rtl="0" algn="l">
              <a:spcBef>
                <a:spcPts val="560"/>
              </a:spcBef>
              <a:spcAft>
                <a:spcPts val="0"/>
              </a:spcAft>
              <a:buNone/>
            </a:pPr>
            <a:r>
              <a:rPr i="1" lang="en-GB" sz="2600"/>
              <a:t>“</a:t>
            </a:r>
            <a:r>
              <a:rPr b="0" i="1" lang="en-GB" sz="2600" u="none" cap="none" strike="noStrike">
                <a:solidFill>
                  <a:schemeClr val="dk1"/>
                </a:solidFill>
                <a:latin typeface="Calibri"/>
                <a:ea typeface="Calibri"/>
                <a:cs typeface="Calibri"/>
                <a:sym typeface="Calibri"/>
              </a:rPr>
              <a:t>There is </a:t>
            </a:r>
            <a:r>
              <a:rPr i="1" lang="en-GB" sz="2600"/>
              <a:t>insufficient</a:t>
            </a:r>
            <a:r>
              <a:rPr b="0" i="1" lang="en-GB" sz="2600" u="none" cap="none" strike="noStrike">
                <a:solidFill>
                  <a:schemeClr val="dk1"/>
                </a:solidFill>
                <a:latin typeface="Calibri"/>
                <a:ea typeface="Calibri"/>
                <a:cs typeface="Calibri"/>
                <a:sym typeface="Calibri"/>
              </a:rPr>
              <a:t> evidence </a:t>
            </a:r>
            <a:r>
              <a:rPr i="1" lang="en-GB" sz="2600"/>
              <a:t>to suggest</a:t>
            </a:r>
            <a:r>
              <a:rPr b="0" i="1" lang="en-GB" sz="2600" u="none" cap="none" strike="noStrike">
                <a:solidFill>
                  <a:schemeClr val="dk1"/>
                </a:solidFill>
                <a:latin typeface="Calibri"/>
                <a:ea typeface="Calibri"/>
                <a:cs typeface="Calibri"/>
                <a:sym typeface="Calibri"/>
              </a:rPr>
              <a:t> a</a:t>
            </a:r>
            <a:r>
              <a:rPr i="1" lang="en-GB" sz="2600"/>
              <a:t> significant</a:t>
            </a:r>
            <a:r>
              <a:rPr b="0" i="1" lang="en-GB" sz="2600" u="none" cap="none" strike="noStrike">
                <a:solidFill>
                  <a:schemeClr val="dk1"/>
                </a:solidFill>
                <a:latin typeface="Calibri"/>
                <a:ea typeface="Calibri"/>
                <a:cs typeface="Calibri"/>
                <a:sym typeface="Calibri"/>
              </a:rPr>
              <a:t> difference </a:t>
            </a:r>
            <a:r>
              <a:rPr i="1" lang="en-GB" sz="2600"/>
              <a:t>between</a:t>
            </a:r>
            <a:r>
              <a:rPr b="0" i="1" lang="en-GB" sz="2600" u="none" cap="none" strike="noStrike">
                <a:solidFill>
                  <a:schemeClr val="dk1"/>
                </a:solidFill>
                <a:latin typeface="Calibri"/>
                <a:ea typeface="Calibri"/>
                <a:cs typeface="Calibri"/>
                <a:sym typeface="Calibri"/>
              </a:rPr>
              <a:t> the median general health value (60) observed in this </a:t>
            </a:r>
            <a:r>
              <a:rPr i="1" lang="en-GB" sz="2600"/>
              <a:t>sample</a:t>
            </a:r>
            <a:r>
              <a:rPr b="0" i="1" lang="en-GB" sz="2600" u="none" cap="none" strike="noStrike">
                <a:solidFill>
                  <a:schemeClr val="dk1"/>
                </a:solidFill>
                <a:latin typeface="Calibri"/>
                <a:ea typeface="Calibri"/>
                <a:cs typeface="Calibri"/>
                <a:sym typeface="Calibri"/>
              </a:rPr>
              <a:t> and the value (72) observed in the general population (p=0.42, sign test).</a:t>
            </a:r>
            <a:r>
              <a:rPr i="1" lang="en-GB" sz="2600"/>
              <a:t>”</a:t>
            </a:r>
          </a:p>
          <a:p>
            <a:pPr indent="0" lvl="0" marL="457200" marR="0" rtl="0" algn="l">
              <a:spcBef>
                <a:spcPts val="560"/>
              </a:spcBef>
              <a:spcAft>
                <a:spcPts val="0"/>
              </a:spcAft>
              <a:buNone/>
            </a:pPr>
            <a:r>
              <a:t/>
            </a:r>
            <a:endParaRPr sz="600"/>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Two-sample case:</a:t>
            </a:r>
          </a:p>
          <a:p>
            <a:pPr indent="0" lvl="0" marL="457200" marR="0" rtl="0" algn="l">
              <a:spcBef>
                <a:spcPts val="560"/>
              </a:spcBef>
              <a:spcAft>
                <a:spcPts val="0"/>
              </a:spcAft>
              <a:buNone/>
            </a:pPr>
            <a:r>
              <a:rPr i="1" lang="en-GB" sz="2600"/>
              <a:t>“</a:t>
            </a:r>
            <a:r>
              <a:rPr b="0" i="1" lang="en-GB" sz="2600" u="none" cap="none" strike="noStrike">
                <a:solidFill>
                  <a:schemeClr val="dk1"/>
                </a:solidFill>
                <a:latin typeface="Calibri"/>
                <a:ea typeface="Calibri"/>
                <a:cs typeface="Calibri"/>
                <a:sym typeface="Calibri"/>
              </a:rPr>
              <a:t>The median general health value observed at the second time point</a:t>
            </a:r>
            <a:r>
              <a:rPr i="1" lang="en-GB" sz="2600"/>
              <a:t> (</a:t>
            </a:r>
            <a:r>
              <a:rPr b="0" i="1" lang="en-GB" sz="2600" u="none" cap="none" strike="noStrike">
                <a:solidFill>
                  <a:schemeClr val="dk1"/>
                </a:solidFill>
                <a:latin typeface="Calibri"/>
                <a:ea typeface="Calibri"/>
                <a:cs typeface="Calibri"/>
                <a:sym typeface="Calibri"/>
              </a:rPr>
              <a:t>70) was found to be significantly higher than the median </a:t>
            </a:r>
            <a:r>
              <a:rPr i="1" lang="en-GB" sz="2600"/>
              <a:t>(</a:t>
            </a:r>
            <a:r>
              <a:rPr b="0" i="1" lang="en-GB" sz="2600" u="none" cap="none" strike="noStrike">
                <a:solidFill>
                  <a:schemeClr val="dk1"/>
                </a:solidFill>
                <a:latin typeface="Calibri"/>
                <a:ea typeface="Calibri"/>
                <a:cs typeface="Calibri"/>
                <a:sym typeface="Calibri"/>
              </a:rPr>
              <a:t>60) observed at the first time point (p=0.035, sign test).</a:t>
            </a:r>
            <a:r>
              <a:rPr i="1" lang="en-GB" sz="2600"/>
              <a:t>”</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3" name="Shape 803"/>
        <p:cNvGrpSpPr/>
        <p:nvPr/>
      </p:nvGrpSpPr>
      <p:grpSpPr>
        <a:xfrm>
          <a:off x="0" y="0"/>
          <a:ext cx="0" cy="0"/>
          <a:chOff x="0" y="0"/>
          <a:chExt cx="0" cy="0"/>
        </a:xfrm>
      </p:grpSpPr>
      <p:sp>
        <p:nvSpPr>
          <p:cNvPr id="804" name="Shape 804"/>
          <p:cNvSpPr txBox="1"/>
          <p:nvPr>
            <p:ph type="title"/>
          </p:nvPr>
        </p:nvSpPr>
        <p:spPr>
          <a:xfrm>
            <a:off x="0" y="274650"/>
            <a:ext cx="91440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Sign Test - </a:t>
            </a:r>
            <a:r>
              <a:rPr b="0" i="0" lang="en-GB" sz="4400" u="none" cap="none" strike="noStrike">
                <a:solidFill>
                  <a:schemeClr val="dk1"/>
                </a:solidFill>
                <a:latin typeface="Calibri"/>
                <a:ea typeface="Calibri"/>
                <a:cs typeface="Calibri"/>
                <a:sym typeface="Calibri"/>
              </a:rPr>
              <a:t>Advantages </a:t>
            </a:r>
            <a:r>
              <a:rPr lang="en-GB"/>
              <a:t>&amp;</a:t>
            </a:r>
            <a:r>
              <a:rPr b="0" i="0" lang="en-GB" sz="4400" u="none" cap="none" strike="noStrike">
                <a:solidFill>
                  <a:schemeClr val="dk1"/>
                </a:solidFill>
                <a:latin typeface="Calibri"/>
                <a:ea typeface="Calibri"/>
                <a:cs typeface="Calibri"/>
                <a:sym typeface="Calibri"/>
              </a:rPr>
              <a:t> Limitations</a:t>
            </a:r>
          </a:p>
        </p:txBody>
      </p:sp>
      <p:sp>
        <p:nvSpPr>
          <p:cNvPr id="805" name="Shape 805"/>
          <p:cNvSpPr txBox="1"/>
          <p:nvPr>
            <p:ph idx="1" type="body"/>
          </p:nvPr>
        </p:nvSpPr>
        <p:spPr>
          <a:xfrm>
            <a:off x="457200" y="1417650"/>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Simple - </a:t>
            </a:r>
            <a:r>
              <a:rPr lang="en-GB" sz="2800"/>
              <a:t>few assumptions thus widely applicable</a:t>
            </a:r>
          </a:p>
          <a:p>
            <a:pPr indent="0" lvl="0" marL="0" marR="0" rtl="0" algn="l">
              <a:spcBef>
                <a:spcPts val="0"/>
              </a:spcBef>
              <a:spcAft>
                <a:spcPts val="0"/>
              </a:spcAft>
              <a:buNone/>
            </a:pPr>
            <a:r>
              <a:t/>
            </a:r>
            <a:endParaRPr sz="1800"/>
          </a:p>
          <a:p>
            <a:pPr indent="-342900" lvl="0" marL="342900" marR="0" rtl="0" algn="l">
              <a:spcBef>
                <a:spcPts val="640"/>
              </a:spcBef>
              <a:spcAft>
                <a:spcPts val="0"/>
              </a:spcAft>
              <a:buClr>
                <a:schemeClr val="dk1"/>
              </a:buClr>
              <a:buSzPct val="100000"/>
              <a:buFont typeface="Arial"/>
              <a:buChar char="•"/>
            </a:pPr>
            <a:r>
              <a:rPr lang="en-GB"/>
              <a:t>Significance</a:t>
            </a:r>
            <a:r>
              <a:rPr b="0" i="0" lang="en-GB" sz="3200" u="none" cap="none" strike="noStrike">
                <a:solidFill>
                  <a:schemeClr val="dk1"/>
                </a:solidFill>
                <a:latin typeface="Calibri"/>
                <a:ea typeface="Calibri"/>
                <a:cs typeface="Calibri"/>
                <a:sym typeface="Calibri"/>
              </a:rPr>
              <a:t> threshold can be adjusted</a:t>
            </a:r>
          </a:p>
          <a:p>
            <a:pPr indent="0" lvl="0" marL="0" marR="0" rtl="0" algn="l">
              <a:spcBef>
                <a:spcPts val="640"/>
              </a:spcBef>
              <a:spcAft>
                <a:spcPts val="0"/>
              </a:spcAft>
              <a:buNone/>
            </a:pPr>
            <a:r>
              <a:t/>
            </a:r>
            <a:endParaRPr sz="1800"/>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Less powerful than other tests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Does not consider magnitude of differences</a:t>
            </a:r>
          </a:p>
          <a:p>
            <a:pPr indent="-285750" lvl="1" marL="742950" marR="0" rtl="0" algn="l">
              <a:spcBef>
                <a:spcPts val="560"/>
              </a:spcBef>
              <a:spcAft>
                <a:spcPts val="0"/>
              </a:spcAft>
              <a:buClr>
                <a:schemeClr val="dk1"/>
              </a:buClr>
              <a:buSzPct val="100000"/>
              <a:buFont typeface="Arial"/>
              <a:buChar char="–"/>
            </a:pPr>
            <a:r>
              <a:rPr lang="en-GB"/>
              <a:t>May fail to reject null hypothesis when other tests would achieve significance.</a:t>
            </a:r>
          </a:p>
          <a:p>
            <a:pPr indent="0" lvl="0" marL="0" marR="0" rtl="0" algn="l">
              <a:spcBef>
                <a:spcPts val="560"/>
              </a:spcBef>
              <a:spcAft>
                <a:spcPts val="0"/>
              </a:spcAft>
              <a:buNone/>
            </a:pPr>
            <a:r>
              <a:t/>
            </a:r>
            <a:endParaRPr sz="1800"/>
          </a:p>
          <a:p>
            <a:pPr lvl="0" rtl="0">
              <a:spcBef>
                <a:spcPts val="0"/>
              </a:spcBef>
              <a:buClr>
                <a:schemeClr val="dk1"/>
              </a:buClr>
              <a:buSzPct val="100000"/>
              <a:buFont typeface="Arial"/>
              <a:buChar char="•"/>
            </a:pPr>
            <a:r>
              <a:rPr lang="en-GB"/>
              <a:t>Can be used for quick assessment of direction</a:t>
            </a:r>
          </a:p>
          <a:p>
            <a:pPr indent="0" lvl="0" marL="0" marR="0" rtl="0" algn="l">
              <a:spcBef>
                <a:spcPts val="560"/>
              </a:spcBef>
              <a:spcAft>
                <a:spcPts val="0"/>
              </a:spcAft>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0" name="Shape 810"/>
        <p:cNvGrpSpPr/>
        <p:nvPr/>
      </p:nvGrpSpPr>
      <p:grpSpPr>
        <a:xfrm>
          <a:off x="0" y="0"/>
          <a:ext cx="0" cy="0"/>
          <a:chOff x="0" y="0"/>
          <a:chExt cx="0" cy="0"/>
        </a:xfrm>
      </p:grpSpPr>
      <p:pic>
        <p:nvPicPr>
          <p:cNvPr id="811" name="Shape 811"/>
          <p:cNvPicPr preferRelativeResize="0"/>
          <p:nvPr/>
        </p:nvPicPr>
        <p:blipFill rotWithShape="1">
          <a:blip r:embed="rId3">
            <a:alphaModFix/>
          </a:blip>
          <a:srcRect b="0" l="0" r="0" t="0"/>
          <a:stretch/>
        </p:blipFill>
        <p:spPr>
          <a:xfrm>
            <a:off x="600197" y="1733550"/>
            <a:ext cx="8796300" cy="5000700"/>
          </a:xfrm>
          <a:prstGeom prst="rect">
            <a:avLst/>
          </a:prstGeom>
          <a:noFill/>
          <a:ln>
            <a:noFill/>
          </a:ln>
        </p:spPr>
      </p:pic>
      <p:sp>
        <p:nvSpPr>
          <p:cNvPr id="812" name="Shape 81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When to use which test</a:t>
            </a:r>
          </a:p>
        </p:txBody>
      </p:sp>
      <p:pic>
        <p:nvPicPr>
          <p:cNvPr id="813" name="Shape 813"/>
          <p:cNvPicPr preferRelativeResize="0"/>
          <p:nvPr/>
        </p:nvPicPr>
        <p:blipFill>
          <a:blip r:embed="rId4">
            <a:alphaModFix/>
          </a:blip>
          <a:stretch>
            <a:fillRect/>
          </a:stretch>
        </p:blipFill>
        <p:spPr>
          <a:xfrm>
            <a:off x="4567625" y="3753850"/>
            <a:ext cx="3141325" cy="36752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8" name="Shape 818"/>
        <p:cNvGrpSpPr/>
        <p:nvPr/>
      </p:nvGrpSpPr>
      <p:grpSpPr>
        <a:xfrm>
          <a:off x="0" y="0"/>
          <a:ext cx="0" cy="0"/>
          <a:chOff x="0" y="0"/>
          <a:chExt cx="0" cy="0"/>
        </a:xfrm>
      </p:grpSpPr>
      <p:sp>
        <p:nvSpPr>
          <p:cNvPr id="819" name="Shape 81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Wilcoxon Signed Rank Test</a:t>
            </a:r>
          </a:p>
        </p:txBody>
      </p:sp>
      <p:sp>
        <p:nvSpPr>
          <p:cNvPr id="820" name="Shape 820"/>
          <p:cNvSpPr txBox="1"/>
          <p:nvPr>
            <p:ph idx="1" type="body"/>
          </p:nvPr>
        </p:nvSpPr>
        <p:spPr>
          <a:xfrm>
            <a:off x="336875" y="1417650"/>
            <a:ext cx="8807100" cy="4526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Alternative to sign test</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Assumptions: </a:t>
            </a:r>
          </a:p>
          <a:p>
            <a:pPr indent="-285750" lvl="1" marL="742950" marR="0" rtl="0" algn="l">
              <a:spcBef>
                <a:spcPts val="560"/>
              </a:spcBef>
              <a:spcAft>
                <a:spcPts val="0"/>
              </a:spcAft>
              <a:buClr>
                <a:schemeClr val="dk1"/>
              </a:buClr>
              <a:buSzPct val="116666"/>
              <a:buFont typeface="Arial"/>
              <a:buChar char="–"/>
            </a:pPr>
            <a:r>
              <a:rPr lang="en-GB"/>
              <a:t>Paired data </a:t>
            </a:r>
            <a:r>
              <a:rPr lang="en-GB" sz="2400"/>
              <a:t>(e.g. matched samples, repeated measurements)</a:t>
            </a:r>
          </a:p>
          <a:p>
            <a:pPr indent="-285750" lvl="1" marL="742950" marR="0" rtl="0" algn="l">
              <a:spcBef>
                <a:spcPts val="560"/>
              </a:spcBef>
              <a:spcAft>
                <a:spcPts val="0"/>
              </a:spcAft>
              <a:buClr>
                <a:schemeClr val="dk1"/>
              </a:buClr>
              <a:buSzPct val="100000"/>
              <a:buFont typeface="Arial"/>
              <a:buChar char="–"/>
            </a:pPr>
            <a:r>
              <a:rPr lang="en-GB"/>
              <a:t>Each pair is independent</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Continuous or ordinal data </a:t>
            </a:r>
            <a:r>
              <a:rPr b="0" i="0" lang="en-GB" sz="2400" u="none" cap="none" strike="noStrike">
                <a:solidFill>
                  <a:schemeClr val="dk1"/>
                </a:solidFill>
                <a:latin typeface="Calibri"/>
                <a:ea typeface="Calibri"/>
                <a:cs typeface="Calibri"/>
                <a:sym typeface="Calibri"/>
              </a:rPr>
              <a:t>(</a:t>
            </a:r>
            <a:r>
              <a:rPr lang="en-GB" sz="2400"/>
              <a:t>N</a:t>
            </a:r>
            <a:r>
              <a:rPr b="0" i="0" lang="en-GB" sz="2400" u="none" cap="none" strike="noStrike">
                <a:solidFill>
                  <a:schemeClr val="dk1"/>
                </a:solidFill>
                <a:latin typeface="Calibri"/>
                <a:ea typeface="Calibri"/>
                <a:cs typeface="Calibri"/>
                <a:sym typeface="Calibri"/>
              </a:rPr>
              <a:t>ormality </a:t>
            </a:r>
            <a:r>
              <a:rPr lang="en-GB" sz="2400"/>
              <a:t>not assumed</a:t>
            </a:r>
            <a:r>
              <a:rPr b="0" i="0" lang="en-GB" sz="2400" u="none" cap="none" strike="noStrike">
                <a:solidFill>
                  <a:schemeClr val="dk1"/>
                </a:solidFill>
                <a:latin typeface="Calibri"/>
                <a:ea typeface="Calibri"/>
                <a:cs typeface="Calibri"/>
                <a:sym typeface="Calibri"/>
              </a:rPr>
              <a:t>)</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Symmetry of difference scores about true median difference </a:t>
            </a:r>
            <a:r>
              <a:rPr b="0" i="0" lang="en-GB" sz="2400" u="none" cap="none" strike="noStrike">
                <a:solidFill>
                  <a:schemeClr val="dk1"/>
                </a:solidFill>
                <a:latin typeface="Calibri"/>
                <a:ea typeface="Calibri"/>
                <a:cs typeface="Calibri"/>
                <a:sym typeface="Calibri"/>
              </a:rPr>
              <a:t>(test </a:t>
            </a:r>
            <a:r>
              <a:rPr lang="en-GB" sz="2400"/>
              <a:t>by looking at</a:t>
            </a:r>
            <a:r>
              <a:rPr b="0" i="0" lang="en-GB" sz="2400" u="none" cap="none" strike="noStrike">
                <a:solidFill>
                  <a:schemeClr val="dk1"/>
                </a:solidFill>
                <a:latin typeface="Calibri"/>
                <a:ea typeface="Calibri"/>
                <a:cs typeface="Calibri"/>
                <a:sym typeface="Calibri"/>
              </a:rPr>
              <a:t> hi</a:t>
            </a:r>
            <a:r>
              <a:rPr lang="en-GB" sz="2400"/>
              <a:t>stogram/box</a:t>
            </a:r>
            <a:r>
              <a:rPr b="0" i="0" lang="en-GB" sz="2400" u="none" cap="none" strike="noStrike">
                <a:solidFill>
                  <a:schemeClr val="dk1"/>
                </a:solidFill>
                <a:latin typeface="Calibri"/>
                <a:ea typeface="Calibri"/>
                <a:cs typeface="Calibri"/>
                <a:sym typeface="Calibri"/>
              </a:rPr>
              <a:t>plot)</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Hypothesis: </a:t>
            </a:r>
          </a:p>
          <a:p>
            <a:pPr indent="0" lvl="0" marL="457200" marR="0" rtl="0" algn="l">
              <a:spcBef>
                <a:spcPts val="560"/>
              </a:spcBef>
              <a:spcAft>
                <a:spcPts val="0"/>
              </a:spcAft>
              <a:buNone/>
            </a:pPr>
            <a:r>
              <a:rPr b="0" i="0" lang="en-GB" sz="2800" u="none" cap="none" strike="noStrike">
                <a:solidFill>
                  <a:schemeClr val="dk1"/>
                </a:solidFill>
                <a:latin typeface="Calibri"/>
                <a:ea typeface="Calibri"/>
                <a:cs typeface="Calibri"/>
                <a:sym typeface="Calibri"/>
              </a:rPr>
              <a:t>H</a:t>
            </a:r>
            <a:r>
              <a:rPr b="0" baseline="-25000" i="0" lang="en-GB" sz="2800" u="none" cap="none" strike="noStrike">
                <a:solidFill>
                  <a:schemeClr val="dk1"/>
                </a:solidFill>
                <a:latin typeface="Calibri"/>
                <a:ea typeface="Calibri"/>
                <a:cs typeface="Calibri"/>
                <a:sym typeface="Calibri"/>
              </a:rPr>
              <a:t>0</a:t>
            </a:r>
            <a:r>
              <a:rPr b="0" i="0" lang="en-GB" sz="2800" u="none" cap="none" strike="noStrike">
                <a:solidFill>
                  <a:schemeClr val="dk1"/>
                </a:solidFill>
                <a:latin typeface="Calibri"/>
                <a:ea typeface="Calibri"/>
                <a:cs typeface="Calibri"/>
                <a:sym typeface="Calibri"/>
              </a:rPr>
              <a:t>: </a:t>
            </a:r>
            <a:r>
              <a:rPr b="0" i="0" lang="en-GB" sz="2600" u="none" cap="none" strike="noStrike">
                <a:solidFill>
                  <a:schemeClr val="dk1"/>
                </a:solidFill>
                <a:latin typeface="Calibri"/>
                <a:ea typeface="Calibri"/>
                <a:cs typeface="Calibri"/>
                <a:sym typeface="Calibri"/>
              </a:rPr>
              <a:t>sum of positive ranks equals sum of negative ranks</a:t>
            </a:r>
          </a:p>
          <a:p>
            <a:pPr indent="0" lvl="0" marL="457200" marR="0" rtl="0" algn="l">
              <a:spcBef>
                <a:spcPts val="560"/>
              </a:spcBef>
              <a:spcAft>
                <a:spcPts val="0"/>
              </a:spcAft>
              <a:buNone/>
            </a:pPr>
            <a:r>
              <a:rPr b="0" i="0" lang="en-GB" sz="2800" u="none" cap="none" strike="noStrike">
                <a:solidFill>
                  <a:schemeClr val="dk1"/>
                </a:solidFill>
                <a:latin typeface="Calibri"/>
                <a:ea typeface="Calibri"/>
                <a:cs typeface="Calibri"/>
                <a:sym typeface="Calibri"/>
              </a:rPr>
              <a:t>H</a:t>
            </a:r>
            <a:r>
              <a:rPr b="0" baseline="-25000" i="0" lang="en-GB" sz="2800" u="none" cap="none" strike="noStrike">
                <a:solidFill>
                  <a:schemeClr val="dk1"/>
                </a:solidFill>
                <a:latin typeface="Calibri"/>
                <a:ea typeface="Calibri"/>
                <a:cs typeface="Calibri"/>
                <a:sym typeface="Calibri"/>
              </a:rPr>
              <a:t>A</a:t>
            </a:r>
            <a:r>
              <a:rPr b="0" i="0" lang="en-GB" sz="2800" u="none" cap="none" strike="noStrike">
                <a:solidFill>
                  <a:schemeClr val="dk1"/>
                </a:solidFill>
                <a:latin typeface="Calibri"/>
                <a:ea typeface="Calibri"/>
                <a:cs typeface="Calibri"/>
                <a:sym typeface="Calibri"/>
              </a:rPr>
              <a:t>: </a:t>
            </a:r>
            <a:r>
              <a:rPr b="0" i="0" lang="en-GB" sz="2600" u="none" cap="none" strike="noStrike">
                <a:solidFill>
                  <a:schemeClr val="dk1"/>
                </a:solidFill>
                <a:latin typeface="Calibri"/>
                <a:ea typeface="Calibri"/>
                <a:cs typeface="Calibri"/>
                <a:sym typeface="Calibri"/>
              </a:rPr>
              <a:t>sum of positive ranks not equal </a:t>
            </a:r>
            <a:r>
              <a:rPr lang="en-GB" sz="2600"/>
              <a:t>to </a:t>
            </a:r>
            <a:r>
              <a:rPr b="0" i="0" lang="en-GB" sz="2600" u="none" cap="none" strike="noStrike">
                <a:solidFill>
                  <a:schemeClr val="dk1"/>
                </a:solidFill>
                <a:latin typeface="Calibri"/>
                <a:ea typeface="Calibri"/>
                <a:cs typeface="Calibri"/>
                <a:sym typeface="Calibri"/>
              </a:rPr>
              <a:t>sum of negative ranks</a:t>
            </a: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5" name="Shape 825"/>
        <p:cNvGrpSpPr/>
        <p:nvPr/>
      </p:nvGrpSpPr>
      <p:grpSpPr>
        <a:xfrm>
          <a:off x="0" y="0"/>
          <a:ext cx="0" cy="0"/>
          <a:chOff x="0" y="0"/>
          <a:chExt cx="0" cy="0"/>
        </a:xfrm>
      </p:grpSpPr>
      <p:sp>
        <p:nvSpPr>
          <p:cNvPr id="826" name="Shape 82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SzPct val="25000"/>
              <a:buNone/>
            </a:pPr>
            <a:r>
              <a:rPr lang="en-GB"/>
              <a:t>Wilcoxon Signed Rank Test</a:t>
            </a:r>
          </a:p>
        </p:txBody>
      </p:sp>
      <p:sp>
        <p:nvSpPr>
          <p:cNvPr id="827" name="Shape 827"/>
          <p:cNvSpPr txBox="1"/>
          <p:nvPr>
            <p:ph idx="1" type="body"/>
          </p:nvPr>
        </p:nvSpPr>
        <p:spPr>
          <a:xfrm>
            <a:off x="457200" y="1165950"/>
            <a:ext cx="8229600" cy="4526100"/>
          </a:xfrm>
          <a:prstGeom prst="rect">
            <a:avLst/>
          </a:prstGeom>
          <a:noFill/>
          <a:ln>
            <a:noFill/>
          </a:ln>
        </p:spPr>
        <p:txBody>
          <a:bodyPr anchorCtr="0" anchor="t" bIns="45700" lIns="91425" rIns="91425" tIns="45700">
            <a:noAutofit/>
          </a:bodyPr>
          <a:lstStyle/>
          <a:p>
            <a:pPr indent="0" lvl="0" marL="0" marR="0" rtl="0" algn="l">
              <a:spcBef>
                <a:spcPts val="640"/>
              </a:spcBef>
              <a:spcAft>
                <a:spcPts val="0"/>
              </a:spcAft>
              <a:buNone/>
            </a:pPr>
            <a:r>
              <a:rPr lang="en-GB"/>
              <a:t>Method:</a:t>
            </a:r>
          </a:p>
          <a:p>
            <a:pPr indent="-317500" lvl="0" marL="342900" marR="0" rtl="0" algn="l">
              <a:spcBef>
                <a:spcPts val="640"/>
              </a:spcBef>
              <a:spcAft>
                <a:spcPts val="0"/>
              </a:spcAft>
              <a:buClr>
                <a:schemeClr val="dk1"/>
              </a:buClr>
              <a:buSzPct val="100000"/>
              <a:buFont typeface="Arial"/>
              <a:buChar char="•"/>
            </a:pPr>
            <a:r>
              <a:rPr lang="en-GB" sz="2800"/>
              <a:t>Calculate</a:t>
            </a:r>
            <a:r>
              <a:rPr b="0" i="0" lang="en-GB" sz="2800" u="none" cap="none" strike="noStrike">
                <a:solidFill>
                  <a:schemeClr val="dk1"/>
                </a:solidFill>
                <a:latin typeface="Calibri"/>
                <a:ea typeface="Calibri"/>
                <a:cs typeface="Calibri"/>
                <a:sym typeface="Calibri"/>
              </a:rPr>
              <a:t> differences for each </a:t>
            </a:r>
            <a:r>
              <a:rPr lang="en-GB" sz="2800"/>
              <a:t>pair</a:t>
            </a:r>
          </a:p>
          <a:p>
            <a:pPr indent="0" lvl="0" marL="0" marR="0" rtl="0" algn="l">
              <a:spcBef>
                <a:spcPts val="640"/>
              </a:spcBef>
              <a:spcAft>
                <a:spcPts val="0"/>
              </a:spcAft>
              <a:buNone/>
            </a:pPr>
            <a:r>
              <a:t/>
            </a:r>
            <a:endParaRPr sz="600"/>
          </a:p>
          <a:p>
            <a:pPr indent="-317500" lvl="0" marL="342900" marR="0" rtl="0" algn="l">
              <a:spcBef>
                <a:spcPts val="64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Rank the paired differences by magnitude</a:t>
            </a:r>
          </a:p>
          <a:p>
            <a:pPr indent="0" lvl="0" marL="0" marR="0" rtl="0" algn="l">
              <a:spcBef>
                <a:spcPts val="640"/>
              </a:spcBef>
              <a:spcAft>
                <a:spcPts val="0"/>
              </a:spcAft>
              <a:buNone/>
            </a:pPr>
            <a:r>
              <a:t/>
            </a:r>
            <a:endParaRPr sz="600"/>
          </a:p>
          <a:p>
            <a:pPr indent="-317500" lvl="0" marL="342900" marR="0" rtl="0" algn="l">
              <a:spcBef>
                <a:spcPts val="640"/>
              </a:spcBef>
              <a:spcAft>
                <a:spcPts val="0"/>
              </a:spcAft>
              <a:buClr>
                <a:schemeClr val="dk1"/>
              </a:buClr>
              <a:buSzPct val="100000"/>
              <a:buFont typeface="Arial"/>
              <a:buChar char="•"/>
            </a:pPr>
            <a:r>
              <a:rPr lang="en-GB" sz="2800"/>
              <a:t>Split the</a:t>
            </a:r>
            <a:r>
              <a:rPr b="0" i="0" lang="en-GB" sz="2800" u="none" cap="none" strike="noStrike">
                <a:solidFill>
                  <a:schemeClr val="dk1"/>
                </a:solidFill>
                <a:latin typeface="Calibri"/>
                <a:ea typeface="Calibri"/>
                <a:cs typeface="Calibri"/>
                <a:sym typeface="Calibri"/>
              </a:rPr>
              <a:t> ranks into two groups:</a:t>
            </a:r>
          </a:p>
          <a:p>
            <a:pPr lvl="1" marR="0" rtl="0" algn="l">
              <a:spcBef>
                <a:spcPts val="640"/>
              </a:spcBef>
              <a:spcAft>
                <a:spcPts val="0"/>
              </a:spcAft>
              <a:buSzPct val="100000"/>
            </a:pPr>
            <a:r>
              <a:rPr lang="en-GB" sz="2400"/>
              <a:t>positive and negative signed differences</a:t>
            </a:r>
          </a:p>
          <a:p>
            <a:pPr indent="0" lvl="0" marL="0" marR="0" rtl="0" algn="l">
              <a:spcBef>
                <a:spcPts val="640"/>
              </a:spcBef>
              <a:spcAft>
                <a:spcPts val="0"/>
              </a:spcAft>
              <a:buNone/>
            </a:pPr>
            <a:r>
              <a:t/>
            </a:r>
            <a:endParaRPr sz="600"/>
          </a:p>
          <a:p>
            <a:pPr indent="-317500" lvl="0" marL="342900" marR="0" rtl="0" algn="l">
              <a:spcBef>
                <a:spcPts val="640"/>
              </a:spcBef>
              <a:spcAft>
                <a:spcPts val="0"/>
              </a:spcAft>
              <a:buClr>
                <a:schemeClr val="dk1"/>
              </a:buClr>
              <a:buSzPct val="100000"/>
              <a:buFont typeface="Arial"/>
              <a:buChar char="•"/>
            </a:pPr>
            <a:r>
              <a:rPr lang="en-GB" sz="2800"/>
              <a:t>Calculate</a:t>
            </a:r>
            <a:r>
              <a:rPr b="0" i="0" lang="en-GB" sz="2800" u="none" cap="none" strike="noStrike">
                <a:solidFill>
                  <a:schemeClr val="dk1"/>
                </a:solidFill>
                <a:latin typeface="Calibri"/>
                <a:ea typeface="Calibri"/>
                <a:cs typeface="Calibri"/>
                <a:sym typeface="Calibri"/>
              </a:rPr>
              <a:t> sum of positive ranks:</a:t>
            </a:r>
            <a:r>
              <a:rPr lang="en-GB" sz="2800"/>
              <a:t>	W</a:t>
            </a:r>
            <a:r>
              <a:rPr baseline="30000" lang="en-GB" sz="2800"/>
              <a:t>+</a:t>
            </a:r>
          </a:p>
          <a:p>
            <a:pPr indent="0" lvl="0" marL="0" marR="0" rtl="0" algn="l">
              <a:spcBef>
                <a:spcPts val="640"/>
              </a:spcBef>
              <a:spcAft>
                <a:spcPts val="0"/>
              </a:spcAft>
              <a:buNone/>
            </a:pPr>
            <a:r>
              <a:t/>
            </a:r>
            <a:endParaRPr baseline="30000" sz="600"/>
          </a:p>
          <a:p>
            <a:pPr lvl="0" rtl="0">
              <a:spcBef>
                <a:spcPts val="0"/>
              </a:spcBef>
              <a:buClr>
                <a:schemeClr val="dk1"/>
              </a:buClr>
              <a:buSzPct val="100000"/>
              <a:buFont typeface="Arial"/>
              <a:buChar char="•"/>
            </a:pPr>
            <a:r>
              <a:rPr lang="en-GB" sz="2800"/>
              <a:t>Calculate sum of negative ranks:	W</a:t>
            </a:r>
            <a:r>
              <a:rPr baseline="30000" lang="en-GB" sz="2800"/>
              <a:t>-</a:t>
            </a:r>
          </a:p>
          <a:p>
            <a:pPr indent="0" lvl="0" marL="0" rtl="0">
              <a:spcBef>
                <a:spcPts val="0"/>
              </a:spcBef>
              <a:buNone/>
            </a:pPr>
            <a:r>
              <a:t/>
            </a:r>
            <a:endParaRPr baseline="30000" sz="600"/>
          </a:p>
          <a:p>
            <a:pPr indent="-317500" lvl="0" marL="342900" marR="0" rtl="0" algn="l">
              <a:spcBef>
                <a:spcPts val="64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Compare smaller </a:t>
            </a:r>
            <a:r>
              <a:rPr lang="en-GB" sz="2800"/>
              <a:t>of and W</a:t>
            </a:r>
            <a:r>
              <a:rPr baseline="30000" lang="en-GB" sz="2800"/>
              <a:t>+</a:t>
            </a:r>
            <a:r>
              <a:rPr b="0" i="0" lang="en-GB" sz="2800" u="none" cap="none" strike="noStrike">
                <a:solidFill>
                  <a:schemeClr val="dk1"/>
                </a:solidFill>
                <a:latin typeface="Calibri"/>
                <a:ea typeface="Calibri"/>
                <a:cs typeface="Calibri"/>
                <a:sym typeface="Calibri"/>
              </a:rPr>
              <a:t> and </a:t>
            </a:r>
            <a:r>
              <a:rPr lang="en-GB" sz="2800"/>
              <a:t>W</a:t>
            </a:r>
            <a:r>
              <a:rPr baseline="30000" lang="en-GB" sz="2800"/>
              <a:t>-</a:t>
            </a:r>
            <a:r>
              <a:rPr b="0" i="0" lang="en-GB" sz="2800" u="none" cap="none" strike="noStrike">
                <a:solidFill>
                  <a:schemeClr val="dk1"/>
                </a:solidFill>
                <a:latin typeface="Calibri"/>
                <a:ea typeface="Calibri"/>
                <a:cs typeface="Calibri"/>
                <a:sym typeface="Calibri"/>
              </a:rPr>
              <a:t> to the</a:t>
            </a:r>
            <a:r>
              <a:rPr lang="en-GB" sz="2800"/>
              <a:t> </a:t>
            </a:r>
            <a:r>
              <a:rPr b="0" i="0" lang="en-GB" sz="2800" u="none" cap="none" strike="noStrike">
                <a:solidFill>
                  <a:schemeClr val="dk1"/>
                </a:solidFill>
                <a:latin typeface="Calibri"/>
                <a:ea typeface="Calibri"/>
                <a:cs typeface="Calibri"/>
                <a:sym typeface="Calibri"/>
              </a:rPr>
              <a:t>critical value from the tables</a:t>
            </a:r>
          </a:p>
          <a:p>
            <a:pPr indent="-342900" lvl="0" marL="342900" marR="0" rtl="0" algn="l">
              <a:spcBef>
                <a:spcPts val="640"/>
              </a:spcBef>
              <a:spcAft>
                <a:spcPts val="0"/>
              </a:spcAft>
              <a:buClr>
                <a:schemeClr val="dk1"/>
              </a:buClr>
              <a:buSzPct val="114285"/>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2" name="Shape 832"/>
        <p:cNvGrpSpPr/>
        <p:nvPr/>
      </p:nvGrpSpPr>
      <p:grpSpPr>
        <a:xfrm>
          <a:off x="0" y="0"/>
          <a:ext cx="0" cy="0"/>
          <a:chOff x="0" y="0"/>
          <a:chExt cx="0" cy="0"/>
        </a:xfrm>
      </p:grpSpPr>
      <p:sp>
        <p:nvSpPr>
          <p:cNvPr id="833" name="Shape 83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SzPct val="25000"/>
              <a:buNone/>
            </a:pPr>
            <a:r>
              <a:rPr lang="en-GB"/>
              <a:t>Wilcoxon Signed Rank Test</a:t>
            </a:r>
          </a:p>
        </p:txBody>
      </p:sp>
      <p:sp>
        <p:nvSpPr>
          <p:cNvPr id="834" name="Shape 834"/>
          <p:cNvSpPr txBox="1"/>
          <p:nvPr>
            <p:ph idx="1" type="body"/>
          </p:nvPr>
        </p:nvSpPr>
        <p:spPr>
          <a:xfrm>
            <a:off x="457200" y="1600200"/>
            <a:ext cx="8229600" cy="1972800"/>
          </a:xfrm>
          <a:prstGeom prst="rect">
            <a:avLst/>
          </a:prstGeom>
          <a:noFill/>
          <a:ln>
            <a:noFill/>
          </a:ln>
        </p:spPr>
        <p:txBody>
          <a:bodyPr anchorCtr="0" anchor="t" bIns="45700" lIns="91425" rIns="91425" tIns="45700">
            <a:noAutofit/>
          </a:bodyPr>
          <a:lstStyle/>
          <a:p>
            <a:pPr lvl="0" rtl="0">
              <a:lnSpc>
                <a:spcPct val="115000"/>
              </a:lnSpc>
              <a:spcBef>
                <a:spcPts val="0"/>
              </a:spcBef>
              <a:buClr>
                <a:schemeClr val="dk1"/>
              </a:buClr>
              <a:buSzPct val="100000"/>
              <a:buFont typeface="Arial"/>
              <a:buChar char="•"/>
            </a:pPr>
            <a:r>
              <a:rPr lang="en-GB"/>
              <a:t>General health section of SF-36 collected in a breast cancer study</a:t>
            </a:r>
          </a:p>
          <a:p>
            <a:pPr lvl="0" rtl="0">
              <a:lnSpc>
                <a:spcPct val="115000"/>
              </a:lnSpc>
              <a:spcBef>
                <a:spcPts val="0"/>
              </a:spcBef>
              <a:buClr>
                <a:schemeClr val="dk1"/>
              </a:buClr>
              <a:buSzPct val="100000"/>
              <a:buFont typeface="Arial"/>
              <a:buChar char="•"/>
            </a:pPr>
            <a:r>
              <a:rPr lang="en-GB"/>
              <a:t>Data collected at two time points</a:t>
            </a:r>
          </a:p>
          <a:p>
            <a:pPr lvl="0" rtl="0">
              <a:lnSpc>
                <a:spcPct val="115000"/>
              </a:lnSpc>
              <a:spcBef>
                <a:spcPts val="0"/>
              </a:spcBef>
              <a:buClr>
                <a:schemeClr val="dk1"/>
              </a:buClr>
              <a:buSzPct val="100000"/>
              <a:buFont typeface="Arial"/>
              <a:buChar char="•"/>
            </a:pPr>
            <a:r>
              <a:rPr lang="en-GB"/>
              <a:t>Is there a difference between the time points?</a:t>
            </a:r>
          </a:p>
          <a:p>
            <a:pPr indent="0" lvl="0" marL="0" rtl="0">
              <a:lnSpc>
                <a:spcPct val="115000"/>
              </a:lnSpc>
              <a:spcBef>
                <a:spcPts val="0"/>
              </a:spcBef>
              <a:buNone/>
            </a:pPr>
            <a:r>
              <a:t/>
            </a:r>
            <a:endParaRPr/>
          </a:p>
          <a:p>
            <a:pPr indent="0" lvl="0" marL="0" rtl="0">
              <a:lnSpc>
                <a:spcPct val="115000"/>
              </a:lnSpc>
              <a:spcBef>
                <a:spcPts val="600"/>
              </a:spcBef>
              <a:buNone/>
            </a:pPr>
            <a:r>
              <a:rPr lang="en-GB"/>
              <a:t>H</a:t>
            </a:r>
            <a:r>
              <a:rPr baseline="-25000" lang="en-GB"/>
              <a:t>0</a:t>
            </a:r>
            <a:r>
              <a:rPr lang="en-GB"/>
              <a:t> : medians of the two samples are different</a:t>
            </a:r>
          </a:p>
          <a:p>
            <a:pPr indent="0" lvl="0" marL="0" rtl="0">
              <a:lnSpc>
                <a:spcPct val="115000"/>
              </a:lnSpc>
              <a:spcBef>
                <a:spcPts val="600"/>
              </a:spcBef>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9" name="Shape 839"/>
        <p:cNvGrpSpPr/>
        <p:nvPr/>
      </p:nvGrpSpPr>
      <p:grpSpPr>
        <a:xfrm>
          <a:off x="0" y="0"/>
          <a:ext cx="0" cy="0"/>
          <a:chOff x="0" y="0"/>
          <a:chExt cx="0" cy="0"/>
        </a:xfrm>
      </p:grpSpPr>
      <p:sp>
        <p:nvSpPr>
          <p:cNvPr id="840" name="Shape 84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SzPct val="25000"/>
              <a:buNone/>
            </a:pPr>
            <a:r>
              <a:rPr lang="en-GB"/>
              <a:t>Wilcoxon Signed Rank Test</a:t>
            </a:r>
          </a:p>
        </p:txBody>
      </p:sp>
      <p:sp>
        <p:nvSpPr>
          <p:cNvPr id="841" name="Shape 841"/>
          <p:cNvSpPr txBox="1"/>
          <p:nvPr>
            <p:ph idx="1" type="body"/>
          </p:nvPr>
        </p:nvSpPr>
        <p:spPr>
          <a:xfrm>
            <a:off x="457200" y="1600200"/>
            <a:ext cx="8229600" cy="1972800"/>
          </a:xfrm>
          <a:prstGeom prst="rect">
            <a:avLst/>
          </a:prstGeom>
          <a:noFill/>
          <a:ln>
            <a:noFill/>
          </a:ln>
        </p:spPr>
        <p:txBody>
          <a:bodyPr anchorCtr="0" anchor="t" bIns="45700" lIns="91425" rIns="91425" tIns="45700">
            <a:noAutofit/>
          </a:bodyPr>
          <a:lstStyle/>
          <a:p>
            <a:pPr lvl="0" rtl="0">
              <a:lnSpc>
                <a:spcPct val="115000"/>
              </a:lnSpc>
              <a:spcBef>
                <a:spcPts val="0"/>
              </a:spcBef>
              <a:buClr>
                <a:schemeClr val="dk1"/>
              </a:buClr>
              <a:buSzPct val="100000"/>
              <a:buFont typeface="Arial"/>
              <a:buChar char="•"/>
            </a:pPr>
            <a:r>
              <a:rPr lang="en-GB"/>
              <a:t>General health section of SF-36 collected in a breast cancer study</a:t>
            </a:r>
          </a:p>
          <a:p>
            <a:pPr lvl="0" rtl="0">
              <a:lnSpc>
                <a:spcPct val="115000"/>
              </a:lnSpc>
              <a:spcBef>
                <a:spcPts val="0"/>
              </a:spcBef>
              <a:buClr>
                <a:schemeClr val="dk1"/>
              </a:buClr>
              <a:buSzPct val="100000"/>
              <a:buFont typeface="Arial"/>
              <a:buChar char="•"/>
            </a:pPr>
            <a:r>
              <a:rPr lang="en-GB"/>
              <a:t>Data collected at two time points</a:t>
            </a:r>
          </a:p>
          <a:p>
            <a:pPr lvl="0" rtl="0">
              <a:lnSpc>
                <a:spcPct val="115000"/>
              </a:lnSpc>
              <a:spcBef>
                <a:spcPts val="0"/>
              </a:spcBef>
              <a:buClr>
                <a:schemeClr val="dk1"/>
              </a:buClr>
              <a:buSzPct val="100000"/>
              <a:buFont typeface="Arial"/>
              <a:buChar char="•"/>
            </a:pPr>
            <a:r>
              <a:rPr lang="en-GB"/>
              <a:t>Is there a difference between the time points?</a:t>
            </a:r>
          </a:p>
          <a:p>
            <a:pPr indent="0" lvl="0" marL="0" rtl="0">
              <a:lnSpc>
                <a:spcPct val="115000"/>
              </a:lnSpc>
              <a:spcBef>
                <a:spcPts val="0"/>
              </a:spcBef>
              <a:buNone/>
            </a:pPr>
            <a:r>
              <a:t/>
            </a:r>
            <a:endParaRPr/>
          </a:p>
          <a:p>
            <a:pPr indent="0" lvl="0" marL="0" rtl="0">
              <a:lnSpc>
                <a:spcPct val="115000"/>
              </a:lnSpc>
              <a:spcBef>
                <a:spcPts val="600"/>
              </a:spcBef>
              <a:buNone/>
            </a:pPr>
            <a:r>
              <a:rPr lang="en-GB" strike="sngStrike"/>
              <a:t>H</a:t>
            </a:r>
            <a:r>
              <a:rPr baseline="-25000" lang="en-GB" strike="sngStrike"/>
              <a:t>0</a:t>
            </a:r>
            <a:r>
              <a:rPr lang="en-GB" strike="sngStrike"/>
              <a:t> : medians of the two samples are different</a:t>
            </a:r>
          </a:p>
          <a:p>
            <a:pPr indent="0" lvl="0" marL="0" rtl="0">
              <a:lnSpc>
                <a:spcPct val="115000"/>
              </a:lnSpc>
              <a:spcBef>
                <a:spcPts val="600"/>
              </a:spcBef>
              <a:buNone/>
            </a:pPr>
            <a:r>
              <a:rPr lang="en-GB"/>
              <a:t>H</a:t>
            </a:r>
            <a:r>
              <a:rPr baseline="-25000" lang="en-GB"/>
              <a:t>0</a:t>
            </a:r>
            <a:r>
              <a:rPr lang="en-GB"/>
              <a:t> : distribution of paired differences is</a:t>
            </a:r>
          </a:p>
          <a:p>
            <a:pPr indent="0" lvl="0" marL="0" rtl="0">
              <a:lnSpc>
                <a:spcPct val="115000"/>
              </a:lnSpc>
              <a:spcBef>
                <a:spcPts val="600"/>
              </a:spcBef>
              <a:buNone/>
            </a:pPr>
            <a:r>
              <a:rPr lang="en-GB"/>
              <a:t>       symmetric about zero</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6" name="Shape 846"/>
        <p:cNvGrpSpPr/>
        <p:nvPr/>
      </p:nvGrpSpPr>
      <p:grpSpPr>
        <a:xfrm>
          <a:off x="0" y="0"/>
          <a:ext cx="0" cy="0"/>
          <a:chOff x="0" y="0"/>
          <a:chExt cx="0" cy="0"/>
        </a:xfrm>
      </p:grpSpPr>
      <p:sp>
        <p:nvSpPr>
          <p:cNvPr id="847" name="Shape 84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SzPct val="25000"/>
              <a:buNone/>
            </a:pPr>
            <a:r>
              <a:rPr lang="en-GB"/>
              <a:t>Wilcoxon Signed Rank Test</a:t>
            </a:r>
          </a:p>
        </p:txBody>
      </p:sp>
      <p:pic>
        <p:nvPicPr>
          <p:cNvPr id="848" name="Shape 848"/>
          <p:cNvPicPr preferRelativeResize="0"/>
          <p:nvPr/>
        </p:nvPicPr>
        <p:blipFill>
          <a:blip r:embed="rId3">
            <a:alphaModFix/>
          </a:blip>
          <a:stretch>
            <a:fillRect/>
          </a:stretch>
        </p:blipFill>
        <p:spPr>
          <a:xfrm>
            <a:off x="304800" y="1646250"/>
            <a:ext cx="4525570" cy="4296249"/>
          </a:xfrm>
          <a:prstGeom prst="rect">
            <a:avLst/>
          </a:prstGeom>
          <a:noFill/>
          <a:ln>
            <a:noFill/>
          </a:ln>
        </p:spPr>
      </p:pic>
      <p:pic>
        <p:nvPicPr>
          <p:cNvPr id="849" name="Shape 849"/>
          <p:cNvPicPr preferRelativeResize="0"/>
          <p:nvPr/>
        </p:nvPicPr>
        <p:blipFill>
          <a:blip r:embed="rId4">
            <a:alphaModFix/>
          </a:blip>
          <a:stretch>
            <a:fillRect/>
          </a:stretch>
        </p:blipFill>
        <p:spPr>
          <a:xfrm>
            <a:off x="3937598" y="1560775"/>
            <a:ext cx="1820050" cy="4565824"/>
          </a:xfrm>
          <a:prstGeom prst="rect">
            <a:avLst/>
          </a:prstGeom>
          <a:noFill/>
          <a:ln>
            <a:noFill/>
          </a:ln>
        </p:spPr>
      </p:pic>
      <p:pic>
        <p:nvPicPr>
          <p:cNvPr id="850" name="Shape 850"/>
          <p:cNvPicPr preferRelativeResize="0"/>
          <p:nvPr/>
        </p:nvPicPr>
        <p:blipFill>
          <a:blip r:embed="rId5">
            <a:alphaModFix/>
          </a:blip>
          <a:stretch>
            <a:fillRect/>
          </a:stretch>
        </p:blipFill>
        <p:spPr>
          <a:xfrm>
            <a:off x="5086875" y="989050"/>
            <a:ext cx="3486150" cy="552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Discrete</a:t>
            </a:r>
          </a:p>
        </p:txBody>
      </p:sp>
      <p:sp>
        <p:nvSpPr>
          <p:cNvPr id="140" name="Shape 140"/>
          <p:cNvSpPr txBox="1"/>
          <p:nvPr>
            <p:ph idx="1" type="body"/>
          </p:nvPr>
        </p:nvSpPr>
        <p:spPr>
          <a:xfrm>
            <a:off x="457200" y="1820350"/>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Third level of measurement</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Fixed categories, can only take certain values</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Like ordinal but </a:t>
            </a:r>
            <a:r>
              <a:rPr lang="en-GB"/>
              <a:t>with well-defined distances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Can be treated as continuous if range is large</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Anything counted </a:t>
            </a:r>
            <a:r>
              <a:rPr b="0" i="0" lang="en-GB" sz="3200" u="none" cap="none" strike="noStrike">
                <a:solidFill>
                  <a:schemeClr val="dk1"/>
                </a:solidFill>
                <a:latin typeface="Calibri"/>
                <a:ea typeface="Calibri"/>
                <a:cs typeface="Calibri"/>
                <a:sym typeface="Calibri"/>
              </a:rPr>
              <a:t>(cardinal) </a:t>
            </a:r>
            <a:r>
              <a:rPr b="0" i="0" lang="en-GB" sz="3200" u="none" cap="none" strike="noStrike">
                <a:solidFill>
                  <a:schemeClr val="dk1"/>
                </a:solidFill>
                <a:latin typeface="Calibri"/>
                <a:ea typeface="Calibri"/>
                <a:cs typeface="Calibri"/>
                <a:sym typeface="Calibri"/>
              </a:rPr>
              <a:t>is discrete </a:t>
            </a:r>
          </a:p>
          <a:p>
            <a:pPr indent="457200" lvl="0" marL="0" marR="0" rtl="0" algn="l">
              <a:spcBef>
                <a:spcPts val="640"/>
              </a:spcBef>
              <a:spcAft>
                <a:spcPts val="0"/>
              </a:spcAft>
              <a:buNone/>
            </a:pPr>
            <a:r>
              <a:rPr b="0" i="0" lang="en-GB" sz="2800" u="none" cap="none" strike="noStrike">
                <a:solidFill>
                  <a:schemeClr val="dk1"/>
                </a:solidFill>
                <a:latin typeface="Calibri"/>
                <a:ea typeface="Calibri"/>
                <a:cs typeface="Calibri"/>
                <a:sym typeface="Calibri"/>
              </a:rPr>
              <a:t>– </a:t>
            </a:r>
            <a:r>
              <a:rPr b="0" i="1" lang="en-GB" sz="2800" u="none" cap="none" strike="noStrike">
                <a:solidFill>
                  <a:schemeClr val="dk1"/>
                </a:solidFill>
                <a:latin typeface="Calibri"/>
                <a:ea typeface="Calibri"/>
                <a:cs typeface="Calibri"/>
                <a:sym typeface="Calibri"/>
              </a:rPr>
              <a:t>how many</a:t>
            </a:r>
            <a:r>
              <a:rPr b="0" i="0" lang="en-GB" sz="2800" u="none" cap="none" strike="noStrike">
                <a:solidFill>
                  <a:schemeClr val="dk1"/>
                </a:solidFill>
                <a:latin typeface="Calibri"/>
                <a:ea typeface="Calibri"/>
                <a:cs typeface="Calibri"/>
                <a:sym typeface="Calibri"/>
              </a:rPr>
              <a:t>?</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Examples: </a:t>
            </a:r>
            <a:r>
              <a:rPr b="0" i="0" lang="en-GB" sz="2800" u="none" cap="none" strike="noStrike">
                <a:solidFill>
                  <a:schemeClr val="dk1"/>
                </a:solidFill>
                <a:latin typeface="Calibri"/>
                <a:ea typeface="Calibri"/>
                <a:cs typeface="Calibri"/>
                <a:sym typeface="Calibri"/>
              </a:rPr>
              <a:t>number of tumours</a:t>
            </a:r>
            <a:r>
              <a:rPr lang="en-GB" sz="2800"/>
              <a:t>, s</a:t>
            </a:r>
            <a:r>
              <a:rPr b="0" i="0" lang="en-GB" sz="2800" u="none" cap="none" strike="noStrike">
                <a:solidFill>
                  <a:schemeClr val="dk1"/>
                </a:solidFill>
                <a:latin typeface="Calibri"/>
                <a:ea typeface="Calibri"/>
                <a:cs typeface="Calibri"/>
                <a:sym typeface="Calibri"/>
              </a:rPr>
              <a:t>hoe size, hospital admissions, number of side effects, medication dose, CD4 count, viral load, reads.</a:t>
            </a:r>
          </a:p>
        </p:txBody>
      </p:sp>
      <p:pic>
        <p:nvPicPr>
          <p:cNvPr descr="discrete.jpg" id="141" name="Shape 141"/>
          <p:cNvPicPr preferRelativeResize="0"/>
          <p:nvPr/>
        </p:nvPicPr>
        <p:blipFill rotWithShape="1">
          <a:blip r:embed="rId3">
            <a:alphaModFix/>
          </a:blip>
          <a:srcRect b="0" l="0" r="0" t="0"/>
          <a:stretch/>
        </p:blipFill>
        <p:spPr>
          <a:xfrm>
            <a:off x="6117889" y="0"/>
            <a:ext cx="3026110" cy="2420888"/>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5" name="Shape 855"/>
        <p:cNvGrpSpPr/>
        <p:nvPr/>
      </p:nvGrpSpPr>
      <p:grpSpPr>
        <a:xfrm>
          <a:off x="0" y="0"/>
          <a:ext cx="0" cy="0"/>
          <a:chOff x="0" y="0"/>
          <a:chExt cx="0" cy="0"/>
        </a:xfrm>
      </p:grpSpPr>
      <p:sp>
        <p:nvSpPr>
          <p:cNvPr id="856" name="Shape 85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SzPct val="25000"/>
              <a:buNone/>
            </a:pPr>
            <a:r>
              <a:rPr lang="en-GB"/>
              <a:t>Wilcoxon Signed Rank Test</a:t>
            </a:r>
          </a:p>
        </p:txBody>
      </p:sp>
      <p:pic>
        <p:nvPicPr>
          <p:cNvPr id="857" name="Shape 857"/>
          <p:cNvPicPr preferRelativeResize="0"/>
          <p:nvPr/>
        </p:nvPicPr>
        <p:blipFill>
          <a:blip r:embed="rId3">
            <a:alphaModFix/>
          </a:blip>
          <a:stretch>
            <a:fillRect/>
          </a:stretch>
        </p:blipFill>
        <p:spPr>
          <a:xfrm>
            <a:off x="304800" y="1646250"/>
            <a:ext cx="4525570" cy="4296249"/>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2" name="Shape 862"/>
        <p:cNvGrpSpPr/>
        <p:nvPr/>
      </p:nvGrpSpPr>
      <p:grpSpPr>
        <a:xfrm>
          <a:off x="0" y="0"/>
          <a:ext cx="0" cy="0"/>
          <a:chOff x="0" y="0"/>
          <a:chExt cx="0" cy="0"/>
        </a:xfrm>
      </p:grpSpPr>
      <p:sp>
        <p:nvSpPr>
          <p:cNvPr id="863" name="Shape 86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SzPct val="25000"/>
              <a:buNone/>
            </a:pPr>
            <a:r>
              <a:rPr lang="en-GB"/>
              <a:t>Wilcoxon Signed Rank Test</a:t>
            </a:r>
          </a:p>
        </p:txBody>
      </p:sp>
      <p:pic>
        <p:nvPicPr>
          <p:cNvPr id="864" name="Shape 864"/>
          <p:cNvPicPr preferRelativeResize="0"/>
          <p:nvPr/>
        </p:nvPicPr>
        <p:blipFill>
          <a:blip r:embed="rId3">
            <a:alphaModFix/>
          </a:blip>
          <a:stretch>
            <a:fillRect/>
          </a:stretch>
        </p:blipFill>
        <p:spPr>
          <a:xfrm>
            <a:off x="304800" y="1646250"/>
            <a:ext cx="6286599" cy="4296250"/>
          </a:xfrm>
          <a:prstGeom prst="rect">
            <a:avLst/>
          </a:prstGeom>
          <a:noFill/>
          <a:ln>
            <a:noFill/>
          </a:ln>
        </p:spPr>
      </p:pic>
      <p:pic>
        <p:nvPicPr>
          <p:cNvPr id="865" name="Shape 865"/>
          <p:cNvPicPr preferRelativeResize="0"/>
          <p:nvPr/>
        </p:nvPicPr>
        <p:blipFill>
          <a:blip r:embed="rId4">
            <a:alphaModFix/>
          </a:blip>
          <a:stretch>
            <a:fillRect/>
          </a:stretch>
        </p:blipFill>
        <p:spPr>
          <a:xfrm>
            <a:off x="4830123" y="1569525"/>
            <a:ext cx="1820050" cy="4565824"/>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0" name="Shape 870"/>
        <p:cNvGrpSpPr/>
        <p:nvPr/>
      </p:nvGrpSpPr>
      <p:grpSpPr>
        <a:xfrm>
          <a:off x="0" y="0"/>
          <a:ext cx="0" cy="0"/>
          <a:chOff x="0" y="0"/>
          <a:chExt cx="0" cy="0"/>
        </a:xfrm>
      </p:grpSpPr>
      <p:sp>
        <p:nvSpPr>
          <p:cNvPr id="871" name="Shape 87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SzPct val="25000"/>
              <a:buNone/>
            </a:pPr>
            <a:r>
              <a:rPr lang="en-GB"/>
              <a:t>Wilcoxon Signed Rank Test</a:t>
            </a:r>
          </a:p>
        </p:txBody>
      </p:sp>
      <p:pic>
        <p:nvPicPr>
          <p:cNvPr id="872" name="Shape 872"/>
          <p:cNvPicPr preferRelativeResize="0"/>
          <p:nvPr/>
        </p:nvPicPr>
        <p:blipFill>
          <a:blip r:embed="rId3">
            <a:alphaModFix/>
          </a:blip>
          <a:stretch>
            <a:fillRect/>
          </a:stretch>
        </p:blipFill>
        <p:spPr>
          <a:xfrm>
            <a:off x="304800" y="1646250"/>
            <a:ext cx="6286599" cy="4296250"/>
          </a:xfrm>
          <a:prstGeom prst="rect">
            <a:avLst/>
          </a:prstGeom>
          <a:noFill/>
          <a:ln>
            <a:noFill/>
          </a:ln>
        </p:spPr>
      </p:pic>
      <p:pic>
        <p:nvPicPr>
          <p:cNvPr id="873" name="Shape 873"/>
          <p:cNvPicPr preferRelativeResize="0"/>
          <p:nvPr/>
        </p:nvPicPr>
        <p:blipFill>
          <a:blip r:embed="rId4">
            <a:alphaModFix/>
          </a:blip>
          <a:stretch>
            <a:fillRect/>
          </a:stretch>
        </p:blipFill>
        <p:spPr>
          <a:xfrm>
            <a:off x="5407203" y="1569528"/>
            <a:ext cx="1242974" cy="4565824"/>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8" name="Shape 878"/>
        <p:cNvGrpSpPr/>
        <p:nvPr/>
      </p:nvGrpSpPr>
      <p:grpSpPr>
        <a:xfrm>
          <a:off x="0" y="0"/>
          <a:ext cx="0" cy="0"/>
          <a:chOff x="0" y="0"/>
          <a:chExt cx="0" cy="0"/>
        </a:xfrm>
      </p:grpSpPr>
      <p:sp>
        <p:nvSpPr>
          <p:cNvPr id="879" name="Shape 87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SzPct val="25000"/>
              <a:buNone/>
            </a:pPr>
            <a:r>
              <a:rPr lang="en-GB"/>
              <a:t>Wilcoxon Signed Rank Test</a:t>
            </a:r>
          </a:p>
        </p:txBody>
      </p:sp>
      <p:pic>
        <p:nvPicPr>
          <p:cNvPr id="880" name="Shape 880"/>
          <p:cNvPicPr preferRelativeResize="0"/>
          <p:nvPr/>
        </p:nvPicPr>
        <p:blipFill>
          <a:blip r:embed="rId3">
            <a:alphaModFix/>
          </a:blip>
          <a:stretch>
            <a:fillRect/>
          </a:stretch>
        </p:blipFill>
        <p:spPr>
          <a:xfrm>
            <a:off x="304800" y="1646250"/>
            <a:ext cx="6286599" cy="429625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5" name="Shape 885"/>
        <p:cNvGrpSpPr/>
        <p:nvPr/>
      </p:nvGrpSpPr>
      <p:grpSpPr>
        <a:xfrm>
          <a:off x="0" y="0"/>
          <a:ext cx="0" cy="0"/>
          <a:chOff x="0" y="0"/>
          <a:chExt cx="0" cy="0"/>
        </a:xfrm>
      </p:grpSpPr>
      <p:sp>
        <p:nvSpPr>
          <p:cNvPr id="886" name="Shape 88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SzPct val="25000"/>
              <a:buNone/>
            </a:pPr>
            <a:r>
              <a:rPr lang="en-GB"/>
              <a:t>Wilcoxon Signed Rank Test</a:t>
            </a:r>
          </a:p>
        </p:txBody>
      </p:sp>
      <p:pic>
        <p:nvPicPr>
          <p:cNvPr id="887" name="Shape 887"/>
          <p:cNvPicPr preferRelativeResize="0"/>
          <p:nvPr/>
        </p:nvPicPr>
        <p:blipFill>
          <a:blip r:embed="rId3">
            <a:alphaModFix/>
          </a:blip>
          <a:stretch>
            <a:fillRect/>
          </a:stretch>
        </p:blipFill>
        <p:spPr>
          <a:xfrm>
            <a:off x="304800" y="1646250"/>
            <a:ext cx="6286599" cy="4296250"/>
          </a:xfrm>
          <a:prstGeom prst="rect">
            <a:avLst/>
          </a:prstGeom>
          <a:noFill/>
          <a:ln>
            <a:noFill/>
          </a:ln>
        </p:spPr>
      </p:pic>
      <p:sp>
        <p:nvSpPr>
          <p:cNvPr id="888" name="Shape 888"/>
          <p:cNvSpPr txBox="1"/>
          <p:nvPr>
            <p:ph idx="1" type="body"/>
          </p:nvPr>
        </p:nvSpPr>
        <p:spPr>
          <a:xfrm>
            <a:off x="6949850" y="1917400"/>
            <a:ext cx="2106600" cy="1366200"/>
          </a:xfrm>
          <a:prstGeom prst="rect">
            <a:avLst/>
          </a:prstGeom>
          <a:noFill/>
          <a:ln>
            <a:noFill/>
          </a:ln>
        </p:spPr>
        <p:txBody>
          <a:bodyPr anchorCtr="0" anchor="t" bIns="45700" lIns="91425" rIns="91425" tIns="45700">
            <a:noAutofit/>
          </a:bodyPr>
          <a:lstStyle/>
          <a:p>
            <a:pPr indent="0" lvl="0" marL="0" rtl="0">
              <a:lnSpc>
                <a:spcPct val="115000"/>
              </a:lnSpc>
              <a:spcBef>
                <a:spcPts val="600"/>
              </a:spcBef>
              <a:buNone/>
            </a:pPr>
            <a:r>
              <a:rPr lang="en-GB" sz="1800"/>
              <a:t>Rank-Sums:</a:t>
            </a:r>
          </a:p>
          <a:p>
            <a:pPr indent="0" lvl="0" marL="0" rtl="0">
              <a:lnSpc>
                <a:spcPct val="115000"/>
              </a:lnSpc>
              <a:spcBef>
                <a:spcPts val="600"/>
              </a:spcBef>
              <a:buNone/>
            </a:pPr>
            <a:r>
              <a:rPr lang="en-GB" sz="1800"/>
              <a:t>W</a:t>
            </a:r>
            <a:r>
              <a:rPr baseline="30000" lang="en-GB" sz="1800"/>
              <a:t>+</a:t>
            </a:r>
            <a:r>
              <a:rPr lang="en-GB" sz="1800"/>
              <a:t> = 33</a:t>
            </a:r>
          </a:p>
          <a:p>
            <a:pPr indent="0" lvl="0" marL="0" rtl="0">
              <a:lnSpc>
                <a:spcPct val="115000"/>
              </a:lnSpc>
              <a:spcBef>
                <a:spcPts val="600"/>
              </a:spcBef>
              <a:buNone/>
            </a:pPr>
            <a:r>
              <a:rPr lang="en-GB" sz="1800"/>
              <a:t>W</a:t>
            </a:r>
            <a:r>
              <a:rPr baseline="30000" lang="en-GB" sz="1800"/>
              <a:t>-</a:t>
            </a:r>
            <a:r>
              <a:rPr lang="en-GB" sz="1800"/>
              <a:t> = 87</a:t>
            </a: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3" name="Shape 893"/>
        <p:cNvGrpSpPr/>
        <p:nvPr/>
      </p:nvGrpSpPr>
      <p:grpSpPr>
        <a:xfrm>
          <a:off x="0" y="0"/>
          <a:ext cx="0" cy="0"/>
          <a:chOff x="0" y="0"/>
          <a:chExt cx="0" cy="0"/>
        </a:xfrm>
      </p:grpSpPr>
      <p:sp>
        <p:nvSpPr>
          <p:cNvPr id="894" name="Shape 89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SzPct val="25000"/>
              <a:buNone/>
            </a:pPr>
            <a:r>
              <a:rPr lang="en-GB"/>
              <a:t>Wilcoxon Signed Rank Test</a:t>
            </a:r>
          </a:p>
        </p:txBody>
      </p:sp>
      <p:pic>
        <p:nvPicPr>
          <p:cNvPr id="895" name="Shape 895"/>
          <p:cNvPicPr preferRelativeResize="0"/>
          <p:nvPr/>
        </p:nvPicPr>
        <p:blipFill>
          <a:blip r:embed="rId3">
            <a:alphaModFix/>
          </a:blip>
          <a:stretch>
            <a:fillRect/>
          </a:stretch>
        </p:blipFill>
        <p:spPr>
          <a:xfrm>
            <a:off x="304800" y="1646250"/>
            <a:ext cx="6286599" cy="4296250"/>
          </a:xfrm>
          <a:prstGeom prst="rect">
            <a:avLst/>
          </a:prstGeom>
          <a:noFill/>
          <a:ln>
            <a:noFill/>
          </a:ln>
        </p:spPr>
      </p:pic>
      <p:sp>
        <p:nvSpPr>
          <p:cNvPr id="896" name="Shape 896"/>
          <p:cNvSpPr txBox="1"/>
          <p:nvPr>
            <p:ph idx="1" type="body"/>
          </p:nvPr>
        </p:nvSpPr>
        <p:spPr>
          <a:xfrm>
            <a:off x="6949850" y="1917400"/>
            <a:ext cx="2106600" cy="1366200"/>
          </a:xfrm>
          <a:prstGeom prst="rect">
            <a:avLst/>
          </a:prstGeom>
          <a:noFill/>
          <a:ln>
            <a:noFill/>
          </a:ln>
        </p:spPr>
        <p:txBody>
          <a:bodyPr anchorCtr="0" anchor="t" bIns="45700" lIns="91425" rIns="91425" tIns="45700">
            <a:noAutofit/>
          </a:bodyPr>
          <a:lstStyle/>
          <a:p>
            <a:pPr indent="0" lvl="0" marL="0" rtl="0">
              <a:lnSpc>
                <a:spcPct val="115000"/>
              </a:lnSpc>
              <a:spcBef>
                <a:spcPts val="600"/>
              </a:spcBef>
              <a:buNone/>
            </a:pPr>
            <a:r>
              <a:rPr lang="en-GB" sz="1800"/>
              <a:t>Rank-Sums:</a:t>
            </a:r>
          </a:p>
          <a:p>
            <a:pPr indent="0" lvl="0" marL="0" rtl="0">
              <a:lnSpc>
                <a:spcPct val="115000"/>
              </a:lnSpc>
              <a:spcBef>
                <a:spcPts val="600"/>
              </a:spcBef>
              <a:buNone/>
            </a:pPr>
            <a:r>
              <a:rPr lang="en-GB" sz="1800"/>
              <a:t>W</a:t>
            </a:r>
            <a:r>
              <a:rPr baseline="30000" lang="en-GB" sz="1800"/>
              <a:t>+</a:t>
            </a:r>
            <a:r>
              <a:rPr lang="en-GB" sz="1800"/>
              <a:t> = 33</a:t>
            </a:r>
          </a:p>
          <a:p>
            <a:pPr indent="0" lvl="0" marL="0" rtl="0">
              <a:lnSpc>
                <a:spcPct val="115000"/>
              </a:lnSpc>
              <a:spcBef>
                <a:spcPts val="600"/>
              </a:spcBef>
              <a:buNone/>
            </a:pPr>
            <a:r>
              <a:rPr lang="en-GB" sz="1800"/>
              <a:t>W</a:t>
            </a:r>
            <a:r>
              <a:rPr baseline="30000" lang="en-GB" sz="1800"/>
              <a:t>-</a:t>
            </a:r>
            <a:r>
              <a:rPr lang="en-GB" sz="1800"/>
              <a:t> = 87</a:t>
            </a:r>
          </a:p>
        </p:txBody>
      </p:sp>
      <p:pic>
        <p:nvPicPr>
          <p:cNvPr id="897" name="Shape 897"/>
          <p:cNvPicPr preferRelativeResize="0"/>
          <p:nvPr/>
        </p:nvPicPr>
        <p:blipFill>
          <a:blip r:embed="rId4">
            <a:alphaModFix/>
          </a:blip>
          <a:stretch>
            <a:fillRect/>
          </a:stretch>
        </p:blipFill>
        <p:spPr>
          <a:xfrm>
            <a:off x="6020174" y="2751761"/>
            <a:ext cx="3123825" cy="238327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2" name="Shape 902"/>
        <p:cNvGrpSpPr/>
        <p:nvPr/>
      </p:nvGrpSpPr>
      <p:grpSpPr>
        <a:xfrm>
          <a:off x="0" y="0"/>
          <a:ext cx="0" cy="0"/>
          <a:chOff x="0" y="0"/>
          <a:chExt cx="0" cy="0"/>
        </a:xfrm>
      </p:grpSpPr>
      <p:sp>
        <p:nvSpPr>
          <p:cNvPr id="903" name="Shape 90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SzPct val="25000"/>
              <a:buNone/>
            </a:pPr>
            <a:r>
              <a:rPr lang="en-GB"/>
              <a:t>Wilcoxon Signed Rank Test</a:t>
            </a:r>
          </a:p>
        </p:txBody>
      </p:sp>
      <p:pic>
        <p:nvPicPr>
          <p:cNvPr id="904" name="Shape 904"/>
          <p:cNvPicPr preferRelativeResize="0"/>
          <p:nvPr/>
        </p:nvPicPr>
        <p:blipFill>
          <a:blip r:embed="rId3">
            <a:alphaModFix/>
          </a:blip>
          <a:stretch>
            <a:fillRect/>
          </a:stretch>
        </p:blipFill>
        <p:spPr>
          <a:xfrm>
            <a:off x="304800" y="1646250"/>
            <a:ext cx="6286599" cy="4296250"/>
          </a:xfrm>
          <a:prstGeom prst="rect">
            <a:avLst/>
          </a:prstGeom>
          <a:noFill/>
          <a:ln>
            <a:noFill/>
          </a:ln>
        </p:spPr>
      </p:pic>
      <p:sp>
        <p:nvSpPr>
          <p:cNvPr id="905" name="Shape 905"/>
          <p:cNvSpPr txBox="1"/>
          <p:nvPr>
            <p:ph idx="1" type="body"/>
          </p:nvPr>
        </p:nvSpPr>
        <p:spPr>
          <a:xfrm>
            <a:off x="6949850" y="1917400"/>
            <a:ext cx="2106600" cy="1366200"/>
          </a:xfrm>
          <a:prstGeom prst="rect">
            <a:avLst/>
          </a:prstGeom>
          <a:noFill/>
          <a:ln>
            <a:noFill/>
          </a:ln>
        </p:spPr>
        <p:txBody>
          <a:bodyPr anchorCtr="0" anchor="t" bIns="45700" lIns="91425" rIns="91425" tIns="45700">
            <a:noAutofit/>
          </a:bodyPr>
          <a:lstStyle/>
          <a:p>
            <a:pPr indent="0" lvl="0" marL="0" rtl="0">
              <a:lnSpc>
                <a:spcPct val="115000"/>
              </a:lnSpc>
              <a:spcBef>
                <a:spcPts val="600"/>
              </a:spcBef>
              <a:buNone/>
            </a:pPr>
            <a:r>
              <a:rPr lang="en-GB" sz="1800"/>
              <a:t>Rank-Sums:</a:t>
            </a:r>
          </a:p>
          <a:p>
            <a:pPr indent="0" lvl="0" marL="0" rtl="0">
              <a:lnSpc>
                <a:spcPct val="115000"/>
              </a:lnSpc>
              <a:spcBef>
                <a:spcPts val="600"/>
              </a:spcBef>
              <a:buNone/>
            </a:pPr>
            <a:r>
              <a:rPr lang="en-GB" sz="1800"/>
              <a:t>W</a:t>
            </a:r>
            <a:r>
              <a:rPr baseline="30000" lang="en-GB" sz="1800"/>
              <a:t>+</a:t>
            </a:r>
            <a:r>
              <a:rPr lang="en-GB" sz="1800"/>
              <a:t> = 33</a:t>
            </a:r>
          </a:p>
          <a:p>
            <a:pPr indent="0" lvl="0" marL="0" rtl="0">
              <a:lnSpc>
                <a:spcPct val="115000"/>
              </a:lnSpc>
              <a:spcBef>
                <a:spcPts val="600"/>
              </a:spcBef>
              <a:buNone/>
            </a:pPr>
            <a:r>
              <a:rPr lang="en-GB" sz="1800"/>
              <a:t>W</a:t>
            </a:r>
            <a:r>
              <a:rPr baseline="30000" lang="en-GB" sz="1800"/>
              <a:t>-</a:t>
            </a:r>
            <a:r>
              <a:rPr lang="en-GB" sz="1800"/>
              <a:t> = 87</a:t>
            </a:r>
          </a:p>
        </p:txBody>
      </p:sp>
      <p:pic>
        <p:nvPicPr>
          <p:cNvPr id="906" name="Shape 906"/>
          <p:cNvPicPr preferRelativeResize="0"/>
          <p:nvPr/>
        </p:nvPicPr>
        <p:blipFill>
          <a:blip r:embed="rId4">
            <a:alphaModFix/>
          </a:blip>
          <a:stretch>
            <a:fillRect/>
          </a:stretch>
        </p:blipFill>
        <p:spPr>
          <a:xfrm>
            <a:off x="6020173" y="2751749"/>
            <a:ext cx="3123825" cy="2383299"/>
          </a:xfrm>
          <a:prstGeom prst="rect">
            <a:avLst/>
          </a:prstGeom>
          <a:noFill/>
          <a:ln>
            <a:noFill/>
          </a:ln>
        </p:spPr>
      </p:pic>
      <p:sp>
        <p:nvSpPr>
          <p:cNvPr id="907" name="Shape 907"/>
          <p:cNvSpPr txBox="1"/>
          <p:nvPr>
            <p:ph idx="1" type="body"/>
          </p:nvPr>
        </p:nvSpPr>
        <p:spPr>
          <a:xfrm>
            <a:off x="6949850" y="5013875"/>
            <a:ext cx="2106600" cy="928500"/>
          </a:xfrm>
          <a:prstGeom prst="rect">
            <a:avLst/>
          </a:prstGeom>
          <a:noFill/>
          <a:ln>
            <a:noFill/>
          </a:ln>
        </p:spPr>
        <p:txBody>
          <a:bodyPr anchorCtr="0" anchor="t" bIns="45700" lIns="91425" rIns="91425" tIns="45700">
            <a:noAutofit/>
          </a:bodyPr>
          <a:lstStyle/>
          <a:p>
            <a:pPr indent="0" lvl="0" marL="0" rtl="0">
              <a:lnSpc>
                <a:spcPct val="115000"/>
              </a:lnSpc>
              <a:spcBef>
                <a:spcPts val="600"/>
              </a:spcBef>
              <a:buNone/>
            </a:pPr>
            <a:r>
              <a:rPr lang="en-GB" sz="1800"/>
              <a:t>P-value = 0.12</a:t>
            </a: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2" name="Shape 912"/>
        <p:cNvGrpSpPr/>
        <p:nvPr/>
      </p:nvGrpSpPr>
      <p:grpSpPr>
        <a:xfrm>
          <a:off x="0" y="0"/>
          <a:ext cx="0" cy="0"/>
          <a:chOff x="0" y="0"/>
          <a:chExt cx="0" cy="0"/>
        </a:xfrm>
      </p:grpSpPr>
      <p:sp>
        <p:nvSpPr>
          <p:cNvPr id="913" name="Shape 91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Wilcoxon Signed Rank Test</a:t>
            </a:r>
          </a:p>
        </p:txBody>
      </p:sp>
      <p:sp>
        <p:nvSpPr>
          <p:cNvPr id="914" name="Shape 914"/>
          <p:cNvSpPr txBox="1"/>
          <p:nvPr>
            <p:ph idx="1" type="body"/>
          </p:nvPr>
        </p:nvSpPr>
        <p:spPr>
          <a:xfrm>
            <a:off x="323750" y="1600200"/>
            <a:ext cx="8820300" cy="1972800"/>
          </a:xfrm>
          <a:prstGeom prst="rect">
            <a:avLst/>
          </a:prstGeom>
          <a:noFill/>
          <a:ln>
            <a:noFill/>
          </a:ln>
        </p:spPr>
        <p:txBody>
          <a:bodyPr anchorCtr="0" anchor="t" bIns="45700" lIns="91425" rIns="91425" tIns="45700">
            <a:noAutofit/>
          </a:bodyPr>
          <a:lstStyle/>
          <a:p>
            <a:pPr indent="0" lvl="0" marL="0" rtl="0">
              <a:lnSpc>
                <a:spcPct val="115000"/>
              </a:lnSpc>
              <a:spcBef>
                <a:spcPts val="600"/>
              </a:spcBef>
              <a:buNone/>
            </a:pPr>
            <a:r>
              <a:rPr lang="en-GB"/>
              <a:t>H</a:t>
            </a:r>
            <a:r>
              <a:rPr baseline="-25000" lang="en-GB"/>
              <a:t>0</a:t>
            </a:r>
            <a:r>
              <a:rPr lang="en-GB"/>
              <a:t> : distribution of paired differences is</a:t>
            </a:r>
          </a:p>
          <a:p>
            <a:pPr indent="0" lvl="0" marL="0" rtl="0">
              <a:lnSpc>
                <a:spcPct val="115000"/>
              </a:lnSpc>
              <a:spcBef>
                <a:spcPts val="600"/>
              </a:spcBef>
              <a:buNone/>
            </a:pPr>
            <a:r>
              <a:rPr lang="en-GB"/>
              <a:t>       symmetric about zero</a:t>
            </a:r>
          </a:p>
          <a:p>
            <a:pPr indent="0" lvl="0" marL="0" rtl="0">
              <a:lnSpc>
                <a:spcPct val="115000"/>
              </a:lnSpc>
              <a:spcBef>
                <a:spcPts val="0"/>
              </a:spcBef>
              <a:buNone/>
            </a:pPr>
            <a:r>
              <a:t/>
            </a:r>
            <a:endParaRPr sz="1800"/>
          </a:p>
          <a:p>
            <a:pPr indent="-228600" lvl="0" marL="457200" rtl="0">
              <a:lnSpc>
                <a:spcPct val="115000"/>
              </a:lnSpc>
              <a:spcBef>
                <a:spcPts val="600"/>
              </a:spcBef>
            </a:pPr>
            <a:r>
              <a:rPr lang="en-GB"/>
              <a:t>Wilcoxon test p-value = 0.12</a:t>
            </a:r>
          </a:p>
          <a:p>
            <a:pPr indent="-228600" lvl="0" marL="457200" rtl="0">
              <a:lnSpc>
                <a:spcPct val="115000"/>
              </a:lnSpc>
              <a:spcBef>
                <a:spcPts val="600"/>
              </a:spcBef>
            </a:pPr>
            <a:r>
              <a:rPr lang="en-GB"/>
              <a:t>Insufficient evidence to reject the null hypothesis</a:t>
            </a:r>
          </a:p>
          <a:p>
            <a:pPr indent="0" lvl="0" marL="0" rtl="0">
              <a:lnSpc>
                <a:spcPct val="115000"/>
              </a:lnSpc>
              <a:spcBef>
                <a:spcPts val="600"/>
              </a:spcBef>
              <a:buNone/>
            </a:pPr>
            <a:r>
              <a:t/>
            </a:r>
            <a:endParaRPr sz="1800"/>
          </a:p>
          <a:p>
            <a:pPr indent="0" lvl="0" marL="0" rtl="0">
              <a:lnSpc>
                <a:spcPct val="115000"/>
              </a:lnSpc>
              <a:spcBef>
                <a:spcPts val="600"/>
              </a:spcBef>
              <a:buNone/>
            </a:pPr>
            <a:r>
              <a:rPr lang="en-GB"/>
              <a:t>Conclusion: Insufficient evidence to conclude that there is a difference in general health between the two time points</a:t>
            </a:r>
          </a:p>
          <a:p>
            <a:pPr indent="0" lvl="0" marL="0" rtl="0">
              <a:lnSpc>
                <a:spcPct val="115000"/>
              </a:lnSpc>
              <a:spcBef>
                <a:spcPts val="600"/>
              </a:spcBef>
              <a:buNone/>
            </a:pPr>
            <a:r>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9" name="Shape 919"/>
        <p:cNvGrpSpPr/>
        <p:nvPr/>
      </p:nvGrpSpPr>
      <p:grpSpPr>
        <a:xfrm>
          <a:off x="0" y="0"/>
          <a:ext cx="0" cy="0"/>
          <a:chOff x="0" y="0"/>
          <a:chExt cx="0" cy="0"/>
        </a:xfrm>
      </p:grpSpPr>
      <p:sp>
        <p:nvSpPr>
          <p:cNvPr id="920" name="Shape 92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Wilcoxon Signed Rank Test</a:t>
            </a:r>
          </a:p>
        </p:txBody>
      </p:sp>
      <p:sp>
        <p:nvSpPr>
          <p:cNvPr id="921" name="Shape 921"/>
          <p:cNvSpPr txBox="1"/>
          <p:nvPr>
            <p:ph idx="1" type="body"/>
          </p:nvPr>
        </p:nvSpPr>
        <p:spPr>
          <a:xfrm>
            <a:off x="323750" y="1600200"/>
            <a:ext cx="8820300" cy="1972800"/>
          </a:xfrm>
          <a:prstGeom prst="rect">
            <a:avLst/>
          </a:prstGeom>
          <a:noFill/>
          <a:ln>
            <a:noFill/>
          </a:ln>
        </p:spPr>
        <p:txBody>
          <a:bodyPr anchorCtr="0" anchor="t" bIns="45700" lIns="91425" rIns="91425" tIns="45700">
            <a:noAutofit/>
          </a:bodyPr>
          <a:lstStyle/>
          <a:p>
            <a:pPr indent="-69850" lvl="0" marL="0" rtl="0">
              <a:lnSpc>
                <a:spcPct val="115000"/>
              </a:lnSpc>
              <a:spcBef>
                <a:spcPts val="600"/>
              </a:spcBef>
              <a:buClr>
                <a:schemeClr val="dk1"/>
              </a:buClr>
              <a:buSzPct val="39285"/>
              <a:buFont typeface="Arial"/>
              <a:buNone/>
            </a:pPr>
            <a:r>
              <a:rPr i="1" lang="en-GB" sz="2800"/>
              <a:t>Note:</a:t>
            </a:r>
          </a:p>
          <a:p>
            <a:pPr indent="-69850" lvl="0" marL="0" rtl="0">
              <a:lnSpc>
                <a:spcPct val="115000"/>
              </a:lnSpc>
              <a:spcBef>
                <a:spcPts val="600"/>
              </a:spcBef>
              <a:buClr>
                <a:schemeClr val="dk1"/>
              </a:buClr>
              <a:buSzPct val="39285"/>
              <a:buFont typeface="Arial"/>
              <a:buNone/>
            </a:pPr>
            <a:r>
              <a:rPr lang="en-GB" sz="2800"/>
              <a:t>Validity of assumptions</a:t>
            </a:r>
          </a:p>
          <a:p>
            <a:pPr indent="-69850" lvl="0" marL="0" rtl="0">
              <a:lnSpc>
                <a:spcPct val="115000"/>
              </a:lnSpc>
              <a:spcBef>
                <a:spcPts val="600"/>
              </a:spcBef>
              <a:buClr>
                <a:schemeClr val="dk1"/>
              </a:buClr>
              <a:buSzPct val="39285"/>
              <a:buFont typeface="Arial"/>
              <a:buNone/>
            </a:pPr>
            <a:r>
              <a:rPr lang="en-GB" sz="2800"/>
              <a:t>may affect results.</a:t>
            </a:r>
          </a:p>
          <a:p>
            <a:pPr indent="0" lvl="0" marL="0" rtl="0">
              <a:lnSpc>
                <a:spcPct val="115000"/>
              </a:lnSpc>
              <a:spcBef>
                <a:spcPts val="600"/>
              </a:spcBef>
              <a:buNone/>
            </a:pPr>
            <a:r>
              <a:t/>
            </a:r>
            <a:endParaRPr/>
          </a:p>
          <a:p>
            <a:pPr indent="-69850" lvl="0" marL="0" rtl="0">
              <a:lnSpc>
                <a:spcPct val="115000"/>
              </a:lnSpc>
              <a:spcBef>
                <a:spcPts val="600"/>
              </a:spcBef>
              <a:buClr>
                <a:schemeClr val="dk1"/>
              </a:buClr>
              <a:buSzPct val="55000"/>
              <a:buFont typeface="Arial"/>
              <a:buNone/>
            </a:pPr>
            <a:r>
              <a:rPr lang="en-GB" sz="2000" strike="sngStrike"/>
              <a:t>H</a:t>
            </a:r>
            <a:r>
              <a:rPr baseline="-25000" lang="en-GB" sz="2000" strike="sngStrike"/>
              <a:t>0</a:t>
            </a:r>
            <a:r>
              <a:rPr lang="en-GB" sz="2000" strike="sngStrike"/>
              <a:t> : medians of the two samples are different</a:t>
            </a:r>
          </a:p>
          <a:p>
            <a:pPr indent="-69850" lvl="0" marL="0" rtl="0">
              <a:lnSpc>
                <a:spcPct val="115000"/>
              </a:lnSpc>
              <a:spcBef>
                <a:spcPts val="600"/>
              </a:spcBef>
              <a:buClr>
                <a:schemeClr val="dk1"/>
              </a:buClr>
              <a:buSzPct val="55000"/>
              <a:buFont typeface="Arial"/>
              <a:buNone/>
            </a:pPr>
            <a:r>
              <a:rPr lang="en-GB" sz="2000"/>
              <a:t>H</a:t>
            </a:r>
            <a:r>
              <a:rPr baseline="-25000" lang="en-GB" sz="2000"/>
              <a:t>0</a:t>
            </a:r>
            <a:r>
              <a:rPr lang="en-GB" sz="2000"/>
              <a:t> : distribution of paired differences is</a:t>
            </a:r>
          </a:p>
          <a:p>
            <a:pPr indent="-69850" lvl="0" marL="0" rtl="0">
              <a:lnSpc>
                <a:spcPct val="115000"/>
              </a:lnSpc>
              <a:spcBef>
                <a:spcPts val="600"/>
              </a:spcBef>
              <a:buClr>
                <a:schemeClr val="dk1"/>
              </a:buClr>
              <a:buSzPct val="55000"/>
              <a:buFont typeface="Arial"/>
              <a:buNone/>
            </a:pPr>
            <a:r>
              <a:rPr lang="en-GB" sz="2000"/>
              <a:t>       symmetric about zero</a:t>
            </a:r>
          </a:p>
          <a:p>
            <a:pPr indent="0" lvl="0" marL="0" rtl="0">
              <a:lnSpc>
                <a:spcPct val="115000"/>
              </a:lnSpc>
              <a:spcBef>
                <a:spcPts val="600"/>
              </a:spcBef>
              <a:buNone/>
            </a:pPr>
            <a:r>
              <a:t/>
            </a:r>
            <a:endParaRPr sz="2000"/>
          </a:p>
        </p:txBody>
      </p:sp>
      <p:pic>
        <p:nvPicPr>
          <p:cNvPr id="922" name="Shape 922"/>
          <p:cNvPicPr preferRelativeResize="0"/>
          <p:nvPr/>
        </p:nvPicPr>
        <p:blipFill>
          <a:blip r:embed="rId3">
            <a:alphaModFix/>
          </a:blip>
          <a:stretch>
            <a:fillRect/>
          </a:stretch>
        </p:blipFill>
        <p:spPr>
          <a:xfrm>
            <a:off x="5244400" y="990525"/>
            <a:ext cx="3486150" cy="552450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6" name="Shape 926"/>
        <p:cNvGrpSpPr/>
        <p:nvPr/>
      </p:nvGrpSpPr>
      <p:grpSpPr>
        <a:xfrm>
          <a:off x="0" y="0"/>
          <a:ext cx="0" cy="0"/>
          <a:chOff x="0" y="0"/>
          <a:chExt cx="0" cy="0"/>
        </a:xfrm>
      </p:grpSpPr>
      <p:sp>
        <p:nvSpPr>
          <p:cNvPr id="927" name="Shape 92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Advantages and Limitations</a:t>
            </a:r>
          </a:p>
        </p:txBody>
      </p:sp>
      <p:sp>
        <p:nvSpPr>
          <p:cNvPr id="928" name="Shape 928"/>
          <p:cNvSpPr txBox="1"/>
          <p:nvPr>
            <p:ph idx="1" type="body"/>
          </p:nvPr>
        </p:nvSpPr>
        <p:spPr>
          <a:xfrm>
            <a:off x="457200" y="1600200"/>
            <a:ext cx="8229600" cy="45261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Easy to apply</a:t>
            </a:r>
          </a:p>
          <a:p>
            <a:pPr indent="-342900" lvl="0" marL="342900" marR="0" rtl="0" algn="l">
              <a:lnSpc>
                <a:spcPct val="90000"/>
              </a:lnSpc>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Powerful</a:t>
            </a:r>
          </a:p>
          <a:p>
            <a:pPr indent="-285750" lvl="1" marL="742950" marR="0" rtl="0" algn="l">
              <a:lnSpc>
                <a:spcPct val="90000"/>
              </a:lnSpc>
              <a:spcBef>
                <a:spcPts val="560"/>
              </a:spcBef>
              <a:spcAft>
                <a:spcPts val="0"/>
              </a:spcAft>
              <a:buClr>
                <a:schemeClr val="dk1"/>
              </a:buClr>
              <a:buSzPct val="100000"/>
              <a:buFont typeface="Arial"/>
              <a:buChar char="–"/>
            </a:pPr>
            <a:r>
              <a:rPr lang="en-GB"/>
              <a:t>Utilises</a:t>
            </a:r>
            <a:r>
              <a:rPr b="0" i="0" lang="en-GB" sz="2800" u="none" cap="none" strike="noStrike">
                <a:solidFill>
                  <a:schemeClr val="dk1"/>
                </a:solidFill>
                <a:latin typeface="Calibri"/>
                <a:ea typeface="Calibri"/>
                <a:cs typeface="Calibri"/>
                <a:sym typeface="Calibri"/>
              </a:rPr>
              <a:t> more information than t</a:t>
            </a:r>
            <a:r>
              <a:rPr lang="en-GB"/>
              <a:t>he S</a:t>
            </a:r>
            <a:r>
              <a:rPr b="0" i="0" lang="en-GB" sz="2800" u="none" cap="none" strike="noStrike">
                <a:solidFill>
                  <a:schemeClr val="dk1"/>
                </a:solidFill>
                <a:latin typeface="Calibri"/>
                <a:ea typeface="Calibri"/>
                <a:cs typeface="Calibri"/>
                <a:sym typeface="Calibri"/>
              </a:rPr>
              <a:t>ign test</a:t>
            </a:r>
            <a:br>
              <a:rPr lang="en-GB"/>
            </a:br>
            <a:r>
              <a:rPr lang="en-GB"/>
              <a:t>(but less than the paired t-test)</a:t>
            </a:r>
          </a:p>
          <a:p>
            <a:pPr indent="-342900" lvl="0" marL="342900" marR="0" rtl="0" algn="l">
              <a:lnSpc>
                <a:spcPct val="90000"/>
              </a:lnSpc>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Sometimes misinterpreted</a:t>
            </a:r>
          </a:p>
          <a:p>
            <a:pPr lvl="1" marR="0" rtl="0" algn="l">
              <a:lnSpc>
                <a:spcPct val="90000"/>
              </a:lnSpc>
              <a:spcBef>
                <a:spcPts val="640"/>
              </a:spcBef>
              <a:spcAft>
                <a:spcPts val="0"/>
              </a:spcAft>
              <a:buClr>
                <a:schemeClr val="dk1"/>
              </a:buClr>
              <a:buSzPct val="100000"/>
              <a:buFont typeface="Arial"/>
              <a:buChar char="–"/>
            </a:pPr>
            <a:r>
              <a:rPr lang="en-GB"/>
              <a:t>Assumes symmetry of difference scores about the true median difference</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