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Microsoft_Equation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 id="2147483696" r:id="rId2"/>
    <p:sldMasterId id="2147483720" r:id="rId3"/>
    <p:sldMasterId id="2147483732" r:id="rId4"/>
    <p:sldMasterId id="2147483756" r:id="rId5"/>
    <p:sldMasterId id="2147483768" r:id="rId6"/>
    <p:sldMasterId id="2147483861" r:id="rId7"/>
  </p:sldMasterIdLst>
  <p:notesMasterIdLst>
    <p:notesMasterId r:id="rId96"/>
  </p:notesMasterIdLst>
  <p:handoutMasterIdLst>
    <p:handoutMasterId r:id="rId97"/>
  </p:handoutMasterIdLst>
  <p:sldIdLst>
    <p:sldId id="412" r:id="rId8"/>
    <p:sldId id="517" r:id="rId9"/>
    <p:sldId id="420" r:id="rId10"/>
    <p:sldId id="426" r:id="rId11"/>
    <p:sldId id="429" r:id="rId12"/>
    <p:sldId id="430" r:id="rId13"/>
    <p:sldId id="431" r:id="rId14"/>
    <p:sldId id="432" r:id="rId15"/>
    <p:sldId id="479" r:id="rId16"/>
    <p:sldId id="480" r:id="rId17"/>
    <p:sldId id="481" r:id="rId18"/>
    <p:sldId id="482" r:id="rId19"/>
    <p:sldId id="483" r:id="rId20"/>
    <p:sldId id="464" r:id="rId21"/>
    <p:sldId id="471" r:id="rId22"/>
    <p:sldId id="449" r:id="rId23"/>
    <p:sldId id="450" r:id="rId24"/>
    <p:sldId id="451" r:id="rId25"/>
    <p:sldId id="458" r:id="rId26"/>
    <p:sldId id="460" r:id="rId27"/>
    <p:sldId id="454" r:id="rId28"/>
    <p:sldId id="453" r:id="rId29"/>
    <p:sldId id="459" r:id="rId30"/>
    <p:sldId id="455" r:id="rId31"/>
    <p:sldId id="462" r:id="rId32"/>
    <p:sldId id="463" r:id="rId33"/>
    <p:sldId id="461" r:id="rId34"/>
    <p:sldId id="465" r:id="rId35"/>
    <p:sldId id="469" r:id="rId36"/>
    <p:sldId id="467" r:id="rId37"/>
    <p:sldId id="466" r:id="rId38"/>
    <p:sldId id="476" r:id="rId39"/>
    <p:sldId id="470" r:id="rId40"/>
    <p:sldId id="478" r:id="rId41"/>
    <p:sldId id="477" r:id="rId42"/>
    <p:sldId id="468" r:id="rId43"/>
    <p:sldId id="456" r:id="rId44"/>
    <p:sldId id="457" r:id="rId45"/>
    <p:sldId id="452" r:id="rId46"/>
    <p:sldId id="434" r:id="rId47"/>
    <p:sldId id="435" r:id="rId48"/>
    <p:sldId id="436" r:id="rId49"/>
    <p:sldId id="437" r:id="rId50"/>
    <p:sldId id="438" r:id="rId51"/>
    <p:sldId id="439" r:id="rId52"/>
    <p:sldId id="440" r:id="rId53"/>
    <p:sldId id="441" r:id="rId54"/>
    <p:sldId id="442" r:id="rId55"/>
    <p:sldId id="443" r:id="rId56"/>
    <p:sldId id="444" r:id="rId57"/>
    <p:sldId id="445" r:id="rId58"/>
    <p:sldId id="446" r:id="rId59"/>
    <p:sldId id="447" r:id="rId60"/>
    <p:sldId id="472" r:id="rId61"/>
    <p:sldId id="484" r:id="rId62"/>
    <p:sldId id="473" r:id="rId63"/>
    <p:sldId id="486" r:id="rId64"/>
    <p:sldId id="487" r:id="rId65"/>
    <p:sldId id="488" r:id="rId66"/>
    <p:sldId id="489" r:id="rId67"/>
    <p:sldId id="490" r:id="rId68"/>
    <p:sldId id="491" r:id="rId69"/>
    <p:sldId id="492" r:id="rId70"/>
    <p:sldId id="493" r:id="rId71"/>
    <p:sldId id="494" r:id="rId72"/>
    <p:sldId id="495" r:id="rId73"/>
    <p:sldId id="496" r:id="rId74"/>
    <p:sldId id="497" r:id="rId75"/>
    <p:sldId id="498" r:id="rId76"/>
    <p:sldId id="499" r:id="rId77"/>
    <p:sldId id="500" r:id="rId78"/>
    <p:sldId id="501" r:id="rId79"/>
    <p:sldId id="502" r:id="rId80"/>
    <p:sldId id="503"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516" r:id="rId94"/>
    <p:sldId id="474" r:id="rId95"/>
  </p:sldIdLst>
  <p:sldSz cx="10080625" cy="7559675"/>
  <p:notesSz cx="7772400" cy="10058400"/>
  <p:defaultText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072" y="-104"/>
      </p:cViewPr>
      <p:guideLst>
        <p:guide orient="horz" pos="2161"/>
        <p:guide pos="2880"/>
      </p:guideLst>
    </p:cSldViewPr>
  </p:slideViewPr>
  <p:notesTextViewPr>
    <p:cViewPr>
      <p:scale>
        <a:sx n="100" d="100"/>
        <a:sy n="100" d="100"/>
      </p:scale>
      <p:origin x="0" y="0"/>
    </p:cViewPr>
  </p:notesTextViewPr>
  <p:sorterViewPr>
    <p:cViewPr>
      <p:scale>
        <a:sx n="66" d="100"/>
        <a:sy n="66" d="100"/>
      </p:scale>
      <p:origin x="0" y="593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heme" Target="theme/theme1.xml"/><Relationship Id="rId10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notesMaster" Target="notesMasters/notesMaster1.xml"/><Relationship Id="rId97" Type="http://schemas.openxmlformats.org/officeDocument/2006/relationships/handoutMaster" Target="handoutMasters/handoutMaster1.xml"/><Relationship Id="rId98" Type="http://schemas.openxmlformats.org/officeDocument/2006/relationships/printerSettings" Target="printerSettings/printerSettings1.bin"/><Relationship Id="rId99" Type="http://schemas.openxmlformats.org/officeDocument/2006/relationships/presProps" Target="presProps.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100" Type="http://schemas.openxmlformats.org/officeDocument/2006/relationships/viewProps" Target="viewProp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04800" y="304800"/>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3" name="Date Placeholder 2"/>
          <p:cNvSpPr>
            <a:spLocks noGrp="1"/>
          </p:cNvSpPr>
          <p:nvPr>
            <p:ph type="dt" sz="quarter" idx="1"/>
          </p:nvPr>
        </p:nvSpPr>
        <p:spPr>
          <a:xfrm>
            <a:off x="4114800" y="304800"/>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endParaRPr/>
          </a:p>
        </p:txBody>
      </p:sp>
      <p:sp>
        <p:nvSpPr>
          <p:cNvPr id="4" name="Footer Placeholder 3"/>
          <p:cNvSpPr>
            <a:spLocks noGrp="1"/>
          </p:cNvSpPr>
          <p:nvPr>
            <p:ph type="ftr" sz="quarter" idx="2"/>
          </p:nvPr>
        </p:nvSpPr>
        <p:spPr>
          <a:xfrm>
            <a:off x="228600" y="9555162"/>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5" name="Slide Number Placeholder 4"/>
          <p:cNvSpPr>
            <a:spLocks noGrp="1"/>
          </p:cNvSpPr>
          <p:nvPr>
            <p:ph type="sldNum" sz="quarter" idx="3"/>
          </p:nvPr>
        </p:nvSpPr>
        <p:spPr>
          <a:xfrm>
            <a:off x="4114800" y="9555162"/>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r>
              <a:rPr lang="en-US" smtClean="0"/>
              <a:t>‹#›</a:t>
            </a:r>
          </a:p>
        </p:txBody>
      </p:sp>
    </p:spTree>
    <p:extLst>
      <p:ext uri="{BB962C8B-B14F-4D97-AF65-F5344CB8AC3E}">
        <p14:creationId xmlns:p14="http://schemas.microsoft.com/office/powerpoint/2010/main" val="126314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72840" cy="502560"/>
          </a:xfrm>
          <a:prstGeom prst="rect">
            <a:avLst/>
          </a:prstGeom>
        </p:spPr>
        <p:txBody>
          <a:bodyPr wrap="square" lIns="0" tIns="0" rIns="0" bIns="0" anchorCtr="0"/>
          <a:lstStyle>
            <a:lvl1pPr algn="l">
              <a:defRPr sz="1400" kern="0">
                <a:solidFill>
                  <a:srgbClr val="000000"/>
                </a:solidFill>
                <a:latin typeface="Times New Roman" charset="0"/>
              </a:defRPr>
            </a:lvl1pPr>
          </a:lstStyle>
          <a:p>
            <a:endParaRPr lang="en-US" dirty="0"/>
          </a:p>
        </p:txBody>
      </p:sp>
      <p:sp>
        <p:nvSpPr>
          <p:cNvPr id="3" name="Date Placeholder 2"/>
          <p:cNvSpPr>
            <a:spLocks noGrp="1"/>
          </p:cNvSpPr>
          <p:nvPr>
            <p:ph type="dt" idx="1"/>
          </p:nvPr>
        </p:nvSpPr>
        <p:spPr>
          <a:xfrm>
            <a:off x="4399200" y="0"/>
            <a:ext cx="3372840" cy="502560"/>
          </a:xfrm>
          <a:prstGeom prst="rect">
            <a:avLst/>
          </a:prstGeom>
        </p:spPr>
        <p:txBody>
          <a:bodyPr wrap="square" lIns="0" tIns="0" rIns="0" bIns="0" anchorCtr="0"/>
          <a:lstStyle>
            <a:lvl1pPr algn="r">
              <a:defRPr sz="1400" kern="0">
                <a:solidFill>
                  <a:srgbClr val="000000"/>
                </a:solidFill>
                <a:latin typeface="Times New Roman" charset="0"/>
              </a:defRPr>
            </a:lvl1pPr>
          </a:lstStyle>
          <a:p>
            <a:endParaRPr lang="en-US" dirty="0"/>
          </a:p>
        </p:txBody>
      </p:sp>
      <p:sp>
        <p:nvSpPr>
          <p:cNvPr id="4" name="Slide Image Placeholder 3"/>
          <p:cNvSpPr>
            <a:spLocks noGrp="1" noRot="1" noChangeAspect="1"/>
          </p:cNvSpPr>
          <p:nvPr>
            <p:ph type="sldImg" idx="2"/>
          </p:nvPr>
        </p:nvSpPr>
        <p:spPr>
          <a:xfrm>
            <a:off x="1371600" y="763588"/>
            <a:ext cx="5029200" cy="3771900"/>
          </a:xfrm>
          <a:prstGeom prst="rect">
            <a:avLst/>
          </a:prstGeom>
          <a:noFill/>
          <a:ln w="12700">
            <a:solidFill>
              <a:prstClr val="black"/>
            </a:solidFill>
          </a:ln>
        </p:spPr>
        <p:txBody>
          <a:bodyPr wrap="square" lIns="0" tIns="0" rIns="0" bIns="0" anchor="ctr" anchorCtr="0"/>
          <a:lstStyle/>
          <a:p>
            <a:endParaRPr lang="en-US"/>
          </a:p>
        </p:txBody>
      </p:sp>
      <p:sp>
        <p:nvSpPr>
          <p:cNvPr id="5" name="Notes Placeholder 4"/>
          <p:cNvSpPr>
            <a:spLocks noGrp="1"/>
          </p:cNvSpPr>
          <p:nvPr>
            <p:ph type="body" sz="quarter" idx="3"/>
          </p:nvPr>
        </p:nvSpPr>
        <p:spPr>
          <a:xfrm>
            <a:off x="777240" y="4777560"/>
            <a:ext cx="6217560" cy="4525920"/>
          </a:xfrm>
          <a:prstGeom prst="rect">
            <a:avLst/>
          </a:prstGeom>
        </p:spPr>
        <p:txBody>
          <a:bodyPr wrap="square" lIns="0" tIns="0" rIns="0" bIns="0" anchorCtr="0"/>
          <a:lstStyle/>
          <a:p>
            <a:pPr lvl="0"/>
            <a:r>
              <a:rPr lang="en-US" smtClean="0"/>
              <a:t>Click to edit the notes format</a:t>
            </a:r>
          </a:p>
        </p:txBody>
      </p:sp>
      <p:sp>
        <p:nvSpPr>
          <p:cNvPr id="6" name="Footer Placeholder 5"/>
          <p:cNvSpPr>
            <a:spLocks noGrp="1"/>
          </p:cNvSpPr>
          <p:nvPr>
            <p:ph type="ftr" sz="quarter" idx="4"/>
          </p:nvPr>
        </p:nvSpPr>
        <p:spPr>
          <a:xfrm>
            <a:off x="0" y="9555480"/>
            <a:ext cx="3372840" cy="502560"/>
          </a:xfrm>
          <a:prstGeom prst="rect">
            <a:avLst/>
          </a:prstGeom>
        </p:spPr>
        <p:txBody>
          <a:bodyPr wrap="square" lIns="0" tIns="0" rIns="0" bIns="0" anchor="b" anchorCtr="0"/>
          <a:lstStyle>
            <a:lvl1pPr algn="l">
              <a:defRPr sz="1400" kern="0">
                <a:solidFill>
                  <a:srgbClr val="000000"/>
                </a:solidFill>
                <a:latin typeface="Times New Roman" charset="0"/>
              </a:defRPr>
            </a:lvl1pPr>
          </a:lstStyle>
          <a:p>
            <a:endParaRPr lang="en-US" dirty="0"/>
          </a:p>
        </p:txBody>
      </p:sp>
      <p:sp>
        <p:nvSpPr>
          <p:cNvPr id="7" name="Slide Number Placeholder 6"/>
          <p:cNvSpPr>
            <a:spLocks noGrp="1"/>
          </p:cNvSpPr>
          <p:nvPr>
            <p:ph type="sldNum" sz="quarter" idx="5"/>
          </p:nvPr>
        </p:nvSpPr>
        <p:spPr>
          <a:xfrm>
            <a:off x="4399200" y="9555480"/>
            <a:ext cx="3372840" cy="502560"/>
          </a:xfrm>
          <a:prstGeom prst="rect">
            <a:avLst/>
          </a:prstGeom>
        </p:spPr>
        <p:txBody>
          <a:bodyPr wrap="square" lIns="0" tIns="0" rIns="0" bIns="0" anchor="b" anchorCtr="0"/>
          <a:lstStyle>
            <a:lvl1pPr algn="r">
              <a:defRPr sz="1400" kern="0">
                <a:solidFill>
                  <a:srgbClr val="000000"/>
                </a:solidFill>
                <a:latin typeface="Times New Roman" charset="0"/>
              </a:defRPr>
            </a:lvl1pPr>
          </a:lstStyle>
          <a:p>
            <a:r>
              <a:rPr lang="en-US" dirty="0" smtClean="0"/>
              <a:t>&lt;number&gt;</a:t>
            </a:r>
            <a:endParaRPr lang="en-US" dirty="0"/>
          </a:p>
        </p:txBody>
      </p:sp>
    </p:spTree>
    <p:extLst>
      <p:ext uri="{BB962C8B-B14F-4D97-AF65-F5344CB8AC3E}">
        <p14:creationId xmlns:p14="http://schemas.microsoft.com/office/powerpoint/2010/main" val="3729539429"/>
      </p:ext>
    </p:extLst>
  </p:cSld>
  <p:clrMap bg1="lt1" tx1="dk1" bg2="lt2" tx2="dk2" accent1="accent1" accent2="accent2" accent3="accent3" accent4="accent4" accent5="accent5" accent6="accent6" hlink="hlink" folHlink="folHlink"/>
  <p:notesStyle>
    <a:lvl1pPr marL="215403" indent="0" algn="l" defTabSz="911841" rtl="0" eaLnBrk="1" latinLnBrk="0" hangingPunct="1">
      <a:defRPr sz="2000" kern="1200">
        <a:solidFill>
          <a:srgbClr val="000000"/>
        </a:solidFill>
        <a:latin typeface="Liberation Sans"/>
        <a:ea typeface="+mn-ea"/>
        <a:cs typeface="+mn-cs"/>
      </a:defRPr>
    </a:lvl1pPr>
    <a:lvl2pPr marL="455920" algn="l" defTabSz="911841" rtl="0" eaLnBrk="1" latinLnBrk="0" hangingPunct="1">
      <a:defRPr sz="1200" kern="1200">
        <a:solidFill>
          <a:schemeClr val="tx1"/>
        </a:solidFill>
        <a:latin typeface="+mn-lt"/>
        <a:ea typeface="+mn-ea"/>
        <a:cs typeface="+mn-cs"/>
      </a:defRPr>
    </a:lvl2pPr>
    <a:lvl3pPr marL="911841" algn="l" defTabSz="911841" rtl="0" eaLnBrk="1" latinLnBrk="0" hangingPunct="1">
      <a:defRPr sz="1200" kern="1200">
        <a:solidFill>
          <a:schemeClr val="tx1"/>
        </a:solidFill>
        <a:latin typeface="+mn-lt"/>
        <a:ea typeface="+mn-ea"/>
        <a:cs typeface="+mn-cs"/>
      </a:defRPr>
    </a:lvl3pPr>
    <a:lvl4pPr marL="1367765" algn="l" defTabSz="911841" rtl="0" eaLnBrk="1" latinLnBrk="0" hangingPunct="1">
      <a:defRPr sz="1200" kern="1200">
        <a:solidFill>
          <a:schemeClr val="tx1"/>
        </a:solidFill>
        <a:latin typeface="+mn-lt"/>
        <a:ea typeface="+mn-ea"/>
        <a:cs typeface="+mn-cs"/>
      </a:defRPr>
    </a:lvl4pPr>
    <a:lvl5pPr marL="1823687" algn="l" defTabSz="911841" rtl="0" eaLnBrk="1" latinLnBrk="0" hangingPunct="1">
      <a:defRPr sz="1200" kern="1200">
        <a:solidFill>
          <a:schemeClr val="tx1"/>
        </a:solidFill>
        <a:latin typeface="+mn-lt"/>
        <a:ea typeface="+mn-ea"/>
        <a:cs typeface="+mn-cs"/>
      </a:defRPr>
    </a:lvl5pPr>
    <a:lvl6pPr marL="2279607" algn="l" defTabSz="911841" rtl="0" eaLnBrk="1" latinLnBrk="0" hangingPunct="1">
      <a:defRPr sz="1200" kern="1200">
        <a:solidFill>
          <a:schemeClr val="tx1"/>
        </a:solidFill>
        <a:latin typeface="+mn-lt"/>
        <a:ea typeface="+mn-ea"/>
        <a:cs typeface="+mn-cs"/>
      </a:defRPr>
    </a:lvl6pPr>
    <a:lvl7pPr marL="2735533" algn="l" defTabSz="911841" rtl="0" eaLnBrk="1" latinLnBrk="0" hangingPunct="1">
      <a:defRPr sz="1200" kern="1200">
        <a:solidFill>
          <a:schemeClr val="tx1"/>
        </a:solidFill>
        <a:latin typeface="+mn-lt"/>
        <a:ea typeface="+mn-ea"/>
        <a:cs typeface="+mn-cs"/>
      </a:defRPr>
    </a:lvl7pPr>
    <a:lvl8pPr marL="3191454" algn="l" defTabSz="911841" rtl="0" eaLnBrk="1" latinLnBrk="0" hangingPunct="1">
      <a:defRPr sz="1200" kern="1200">
        <a:solidFill>
          <a:schemeClr val="tx1"/>
        </a:solidFill>
        <a:latin typeface="+mn-lt"/>
        <a:ea typeface="+mn-ea"/>
        <a:cs typeface="+mn-cs"/>
      </a:defRPr>
    </a:lvl8pPr>
    <a:lvl9pPr marL="3647378" algn="l" defTabSz="9118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E81A-44DE-D443-9501-F8EA5DDC571C}" type="slidenum">
              <a:rPr lang="en-US"/>
              <a:pPr/>
              <a:t>21</a:t>
            </a:fld>
            <a:endParaRPr lang="en-US"/>
          </a:p>
        </p:txBody>
      </p:sp>
      <p:sp>
        <p:nvSpPr>
          <p:cNvPr id="1193986"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3987"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80306-DE13-AD41-B2EB-61316CF2B2B6}" type="slidenum">
              <a:rPr lang="zh-CN" altLang="en-US"/>
              <a:pPr/>
              <a:t>78</a:t>
            </a:fld>
            <a:endParaRPr lang="en-US" altLang="zh-CN"/>
          </a:p>
        </p:txBody>
      </p:sp>
      <p:sp>
        <p:nvSpPr>
          <p:cNvPr id="77826"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A5816-0C0D-C740-8213-9FB77A575830}" type="slidenum">
              <a:rPr lang="en-US"/>
              <a:pPr/>
              <a:t>22</a:t>
            </a:fld>
            <a:endParaRPr lang="en-US"/>
          </a:p>
        </p:txBody>
      </p:sp>
      <p:sp>
        <p:nvSpPr>
          <p:cNvPr id="1191938"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1939"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62EBD-90B9-2448-B588-7C0593AF4115}" type="slidenum">
              <a:rPr lang="en-US"/>
              <a:pPr/>
              <a:t>24</a:t>
            </a:fld>
            <a:endParaRPr lang="en-US"/>
          </a:p>
        </p:txBody>
      </p:sp>
      <p:sp>
        <p:nvSpPr>
          <p:cNvPr id="1196034"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6035"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C1B87-AD71-D64E-8E0D-B864DD3E202B}" type="slidenum">
              <a:rPr lang="en-US"/>
              <a:pPr/>
              <a:t>37</a:t>
            </a:fld>
            <a:endParaRPr lang="en-US"/>
          </a:p>
        </p:txBody>
      </p:sp>
      <p:sp>
        <p:nvSpPr>
          <p:cNvPr id="1198082" name="Rectangle 2"/>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4356" tIns="49526" rIns="104356" bIns="49526"/>
          <a:lstStyle/>
          <a:p>
            <a:endParaRPr lang="en-US"/>
          </a:p>
        </p:txBody>
      </p:sp>
      <p:sp>
        <p:nvSpPr>
          <p:cNvPr id="1198083" name="Rectangle 3"/>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21EE9-329E-1A46-AED3-D95C54CB65E8}" type="slidenum">
              <a:rPr lang="en-US"/>
              <a:pPr/>
              <a:t>38</a:t>
            </a:fld>
            <a:endParaRPr lang="en-US"/>
          </a:p>
        </p:txBody>
      </p:sp>
      <p:sp>
        <p:nvSpPr>
          <p:cNvPr id="1200130"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120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arxiv.org</a:t>
            </a:r>
            <a:r>
              <a:rPr lang="en-US" dirty="0" smtClean="0"/>
              <a:t>/abs/1112.6209</a:t>
            </a:r>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149399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133520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en.wikibooks.org</a:t>
            </a:r>
            <a:r>
              <a:rPr lang="en-US" dirty="0" smtClean="0"/>
              <a:t>/wiki/</a:t>
            </a:r>
            <a:r>
              <a:rPr lang="en-US" dirty="0" err="1" smtClean="0"/>
              <a:t>Data_Mining_Algorithms_In_R</a:t>
            </a:r>
            <a:r>
              <a:rPr lang="en-US" dirty="0" smtClean="0"/>
              <a:t>/Clustering/K-Means </a:t>
            </a:r>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378603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73CBC-4FCD-EC44-8D50-362E5BC73574}" type="slidenum">
              <a:rPr lang="zh-CN" altLang="en-US"/>
              <a:pPr/>
              <a:t>77</a:t>
            </a:fld>
            <a:endParaRPr lang="en-US" altLang="zh-CN"/>
          </a:p>
        </p:txBody>
      </p:sp>
      <p:sp>
        <p:nvSpPr>
          <p:cNvPr id="75778"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3"/>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8"/>
            <a:ext cx="7056438" cy="1931917"/>
          </a:xfrm>
        </p:spPr>
        <p:txBody>
          <a:bodyPr/>
          <a:lstStyle>
            <a:lvl1pPr marL="0" indent="0" algn="ctr">
              <a:buNone/>
              <a:defRPr>
                <a:solidFill>
                  <a:schemeClr val="tx1">
                    <a:tint val="75000"/>
                  </a:schemeClr>
                </a:solidFill>
              </a:defRPr>
            </a:lvl1pPr>
            <a:lvl2pPr marL="503816" indent="0" algn="ctr">
              <a:buNone/>
              <a:defRPr>
                <a:solidFill>
                  <a:schemeClr val="tx1">
                    <a:tint val="75000"/>
                  </a:schemeClr>
                </a:solidFill>
              </a:defRPr>
            </a:lvl2pPr>
            <a:lvl3pPr marL="1007630" indent="0" algn="ctr">
              <a:buNone/>
              <a:defRPr>
                <a:solidFill>
                  <a:schemeClr val="tx1">
                    <a:tint val="75000"/>
                  </a:schemeClr>
                </a:solidFill>
              </a:defRPr>
            </a:lvl3pPr>
            <a:lvl4pPr marL="1511445" indent="0" algn="ctr">
              <a:buNone/>
              <a:defRPr>
                <a:solidFill>
                  <a:schemeClr val="tx1">
                    <a:tint val="75000"/>
                  </a:schemeClr>
                </a:solidFill>
              </a:defRPr>
            </a:lvl4pPr>
            <a:lvl5pPr marL="2015259" indent="0" algn="ctr">
              <a:buNone/>
              <a:defRPr>
                <a:solidFill>
                  <a:schemeClr val="tx1">
                    <a:tint val="75000"/>
                  </a:schemeClr>
                </a:solidFill>
              </a:defRPr>
            </a:lvl5pPr>
            <a:lvl6pPr marL="2519074" indent="0" algn="ctr">
              <a:buNone/>
              <a:defRPr>
                <a:solidFill>
                  <a:schemeClr val="tx1">
                    <a:tint val="75000"/>
                  </a:schemeClr>
                </a:solidFill>
              </a:defRPr>
            </a:lvl6pPr>
            <a:lvl7pPr marL="3022888" indent="0" algn="ctr">
              <a:buNone/>
              <a:defRPr>
                <a:solidFill>
                  <a:schemeClr val="tx1">
                    <a:tint val="75000"/>
                  </a:schemeClr>
                </a:solidFill>
              </a:defRPr>
            </a:lvl7pPr>
            <a:lvl8pPr marL="3526703" indent="0" algn="ctr">
              <a:buNone/>
              <a:defRPr>
                <a:solidFill>
                  <a:schemeClr val="tx1">
                    <a:tint val="75000"/>
                  </a:schemeClr>
                </a:solidFill>
              </a:defRPr>
            </a:lvl8pPr>
            <a:lvl9pPr marL="40305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9474364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2373309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5"/>
            <a:ext cx="8568531" cy="150143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7"/>
            <a:ext cx="8568531" cy="1653678"/>
          </a:xfrm>
        </p:spPr>
        <p:txBody>
          <a:bodyPr anchor="b"/>
          <a:lstStyle>
            <a:lvl1pPr marL="0" indent="0">
              <a:buNone/>
              <a:defRPr sz="2200">
                <a:solidFill>
                  <a:schemeClr val="tx1">
                    <a:tint val="75000"/>
                  </a:schemeClr>
                </a:solidFill>
              </a:defRPr>
            </a:lvl1pPr>
            <a:lvl2pPr marL="503816" indent="0">
              <a:buNone/>
              <a:defRPr sz="2000">
                <a:solidFill>
                  <a:schemeClr val="tx1">
                    <a:tint val="75000"/>
                  </a:schemeClr>
                </a:solidFill>
              </a:defRPr>
            </a:lvl2pPr>
            <a:lvl3pPr marL="1007630" indent="0">
              <a:buNone/>
              <a:defRPr sz="1800">
                <a:solidFill>
                  <a:schemeClr val="tx1">
                    <a:tint val="75000"/>
                  </a:schemeClr>
                </a:solidFill>
              </a:defRPr>
            </a:lvl3pPr>
            <a:lvl4pPr marL="1511445" indent="0">
              <a:buNone/>
              <a:defRPr sz="1500">
                <a:solidFill>
                  <a:schemeClr val="tx1">
                    <a:tint val="75000"/>
                  </a:schemeClr>
                </a:solidFill>
              </a:defRPr>
            </a:lvl4pPr>
            <a:lvl5pPr marL="2015259" indent="0">
              <a:buNone/>
              <a:defRPr sz="1500">
                <a:solidFill>
                  <a:schemeClr val="tx1">
                    <a:tint val="75000"/>
                  </a:schemeClr>
                </a:solidFill>
              </a:defRPr>
            </a:lvl5pPr>
            <a:lvl6pPr marL="2519074" indent="0">
              <a:buNone/>
              <a:defRPr sz="1500">
                <a:solidFill>
                  <a:schemeClr val="tx1">
                    <a:tint val="75000"/>
                  </a:schemeClr>
                </a:solidFill>
              </a:defRPr>
            </a:lvl6pPr>
            <a:lvl7pPr marL="3022888" indent="0">
              <a:buNone/>
              <a:defRPr sz="1500">
                <a:solidFill>
                  <a:schemeClr val="tx1">
                    <a:tint val="75000"/>
                  </a:schemeClr>
                </a:solidFill>
              </a:defRPr>
            </a:lvl7pPr>
            <a:lvl8pPr marL="3526703" indent="0">
              <a:buNone/>
              <a:defRPr sz="1500">
                <a:solidFill>
                  <a:schemeClr val="tx1">
                    <a:tint val="75000"/>
                  </a:schemeClr>
                </a:solidFill>
              </a:defRPr>
            </a:lvl8pPr>
            <a:lvl9pPr marL="403051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198780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8"/>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8"/>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2851268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9"/>
            <a:ext cx="4454027"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9"/>
            <a:ext cx="4455776"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0549941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4732837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9767220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300987"/>
            <a:ext cx="3316456" cy="1280945"/>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1248" y="300991"/>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581936"/>
            <a:ext cx="3316456" cy="5171028"/>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340529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00"/>
            </a:lvl1pPr>
            <a:lvl2pPr marL="503816" indent="0">
              <a:buNone/>
              <a:defRPr sz="3100"/>
            </a:lvl2pPr>
            <a:lvl3pPr marL="1007630" indent="0">
              <a:buNone/>
              <a:defRPr sz="2600"/>
            </a:lvl3pPr>
            <a:lvl4pPr marL="1511445" indent="0">
              <a:buNone/>
              <a:defRPr sz="2200"/>
            </a:lvl4pPr>
            <a:lvl5pPr marL="2015259" indent="0">
              <a:buNone/>
              <a:defRPr sz="2200"/>
            </a:lvl5pPr>
            <a:lvl6pPr marL="2519074" indent="0">
              <a:buNone/>
              <a:defRPr sz="2200"/>
            </a:lvl6pPr>
            <a:lvl7pPr marL="3022888" indent="0">
              <a:buNone/>
              <a:defRPr sz="2200"/>
            </a:lvl7pPr>
            <a:lvl8pPr marL="3526703" indent="0">
              <a:buNone/>
              <a:defRPr sz="2200"/>
            </a:lvl8pPr>
            <a:lvl9pPr marL="4030518" indent="0">
              <a:buNone/>
              <a:defRPr sz="2200"/>
            </a:lvl9pPr>
          </a:lstStyle>
          <a:p>
            <a:endParaRPr lang="en-US"/>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1224336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3688589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302741"/>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41"/>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6035605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4031" y="419983"/>
            <a:ext cx="9072563" cy="151193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04031"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24318"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4031"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24318"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4031" y="6884204"/>
            <a:ext cx="2352146" cy="524977"/>
          </a:xfrm>
        </p:spPr>
        <p:txBody>
          <a:bodyPr/>
          <a:lstStyle>
            <a:lvl1pPr>
              <a:defRPr/>
            </a:lvl1pPr>
          </a:lstStyle>
          <a:p>
            <a:endParaRPr lang="en-US"/>
          </a:p>
        </p:txBody>
      </p:sp>
      <p:sp>
        <p:nvSpPr>
          <p:cNvPr id="8" name="Footer Placeholder 7"/>
          <p:cNvSpPr>
            <a:spLocks noGrp="1"/>
          </p:cNvSpPr>
          <p:nvPr>
            <p:ph type="ftr" sz="quarter" idx="11"/>
          </p:nvPr>
        </p:nvSpPr>
        <p:spPr>
          <a:xfrm>
            <a:off x="3444214" y="6884204"/>
            <a:ext cx="3192198" cy="524977"/>
          </a:xfrm>
        </p:spPr>
        <p:txBody>
          <a:bodyPr/>
          <a:lstStyle>
            <a:lvl1pPr>
              <a:defRPr/>
            </a:lvl1pPr>
          </a:lstStyle>
          <a:p>
            <a:endParaRPr lang="en-US"/>
          </a:p>
        </p:txBody>
      </p:sp>
      <p:sp>
        <p:nvSpPr>
          <p:cNvPr id="9" name="Slide Number Placeholder 8"/>
          <p:cNvSpPr>
            <a:spLocks noGrp="1"/>
          </p:cNvSpPr>
          <p:nvPr>
            <p:ph type="sldNum" sz="quarter" idx="12"/>
          </p:nvPr>
        </p:nvSpPr>
        <p:spPr>
          <a:xfrm>
            <a:off x="7224448" y="6884204"/>
            <a:ext cx="2352146" cy="524977"/>
          </a:xfrm>
        </p:spPr>
        <p:txBody>
          <a:bodyPr/>
          <a:lstStyle>
            <a:lvl1pPr>
              <a:defRPr/>
            </a:lvl1pPr>
          </a:lstStyle>
          <a:p>
            <a:fld id="{243CD54A-6D3B-2242-B883-8B797973DB2B}" type="slidenum">
              <a:rPr lang="en-US"/>
              <a:pPr/>
              <a:t>‹#›</a:t>
            </a:fld>
            <a:endParaRPr lang="en-US"/>
          </a:p>
        </p:txBody>
      </p:sp>
    </p:spTree>
    <p:extLst>
      <p:ext uri="{BB962C8B-B14F-4D97-AF65-F5344CB8AC3E}">
        <p14:creationId xmlns:p14="http://schemas.microsoft.com/office/powerpoint/2010/main" val="27597984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419983"/>
            <a:ext cx="9072563" cy="151193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4031" y="2183906"/>
            <a:ext cx="4452276" cy="45358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24318"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24318"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504031" y="6884204"/>
            <a:ext cx="2352146" cy="524977"/>
          </a:xfrm>
          <a:prstGeom prst="rect">
            <a:avLst/>
          </a:prstGeom>
        </p:spPr>
        <p:txBody>
          <a:bodyPr/>
          <a:lstStyle>
            <a:lvl1pPr>
              <a:defRPr>
                <a:ea typeface="+mn-ea"/>
                <a:cs typeface="+mn-cs"/>
              </a:defRPr>
            </a:lvl1pPr>
          </a:lstStyle>
          <a:p>
            <a:pPr>
              <a:defRPr/>
            </a:pPr>
            <a:endParaRPr lang="en-US"/>
          </a:p>
        </p:txBody>
      </p:sp>
      <p:sp>
        <p:nvSpPr>
          <p:cNvPr id="7" name="Footer Placeholder 6"/>
          <p:cNvSpPr>
            <a:spLocks noGrp="1"/>
          </p:cNvSpPr>
          <p:nvPr>
            <p:ph type="ftr" sz="quarter" idx="11"/>
          </p:nvPr>
        </p:nvSpPr>
        <p:spPr>
          <a:xfrm>
            <a:off x="3444214" y="6884204"/>
            <a:ext cx="3192198" cy="524977"/>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7224448" y="6884204"/>
            <a:ext cx="2352146" cy="524977"/>
          </a:xfrm>
        </p:spPr>
        <p:txBody>
          <a:bodyPr/>
          <a:lstStyle>
            <a:lvl1pPr>
              <a:defRPr smtClean="0"/>
            </a:lvl1pPr>
          </a:lstStyle>
          <a:p>
            <a:pPr>
              <a:defRPr/>
            </a:pPr>
            <a:fld id="{755433A2-6B80-7E49-95FD-B14D1CF8679B}" type="slidenum">
              <a:rPr lang="en-US"/>
              <a:pPr>
                <a:defRPr/>
              </a:pPr>
              <a:t>‹#›</a:t>
            </a:fld>
            <a:endParaRPr lang="en-US"/>
          </a:p>
        </p:txBody>
      </p:sp>
    </p:spTree>
    <p:extLst>
      <p:ext uri="{BB962C8B-B14F-4D97-AF65-F5344CB8AC3E}">
        <p14:creationId xmlns:p14="http://schemas.microsoft.com/office/powerpoint/2010/main" val="215861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4031" y="1763928"/>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8"/>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4031" y="6884204"/>
            <a:ext cx="2352146" cy="524977"/>
          </a:xfrm>
        </p:spPr>
        <p:txBody>
          <a:bodyPr/>
          <a:lstStyle>
            <a:lvl1pPr>
              <a:defRPr/>
            </a:lvl1pPr>
          </a:lstStyle>
          <a:p>
            <a:endParaRPr lang="en-US"/>
          </a:p>
        </p:txBody>
      </p:sp>
      <p:sp>
        <p:nvSpPr>
          <p:cNvPr id="6" name="Footer Placeholder 5"/>
          <p:cNvSpPr>
            <a:spLocks noGrp="1"/>
          </p:cNvSpPr>
          <p:nvPr>
            <p:ph type="ftr" sz="quarter" idx="11"/>
          </p:nvPr>
        </p:nvSpPr>
        <p:spPr>
          <a:xfrm>
            <a:off x="3444214" y="6884204"/>
            <a:ext cx="3192198" cy="524977"/>
          </a:xfrm>
        </p:spPr>
        <p:txBody>
          <a:bodyPr/>
          <a:lstStyle>
            <a:lvl1pPr>
              <a:defRPr/>
            </a:lvl1pPr>
          </a:lstStyle>
          <a:p>
            <a:endParaRPr lang="en-US"/>
          </a:p>
        </p:txBody>
      </p:sp>
      <p:sp>
        <p:nvSpPr>
          <p:cNvPr id="7" name="Slide Number Placeholder 6"/>
          <p:cNvSpPr>
            <a:spLocks noGrp="1"/>
          </p:cNvSpPr>
          <p:nvPr>
            <p:ph type="sldNum" sz="quarter" idx="12"/>
          </p:nvPr>
        </p:nvSpPr>
        <p:spPr>
          <a:xfrm>
            <a:off x="7224448" y="6884204"/>
            <a:ext cx="2352146" cy="524977"/>
          </a:xfrm>
        </p:spPr>
        <p:txBody>
          <a:bodyPr/>
          <a:lstStyle>
            <a:lvl1pPr>
              <a:defRPr/>
            </a:lvl1pPr>
          </a:lstStyle>
          <a:p>
            <a:fld id="{3585E3BB-022D-1644-8293-D853750DEB94}" type="slidenum">
              <a:rPr lang="en-US"/>
              <a:pPr/>
              <a:t>‹#›</a:t>
            </a:fld>
            <a:endParaRPr lang="en-US"/>
          </a:p>
        </p:txBody>
      </p:sp>
    </p:spTree>
    <p:extLst>
      <p:ext uri="{BB962C8B-B14F-4D97-AF65-F5344CB8AC3E}">
        <p14:creationId xmlns:p14="http://schemas.microsoft.com/office/powerpoint/2010/main" val="7137969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4031" y="1763928"/>
            <a:ext cx="4452276" cy="4989036"/>
          </a:xfrm>
        </p:spPr>
        <p:txBody>
          <a:bodyPr/>
          <a:lstStyle/>
          <a:p>
            <a:endParaRPr lang="en-US"/>
          </a:p>
        </p:txBody>
      </p:sp>
      <p:sp>
        <p:nvSpPr>
          <p:cNvPr id="4" name="Text Placeholder 3"/>
          <p:cNvSpPr>
            <a:spLocks noGrp="1"/>
          </p:cNvSpPr>
          <p:nvPr>
            <p:ph type="body" sz="half" idx="2"/>
          </p:nvPr>
        </p:nvSpPr>
        <p:spPr>
          <a:xfrm>
            <a:off x="5124318" y="1763928"/>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4031" y="6884204"/>
            <a:ext cx="2352146" cy="524977"/>
          </a:xfrm>
        </p:spPr>
        <p:txBody>
          <a:bodyPr/>
          <a:lstStyle>
            <a:lvl1pPr>
              <a:defRPr/>
            </a:lvl1pPr>
          </a:lstStyle>
          <a:p>
            <a:endParaRPr lang="en-US"/>
          </a:p>
        </p:txBody>
      </p:sp>
      <p:sp>
        <p:nvSpPr>
          <p:cNvPr id="6" name="Footer Placeholder 5"/>
          <p:cNvSpPr>
            <a:spLocks noGrp="1"/>
          </p:cNvSpPr>
          <p:nvPr>
            <p:ph type="ftr" sz="quarter" idx="11"/>
          </p:nvPr>
        </p:nvSpPr>
        <p:spPr>
          <a:xfrm>
            <a:off x="3444214" y="6884204"/>
            <a:ext cx="3192198" cy="524977"/>
          </a:xfrm>
        </p:spPr>
        <p:txBody>
          <a:bodyPr/>
          <a:lstStyle>
            <a:lvl1pPr>
              <a:defRPr/>
            </a:lvl1pPr>
          </a:lstStyle>
          <a:p>
            <a:endParaRPr lang="en-US"/>
          </a:p>
        </p:txBody>
      </p:sp>
      <p:sp>
        <p:nvSpPr>
          <p:cNvPr id="7" name="Slide Number Placeholder 6"/>
          <p:cNvSpPr>
            <a:spLocks noGrp="1"/>
          </p:cNvSpPr>
          <p:nvPr>
            <p:ph type="sldNum" sz="quarter" idx="12"/>
          </p:nvPr>
        </p:nvSpPr>
        <p:spPr>
          <a:xfrm>
            <a:off x="7224448" y="6884204"/>
            <a:ext cx="2352146" cy="524977"/>
          </a:xfrm>
        </p:spPr>
        <p:txBody>
          <a:bodyPr/>
          <a:lstStyle>
            <a:lvl1pPr>
              <a:defRPr/>
            </a:lvl1pPr>
          </a:lstStyle>
          <a:p>
            <a:fld id="{14420910-9493-B149-AE96-73481CBDFA05}" type="slidenum">
              <a:rPr lang="en-US"/>
              <a:pPr/>
              <a:t>‹#›</a:t>
            </a:fld>
            <a:endParaRPr lang="en-US"/>
          </a:p>
        </p:txBody>
      </p:sp>
    </p:spTree>
    <p:extLst>
      <p:ext uri="{BB962C8B-B14F-4D97-AF65-F5344CB8AC3E}">
        <p14:creationId xmlns:p14="http://schemas.microsoft.com/office/powerpoint/2010/main" val="19474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4.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5.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6.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slideLayout" Target="../slideLayouts/slideLayout78.xml"/><Relationship Id="rId13" Type="http://schemas.openxmlformats.org/officeDocument/2006/relationships/slideLayout" Target="../slideLayouts/slideLayout79.xml"/><Relationship Id="rId14" Type="http://schemas.openxmlformats.org/officeDocument/2006/relationships/slideLayout" Target="../slideLayouts/slideLayout80.xml"/><Relationship Id="rId15" Type="http://schemas.openxmlformats.org/officeDocument/2006/relationships/slideLayout" Target="../slideLayouts/slideLayout81.xml"/><Relationship Id="rId16"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01324"/>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2165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995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6995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995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1841" rtl="0" eaLnBrk="1" latinLnBrk="0" hangingPunct="1">
        <a:buNone/>
        <a:defRPr sz="4100" b="1" kern="0">
          <a:solidFill>
            <a:srgbClr val="FFFFFF"/>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FFFFFF"/>
          </a:solidFill>
          <a:latin typeface="Albany"/>
          <a:ea typeface="+mn-ea"/>
          <a:cs typeface="+mn-cs"/>
        </a:defRPr>
      </a:lvl1pPr>
      <a:lvl2pPr marL="861585" indent="0" algn="l" defTabSz="911841" rtl="0" eaLnBrk="1" latinLnBrk="0" hangingPunct="1">
        <a:spcBef>
          <a:spcPts val="0"/>
        </a:spcBef>
        <a:spcAft>
          <a:spcPts val="1134"/>
        </a:spcAft>
        <a:defRPr sz="2800" u="none" kern="0" spc="0">
          <a:solidFill>
            <a:srgbClr val="FFFFFF"/>
          </a:solidFill>
          <a:latin typeface="Albany"/>
          <a:ea typeface="+mn-ea"/>
          <a:cs typeface="+mn-cs"/>
        </a:defRPr>
      </a:lvl2pPr>
      <a:lvl3pPr marL="1292014" indent="0" algn="l" defTabSz="911841" rtl="0" eaLnBrk="1" latinLnBrk="0" hangingPunct="1">
        <a:spcBef>
          <a:spcPts val="0"/>
        </a:spcBef>
        <a:spcAft>
          <a:spcPts val="851"/>
        </a:spcAft>
        <a:defRPr sz="2400" u="none" kern="0" spc="0">
          <a:solidFill>
            <a:srgbClr val="FFFFFF"/>
          </a:solidFill>
          <a:latin typeface="Albany"/>
          <a:ea typeface="+mn-ea"/>
          <a:cs typeface="+mn-cs"/>
        </a:defRPr>
      </a:lvl3pPr>
      <a:lvl4pPr marL="1723169" indent="0" algn="l" defTabSz="911841" rtl="0" eaLnBrk="1" latinLnBrk="0" hangingPunct="1">
        <a:spcBef>
          <a:spcPts val="0"/>
        </a:spcBef>
        <a:spcAft>
          <a:spcPts val="567"/>
        </a:spcAft>
        <a:defRPr sz="2000" u="none" kern="0" spc="0">
          <a:solidFill>
            <a:srgbClr val="FFFFFF"/>
          </a:solidFill>
          <a:latin typeface="Albany"/>
          <a:ea typeface="+mn-ea"/>
          <a:cs typeface="+mn-cs"/>
        </a:defRPr>
      </a:lvl4pPr>
      <a:lvl5pPr marL="2153961" indent="0" algn="l" defTabSz="911841" rtl="0" eaLnBrk="1" latinLnBrk="0" hangingPunct="1">
        <a:spcBef>
          <a:spcPts val="0"/>
        </a:spcBef>
        <a:spcAft>
          <a:spcPts val="284"/>
        </a:spcAft>
        <a:defRPr sz="2000" u="none" kern="0" spc="0">
          <a:solidFill>
            <a:srgbClr val="FFFFFF"/>
          </a:solidFill>
          <a:latin typeface="Albany"/>
          <a:ea typeface="+mn-ea"/>
          <a:cs typeface="+mn-cs"/>
        </a:defRPr>
      </a:lvl5pPr>
      <a:lvl6pPr marL="2584746" indent="0" algn="l" defTabSz="911841" rtl="0" eaLnBrk="1" latinLnBrk="0" hangingPunct="1">
        <a:spcBef>
          <a:spcPts val="0"/>
        </a:spcBef>
        <a:spcAft>
          <a:spcPts val="284"/>
        </a:spcAft>
        <a:defRPr sz="2000" u="none" kern="0" spc="0">
          <a:solidFill>
            <a:srgbClr val="FFFFFF"/>
          </a:solidFill>
          <a:latin typeface="Albany"/>
          <a:ea typeface="+mn-ea"/>
          <a:cs typeface="+mn-cs"/>
        </a:defRPr>
      </a:lvl6pPr>
      <a:lvl7pPr marL="3015549" indent="0" algn="l" defTabSz="911841" rtl="0" eaLnBrk="1" latinLnBrk="0" hangingPunct="1">
        <a:spcBef>
          <a:spcPts val="0"/>
        </a:spcBef>
        <a:spcAft>
          <a:spcPts val="284"/>
        </a:spcAft>
        <a:defRPr sz="2000" u="none" kern="0" spc="0">
          <a:solidFill>
            <a:srgbClr val="FFFFFF"/>
          </a:solidFill>
          <a:latin typeface="Albany"/>
          <a:ea typeface="+mn-ea"/>
          <a:cs typeface="+mn-cs"/>
        </a:defRPr>
      </a:lvl7pPr>
      <a:lvl8pPr marL="3446340" indent="0" algn="l" defTabSz="911841" rtl="0" eaLnBrk="1" latinLnBrk="0" hangingPunct="1">
        <a:spcBef>
          <a:spcPts val="0"/>
        </a:spcBef>
        <a:spcAft>
          <a:spcPts val="284"/>
        </a:spcAft>
        <a:defRPr sz="2000" u="none" kern="0" spc="0">
          <a:solidFill>
            <a:srgbClr val="FFFFFF"/>
          </a:solidFill>
          <a:latin typeface="Albany"/>
          <a:ea typeface="+mn-ea"/>
          <a:cs typeface="+mn-cs"/>
        </a:defRPr>
      </a:lvl8pPr>
      <a:lvl9pPr marL="3877133" indent="0" algn="l" defTabSz="911841"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01324"/>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2160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887159"/>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6887159"/>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887159"/>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1841" rtl="0" eaLnBrk="1" latinLnBrk="0" hangingPunct="1">
        <a:buNone/>
        <a:defRPr sz="4100" b="1" kern="0">
          <a:solidFill>
            <a:srgbClr val="000000"/>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FFFFFF"/>
          </a:solidFill>
          <a:latin typeface="Albany"/>
          <a:ea typeface="+mn-ea"/>
          <a:cs typeface="+mn-cs"/>
        </a:defRPr>
      </a:lvl1pPr>
      <a:lvl2pPr marL="861585" indent="0" algn="l" defTabSz="911841" rtl="0" eaLnBrk="1" latinLnBrk="0" hangingPunct="1">
        <a:spcBef>
          <a:spcPts val="0"/>
        </a:spcBef>
        <a:spcAft>
          <a:spcPts val="1134"/>
        </a:spcAft>
        <a:defRPr sz="2800" u="none" kern="0" spc="0">
          <a:solidFill>
            <a:srgbClr val="FFFFFF"/>
          </a:solidFill>
          <a:latin typeface="Albany"/>
          <a:ea typeface="+mn-ea"/>
          <a:cs typeface="+mn-cs"/>
        </a:defRPr>
      </a:lvl2pPr>
      <a:lvl3pPr marL="1292014" indent="0" algn="l" defTabSz="911841" rtl="0" eaLnBrk="1" latinLnBrk="0" hangingPunct="1">
        <a:spcBef>
          <a:spcPts val="0"/>
        </a:spcBef>
        <a:spcAft>
          <a:spcPts val="851"/>
        </a:spcAft>
        <a:defRPr sz="2400" u="none" kern="0" spc="0">
          <a:solidFill>
            <a:srgbClr val="FFFFFF"/>
          </a:solidFill>
          <a:latin typeface="Albany"/>
          <a:ea typeface="+mn-ea"/>
          <a:cs typeface="+mn-cs"/>
        </a:defRPr>
      </a:lvl3pPr>
      <a:lvl4pPr marL="1723169" indent="0" algn="l" defTabSz="911841" rtl="0" eaLnBrk="1" latinLnBrk="0" hangingPunct="1">
        <a:spcBef>
          <a:spcPts val="0"/>
        </a:spcBef>
        <a:spcAft>
          <a:spcPts val="567"/>
        </a:spcAft>
        <a:defRPr sz="2000" u="none" kern="0" spc="0">
          <a:solidFill>
            <a:srgbClr val="FFFFFF"/>
          </a:solidFill>
          <a:latin typeface="Albany"/>
          <a:ea typeface="+mn-ea"/>
          <a:cs typeface="+mn-cs"/>
        </a:defRPr>
      </a:lvl4pPr>
      <a:lvl5pPr marL="2153961" indent="0" algn="l" defTabSz="911841" rtl="0" eaLnBrk="1" latinLnBrk="0" hangingPunct="1">
        <a:spcBef>
          <a:spcPts val="0"/>
        </a:spcBef>
        <a:spcAft>
          <a:spcPts val="284"/>
        </a:spcAft>
        <a:defRPr sz="2000" u="none" kern="0" spc="0">
          <a:solidFill>
            <a:srgbClr val="FFFFFF"/>
          </a:solidFill>
          <a:latin typeface="Albany"/>
          <a:ea typeface="+mn-ea"/>
          <a:cs typeface="+mn-cs"/>
        </a:defRPr>
      </a:lvl5pPr>
      <a:lvl6pPr marL="2584746" indent="0" algn="l" defTabSz="911841" rtl="0" eaLnBrk="1" latinLnBrk="0" hangingPunct="1">
        <a:spcBef>
          <a:spcPts val="0"/>
        </a:spcBef>
        <a:spcAft>
          <a:spcPts val="284"/>
        </a:spcAft>
        <a:defRPr sz="2000" u="none" kern="0" spc="0">
          <a:solidFill>
            <a:srgbClr val="FFFFFF"/>
          </a:solidFill>
          <a:latin typeface="Albany"/>
          <a:ea typeface="+mn-ea"/>
          <a:cs typeface="+mn-cs"/>
        </a:defRPr>
      </a:lvl6pPr>
      <a:lvl7pPr marL="3015549" indent="0" algn="l" defTabSz="911841" rtl="0" eaLnBrk="1" latinLnBrk="0" hangingPunct="1">
        <a:spcBef>
          <a:spcPts val="0"/>
        </a:spcBef>
        <a:spcAft>
          <a:spcPts val="284"/>
        </a:spcAft>
        <a:defRPr sz="2000" u="none" kern="0" spc="0">
          <a:solidFill>
            <a:srgbClr val="FFFFFF"/>
          </a:solidFill>
          <a:latin typeface="Albany"/>
          <a:ea typeface="+mn-ea"/>
          <a:cs typeface="+mn-cs"/>
        </a:defRPr>
      </a:lvl7pPr>
      <a:lvl8pPr marL="3446340" indent="0" algn="l" defTabSz="911841" rtl="0" eaLnBrk="1" latinLnBrk="0" hangingPunct="1">
        <a:spcBef>
          <a:spcPts val="0"/>
        </a:spcBef>
        <a:spcAft>
          <a:spcPts val="284"/>
        </a:spcAft>
        <a:defRPr sz="2000" u="none" kern="0" spc="0">
          <a:solidFill>
            <a:srgbClr val="FFFFFF"/>
          </a:solidFill>
          <a:latin typeface="Albany"/>
          <a:ea typeface="+mn-ea"/>
          <a:cs typeface="+mn-cs"/>
        </a:defRPr>
      </a:lvl8pPr>
      <a:lvl9pPr marL="3877133" indent="0" algn="l" defTabSz="911841"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37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1769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671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6671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671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1841" rtl="0" eaLnBrk="1" latinLnBrk="0" hangingPunct="1">
        <a:buNone/>
        <a:defRPr sz="4100" kern="0">
          <a:solidFill>
            <a:srgbClr val="000080"/>
          </a:solidFill>
          <a:latin typeface="Thorndale"/>
          <a:ea typeface="+mj-ea"/>
          <a:cs typeface="+mj-cs"/>
        </a:defRPr>
      </a:lvl1pPr>
    </p:titleStyle>
    <p:bodyStyle>
      <a:lvl1pPr marL="0" indent="0" algn="l" defTabSz="911841" rtl="0" eaLnBrk="1" latinLnBrk="0" hangingPunct="1">
        <a:spcBef>
          <a:spcPts val="0"/>
        </a:spcBef>
        <a:spcAft>
          <a:spcPts val="1418"/>
        </a:spcAft>
        <a:defRPr sz="3200" u="none" kern="0">
          <a:solidFill>
            <a:srgbClr val="000000"/>
          </a:solidFill>
          <a:latin typeface="Thorndale"/>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Thorndale"/>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Thorndale"/>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Thorndale"/>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Thorndale"/>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Thorndale"/>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Thorndale"/>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Thorndale"/>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6225845"/>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792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5375161"/>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5375161"/>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5375161"/>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1841" rtl="0" eaLnBrk="1" latinLnBrk="0" hangingPunct="1">
        <a:buNone/>
        <a:defRPr sz="4100" b="1" kern="0">
          <a:solidFill>
            <a:srgbClr val="FFFFFF"/>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000000"/>
          </a:solidFill>
          <a:latin typeface="Albany"/>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Albany"/>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Albany"/>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Albany"/>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Albany"/>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Albany"/>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Albany"/>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Albany"/>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Albany"/>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481322"/>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648029" y="1913040"/>
            <a:ext cx="8675999"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527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11360" y="652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155360" y="652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1841" rtl="0" eaLnBrk="1" latinLnBrk="0" hangingPunct="1">
        <a:buNone/>
        <a:defRPr sz="4100" kern="0">
          <a:solidFill>
            <a:srgbClr val="000000"/>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000000"/>
          </a:solidFill>
          <a:latin typeface="Thorndale"/>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Thorndale"/>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Thorndale"/>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Thorndale"/>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Thorndale"/>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Thorndale"/>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Thorndale"/>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Thorndale"/>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40000"/>
            <a:ext cx="8820000" cy="1023479"/>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40000" y="1769040"/>
            <a:ext cx="882000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40004" y="6996240"/>
            <a:ext cx="2338920" cy="51912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71841" y="6996240"/>
            <a:ext cx="3182040" cy="51912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36724" y="6996240"/>
            <a:ext cx="2338920" cy="51912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1841" rtl="0" eaLnBrk="1" latinLnBrk="0" hangingPunct="1">
        <a:buNone/>
        <a:defRPr sz="4100" kern="1200">
          <a:solidFill>
            <a:srgbClr val="000000"/>
          </a:solidFill>
          <a:latin typeface="Arial"/>
          <a:ea typeface="+mj-ea"/>
          <a:cs typeface="+mj-cs"/>
        </a:defRPr>
      </a:lvl1pPr>
    </p:titleStyle>
    <p:bodyStyle>
      <a:lvl1pPr marL="0" indent="0" algn="l" defTabSz="911841" rtl="0" eaLnBrk="1" latinLnBrk="0" hangingPunct="1">
        <a:spcBef>
          <a:spcPts val="0"/>
        </a:spcBef>
        <a:spcAft>
          <a:spcPts val="1415"/>
        </a:spcAft>
        <a:defRPr sz="3200" u="none" kern="1200">
          <a:solidFill>
            <a:srgbClr val="000000"/>
          </a:solidFill>
          <a:latin typeface="Arial"/>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Arial"/>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Arial"/>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Arial"/>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Arial"/>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Arial"/>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Arial"/>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Arial"/>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Arial"/>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100761" tIns="50382" rIns="100761" bIns="5038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8"/>
            <a:ext cx="9072563" cy="4989036"/>
          </a:xfrm>
          <a:prstGeom prst="rect">
            <a:avLst/>
          </a:prstGeom>
        </p:spPr>
        <p:txBody>
          <a:bodyPr vert="horz" lIns="100761" tIns="50382" rIns="100761" bIns="503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702"/>
            <a:ext cx="2352146" cy="402483"/>
          </a:xfrm>
          <a:prstGeom prst="rect">
            <a:avLst/>
          </a:prstGeom>
        </p:spPr>
        <p:txBody>
          <a:bodyPr vert="horz" lIns="100761" tIns="50382" rIns="100761" bIns="50382" rtlCol="0" anchor="ctr"/>
          <a:lstStyle>
            <a:lvl1pPr algn="l">
              <a:defRPr sz="1300">
                <a:solidFill>
                  <a:schemeClr val="tx1">
                    <a:tint val="75000"/>
                  </a:schemeClr>
                </a:solidFill>
              </a:defRPr>
            </a:lvl1pPr>
          </a:lstStyle>
          <a:p>
            <a:fld id="{11859447-1FF1-4571-A7A1-75F1CAF7F5D9}" type="datetime1">
              <a:rPr lang="en-US" smtClean="0"/>
              <a:pPr/>
              <a:t>10/6/14</a:t>
            </a:fld>
            <a:endParaRPr lang="en-US" dirty="0" smtClean="0"/>
          </a:p>
        </p:txBody>
      </p:sp>
      <p:sp>
        <p:nvSpPr>
          <p:cNvPr id="5" name="Footer Placeholder 4"/>
          <p:cNvSpPr>
            <a:spLocks noGrp="1"/>
          </p:cNvSpPr>
          <p:nvPr>
            <p:ph type="ftr" sz="quarter" idx="3"/>
          </p:nvPr>
        </p:nvSpPr>
        <p:spPr>
          <a:xfrm>
            <a:off x="3444214" y="7006702"/>
            <a:ext cx="3192198" cy="402483"/>
          </a:xfrm>
          <a:prstGeom prst="rect">
            <a:avLst/>
          </a:prstGeom>
        </p:spPr>
        <p:txBody>
          <a:bodyPr vert="horz" lIns="100761" tIns="50382" rIns="100761" bIns="50382" rtlCol="0" anchor="ctr"/>
          <a:lstStyle>
            <a:lvl1pPr algn="ctr">
              <a:defRPr sz="1300">
                <a:solidFill>
                  <a:schemeClr val="tx1">
                    <a:tint val="75000"/>
                  </a:schemeClr>
                </a:solidFill>
              </a:defRPr>
            </a:lvl1pPr>
          </a:lstStyle>
          <a:p>
            <a:endParaRPr lang="en-US" dirty="0" smtClean="0"/>
          </a:p>
        </p:txBody>
      </p:sp>
      <p:sp>
        <p:nvSpPr>
          <p:cNvPr id="6" name="Slide Number Placeholder 5"/>
          <p:cNvSpPr>
            <a:spLocks noGrp="1"/>
          </p:cNvSpPr>
          <p:nvPr>
            <p:ph type="sldNum" sz="quarter" idx="4"/>
          </p:nvPr>
        </p:nvSpPr>
        <p:spPr>
          <a:xfrm>
            <a:off x="7224448" y="7006702"/>
            <a:ext cx="2352146" cy="402483"/>
          </a:xfrm>
          <a:prstGeom prst="rect">
            <a:avLst/>
          </a:prstGeom>
        </p:spPr>
        <p:txBody>
          <a:bodyPr vert="horz" lIns="100761" tIns="50382" rIns="100761" bIns="50382" rtlCol="0" anchor="ctr"/>
          <a:lstStyle>
            <a:lvl1pPr algn="r">
              <a:defRPr sz="1300">
                <a:solidFill>
                  <a:schemeClr val="tx1">
                    <a:tint val="75000"/>
                  </a:schemeClr>
                </a:solidFill>
              </a:defRPr>
            </a:lvl1pPr>
          </a:lstStyle>
          <a:p>
            <a:fld id="{763D1470-AB83-4C4C-B3B3-7F0C9DC8E8D6}" type="slidenum">
              <a:rPr lang="en-US" smtClean="0"/>
              <a:pPr/>
              <a:t>‹#›</a:t>
            </a:fld>
            <a:endParaRPr lang="en-US" dirty="0" smtClean="0"/>
          </a:p>
        </p:txBody>
      </p:sp>
    </p:spTree>
    <p:extLst>
      <p:ext uri="{BB962C8B-B14F-4D97-AF65-F5344CB8AC3E}">
        <p14:creationId xmlns:p14="http://schemas.microsoft.com/office/powerpoint/2010/main" val="347835554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Lst>
  <p:txStyles>
    <p:titleStyle>
      <a:lvl1pPr algn="ctr" defTabSz="503816" rtl="0" eaLnBrk="1" latinLnBrk="0" hangingPunct="1">
        <a:spcBef>
          <a:spcPct val="0"/>
        </a:spcBef>
        <a:buNone/>
        <a:defRPr sz="4900" kern="1200">
          <a:solidFill>
            <a:schemeClr val="tx1"/>
          </a:solidFill>
          <a:latin typeface="+mj-lt"/>
          <a:ea typeface="+mj-ea"/>
          <a:cs typeface="+mj-cs"/>
        </a:defRPr>
      </a:lvl1pPr>
    </p:titleStyle>
    <p:bodyStyle>
      <a:lvl1pPr marL="377861" indent="-377861" algn="l" defTabSz="503816" rtl="0" eaLnBrk="1" latinLnBrk="0" hangingPunct="1">
        <a:spcBef>
          <a:spcPct val="20000"/>
        </a:spcBef>
        <a:buFont typeface="Arial"/>
        <a:buChar char="•"/>
        <a:defRPr sz="3500" kern="1200">
          <a:solidFill>
            <a:schemeClr val="tx1"/>
          </a:solidFill>
          <a:latin typeface="+mn-lt"/>
          <a:ea typeface="+mn-ea"/>
          <a:cs typeface="+mn-cs"/>
        </a:defRPr>
      </a:lvl1pPr>
      <a:lvl2pPr marL="818699" indent="-314883" algn="l" defTabSz="503816" rtl="0" eaLnBrk="1" latinLnBrk="0" hangingPunct="1">
        <a:spcBef>
          <a:spcPct val="20000"/>
        </a:spcBef>
        <a:buFont typeface="Arial"/>
        <a:buChar char="–"/>
        <a:defRPr sz="3100" kern="1200">
          <a:solidFill>
            <a:schemeClr val="tx1"/>
          </a:solidFill>
          <a:latin typeface="+mn-lt"/>
          <a:ea typeface="+mn-ea"/>
          <a:cs typeface="+mn-cs"/>
        </a:defRPr>
      </a:lvl2pPr>
      <a:lvl3pPr marL="1259539" indent="-251908" algn="l" defTabSz="503816" rtl="0" eaLnBrk="1" latinLnBrk="0" hangingPunct="1">
        <a:spcBef>
          <a:spcPct val="20000"/>
        </a:spcBef>
        <a:buFont typeface="Arial"/>
        <a:buChar char="•"/>
        <a:defRPr sz="2600" kern="1200">
          <a:solidFill>
            <a:schemeClr val="tx1"/>
          </a:solidFill>
          <a:latin typeface="+mn-lt"/>
          <a:ea typeface="+mn-ea"/>
          <a:cs typeface="+mn-cs"/>
        </a:defRPr>
      </a:lvl3pPr>
      <a:lvl4pPr marL="1763352" indent="-251908" algn="l" defTabSz="503816" rtl="0" eaLnBrk="1" latinLnBrk="0" hangingPunct="1">
        <a:spcBef>
          <a:spcPct val="20000"/>
        </a:spcBef>
        <a:buFont typeface="Arial"/>
        <a:buChar char="–"/>
        <a:defRPr sz="2200" kern="1200">
          <a:solidFill>
            <a:schemeClr val="tx1"/>
          </a:solidFill>
          <a:latin typeface="+mn-lt"/>
          <a:ea typeface="+mn-ea"/>
          <a:cs typeface="+mn-cs"/>
        </a:defRPr>
      </a:lvl4pPr>
      <a:lvl5pPr marL="2267167" indent="-251908" algn="l" defTabSz="503816" rtl="0" eaLnBrk="1" latinLnBrk="0" hangingPunct="1">
        <a:spcBef>
          <a:spcPct val="20000"/>
        </a:spcBef>
        <a:buFont typeface="Arial"/>
        <a:buChar char="»"/>
        <a:defRPr sz="2200" kern="1200">
          <a:solidFill>
            <a:schemeClr val="tx1"/>
          </a:solidFill>
          <a:latin typeface="+mn-lt"/>
          <a:ea typeface="+mn-ea"/>
          <a:cs typeface="+mn-cs"/>
        </a:defRPr>
      </a:lvl5pPr>
      <a:lvl6pPr marL="2770982" indent="-251908" algn="l" defTabSz="503816" rtl="0" eaLnBrk="1" latinLnBrk="0" hangingPunct="1">
        <a:spcBef>
          <a:spcPct val="20000"/>
        </a:spcBef>
        <a:buFont typeface="Arial"/>
        <a:buChar char="•"/>
        <a:defRPr sz="2200" kern="1200">
          <a:solidFill>
            <a:schemeClr val="tx1"/>
          </a:solidFill>
          <a:latin typeface="+mn-lt"/>
          <a:ea typeface="+mn-ea"/>
          <a:cs typeface="+mn-cs"/>
        </a:defRPr>
      </a:lvl6pPr>
      <a:lvl7pPr marL="3274797" indent="-251908" algn="l" defTabSz="503816" rtl="0" eaLnBrk="1" latinLnBrk="0" hangingPunct="1">
        <a:spcBef>
          <a:spcPct val="20000"/>
        </a:spcBef>
        <a:buFont typeface="Arial"/>
        <a:buChar char="•"/>
        <a:defRPr sz="2200" kern="1200">
          <a:solidFill>
            <a:schemeClr val="tx1"/>
          </a:solidFill>
          <a:latin typeface="+mn-lt"/>
          <a:ea typeface="+mn-ea"/>
          <a:cs typeface="+mn-cs"/>
        </a:defRPr>
      </a:lvl7pPr>
      <a:lvl8pPr marL="3778612" indent="-251908" algn="l" defTabSz="503816" rtl="0" eaLnBrk="1" latinLnBrk="0" hangingPunct="1">
        <a:spcBef>
          <a:spcPct val="20000"/>
        </a:spcBef>
        <a:buFont typeface="Arial"/>
        <a:buChar char="•"/>
        <a:defRPr sz="2200" kern="1200">
          <a:solidFill>
            <a:schemeClr val="tx1"/>
          </a:solidFill>
          <a:latin typeface="+mn-lt"/>
          <a:ea typeface="+mn-ea"/>
          <a:cs typeface="+mn-cs"/>
        </a:defRPr>
      </a:lvl8pPr>
      <a:lvl9pPr marL="4282426" indent="-251908" algn="l" defTabSz="503816"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816" rtl="0" eaLnBrk="1" latinLnBrk="0" hangingPunct="1">
        <a:defRPr sz="2000" kern="1200">
          <a:solidFill>
            <a:schemeClr val="tx1"/>
          </a:solidFill>
          <a:latin typeface="+mn-lt"/>
          <a:ea typeface="+mn-ea"/>
          <a:cs typeface="+mn-cs"/>
        </a:defRPr>
      </a:lvl1pPr>
      <a:lvl2pPr marL="503816" algn="l" defTabSz="503816" rtl="0" eaLnBrk="1" latinLnBrk="0" hangingPunct="1">
        <a:defRPr sz="2000" kern="1200">
          <a:solidFill>
            <a:schemeClr val="tx1"/>
          </a:solidFill>
          <a:latin typeface="+mn-lt"/>
          <a:ea typeface="+mn-ea"/>
          <a:cs typeface="+mn-cs"/>
        </a:defRPr>
      </a:lvl2pPr>
      <a:lvl3pPr marL="1007630" algn="l" defTabSz="503816" rtl="0" eaLnBrk="1" latinLnBrk="0" hangingPunct="1">
        <a:defRPr sz="2000" kern="1200">
          <a:solidFill>
            <a:schemeClr val="tx1"/>
          </a:solidFill>
          <a:latin typeface="+mn-lt"/>
          <a:ea typeface="+mn-ea"/>
          <a:cs typeface="+mn-cs"/>
        </a:defRPr>
      </a:lvl3pPr>
      <a:lvl4pPr marL="1511445" algn="l" defTabSz="503816" rtl="0" eaLnBrk="1" latinLnBrk="0" hangingPunct="1">
        <a:defRPr sz="2000" kern="1200">
          <a:solidFill>
            <a:schemeClr val="tx1"/>
          </a:solidFill>
          <a:latin typeface="+mn-lt"/>
          <a:ea typeface="+mn-ea"/>
          <a:cs typeface="+mn-cs"/>
        </a:defRPr>
      </a:lvl4pPr>
      <a:lvl5pPr marL="2015259" algn="l" defTabSz="503816" rtl="0" eaLnBrk="1" latinLnBrk="0" hangingPunct="1">
        <a:defRPr sz="2000" kern="1200">
          <a:solidFill>
            <a:schemeClr val="tx1"/>
          </a:solidFill>
          <a:latin typeface="+mn-lt"/>
          <a:ea typeface="+mn-ea"/>
          <a:cs typeface="+mn-cs"/>
        </a:defRPr>
      </a:lvl5pPr>
      <a:lvl6pPr marL="2519074" algn="l" defTabSz="503816" rtl="0" eaLnBrk="1" latinLnBrk="0" hangingPunct="1">
        <a:defRPr sz="2000" kern="1200">
          <a:solidFill>
            <a:schemeClr val="tx1"/>
          </a:solidFill>
          <a:latin typeface="+mn-lt"/>
          <a:ea typeface="+mn-ea"/>
          <a:cs typeface="+mn-cs"/>
        </a:defRPr>
      </a:lvl6pPr>
      <a:lvl7pPr marL="3022888" algn="l" defTabSz="503816" rtl="0" eaLnBrk="1" latinLnBrk="0" hangingPunct="1">
        <a:defRPr sz="2000" kern="1200">
          <a:solidFill>
            <a:schemeClr val="tx1"/>
          </a:solidFill>
          <a:latin typeface="+mn-lt"/>
          <a:ea typeface="+mn-ea"/>
          <a:cs typeface="+mn-cs"/>
        </a:defRPr>
      </a:lvl7pPr>
      <a:lvl8pPr marL="3526703" algn="l" defTabSz="503816" rtl="0" eaLnBrk="1" latinLnBrk="0" hangingPunct="1">
        <a:defRPr sz="2000" kern="1200">
          <a:solidFill>
            <a:schemeClr val="tx1"/>
          </a:solidFill>
          <a:latin typeface="+mn-lt"/>
          <a:ea typeface="+mn-ea"/>
          <a:cs typeface="+mn-cs"/>
        </a:defRPr>
      </a:lvl8pPr>
      <a:lvl9pPr marL="4030518" algn="l" defTabSz="50381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9.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2.png"/><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image" Target="../media/image24.wmf"/><Relationship Id="rId3" Type="http://schemas.openxmlformats.org/officeDocument/2006/relationships/image" Target="../media/image2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3.png"/><Relationship Id="rId3"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1.bin"/><Relationship Id="rId5" Type="http://schemas.openxmlformats.org/officeDocument/2006/relationships/image" Target="../media/image37.wmf"/><Relationship Id="rId1" Type="http://schemas.openxmlformats.org/officeDocument/2006/relationships/vmlDrawing" Target="../drawings/vmlDrawing2.vml"/><Relationship Id="rId2" Type="http://schemas.openxmlformats.org/officeDocument/2006/relationships/slideLayout" Target="../slideLayouts/slideLayout6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hyperlink" Target="http://cran.r-project.org/web/packages/SuperLearner/vignettes/SuperLearnerPresent.pdf"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Fundamentals for Analytics</a:t>
            </a:r>
            <a:r>
              <a:rPr lang="en-US" dirty="0" smtClean="0">
                <a:effectLst/>
              </a:rPr>
              <a:t> </a:t>
            </a:r>
            <a:endParaRPr lang="en-US" dirty="0"/>
          </a:p>
        </p:txBody>
      </p:sp>
      <p:sp>
        <p:nvSpPr>
          <p:cNvPr id="3" name="Subtitle 2"/>
          <p:cNvSpPr>
            <a:spLocks noGrp="1"/>
          </p:cNvSpPr>
          <p:nvPr>
            <p:ph type="subTitle" idx="1"/>
          </p:nvPr>
        </p:nvSpPr>
        <p:spPr/>
        <p:txBody>
          <a:bodyPr/>
          <a:lstStyle/>
          <a:p>
            <a:r>
              <a:rPr lang="en-US" dirty="0" smtClean="0"/>
              <a:t>Jason Kuruzovich</a:t>
            </a:r>
            <a:endParaRPr lang="en-US" dirty="0"/>
          </a:p>
        </p:txBody>
      </p:sp>
    </p:spTree>
    <p:extLst>
      <p:ext uri="{BB962C8B-B14F-4D97-AF65-F5344CB8AC3E}">
        <p14:creationId xmlns:p14="http://schemas.microsoft.com/office/powerpoint/2010/main" val="40771010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scikit</a:t>
            </a:r>
            <a:r>
              <a:rPr lang="en-US" dirty="0" smtClean="0"/>
              <a:t>-learn?</a:t>
            </a:r>
            <a:endParaRPr lang="en-US" dirty="0"/>
          </a:p>
        </p:txBody>
      </p:sp>
      <p:pic>
        <p:nvPicPr>
          <p:cNvPr id="4" name="Content Placeholder 3" descr="pres 2014-10-02 at 3.17.54 PM.png"/>
          <p:cNvPicPr>
            <a:picLocks noGrp="1" noChangeAspect="1"/>
          </p:cNvPicPr>
          <p:nvPr>
            <p:ph idx="1"/>
          </p:nvPr>
        </p:nvPicPr>
        <p:blipFill>
          <a:blip r:embed="rId2">
            <a:extLst>
              <a:ext uri="{28A0092B-C50C-407E-A947-70E740481C1C}">
                <a14:useLocalDpi xmlns:a14="http://schemas.microsoft.com/office/drawing/2010/main" val="0"/>
              </a:ext>
            </a:extLst>
          </a:blip>
          <a:srcRect t="701" b="701"/>
          <a:stretch>
            <a:fillRect/>
          </a:stretch>
        </p:blipFill>
        <p:spPr/>
      </p:pic>
    </p:spTree>
    <p:extLst>
      <p:ext uri="{BB962C8B-B14F-4D97-AF65-F5344CB8AC3E}">
        <p14:creationId xmlns:p14="http://schemas.microsoft.com/office/powerpoint/2010/main" val="57665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this?</a:t>
            </a:r>
            <a:endParaRPr lang="en-US" dirty="0"/>
          </a:p>
        </p:txBody>
      </p:sp>
      <p:sp>
        <p:nvSpPr>
          <p:cNvPr id="3" name="Content Placeholder 2"/>
          <p:cNvSpPr>
            <a:spLocks noGrp="1"/>
          </p:cNvSpPr>
          <p:nvPr>
            <p:ph idx="1"/>
          </p:nvPr>
        </p:nvSpPr>
        <p:spPr/>
        <p:txBody>
          <a:bodyPr>
            <a:normAutofit/>
          </a:bodyPr>
          <a:lstStyle/>
          <a:p>
            <a:r>
              <a:rPr lang="en-US" dirty="0" smtClean="0"/>
              <a:t>&lt;50 observations…get more data</a:t>
            </a:r>
          </a:p>
          <a:p>
            <a:pPr lvl="1"/>
            <a:r>
              <a:rPr lang="en-US" dirty="0" smtClean="0"/>
              <a:t>Why? Inadequate power to effectively detect patterns or relationships.  Visualization can still be very useful.</a:t>
            </a:r>
          </a:p>
          <a:p>
            <a:pPr lvl="1"/>
            <a:r>
              <a:rPr lang="en-US" dirty="0"/>
              <a:t>The power of a statistical test is the probability that it correctly rejects the null hypothesis when the null hypothesis is false. </a:t>
            </a:r>
          </a:p>
          <a:p>
            <a:pPr lvl="1"/>
            <a:endParaRPr lang="en-US" dirty="0"/>
          </a:p>
        </p:txBody>
      </p:sp>
    </p:spTree>
    <p:extLst>
      <p:ext uri="{BB962C8B-B14F-4D97-AF65-F5344CB8AC3E}">
        <p14:creationId xmlns:p14="http://schemas.microsoft.com/office/powerpoint/2010/main" val="36941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this?</a:t>
            </a:r>
            <a:endParaRPr lang="en-US" dirty="0"/>
          </a:p>
        </p:txBody>
      </p:sp>
      <p:sp>
        <p:nvSpPr>
          <p:cNvPr id="3" name="Content Placeholder 2"/>
          <p:cNvSpPr>
            <a:spLocks noGrp="1"/>
          </p:cNvSpPr>
          <p:nvPr>
            <p:ph idx="1"/>
          </p:nvPr>
        </p:nvSpPr>
        <p:spPr/>
        <p:txBody>
          <a:bodyPr>
            <a:normAutofit/>
          </a:bodyPr>
          <a:lstStyle/>
          <a:p>
            <a:r>
              <a:rPr lang="en-US" dirty="0" smtClean="0"/>
              <a:t>Different Categories</a:t>
            </a:r>
          </a:p>
          <a:p>
            <a:pPr lvl="1"/>
            <a:r>
              <a:rPr lang="en-US" dirty="0" smtClean="0"/>
              <a:t>Regression (today)</a:t>
            </a:r>
          </a:p>
          <a:p>
            <a:pPr lvl="1"/>
            <a:r>
              <a:rPr lang="en-US" dirty="0" smtClean="0"/>
              <a:t>Classification (today)</a:t>
            </a:r>
            <a:endParaRPr lang="en-US" dirty="0" smtClean="0"/>
          </a:p>
          <a:p>
            <a:pPr lvl="1"/>
            <a:r>
              <a:rPr lang="en-US" dirty="0" smtClean="0"/>
              <a:t>Clustering</a:t>
            </a:r>
          </a:p>
          <a:p>
            <a:pPr lvl="1"/>
            <a:r>
              <a:rPr lang="en-US" dirty="0" smtClean="0"/>
              <a:t>Dimension Reduction</a:t>
            </a:r>
            <a:endParaRPr lang="en-US" dirty="0"/>
          </a:p>
        </p:txBody>
      </p:sp>
    </p:spTree>
    <p:extLst>
      <p:ext uri="{BB962C8B-B14F-4D97-AF65-F5344CB8AC3E}">
        <p14:creationId xmlns:p14="http://schemas.microsoft.com/office/powerpoint/2010/main" val="25517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Regression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660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Basics</a:t>
            </a:r>
            <a:endParaRPr lang="en-US" dirty="0"/>
          </a:p>
        </p:txBody>
      </p:sp>
      <p:sp>
        <p:nvSpPr>
          <p:cNvPr id="3" name="Content Placeholder 2"/>
          <p:cNvSpPr>
            <a:spLocks noGrp="1"/>
          </p:cNvSpPr>
          <p:nvPr>
            <p:ph idx="1"/>
          </p:nvPr>
        </p:nvSpPr>
        <p:spPr/>
        <p:txBody>
          <a:bodyPr/>
          <a:lstStyle/>
          <a:p>
            <a:pPr marL="455920" indent="-455920"/>
            <a:r>
              <a:rPr lang="en-US" dirty="0" smtClean="0"/>
              <a:t>Data/Distribution of DV/Model</a:t>
            </a:r>
          </a:p>
          <a:p>
            <a:pPr marL="455920" indent="-455920"/>
            <a:r>
              <a:rPr lang="en-US" dirty="0" smtClean="0"/>
              <a:t>Equation</a:t>
            </a:r>
          </a:p>
          <a:p>
            <a:pPr marL="455920" indent="-455920"/>
            <a:r>
              <a:rPr lang="en-US" dirty="0" smtClean="0"/>
              <a:t>R2</a:t>
            </a:r>
          </a:p>
          <a:p>
            <a:pPr marL="455920" indent="-455920"/>
            <a:r>
              <a:rPr lang="en-US" dirty="0" smtClean="0"/>
              <a:t>Statistical Testing and p Values</a:t>
            </a:r>
          </a:p>
          <a:p>
            <a:pPr marL="455920" indent="-455920"/>
            <a:r>
              <a:rPr lang="en-US" dirty="0" smtClean="0"/>
              <a:t>Beta Coefficients</a:t>
            </a:r>
          </a:p>
          <a:p>
            <a:pPr marL="455920" indent="-455920"/>
            <a:r>
              <a:rPr lang="en-US" dirty="0" smtClean="0"/>
              <a:t>Regression Assumptions</a:t>
            </a:r>
          </a:p>
          <a:p>
            <a:pPr marL="455920" indent="-455920"/>
            <a:r>
              <a:rPr lang="en-US" dirty="0" smtClean="0"/>
              <a:t>Advanced topics, </a:t>
            </a:r>
            <a:r>
              <a:rPr lang="en-US" dirty="0" err="1" smtClean="0"/>
              <a:t>Anova</a:t>
            </a:r>
            <a:r>
              <a:rPr lang="en-US" dirty="0" smtClean="0"/>
              <a:t>, Logistic Regression</a:t>
            </a:r>
          </a:p>
          <a:p>
            <a:endParaRPr lang="en-US" dirty="0"/>
          </a:p>
        </p:txBody>
      </p:sp>
    </p:spTree>
    <p:extLst>
      <p:ext uri="{BB962C8B-B14F-4D97-AF65-F5344CB8AC3E}">
        <p14:creationId xmlns:p14="http://schemas.microsoft.com/office/powerpoint/2010/main" val="127832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Equation</a:t>
            </a:r>
            <a:endParaRPr lang="en-US" dirty="0"/>
          </a:p>
        </p:txBody>
      </p:sp>
      <p:pic>
        <p:nvPicPr>
          <p:cNvPr id="4" name="Content Placeholder 3" descr="Screen Shot 2013-10-15 at 4.31.27 PM.png"/>
          <p:cNvPicPr>
            <a:picLocks noGrp="1" noChangeAspect="1"/>
          </p:cNvPicPr>
          <p:nvPr>
            <p:ph idx="1"/>
          </p:nvPr>
        </p:nvPicPr>
        <p:blipFill>
          <a:blip r:embed="rId2">
            <a:extLst>
              <a:ext uri="{28A0092B-C50C-407E-A947-70E740481C1C}">
                <a14:useLocalDpi xmlns:a14="http://schemas.microsoft.com/office/drawing/2010/main" val="0"/>
              </a:ext>
            </a:extLst>
          </a:blip>
          <a:srcRect l="17487" r="17487"/>
          <a:stretch>
            <a:fillRect/>
          </a:stretch>
        </p:blipFill>
        <p:spPr/>
      </p:pic>
    </p:spTree>
    <p:extLst>
      <p:ext uri="{BB962C8B-B14F-4D97-AF65-F5344CB8AC3E}">
        <p14:creationId xmlns:p14="http://schemas.microsoft.com/office/powerpoint/2010/main" val="27304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Analysis: </a:t>
            </a:r>
            <a:r>
              <a:rPr lang="en-US" dirty="0"/>
              <a:t>Data/Distribution </a:t>
            </a:r>
          </a:p>
        </p:txBody>
      </p:sp>
      <p:sp>
        <p:nvSpPr>
          <p:cNvPr id="3" name="Content Placeholder 2"/>
          <p:cNvSpPr>
            <a:spLocks noGrp="1"/>
          </p:cNvSpPr>
          <p:nvPr>
            <p:ph idx="1"/>
          </p:nvPr>
        </p:nvSpPr>
        <p:spPr/>
        <p:txBody>
          <a:bodyPr/>
          <a:lstStyle/>
          <a:p>
            <a:pPr marL="512901" indent="-512901">
              <a:buFont typeface="+mj-lt"/>
              <a:buAutoNum type="arabicPeriod"/>
            </a:pPr>
            <a:r>
              <a:rPr lang="en-US" dirty="0" smtClean="0"/>
              <a:t>Examine the nature of the variable you are predicting</a:t>
            </a:r>
          </a:p>
          <a:p>
            <a:pPr marL="1374499" lvl="1" indent="-512901">
              <a:buFont typeface="Arial"/>
              <a:buChar char="•"/>
            </a:pPr>
            <a:r>
              <a:rPr lang="en-US" dirty="0" smtClean="0"/>
              <a:t>Binary?</a:t>
            </a:r>
          </a:p>
          <a:p>
            <a:pPr marL="1374499" lvl="1" indent="-512901">
              <a:buFont typeface="Arial"/>
              <a:buChar char="•"/>
            </a:pPr>
            <a:r>
              <a:rPr lang="en-US" dirty="0" smtClean="0"/>
              <a:t>Ordinal?</a:t>
            </a:r>
          </a:p>
          <a:p>
            <a:pPr marL="1374499" lvl="1" indent="-512901">
              <a:buFont typeface="Arial"/>
              <a:buChar char="•"/>
            </a:pPr>
            <a:r>
              <a:rPr lang="en-US" dirty="0" smtClean="0"/>
              <a:t>Numeric? </a:t>
            </a:r>
          </a:p>
          <a:p>
            <a:pPr marL="1804931" lvl="2" indent="-512901"/>
            <a:r>
              <a:rPr lang="en-US" dirty="0" smtClean="0"/>
              <a:t>Distribution?</a:t>
            </a:r>
          </a:p>
          <a:p>
            <a:pPr marL="1804931" lvl="2" indent="-512901"/>
            <a:endParaRPr lang="en-US" dirty="0"/>
          </a:p>
        </p:txBody>
      </p:sp>
    </p:spTree>
    <p:extLst>
      <p:ext uri="{BB962C8B-B14F-4D97-AF65-F5344CB8AC3E}">
        <p14:creationId xmlns:p14="http://schemas.microsoft.com/office/powerpoint/2010/main" val="110765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10-15 at 1.53.23 PM.png"/>
          <p:cNvPicPr>
            <a:picLocks noGrp="1" noChangeAspect="1"/>
          </p:cNvPicPr>
          <p:nvPr>
            <p:ph idx="1"/>
          </p:nvPr>
        </p:nvPicPr>
        <p:blipFill>
          <a:blip r:embed="rId2">
            <a:extLst>
              <a:ext uri="{28A0092B-C50C-407E-A947-70E740481C1C}">
                <a14:useLocalDpi xmlns:a14="http://schemas.microsoft.com/office/drawing/2010/main" val="0"/>
              </a:ext>
            </a:extLst>
          </a:blip>
          <a:srcRect l="-66448" r="-66448"/>
          <a:stretch>
            <a:fillRect/>
          </a:stretch>
        </p:blipFill>
        <p:spPr>
          <a:xfrm>
            <a:off x="-4103687" y="1"/>
            <a:ext cx="14915466" cy="7208837"/>
          </a:xfrm>
        </p:spPr>
      </p:pic>
      <p:sp>
        <p:nvSpPr>
          <p:cNvPr id="5" name="Rectangle 4"/>
          <p:cNvSpPr/>
          <p:nvPr/>
        </p:nvSpPr>
        <p:spPr>
          <a:xfrm>
            <a:off x="3059112" y="7157543"/>
            <a:ext cx="3471210" cy="369332"/>
          </a:xfrm>
          <a:prstGeom prst="rect">
            <a:avLst/>
          </a:prstGeom>
        </p:spPr>
        <p:txBody>
          <a:bodyPr wrap="none" lIns="91181" tIns="45591" rIns="91181" bIns="45591">
            <a:spAutoFit/>
          </a:bodyPr>
          <a:lstStyle/>
          <a:p>
            <a:r>
              <a:rPr lang="en-US" dirty="0">
                <a:solidFill>
                  <a:schemeClr val="bg1"/>
                </a:solidFill>
              </a:rPr>
              <a:t>http://</a:t>
            </a:r>
            <a:r>
              <a:rPr lang="en-US" dirty="0" err="1">
                <a:solidFill>
                  <a:schemeClr val="bg1"/>
                </a:solidFill>
              </a:rPr>
              <a:t>www.ats.ucla.edu</a:t>
            </a:r>
            <a:r>
              <a:rPr lang="en-US" dirty="0">
                <a:solidFill>
                  <a:schemeClr val="bg1"/>
                </a:solidFill>
              </a:rPr>
              <a:t>/stat/</a:t>
            </a:r>
            <a:r>
              <a:rPr lang="en-US" dirty="0" err="1">
                <a:solidFill>
                  <a:schemeClr val="bg1"/>
                </a:solidFill>
              </a:rPr>
              <a:t>dae</a:t>
            </a:r>
            <a:r>
              <a:rPr lang="en-US" dirty="0">
                <a:solidFill>
                  <a:schemeClr val="bg1"/>
                </a:solidFill>
              </a:rPr>
              <a:t>/</a:t>
            </a:r>
          </a:p>
        </p:txBody>
      </p:sp>
    </p:spTree>
    <p:extLst>
      <p:ext uri="{BB962C8B-B14F-4D97-AF65-F5344CB8AC3E}">
        <p14:creationId xmlns:p14="http://schemas.microsoft.com/office/powerpoint/2010/main" val="508071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Online Auction</a:t>
            </a:r>
            <a:endParaRPr lang="en-US" dirty="0"/>
          </a:p>
        </p:txBody>
      </p:sp>
      <p:sp>
        <p:nvSpPr>
          <p:cNvPr id="3" name="Content Placeholder 2"/>
          <p:cNvSpPr>
            <a:spLocks noGrp="1"/>
          </p:cNvSpPr>
          <p:nvPr>
            <p:ph idx="1"/>
          </p:nvPr>
        </p:nvSpPr>
        <p:spPr/>
        <p:txBody>
          <a:bodyPr/>
          <a:lstStyle/>
          <a:p>
            <a:r>
              <a:rPr lang="en-US" dirty="0" smtClean="0"/>
              <a:t>Was the reserve price met? </a:t>
            </a:r>
          </a:p>
          <a:p>
            <a:r>
              <a:rPr lang="en-US" dirty="0"/>
              <a:t>	</a:t>
            </a:r>
            <a:r>
              <a:rPr lang="en-US" dirty="0" smtClean="0"/>
              <a:t>Yes/No -&gt; Logistic Regression</a:t>
            </a:r>
          </a:p>
          <a:p>
            <a:r>
              <a:rPr lang="en-US" dirty="0" smtClean="0"/>
              <a:t>What is the final high bid price?</a:t>
            </a:r>
          </a:p>
          <a:p>
            <a:r>
              <a:rPr lang="en-US" dirty="0"/>
              <a:t>	</a:t>
            </a:r>
            <a:r>
              <a:rPr lang="en-US" dirty="0" smtClean="0"/>
              <a:t>Price -&gt; OLS or Robust Regression</a:t>
            </a:r>
          </a:p>
          <a:p>
            <a:r>
              <a:rPr lang="en-US" dirty="0" smtClean="0"/>
              <a:t>How many bidders were there?</a:t>
            </a:r>
          </a:p>
          <a:p>
            <a:r>
              <a:rPr lang="en-US" dirty="0"/>
              <a:t>	</a:t>
            </a:r>
            <a:r>
              <a:rPr lang="en-US" dirty="0" smtClean="0"/>
              <a:t>Count -&gt; Poisson Regression</a:t>
            </a:r>
          </a:p>
          <a:p>
            <a:endParaRPr lang="en-US" dirty="0"/>
          </a:p>
        </p:txBody>
      </p:sp>
    </p:spTree>
    <p:extLst>
      <p:ext uri="{BB962C8B-B14F-4D97-AF65-F5344CB8AC3E}">
        <p14:creationId xmlns:p14="http://schemas.microsoft.com/office/powerpoint/2010/main" val="294129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382713" y="2332039"/>
            <a:ext cx="6400800" cy="1752600"/>
          </a:xfrm>
        </p:spPr>
        <p:txBody>
          <a:bodyPr>
            <a:noAutofit/>
          </a:bodyPr>
          <a:lstStyle/>
          <a:p>
            <a:r>
              <a:rPr lang="en-US" sz="4400" dirty="0">
                <a:solidFill>
                  <a:srgbClr val="000000"/>
                </a:solidFill>
              </a:rPr>
              <a:t>Regression </a:t>
            </a:r>
            <a:r>
              <a:rPr lang="en-US" sz="4400" dirty="0" smtClean="0">
                <a:solidFill>
                  <a:srgbClr val="000000"/>
                </a:solidFill>
              </a:rPr>
              <a:t>Basics: Draw a line that minimizes the total distance (error) between the line and the various points</a:t>
            </a:r>
            <a:endParaRPr lang="en-US" sz="4400" dirty="0">
              <a:solidFill>
                <a:srgbClr val="000000"/>
              </a:solidFill>
            </a:endParaRPr>
          </a:p>
        </p:txBody>
      </p:sp>
    </p:spTree>
    <p:extLst>
      <p:ext uri="{BB962C8B-B14F-4D97-AF65-F5344CB8AC3E}">
        <p14:creationId xmlns:p14="http://schemas.microsoft.com/office/powerpoint/2010/main" val="273478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Assignment 1</a:t>
            </a:r>
            <a:endParaRPr lang="en-US" dirty="0"/>
          </a:p>
        </p:txBody>
      </p:sp>
      <p:sp>
        <p:nvSpPr>
          <p:cNvPr id="3" name="Content Placeholder 2"/>
          <p:cNvSpPr>
            <a:spLocks noGrp="1"/>
          </p:cNvSpPr>
          <p:nvPr>
            <p:ph idx="1"/>
          </p:nvPr>
        </p:nvSpPr>
        <p:spPr/>
        <p:txBody>
          <a:bodyPr/>
          <a:lstStyle/>
          <a:p>
            <a:r>
              <a:rPr lang="en-US" dirty="0" smtClean="0"/>
              <a:t>Due Next Monday</a:t>
            </a:r>
          </a:p>
          <a:p>
            <a:endParaRPr lang="en-US" dirty="0"/>
          </a:p>
        </p:txBody>
      </p:sp>
    </p:spTree>
    <p:extLst>
      <p:ext uri="{BB962C8B-B14F-4D97-AF65-F5344CB8AC3E}">
        <p14:creationId xmlns:p14="http://schemas.microsoft.com/office/powerpoint/2010/main" val="2104686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a:t>
            </a:r>
            <a:endParaRPr lang="en-US" dirty="0"/>
          </a:p>
        </p:txBody>
      </p:sp>
      <p:sp>
        <p:nvSpPr>
          <p:cNvPr id="3" name="Rectangle 2"/>
          <p:cNvSpPr/>
          <p:nvPr/>
        </p:nvSpPr>
        <p:spPr>
          <a:xfrm>
            <a:off x="620713" y="1722438"/>
            <a:ext cx="8839200" cy="2677656"/>
          </a:xfrm>
          <a:prstGeom prst="rect">
            <a:avLst/>
          </a:prstGeom>
        </p:spPr>
        <p:txBody>
          <a:bodyPr wrap="square" lIns="91181" tIns="45591" rIns="91181" bIns="45591">
            <a:spAutoFit/>
          </a:bodyPr>
          <a:lstStyle/>
          <a:p>
            <a:r>
              <a:rPr lang="en-US" sz="2800" dirty="0">
                <a:solidFill>
                  <a:srgbClr val="000000"/>
                </a:solidFill>
              </a:rPr>
              <a:t>In statistics, the coefficient of determination, denoted R2 and pronounced R squared, indicates how well data points fit a line or curve. </a:t>
            </a:r>
            <a:r>
              <a:rPr lang="en-US" sz="2800" dirty="0">
                <a:solidFill>
                  <a:srgbClr val="000000"/>
                </a:solidFill>
              </a:rPr>
              <a:t>It </a:t>
            </a:r>
            <a:r>
              <a:rPr lang="en-US" sz="2800" dirty="0">
                <a:solidFill>
                  <a:srgbClr val="000000"/>
                </a:solidFill>
              </a:rPr>
              <a:t>provides a measure of how well observed outcomes are replicated by the model, as the proportion of total variation of outcomes explained by the model.[1]</a:t>
            </a:r>
          </a:p>
        </p:txBody>
      </p:sp>
    </p:spTree>
    <p:extLst>
      <p:ext uri="{BB962C8B-B14F-4D97-AF65-F5344CB8AC3E}">
        <p14:creationId xmlns:p14="http://schemas.microsoft.com/office/powerpoint/2010/main" val="21060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normAutofit fontScale="90000"/>
          </a:bodyPr>
          <a:lstStyle/>
          <a:p>
            <a:r>
              <a:rPr lang="en-US"/>
              <a:t>Measures of Variation:</a:t>
            </a:r>
            <a:br>
              <a:rPr lang="en-US"/>
            </a:br>
            <a:r>
              <a:rPr lang="en-US"/>
              <a:t>The Sum of Squares </a:t>
            </a:r>
          </a:p>
        </p:txBody>
      </p:sp>
      <p:sp>
        <p:nvSpPr>
          <p:cNvPr id="1192963" name="Rectangle 3"/>
          <p:cNvSpPr>
            <a:spLocks noChangeArrowheads="1"/>
          </p:cNvSpPr>
          <p:nvPr/>
        </p:nvSpPr>
        <p:spPr bwMode="auto">
          <a:xfrm>
            <a:off x="589790" y="1849700"/>
            <a:ext cx="9489088" cy="15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solidFill>
                  <a:srgbClr val="000000"/>
                </a:solidFill>
                <a:latin typeface="Arial" charset="0"/>
              </a:rPr>
              <a:t>SST</a:t>
            </a:r>
            <a:r>
              <a:rPr lang="en-US" sz="3100" b="1" dirty="0">
                <a:solidFill>
                  <a:srgbClr val="000000"/>
                </a:solidFill>
                <a:latin typeface="Arial" charset="0"/>
              </a:rPr>
              <a:t> = Total Sum of Squares </a:t>
            </a:r>
          </a:p>
          <a:p>
            <a:pPr lvl="1">
              <a:spcBef>
                <a:spcPct val="50000"/>
              </a:spcBef>
              <a:buFontTx/>
              <a:buChar char="•"/>
            </a:pPr>
            <a:r>
              <a:rPr lang="en-US" sz="2600" b="1" dirty="0">
                <a:solidFill>
                  <a:srgbClr val="000000"/>
                </a:solidFill>
                <a:latin typeface="Arial" charset="0"/>
              </a:rPr>
              <a:t>measures the variation of the</a:t>
            </a:r>
            <a:r>
              <a:rPr lang="en-US" sz="2600" b="1" i="1" dirty="0">
                <a:solidFill>
                  <a:srgbClr val="000000"/>
                </a:solidFill>
                <a:latin typeface="Arial" charset="0"/>
              </a:rPr>
              <a:t> Y</a:t>
            </a:r>
            <a:r>
              <a:rPr lang="en-US" sz="2600" b="1" i="1" baseline="-25000" dirty="0">
                <a:solidFill>
                  <a:srgbClr val="000000"/>
                </a:solidFill>
                <a:latin typeface="Arial" charset="0"/>
              </a:rPr>
              <a:t>i</a:t>
            </a:r>
            <a:r>
              <a:rPr lang="en-US" sz="2600" b="1" i="1" dirty="0">
                <a:solidFill>
                  <a:srgbClr val="000000"/>
                </a:solidFill>
                <a:latin typeface="Arial" charset="0"/>
              </a:rPr>
              <a:t> </a:t>
            </a:r>
            <a:r>
              <a:rPr lang="en-US" sz="2600" b="1" dirty="0">
                <a:solidFill>
                  <a:srgbClr val="000000"/>
                </a:solidFill>
                <a:latin typeface="Arial" charset="0"/>
              </a:rPr>
              <a:t>values around their		 mean </a:t>
            </a:r>
            <a:r>
              <a:rPr lang="en-US" sz="2600" b="1" i="1" dirty="0">
                <a:solidFill>
                  <a:srgbClr val="000000"/>
                </a:solidFill>
                <a:latin typeface="Arial" charset="0"/>
              </a:rPr>
              <a:t>Y</a:t>
            </a:r>
          </a:p>
        </p:txBody>
      </p:sp>
      <p:sp>
        <p:nvSpPr>
          <p:cNvPr id="1192964" name="Rectangle 4"/>
          <p:cNvSpPr>
            <a:spLocks noChangeArrowheads="1"/>
          </p:cNvSpPr>
          <p:nvPr/>
        </p:nvSpPr>
        <p:spPr bwMode="auto">
          <a:xfrm>
            <a:off x="582817" y="3522628"/>
            <a:ext cx="9503089" cy="15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solidFill>
                  <a:srgbClr val="000000"/>
                </a:solidFill>
                <a:latin typeface="Arial" charset="0"/>
              </a:rPr>
              <a:t>SSR</a:t>
            </a:r>
            <a:r>
              <a:rPr lang="en-US" sz="3100" b="1" dirty="0">
                <a:solidFill>
                  <a:srgbClr val="000000"/>
                </a:solidFill>
                <a:latin typeface="Arial" charset="0"/>
              </a:rPr>
              <a:t> = Regression Sum of Squares </a:t>
            </a:r>
          </a:p>
          <a:p>
            <a:pPr lvl="1">
              <a:spcBef>
                <a:spcPct val="50000"/>
              </a:spcBef>
              <a:buFontTx/>
              <a:buChar char="•"/>
            </a:pPr>
            <a:r>
              <a:rPr lang="en-US" sz="2600" b="1" dirty="0">
                <a:solidFill>
                  <a:srgbClr val="000000"/>
                </a:solidFill>
                <a:latin typeface="Arial" charset="0"/>
              </a:rPr>
              <a:t>explained variation attributable to the relationship 		between </a:t>
            </a:r>
            <a:r>
              <a:rPr lang="en-US" sz="2600" b="1" i="1" dirty="0">
                <a:solidFill>
                  <a:srgbClr val="000000"/>
                </a:solidFill>
                <a:latin typeface="Arial" charset="0"/>
              </a:rPr>
              <a:t>X</a:t>
            </a:r>
            <a:r>
              <a:rPr lang="en-US" sz="2600" b="1" dirty="0">
                <a:solidFill>
                  <a:srgbClr val="000000"/>
                </a:solidFill>
                <a:latin typeface="Arial" charset="0"/>
              </a:rPr>
              <a:t> and </a:t>
            </a:r>
            <a:r>
              <a:rPr lang="en-US" sz="2600" b="1" i="1" dirty="0">
                <a:solidFill>
                  <a:srgbClr val="000000"/>
                </a:solidFill>
                <a:latin typeface="Arial" charset="0"/>
              </a:rPr>
              <a:t>Y</a:t>
            </a:r>
          </a:p>
        </p:txBody>
      </p:sp>
      <p:sp>
        <p:nvSpPr>
          <p:cNvPr id="1192965" name="Rectangle 5"/>
          <p:cNvSpPr>
            <a:spLocks noChangeArrowheads="1"/>
          </p:cNvSpPr>
          <p:nvPr/>
        </p:nvSpPr>
        <p:spPr bwMode="auto">
          <a:xfrm>
            <a:off x="666792" y="5202556"/>
            <a:ext cx="8831048" cy="15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solidFill>
                  <a:srgbClr val="000000"/>
                </a:solidFill>
                <a:latin typeface="Arial" charset="0"/>
              </a:rPr>
              <a:t>SSE</a:t>
            </a:r>
            <a:r>
              <a:rPr lang="en-US" sz="3100" b="1" dirty="0">
                <a:solidFill>
                  <a:srgbClr val="000000"/>
                </a:solidFill>
                <a:latin typeface="Arial" charset="0"/>
              </a:rPr>
              <a:t> = Error Sum of Squares </a:t>
            </a:r>
          </a:p>
          <a:p>
            <a:pPr lvl="1">
              <a:spcBef>
                <a:spcPct val="50000"/>
              </a:spcBef>
              <a:buFontTx/>
              <a:buChar char="•"/>
            </a:pPr>
            <a:r>
              <a:rPr lang="en-US" sz="2600" b="1" dirty="0">
                <a:solidFill>
                  <a:srgbClr val="000000"/>
                </a:solidFill>
                <a:latin typeface="Arial" charset="0"/>
              </a:rPr>
              <a:t>variation attributable to factors other than the 		relationship between </a:t>
            </a:r>
            <a:r>
              <a:rPr lang="en-US" sz="2600" b="1" i="1" dirty="0">
                <a:solidFill>
                  <a:srgbClr val="000000"/>
                </a:solidFill>
                <a:latin typeface="Arial" charset="0"/>
              </a:rPr>
              <a:t>X</a:t>
            </a:r>
            <a:r>
              <a:rPr lang="en-US" sz="2600" b="1" dirty="0">
                <a:solidFill>
                  <a:srgbClr val="000000"/>
                </a:solidFill>
                <a:latin typeface="Arial" charset="0"/>
              </a:rPr>
              <a:t> and </a:t>
            </a:r>
            <a:r>
              <a:rPr lang="en-US" sz="2600" b="1" i="1" dirty="0">
                <a:solidFill>
                  <a:srgbClr val="000000"/>
                </a:solidFill>
                <a:latin typeface="Arial" charset="0"/>
              </a:rPr>
              <a:t>Y</a:t>
            </a:r>
          </a:p>
        </p:txBody>
      </p:sp>
      <p:sp>
        <p:nvSpPr>
          <p:cNvPr id="1192966" name="Rectangle 6"/>
          <p:cNvSpPr>
            <a:spLocks noChangeArrowheads="1"/>
          </p:cNvSpPr>
          <p:nvPr/>
        </p:nvSpPr>
        <p:spPr bwMode="auto">
          <a:xfrm>
            <a:off x="2745921" y="2535641"/>
            <a:ext cx="584536"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rgbClr val="FEE1C4"/>
                </a:solidFill>
                <a:latin typeface="Times New Roman" charset="0"/>
              </a:rPr>
              <a:t>_</a:t>
            </a:r>
          </a:p>
        </p:txBody>
      </p:sp>
    </p:spTree>
    <p:extLst>
      <p:ext uri="{BB962C8B-B14F-4D97-AF65-F5344CB8AC3E}">
        <p14:creationId xmlns:p14="http://schemas.microsoft.com/office/powerpoint/2010/main" val="732000651"/>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3" y="1646237"/>
            <a:ext cx="9448800" cy="5638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
        <p:nvSpPr>
          <p:cNvPr id="119091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normAutofit fontScale="90000"/>
          </a:bodyPr>
          <a:lstStyle/>
          <a:p>
            <a:r>
              <a:rPr lang="en-US"/>
              <a:t>Measures of Variation: The Sum of Squares</a:t>
            </a:r>
          </a:p>
        </p:txBody>
      </p:sp>
      <p:sp>
        <p:nvSpPr>
          <p:cNvPr id="1190915" name="Line 3"/>
          <p:cNvSpPr>
            <a:spLocks noChangeShapeType="1"/>
          </p:cNvSpPr>
          <p:nvPr/>
        </p:nvSpPr>
        <p:spPr bwMode="auto">
          <a:xfrm>
            <a:off x="756047" y="2224185"/>
            <a:ext cx="0" cy="42085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6" name="Line 4"/>
          <p:cNvSpPr>
            <a:spLocks noChangeShapeType="1"/>
          </p:cNvSpPr>
          <p:nvPr/>
        </p:nvSpPr>
        <p:spPr bwMode="auto">
          <a:xfrm>
            <a:off x="824332" y="6467722"/>
            <a:ext cx="8353267"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7" name="Line 5"/>
          <p:cNvSpPr>
            <a:spLocks noChangeShapeType="1"/>
          </p:cNvSpPr>
          <p:nvPr/>
        </p:nvSpPr>
        <p:spPr bwMode="auto">
          <a:xfrm flipV="1">
            <a:off x="1333586" y="2537391"/>
            <a:ext cx="6911179" cy="2990622"/>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8" name="Oval 6"/>
          <p:cNvSpPr>
            <a:spLocks noChangeArrowheads="1"/>
          </p:cNvSpPr>
          <p:nvPr/>
        </p:nvSpPr>
        <p:spPr bwMode="auto">
          <a:xfrm>
            <a:off x="4200260" y="2099910"/>
            <a:ext cx="336021" cy="33598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9" name="Line 7"/>
          <p:cNvSpPr>
            <a:spLocks noChangeShapeType="1"/>
          </p:cNvSpPr>
          <p:nvPr/>
        </p:nvSpPr>
        <p:spPr bwMode="auto">
          <a:xfrm>
            <a:off x="4368271" y="2462145"/>
            <a:ext cx="0" cy="25566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20" name="Rectangle 8"/>
          <p:cNvSpPr>
            <a:spLocks noChangeArrowheads="1"/>
          </p:cNvSpPr>
          <p:nvPr/>
        </p:nvSpPr>
        <p:spPr bwMode="auto">
          <a:xfrm>
            <a:off x="4118036" y="6469472"/>
            <a:ext cx="920557"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solidFill>
                  <a:schemeClr val="accent1"/>
                </a:solidFill>
                <a:latin typeface="Arial" charset="0"/>
              </a:rPr>
              <a:t>X</a:t>
            </a:r>
            <a:r>
              <a:rPr lang="en-US" sz="2600" b="1" i="1" baseline="-25000">
                <a:solidFill>
                  <a:schemeClr val="accent1"/>
                </a:solidFill>
                <a:latin typeface="Arial" charset="0"/>
              </a:rPr>
              <a:t>i</a:t>
            </a:r>
          </a:p>
        </p:txBody>
      </p:sp>
      <p:sp>
        <p:nvSpPr>
          <p:cNvPr id="1190921" name="Line 9"/>
          <p:cNvSpPr>
            <a:spLocks noChangeShapeType="1"/>
          </p:cNvSpPr>
          <p:nvPr/>
        </p:nvSpPr>
        <p:spPr bwMode="auto">
          <a:xfrm>
            <a:off x="1048318" y="5039783"/>
            <a:ext cx="7905240"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22" name="Rectangle 10"/>
          <p:cNvSpPr>
            <a:spLocks noChangeArrowheads="1"/>
          </p:cNvSpPr>
          <p:nvPr/>
        </p:nvSpPr>
        <p:spPr bwMode="auto">
          <a:xfrm rot="20340000">
            <a:off x="7394239" y="2686845"/>
            <a:ext cx="327270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solidFill>
                  <a:schemeClr val="hlink"/>
                </a:solidFill>
                <a:latin typeface="Arial" charset="0"/>
              </a:rPr>
              <a:t>Y</a:t>
            </a:r>
            <a:r>
              <a:rPr lang="en-US" sz="2600" b="1" i="1" baseline="-25000">
                <a:solidFill>
                  <a:schemeClr val="hlink"/>
                </a:solidFill>
                <a:latin typeface="Arial" charset="0"/>
              </a:rPr>
              <a:t>i</a:t>
            </a:r>
            <a:r>
              <a:rPr lang="en-US" sz="2600" b="1" i="1">
                <a:solidFill>
                  <a:schemeClr val="hlink"/>
                </a:solidFill>
                <a:latin typeface="Arial" charset="0"/>
              </a:rPr>
              <a:t> = b</a:t>
            </a:r>
            <a:r>
              <a:rPr lang="en-US" sz="2600" b="1" i="1" baseline="-25000">
                <a:solidFill>
                  <a:schemeClr val="hlink"/>
                </a:solidFill>
                <a:latin typeface="Arial" charset="0"/>
              </a:rPr>
              <a:t>0</a:t>
            </a:r>
            <a:r>
              <a:rPr lang="en-US" sz="2600" b="1" i="1">
                <a:solidFill>
                  <a:schemeClr val="hlink"/>
                </a:solidFill>
                <a:latin typeface="Arial" charset="0"/>
              </a:rPr>
              <a:t> + b</a:t>
            </a:r>
            <a:r>
              <a:rPr lang="en-US" sz="2600" b="1" i="1" baseline="-25000">
                <a:solidFill>
                  <a:schemeClr val="hlink"/>
                </a:solidFill>
                <a:latin typeface="Arial" charset="0"/>
              </a:rPr>
              <a:t>1</a:t>
            </a:r>
            <a:r>
              <a:rPr lang="en-US" sz="2600" b="1" i="1">
                <a:solidFill>
                  <a:schemeClr val="hlink"/>
                </a:solidFill>
                <a:latin typeface="Arial" charset="0"/>
              </a:rPr>
              <a:t>X</a:t>
            </a:r>
            <a:r>
              <a:rPr lang="en-US" sz="2600" b="1" i="1" baseline="-25000">
                <a:solidFill>
                  <a:schemeClr val="hlink"/>
                </a:solidFill>
                <a:latin typeface="Arial" charset="0"/>
              </a:rPr>
              <a:t>i</a:t>
            </a:r>
          </a:p>
        </p:txBody>
      </p:sp>
      <p:sp>
        <p:nvSpPr>
          <p:cNvPr id="1190923" name="Rectangle 11"/>
          <p:cNvSpPr>
            <a:spLocks noChangeArrowheads="1"/>
          </p:cNvSpPr>
          <p:nvPr/>
        </p:nvSpPr>
        <p:spPr bwMode="auto">
          <a:xfrm>
            <a:off x="9067313" y="4866571"/>
            <a:ext cx="514532"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solidFill>
                  <a:srgbClr val="00FF00"/>
                </a:solidFill>
                <a:latin typeface="Arial" charset="0"/>
              </a:rPr>
              <a:t>Y</a:t>
            </a:r>
          </a:p>
        </p:txBody>
      </p:sp>
      <p:sp>
        <p:nvSpPr>
          <p:cNvPr id="1190924" name="Rectangle 12"/>
          <p:cNvSpPr>
            <a:spLocks noChangeArrowheads="1"/>
          </p:cNvSpPr>
          <p:nvPr/>
        </p:nvSpPr>
        <p:spPr bwMode="auto">
          <a:xfrm>
            <a:off x="9319331" y="6210514"/>
            <a:ext cx="514532"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latin typeface="Arial" charset="0"/>
              </a:rPr>
              <a:t>X</a:t>
            </a:r>
          </a:p>
        </p:txBody>
      </p:sp>
      <p:sp>
        <p:nvSpPr>
          <p:cNvPr id="1190925" name="Rectangle 13"/>
          <p:cNvSpPr>
            <a:spLocks noChangeArrowheads="1"/>
          </p:cNvSpPr>
          <p:nvPr/>
        </p:nvSpPr>
        <p:spPr bwMode="auto">
          <a:xfrm>
            <a:off x="414806" y="2010694"/>
            <a:ext cx="850553"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latin typeface="Arial" charset="0"/>
              </a:rPr>
              <a:t>Y</a:t>
            </a:r>
          </a:p>
        </p:txBody>
      </p:sp>
      <p:sp>
        <p:nvSpPr>
          <p:cNvPr id="1190926" name="Freeform 14"/>
          <p:cNvSpPr>
            <a:spLocks/>
          </p:cNvSpPr>
          <p:nvPr/>
        </p:nvSpPr>
        <p:spPr bwMode="auto">
          <a:xfrm>
            <a:off x="3445968" y="2266153"/>
            <a:ext cx="589786" cy="2777130"/>
          </a:xfrm>
          <a:custGeom>
            <a:avLst/>
            <a:gdLst>
              <a:gd name="T0" fmla="*/ 336 w 337"/>
              <a:gd name="T1" fmla="*/ 0 h 1587"/>
              <a:gd name="T2" fmla="*/ 303 w 337"/>
              <a:gd name="T3" fmla="*/ 5 h 1587"/>
              <a:gd name="T4" fmla="*/ 270 w 337"/>
              <a:gd name="T5" fmla="*/ 10 h 1587"/>
              <a:gd name="T6" fmla="*/ 240 w 337"/>
              <a:gd name="T7" fmla="*/ 23 h 1587"/>
              <a:gd name="T8" fmla="*/ 218 w 337"/>
              <a:gd name="T9" fmla="*/ 42 h 1587"/>
              <a:gd name="T10" fmla="*/ 196 w 337"/>
              <a:gd name="T11" fmla="*/ 60 h 1587"/>
              <a:gd name="T12" fmla="*/ 181 w 337"/>
              <a:gd name="T13" fmla="*/ 83 h 1587"/>
              <a:gd name="T14" fmla="*/ 170 w 337"/>
              <a:gd name="T15" fmla="*/ 106 h 1587"/>
              <a:gd name="T16" fmla="*/ 166 w 337"/>
              <a:gd name="T17" fmla="*/ 134 h 1587"/>
              <a:gd name="T18" fmla="*/ 166 w 337"/>
              <a:gd name="T19" fmla="*/ 659 h 1587"/>
              <a:gd name="T20" fmla="*/ 163 w 337"/>
              <a:gd name="T21" fmla="*/ 687 h 1587"/>
              <a:gd name="T22" fmla="*/ 155 w 337"/>
              <a:gd name="T23" fmla="*/ 710 h 1587"/>
              <a:gd name="T24" fmla="*/ 137 w 337"/>
              <a:gd name="T25" fmla="*/ 733 h 1587"/>
              <a:gd name="T26" fmla="*/ 118 w 337"/>
              <a:gd name="T27" fmla="*/ 756 h 1587"/>
              <a:gd name="T28" fmla="*/ 93 w 337"/>
              <a:gd name="T29" fmla="*/ 770 h 1587"/>
              <a:gd name="T30" fmla="*/ 67 w 337"/>
              <a:gd name="T31" fmla="*/ 784 h 1587"/>
              <a:gd name="T32" fmla="*/ 34 w 337"/>
              <a:gd name="T33" fmla="*/ 789 h 1587"/>
              <a:gd name="T34" fmla="*/ 0 w 337"/>
              <a:gd name="T35" fmla="*/ 793 h 1587"/>
              <a:gd name="T36" fmla="*/ 34 w 337"/>
              <a:gd name="T37" fmla="*/ 798 h 1587"/>
              <a:gd name="T38" fmla="*/ 67 w 337"/>
              <a:gd name="T39" fmla="*/ 802 h 1587"/>
              <a:gd name="T40" fmla="*/ 93 w 337"/>
              <a:gd name="T41" fmla="*/ 816 h 1587"/>
              <a:gd name="T42" fmla="*/ 118 w 337"/>
              <a:gd name="T43" fmla="*/ 835 h 1587"/>
              <a:gd name="T44" fmla="*/ 137 w 337"/>
              <a:gd name="T45" fmla="*/ 853 h 1587"/>
              <a:gd name="T46" fmla="*/ 155 w 337"/>
              <a:gd name="T47" fmla="*/ 876 h 1587"/>
              <a:gd name="T48" fmla="*/ 163 w 337"/>
              <a:gd name="T49" fmla="*/ 899 h 1587"/>
              <a:gd name="T50" fmla="*/ 166 w 337"/>
              <a:gd name="T51" fmla="*/ 927 h 1587"/>
              <a:gd name="T52" fmla="*/ 166 w 337"/>
              <a:gd name="T53" fmla="*/ 1452 h 1587"/>
              <a:gd name="T54" fmla="*/ 170 w 337"/>
              <a:gd name="T55" fmla="*/ 1480 h 1587"/>
              <a:gd name="T56" fmla="*/ 181 w 337"/>
              <a:gd name="T57" fmla="*/ 1503 h 1587"/>
              <a:gd name="T58" fmla="*/ 196 w 337"/>
              <a:gd name="T59" fmla="*/ 1526 h 1587"/>
              <a:gd name="T60" fmla="*/ 218 w 337"/>
              <a:gd name="T61" fmla="*/ 1549 h 1587"/>
              <a:gd name="T62" fmla="*/ 240 w 337"/>
              <a:gd name="T63" fmla="*/ 1563 h 1587"/>
              <a:gd name="T64" fmla="*/ 270 w 337"/>
              <a:gd name="T65" fmla="*/ 1577 h 1587"/>
              <a:gd name="T66" fmla="*/ 303 w 337"/>
              <a:gd name="T67" fmla="*/ 1581 h 1587"/>
              <a:gd name="T68" fmla="*/ 336 w 337"/>
              <a:gd name="T69" fmla="*/ 1586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 h="1587">
                <a:moveTo>
                  <a:pt x="336" y="0"/>
                </a:moveTo>
                <a:lnTo>
                  <a:pt x="303" y="5"/>
                </a:lnTo>
                <a:lnTo>
                  <a:pt x="270" y="10"/>
                </a:lnTo>
                <a:lnTo>
                  <a:pt x="240" y="23"/>
                </a:lnTo>
                <a:lnTo>
                  <a:pt x="218" y="42"/>
                </a:lnTo>
                <a:lnTo>
                  <a:pt x="196" y="60"/>
                </a:lnTo>
                <a:lnTo>
                  <a:pt x="181" y="83"/>
                </a:lnTo>
                <a:lnTo>
                  <a:pt x="170" y="106"/>
                </a:lnTo>
                <a:lnTo>
                  <a:pt x="166" y="134"/>
                </a:lnTo>
                <a:lnTo>
                  <a:pt x="166" y="659"/>
                </a:lnTo>
                <a:lnTo>
                  <a:pt x="163" y="687"/>
                </a:lnTo>
                <a:lnTo>
                  <a:pt x="155" y="710"/>
                </a:lnTo>
                <a:lnTo>
                  <a:pt x="137" y="733"/>
                </a:lnTo>
                <a:lnTo>
                  <a:pt x="118" y="756"/>
                </a:lnTo>
                <a:lnTo>
                  <a:pt x="93" y="770"/>
                </a:lnTo>
                <a:lnTo>
                  <a:pt x="67" y="784"/>
                </a:lnTo>
                <a:lnTo>
                  <a:pt x="34" y="789"/>
                </a:lnTo>
                <a:lnTo>
                  <a:pt x="0" y="793"/>
                </a:lnTo>
                <a:lnTo>
                  <a:pt x="34" y="798"/>
                </a:lnTo>
                <a:lnTo>
                  <a:pt x="67" y="802"/>
                </a:lnTo>
                <a:lnTo>
                  <a:pt x="93" y="816"/>
                </a:lnTo>
                <a:lnTo>
                  <a:pt x="118" y="835"/>
                </a:lnTo>
                <a:lnTo>
                  <a:pt x="137" y="853"/>
                </a:lnTo>
                <a:lnTo>
                  <a:pt x="155" y="876"/>
                </a:lnTo>
                <a:lnTo>
                  <a:pt x="163" y="899"/>
                </a:lnTo>
                <a:lnTo>
                  <a:pt x="166" y="927"/>
                </a:lnTo>
                <a:lnTo>
                  <a:pt x="166" y="1452"/>
                </a:lnTo>
                <a:lnTo>
                  <a:pt x="170" y="1480"/>
                </a:lnTo>
                <a:lnTo>
                  <a:pt x="181" y="1503"/>
                </a:lnTo>
                <a:lnTo>
                  <a:pt x="196" y="1526"/>
                </a:lnTo>
                <a:lnTo>
                  <a:pt x="218" y="1549"/>
                </a:lnTo>
                <a:lnTo>
                  <a:pt x="240" y="1563"/>
                </a:lnTo>
                <a:lnTo>
                  <a:pt x="270" y="1577"/>
                </a:lnTo>
                <a:lnTo>
                  <a:pt x="303" y="1581"/>
                </a:lnTo>
                <a:lnTo>
                  <a:pt x="336" y="1586"/>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0927" name="Rectangle 15"/>
          <p:cNvSpPr>
            <a:spLocks noChangeArrowheads="1"/>
          </p:cNvSpPr>
          <p:nvPr/>
        </p:nvSpPr>
        <p:spPr bwMode="auto">
          <a:xfrm>
            <a:off x="841833" y="3109618"/>
            <a:ext cx="2852677"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solidFill>
                  <a:schemeClr val="tx2"/>
                </a:solidFill>
                <a:latin typeface="Arial" charset="0"/>
              </a:rPr>
              <a:t>SST </a:t>
            </a:r>
            <a:r>
              <a:rPr lang="en-US" sz="2600" b="1" i="1">
                <a:latin typeface="Arial" charset="0"/>
              </a:rPr>
              <a:t>=</a:t>
            </a:r>
            <a:r>
              <a:rPr lang="en-US" sz="2600" b="1" i="1">
                <a:solidFill>
                  <a:schemeClr val="tx2"/>
                </a:solidFill>
                <a:latin typeface="Arial" charset="0"/>
              </a:rPr>
              <a:t> </a:t>
            </a:r>
            <a:r>
              <a:rPr lang="en-US" sz="2600" b="1">
                <a:latin typeface="Symbol" charset="0"/>
              </a:rPr>
              <a:t></a:t>
            </a:r>
            <a:r>
              <a:rPr lang="en-US" sz="2600" b="1">
                <a:latin typeface="Arial" charset="0"/>
              </a:rPr>
              <a:t>(</a:t>
            </a:r>
            <a:r>
              <a:rPr lang="en-US" sz="2600" b="1" i="1">
                <a:solidFill>
                  <a:schemeClr val="accent1"/>
                </a:solidFill>
                <a:latin typeface="Arial" charset="0"/>
              </a:rPr>
              <a:t>Y</a:t>
            </a:r>
            <a:r>
              <a:rPr lang="en-US" sz="2600" b="1" i="1" baseline="-25000">
                <a:solidFill>
                  <a:schemeClr val="accent1"/>
                </a:solidFill>
                <a:latin typeface="Arial" charset="0"/>
              </a:rPr>
              <a:t>i</a:t>
            </a:r>
            <a:r>
              <a:rPr lang="en-US" sz="2600" b="1" i="1" baseline="-25000">
                <a:solidFill>
                  <a:schemeClr val="tx2"/>
                </a:solidFill>
                <a:latin typeface="Arial" charset="0"/>
              </a:rPr>
              <a:t> </a:t>
            </a:r>
            <a:r>
              <a:rPr lang="en-US" sz="2600" b="1" i="1">
                <a:latin typeface="Arial" charset="0"/>
              </a:rPr>
              <a:t>-</a:t>
            </a:r>
            <a:r>
              <a:rPr lang="en-US" sz="2600" b="1" i="1">
                <a:solidFill>
                  <a:schemeClr val="tx2"/>
                </a:solidFill>
                <a:latin typeface="Arial" charset="0"/>
              </a:rPr>
              <a:t> </a:t>
            </a:r>
            <a:r>
              <a:rPr lang="en-US" sz="2600" b="1" i="1">
                <a:solidFill>
                  <a:srgbClr val="00FF00"/>
                </a:solidFill>
                <a:latin typeface="Arial" charset="0"/>
              </a:rPr>
              <a:t>Y</a:t>
            </a:r>
            <a:r>
              <a:rPr lang="en-US" sz="2600" b="1" i="1">
                <a:latin typeface="Arial" charset="0"/>
              </a:rPr>
              <a:t>)</a:t>
            </a:r>
            <a:r>
              <a:rPr lang="en-US" sz="2600" b="1" i="1" baseline="30000">
                <a:latin typeface="Arial" charset="0"/>
              </a:rPr>
              <a:t>2</a:t>
            </a:r>
          </a:p>
        </p:txBody>
      </p:sp>
      <p:sp>
        <p:nvSpPr>
          <p:cNvPr id="1190928" name="Freeform 16"/>
          <p:cNvSpPr>
            <a:spLocks/>
          </p:cNvSpPr>
          <p:nvPr/>
        </p:nvSpPr>
        <p:spPr bwMode="auto">
          <a:xfrm>
            <a:off x="4616786" y="2264403"/>
            <a:ext cx="343021" cy="1770924"/>
          </a:xfrm>
          <a:custGeom>
            <a:avLst/>
            <a:gdLst>
              <a:gd name="T0" fmla="*/ 0 w 196"/>
              <a:gd name="T1" fmla="*/ 0 h 1012"/>
              <a:gd name="T2" fmla="*/ 18 w 196"/>
              <a:gd name="T3" fmla="*/ 4 h 1012"/>
              <a:gd name="T4" fmla="*/ 41 w 196"/>
              <a:gd name="T5" fmla="*/ 8 h 1012"/>
              <a:gd name="T6" fmla="*/ 73 w 196"/>
              <a:gd name="T7" fmla="*/ 26 h 1012"/>
              <a:gd name="T8" fmla="*/ 91 w 196"/>
              <a:gd name="T9" fmla="*/ 52 h 1012"/>
              <a:gd name="T10" fmla="*/ 100 w 196"/>
              <a:gd name="T11" fmla="*/ 85 h 1012"/>
              <a:gd name="T12" fmla="*/ 100 w 196"/>
              <a:gd name="T13" fmla="*/ 421 h 1012"/>
              <a:gd name="T14" fmla="*/ 109 w 196"/>
              <a:gd name="T15" fmla="*/ 454 h 1012"/>
              <a:gd name="T16" fmla="*/ 127 w 196"/>
              <a:gd name="T17" fmla="*/ 480 h 1012"/>
              <a:gd name="T18" fmla="*/ 159 w 196"/>
              <a:gd name="T19" fmla="*/ 498 h 1012"/>
              <a:gd name="T20" fmla="*/ 195 w 196"/>
              <a:gd name="T21" fmla="*/ 506 h 1012"/>
              <a:gd name="T22" fmla="*/ 159 w 196"/>
              <a:gd name="T23" fmla="*/ 513 h 1012"/>
              <a:gd name="T24" fmla="*/ 127 w 196"/>
              <a:gd name="T25" fmla="*/ 532 h 1012"/>
              <a:gd name="T26" fmla="*/ 109 w 196"/>
              <a:gd name="T27" fmla="*/ 557 h 1012"/>
              <a:gd name="T28" fmla="*/ 100 w 196"/>
              <a:gd name="T29" fmla="*/ 591 h 1012"/>
              <a:gd name="T30" fmla="*/ 100 w 196"/>
              <a:gd name="T31" fmla="*/ 926 h 1012"/>
              <a:gd name="T32" fmla="*/ 91 w 196"/>
              <a:gd name="T33" fmla="*/ 959 h 1012"/>
              <a:gd name="T34" fmla="*/ 73 w 196"/>
              <a:gd name="T35" fmla="*/ 985 h 1012"/>
              <a:gd name="T36" fmla="*/ 41 w 196"/>
              <a:gd name="T37" fmla="*/ 1004 h 1012"/>
              <a:gd name="T38" fmla="*/ 18 w 196"/>
              <a:gd name="T39" fmla="*/ 1011 h 1012"/>
              <a:gd name="T40" fmla="*/ 0 w 196"/>
              <a:gd name="T41" fmla="*/ 1011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012">
                <a:moveTo>
                  <a:pt x="0" y="0"/>
                </a:moveTo>
                <a:lnTo>
                  <a:pt x="18" y="4"/>
                </a:lnTo>
                <a:lnTo>
                  <a:pt x="41" y="8"/>
                </a:lnTo>
                <a:lnTo>
                  <a:pt x="73" y="26"/>
                </a:lnTo>
                <a:lnTo>
                  <a:pt x="91" y="52"/>
                </a:lnTo>
                <a:lnTo>
                  <a:pt x="100" y="85"/>
                </a:lnTo>
                <a:lnTo>
                  <a:pt x="100" y="421"/>
                </a:lnTo>
                <a:lnTo>
                  <a:pt x="109" y="454"/>
                </a:lnTo>
                <a:lnTo>
                  <a:pt x="127" y="480"/>
                </a:lnTo>
                <a:lnTo>
                  <a:pt x="159" y="498"/>
                </a:lnTo>
                <a:lnTo>
                  <a:pt x="195" y="506"/>
                </a:lnTo>
                <a:lnTo>
                  <a:pt x="159" y="513"/>
                </a:lnTo>
                <a:lnTo>
                  <a:pt x="127" y="532"/>
                </a:lnTo>
                <a:lnTo>
                  <a:pt x="109" y="557"/>
                </a:lnTo>
                <a:lnTo>
                  <a:pt x="100" y="591"/>
                </a:lnTo>
                <a:lnTo>
                  <a:pt x="100" y="926"/>
                </a:lnTo>
                <a:lnTo>
                  <a:pt x="91" y="959"/>
                </a:lnTo>
                <a:lnTo>
                  <a:pt x="73" y="985"/>
                </a:lnTo>
                <a:lnTo>
                  <a:pt x="41" y="1004"/>
                </a:lnTo>
                <a:lnTo>
                  <a:pt x="18" y="1011"/>
                </a:lnTo>
                <a:lnTo>
                  <a:pt x="0" y="1011"/>
                </a:lnTo>
              </a:path>
            </a:pathLst>
          </a:custGeom>
          <a:noFill/>
          <a:ln w="254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0929" name="Rectangle 17"/>
          <p:cNvSpPr>
            <a:spLocks noChangeArrowheads="1"/>
          </p:cNvSpPr>
          <p:nvPr/>
        </p:nvSpPr>
        <p:spPr bwMode="auto">
          <a:xfrm>
            <a:off x="4958058" y="2437647"/>
            <a:ext cx="276867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latin typeface="Arial" charset="0"/>
              </a:rPr>
              <a:t>SSE</a:t>
            </a:r>
            <a:r>
              <a:rPr lang="en-US" sz="2600" b="1" i="1">
                <a:solidFill>
                  <a:schemeClr val="accent2"/>
                </a:solidFill>
                <a:latin typeface="Arial" charset="0"/>
              </a:rPr>
              <a:t> </a:t>
            </a:r>
            <a:r>
              <a:rPr lang="en-US" sz="2600" b="1" i="1">
                <a:latin typeface="Arial" charset="0"/>
              </a:rPr>
              <a:t>=</a:t>
            </a:r>
            <a:r>
              <a:rPr lang="en-US" sz="2600" b="1">
                <a:latin typeface="Symbol" charset="0"/>
              </a:rPr>
              <a:t></a:t>
            </a:r>
            <a:r>
              <a:rPr lang="en-US" sz="2600" b="1">
                <a:latin typeface="Arial" charset="0"/>
              </a:rPr>
              <a:t>(</a:t>
            </a:r>
            <a:r>
              <a:rPr lang="en-US" sz="2600" b="1" i="1">
                <a:solidFill>
                  <a:schemeClr val="accent1"/>
                </a:solidFill>
                <a:latin typeface="Arial" charset="0"/>
              </a:rPr>
              <a:t>Y</a:t>
            </a:r>
            <a:r>
              <a:rPr lang="en-US" sz="2600" b="1" i="1" baseline="-25000">
                <a:solidFill>
                  <a:schemeClr val="accent1"/>
                </a:solidFill>
                <a:latin typeface="Arial" charset="0"/>
              </a:rPr>
              <a:t>i</a:t>
            </a:r>
            <a:r>
              <a:rPr lang="en-US" sz="2600" b="1" i="1" baseline="-25000">
                <a:solidFill>
                  <a:schemeClr val="tx2"/>
                </a:solidFill>
                <a:latin typeface="Arial" charset="0"/>
              </a:rPr>
              <a:t> </a:t>
            </a:r>
            <a:r>
              <a:rPr lang="en-US" sz="2600" b="1" i="1">
                <a:latin typeface="Arial" charset="0"/>
              </a:rPr>
              <a:t>-</a:t>
            </a:r>
            <a:r>
              <a:rPr lang="en-US" sz="2600" b="1" i="1">
                <a:solidFill>
                  <a:schemeClr val="tx2"/>
                </a:solidFill>
                <a:latin typeface="Arial" charset="0"/>
              </a:rPr>
              <a:t> </a:t>
            </a:r>
            <a:r>
              <a:rPr lang="en-US" sz="2600" b="1" i="1">
                <a:solidFill>
                  <a:schemeClr val="hlink"/>
                </a:solidFill>
                <a:latin typeface="Arial" charset="0"/>
              </a:rPr>
              <a:t>Y</a:t>
            </a:r>
            <a:r>
              <a:rPr lang="en-US" sz="2600" b="1" i="1" baseline="-25000">
                <a:solidFill>
                  <a:schemeClr val="hlink"/>
                </a:solidFill>
                <a:latin typeface="Arial" charset="0"/>
              </a:rPr>
              <a:t>i </a:t>
            </a:r>
            <a:r>
              <a:rPr lang="en-US" sz="2600" b="1" i="1">
                <a:latin typeface="Arial" charset="0"/>
              </a:rPr>
              <a:t>)</a:t>
            </a:r>
            <a:r>
              <a:rPr lang="en-US" sz="2600" b="1" i="1" baseline="30000">
                <a:latin typeface="Arial" charset="0"/>
              </a:rPr>
              <a:t>2</a:t>
            </a:r>
            <a:r>
              <a:rPr lang="en-US" sz="2600" b="1" i="1">
                <a:latin typeface="Arial" charset="0"/>
              </a:rPr>
              <a:t> </a:t>
            </a:r>
          </a:p>
        </p:txBody>
      </p:sp>
      <p:sp>
        <p:nvSpPr>
          <p:cNvPr id="1190930" name="Rectangle 18"/>
          <p:cNvSpPr>
            <a:spLocks noChangeArrowheads="1"/>
          </p:cNvSpPr>
          <p:nvPr/>
        </p:nvSpPr>
        <p:spPr bwMode="auto">
          <a:xfrm>
            <a:off x="6883182" y="2094660"/>
            <a:ext cx="1186574"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chemeClr val="hlink"/>
                </a:solidFill>
                <a:latin typeface="Symbol" charset="0"/>
              </a:rPr>
              <a:t></a:t>
            </a:r>
          </a:p>
        </p:txBody>
      </p:sp>
      <p:sp>
        <p:nvSpPr>
          <p:cNvPr id="1190931" name="Freeform 19"/>
          <p:cNvSpPr>
            <a:spLocks/>
          </p:cNvSpPr>
          <p:nvPr/>
        </p:nvSpPr>
        <p:spPr bwMode="auto">
          <a:xfrm>
            <a:off x="4791797" y="4033581"/>
            <a:ext cx="252016" cy="1009706"/>
          </a:xfrm>
          <a:custGeom>
            <a:avLst/>
            <a:gdLst>
              <a:gd name="T0" fmla="*/ 0 w 144"/>
              <a:gd name="T1" fmla="*/ 0 h 577"/>
              <a:gd name="T2" fmla="*/ 28 w 144"/>
              <a:gd name="T3" fmla="*/ 4 h 577"/>
              <a:gd name="T4" fmla="*/ 51 w 144"/>
              <a:gd name="T5" fmla="*/ 14 h 577"/>
              <a:gd name="T6" fmla="*/ 65 w 144"/>
              <a:gd name="T7" fmla="*/ 27 h 577"/>
              <a:gd name="T8" fmla="*/ 69 w 144"/>
              <a:gd name="T9" fmla="*/ 46 h 577"/>
              <a:gd name="T10" fmla="*/ 69 w 144"/>
              <a:gd name="T11" fmla="*/ 239 h 577"/>
              <a:gd name="T12" fmla="*/ 74 w 144"/>
              <a:gd name="T13" fmla="*/ 258 h 577"/>
              <a:gd name="T14" fmla="*/ 92 w 144"/>
              <a:gd name="T15" fmla="*/ 272 h 577"/>
              <a:gd name="T16" fmla="*/ 115 w 144"/>
              <a:gd name="T17" fmla="*/ 281 h 577"/>
              <a:gd name="T18" fmla="*/ 143 w 144"/>
              <a:gd name="T19" fmla="*/ 286 h 577"/>
              <a:gd name="T20" fmla="*/ 115 w 144"/>
              <a:gd name="T21" fmla="*/ 290 h 577"/>
              <a:gd name="T22" fmla="*/ 92 w 144"/>
              <a:gd name="T23" fmla="*/ 299 h 577"/>
              <a:gd name="T24" fmla="*/ 74 w 144"/>
              <a:gd name="T25" fmla="*/ 318 h 577"/>
              <a:gd name="T26" fmla="*/ 69 w 144"/>
              <a:gd name="T27" fmla="*/ 336 h 577"/>
              <a:gd name="T28" fmla="*/ 69 w 144"/>
              <a:gd name="T29" fmla="*/ 525 h 577"/>
              <a:gd name="T30" fmla="*/ 65 w 144"/>
              <a:gd name="T31" fmla="*/ 544 h 577"/>
              <a:gd name="T32" fmla="*/ 51 w 144"/>
              <a:gd name="T33" fmla="*/ 562 h 577"/>
              <a:gd name="T34" fmla="*/ 28 w 144"/>
              <a:gd name="T35" fmla="*/ 571 h 577"/>
              <a:gd name="T36" fmla="*/ 0 w 144"/>
              <a:gd name="T37"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577">
                <a:moveTo>
                  <a:pt x="0" y="0"/>
                </a:moveTo>
                <a:lnTo>
                  <a:pt x="28" y="4"/>
                </a:lnTo>
                <a:lnTo>
                  <a:pt x="51" y="14"/>
                </a:lnTo>
                <a:lnTo>
                  <a:pt x="65" y="27"/>
                </a:lnTo>
                <a:lnTo>
                  <a:pt x="69" y="46"/>
                </a:lnTo>
                <a:lnTo>
                  <a:pt x="69" y="239"/>
                </a:lnTo>
                <a:lnTo>
                  <a:pt x="74" y="258"/>
                </a:lnTo>
                <a:lnTo>
                  <a:pt x="92" y="272"/>
                </a:lnTo>
                <a:lnTo>
                  <a:pt x="115" y="281"/>
                </a:lnTo>
                <a:lnTo>
                  <a:pt x="143" y="286"/>
                </a:lnTo>
                <a:lnTo>
                  <a:pt x="115" y="290"/>
                </a:lnTo>
                <a:lnTo>
                  <a:pt x="92" y="299"/>
                </a:lnTo>
                <a:lnTo>
                  <a:pt x="74" y="318"/>
                </a:lnTo>
                <a:lnTo>
                  <a:pt x="69" y="336"/>
                </a:lnTo>
                <a:lnTo>
                  <a:pt x="69" y="525"/>
                </a:lnTo>
                <a:lnTo>
                  <a:pt x="65" y="544"/>
                </a:lnTo>
                <a:lnTo>
                  <a:pt x="51" y="562"/>
                </a:lnTo>
                <a:lnTo>
                  <a:pt x="28" y="571"/>
                </a:lnTo>
                <a:lnTo>
                  <a:pt x="0" y="576"/>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0932" name="Rectangle 20"/>
          <p:cNvSpPr>
            <a:spLocks noChangeArrowheads="1"/>
          </p:cNvSpPr>
          <p:nvPr/>
        </p:nvSpPr>
        <p:spPr bwMode="auto">
          <a:xfrm>
            <a:off x="5378114" y="4201570"/>
            <a:ext cx="3692729" cy="11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latin typeface="Arial" charset="0"/>
              </a:rPr>
              <a:t>SSR = </a:t>
            </a:r>
            <a:r>
              <a:rPr lang="en-US" sz="2600" b="1">
                <a:latin typeface="Symbol" charset="0"/>
              </a:rPr>
              <a:t></a:t>
            </a:r>
            <a:r>
              <a:rPr lang="en-US" sz="2600" b="1">
                <a:latin typeface="Arial" charset="0"/>
              </a:rPr>
              <a:t>(</a:t>
            </a:r>
            <a:r>
              <a:rPr lang="en-US" sz="2600" b="1" i="1">
                <a:solidFill>
                  <a:schemeClr val="hlink"/>
                </a:solidFill>
                <a:latin typeface="Arial" charset="0"/>
              </a:rPr>
              <a:t>Y</a:t>
            </a:r>
            <a:r>
              <a:rPr lang="en-US" sz="2600" b="1" i="1" baseline="-25000">
                <a:solidFill>
                  <a:schemeClr val="hlink"/>
                </a:solidFill>
                <a:latin typeface="Arial" charset="0"/>
              </a:rPr>
              <a:t>i </a:t>
            </a:r>
            <a:r>
              <a:rPr lang="en-US" sz="2600" b="1" i="1">
                <a:latin typeface="Arial" charset="0"/>
              </a:rPr>
              <a:t>-</a:t>
            </a:r>
            <a:r>
              <a:rPr lang="en-US" sz="2600" b="1" i="1">
                <a:solidFill>
                  <a:schemeClr val="tx2"/>
                </a:solidFill>
                <a:latin typeface="Arial" charset="0"/>
              </a:rPr>
              <a:t> </a:t>
            </a:r>
            <a:r>
              <a:rPr lang="en-US" sz="2600" b="1" i="1">
                <a:solidFill>
                  <a:srgbClr val="00FF00"/>
                </a:solidFill>
                <a:latin typeface="Arial" charset="0"/>
              </a:rPr>
              <a:t>Y</a:t>
            </a:r>
            <a:r>
              <a:rPr lang="en-US" sz="2600" b="1" i="1">
                <a:latin typeface="Arial" charset="0"/>
              </a:rPr>
              <a:t>)</a:t>
            </a:r>
            <a:r>
              <a:rPr lang="en-US" sz="2600" b="1" i="1" baseline="30000">
                <a:latin typeface="Arial" charset="0"/>
              </a:rPr>
              <a:t>2</a:t>
            </a:r>
            <a:r>
              <a:rPr lang="en-US" sz="2600" b="1" i="1">
                <a:latin typeface="Arial" charset="0"/>
              </a:rPr>
              <a:t> </a:t>
            </a:r>
          </a:p>
          <a:p>
            <a:pPr>
              <a:spcBef>
                <a:spcPct val="50000"/>
              </a:spcBef>
            </a:pPr>
            <a:r>
              <a:rPr lang="en-US" sz="2600" b="1" i="1">
                <a:latin typeface="Arial" charset="0"/>
              </a:rPr>
              <a:t> </a:t>
            </a:r>
          </a:p>
        </p:txBody>
      </p:sp>
      <p:sp>
        <p:nvSpPr>
          <p:cNvPr id="1190933" name="Rectangle 21"/>
          <p:cNvSpPr>
            <a:spLocks noChangeArrowheads="1"/>
          </p:cNvSpPr>
          <p:nvPr/>
        </p:nvSpPr>
        <p:spPr bwMode="auto">
          <a:xfrm>
            <a:off x="6799172" y="3858585"/>
            <a:ext cx="1186574"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chemeClr val="hlink"/>
                </a:solidFill>
                <a:latin typeface="Symbol" charset="0"/>
              </a:rPr>
              <a:t></a:t>
            </a:r>
          </a:p>
        </p:txBody>
      </p:sp>
      <p:sp>
        <p:nvSpPr>
          <p:cNvPr id="1190934" name="Line 22"/>
          <p:cNvSpPr>
            <a:spLocks noChangeShapeType="1"/>
          </p:cNvSpPr>
          <p:nvPr/>
        </p:nvSpPr>
        <p:spPr bwMode="auto">
          <a:xfrm>
            <a:off x="4368271" y="5066033"/>
            <a:ext cx="0" cy="138069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35" name="Rectangle 23"/>
          <p:cNvSpPr>
            <a:spLocks noChangeArrowheads="1"/>
          </p:cNvSpPr>
          <p:nvPr/>
        </p:nvSpPr>
        <p:spPr bwMode="auto">
          <a:xfrm rot="20160000">
            <a:off x="7394239" y="2686845"/>
            <a:ext cx="117257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chemeClr val="hlink"/>
                </a:solidFill>
                <a:latin typeface="Symbol" charset="0"/>
              </a:rPr>
              <a:t></a:t>
            </a:r>
          </a:p>
        </p:txBody>
      </p:sp>
      <p:sp>
        <p:nvSpPr>
          <p:cNvPr id="1190936" name="Rectangle 24"/>
          <p:cNvSpPr>
            <a:spLocks noChangeArrowheads="1"/>
          </p:cNvSpPr>
          <p:nvPr/>
        </p:nvSpPr>
        <p:spPr bwMode="auto">
          <a:xfrm>
            <a:off x="9158349" y="4369593"/>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a:solidFill>
                  <a:srgbClr val="66FF33"/>
                </a:solidFill>
                <a:latin typeface="Times New Roman" charset="0"/>
              </a:rPr>
              <a:t>_</a:t>
            </a:r>
          </a:p>
        </p:txBody>
      </p:sp>
      <p:sp>
        <p:nvSpPr>
          <p:cNvPr id="1190937" name="Rectangle 25"/>
          <p:cNvSpPr>
            <a:spLocks noChangeArrowheads="1"/>
          </p:cNvSpPr>
          <p:nvPr/>
        </p:nvSpPr>
        <p:spPr bwMode="auto">
          <a:xfrm>
            <a:off x="7394240" y="3781619"/>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a:solidFill>
                  <a:srgbClr val="66FF33"/>
                </a:solidFill>
                <a:latin typeface="Times New Roman" charset="0"/>
              </a:rPr>
              <a:t>_</a:t>
            </a:r>
          </a:p>
        </p:txBody>
      </p:sp>
      <p:sp>
        <p:nvSpPr>
          <p:cNvPr id="1190938" name="Rectangle 26"/>
          <p:cNvSpPr>
            <a:spLocks noChangeArrowheads="1"/>
          </p:cNvSpPr>
          <p:nvPr/>
        </p:nvSpPr>
        <p:spPr bwMode="auto">
          <a:xfrm>
            <a:off x="2857958" y="2689665"/>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a:solidFill>
                  <a:srgbClr val="66FF33"/>
                </a:solidFill>
                <a:latin typeface="Times New Roman" charset="0"/>
              </a:rPr>
              <a:t>_</a:t>
            </a:r>
          </a:p>
        </p:txBody>
      </p:sp>
      <p:sp>
        <p:nvSpPr>
          <p:cNvPr id="1190939" name="Line 27"/>
          <p:cNvSpPr>
            <a:spLocks noChangeShapeType="1"/>
          </p:cNvSpPr>
          <p:nvPr/>
        </p:nvSpPr>
        <p:spPr bwMode="auto">
          <a:xfrm>
            <a:off x="2436151" y="5039783"/>
            <a:ext cx="0" cy="15119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graphicFrame>
        <p:nvGraphicFramePr>
          <p:cNvPr id="1190940" name="Object 28"/>
          <p:cNvGraphicFramePr>
            <a:graphicFrameLocks noChangeAspect="1"/>
          </p:cNvGraphicFramePr>
          <p:nvPr/>
        </p:nvGraphicFramePr>
        <p:xfrm>
          <a:off x="2268145" y="6551718"/>
          <a:ext cx="336021" cy="419982"/>
        </p:xfrm>
        <a:graphic>
          <a:graphicData uri="http://schemas.openxmlformats.org/presentationml/2006/ole">
            <mc:AlternateContent xmlns:mc="http://schemas.openxmlformats.org/markup-compatibility/2006">
              <mc:Choice xmlns:v="urn:schemas-microsoft-com:vml" Requires="v">
                <p:oleObj spid="_x0000_s1035" name="Equation" r:id="rId4" imgW="164880" imgH="190440" progId="Equation.3">
                  <p:embed/>
                </p:oleObj>
              </mc:Choice>
              <mc:Fallback>
                <p:oleObj name="Equation" r:id="rId4" imgW="1648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145" y="6551718"/>
                        <a:ext cx="336021" cy="419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99651408"/>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Important to Visualize </a:t>
            </a:r>
            <a:endParaRPr lang="en-US" dirty="0"/>
          </a:p>
        </p:txBody>
      </p:sp>
      <p:pic>
        <p:nvPicPr>
          <p:cNvPr id="3" name="Picture 2"/>
          <p:cNvPicPr>
            <a:picLocks noChangeAspect="1"/>
          </p:cNvPicPr>
          <p:nvPr/>
        </p:nvPicPr>
        <p:blipFill>
          <a:blip r:embed="rId2"/>
          <a:stretch>
            <a:fillRect/>
          </a:stretch>
        </p:blipFill>
        <p:spPr>
          <a:xfrm>
            <a:off x="1230312" y="2560667"/>
            <a:ext cx="6604434" cy="4821237"/>
          </a:xfrm>
          <a:prstGeom prst="rect">
            <a:avLst/>
          </a:prstGeom>
        </p:spPr>
      </p:pic>
    </p:spTree>
    <p:extLst>
      <p:ext uri="{BB962C8B-B14F-4D97-AF65-F5344CB8AC3E}">
        <p14:creationId xmlns:p14="http://schemas.microsoft.com/office/powerpoint/2010/main" val="4036045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3" y="2332037"/>
            <a:ext cx="9144000" cy="1600200"/>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
        <p:nvSpPr>
          <p:cNvPr id="1195010" name="Rectangle 2"/>
          <p:cNvSpPr>
            <a:spLocks noGrp="1" noChangeArrowheads="1"/>
          </p:cNvSpPr>
          <p:nvPr>
            <p:ph type="title"/>
          </p:nvPr>
        </p:nvSpPr>
        <p:spPr>
          <a:xfrm>
            <a:off x="1337086" y="475982"/>
            <a:ext cx="7462463" cy="1315943"/>
          </a:xfrm>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lstStyle/>
          <a:p>
            <a:r>
              <a:rPr lang="en-US"/>
              <a:t>Variance Explained</a:t>
            </a:r>
          </a:p>
        </p:txBody>
      </p:sp>
      <p:sp>
        <p:nvSpPr>
          <p:cNvPr id="1195011" name="Rectangle 3"/>
          <p:cNvSpPr>
            <a:spLocks noChangeArrowheads="1"/>
          </p:cNvSpPr>
          <p:nvPr/>
        </p:nvSpPr>
        <p:spPr bwMode="auto">
          <a:xfrm>
            <a:off x="1506874" y="2598669"/>
            <a:ext cx="7822985"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solidFill>
                  <a:schemeClr val="folHlink"/>
                </a:solidFill>
                <a:latin typeface="Arial" charset="0"/>
              </a:rPr>
              <a:t>SSR      regression sum of squares</a:t>
            </a:r>
          </a:p>
        </p:txBody>
      </p:sp>
      <p:sp>
        <p:nvSpPr>
          <p:cNvPr id="1195012" name="Rectangle 4"/>
          <p:cNvSpPr>
            <a:spLocks noChangeArrowheads="1"/>
          </p:cNvSpPr>
          <p:nvPr/>
        </p:nvSpPr>
        <p:spPr bwMode="auto">
          <a:xfrm>
            <a:off x="1506874" y="3186644"/>
            <a:ext cx="7234949"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solidFill>
                  <a:schemeClr val="tx2"/>
                </a:solidFill>
                <a:latin typeface="Arial" charset="0"/>
              </a:rPr>
              <a:t>SST            total sum of squares</a:t>
            </a:r>
          </a:p>
        </p:txBody>
      </p:sp>
      <p:sp>
        <p:nvSpPr>
          <p:cNvPr id="1195013" name="Line 5"/>
          <p:cNvSpPr>
            <a:spLocks noChangeShapeType="1"/>
          </p:cNvSpPr>
          <p:nvPr/>
        </p:nvSpPr>
        <p:spPr bwMode="auto">
          <a:xfrm>
            <a:off x="1643383" y="3191863"/>
            <a:ext cx="83480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5014" name="Rectangle 6"/>
          <p:cNvSpPr>
            <a:spLocks noChangeArrowheads="1"/>
          </p:cNvSpPr>
          <p:nvPr/>
        </p:nvSpPr>
        <p:spPr bwMode="auto">
          <a:xfrm>
            <a:off x="666792" y="2850632"/>
            <a:ext cx="9419084" cy="200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latin typeface="Arial" charset="0"/>
              </a:rPr>
              <a:t>r</a:t>
            </a:r>
            <a:r>
              <a:rPr lang="en-US" sz="3100" b="1" i="1" baseline="30000" dirty="0">
                <a:latin typeface="Arial" charset="0"/>
              </a:rPr>
              <a:t>2 </a:t>
            </a:r>
            <a:r>
              <a:rPr lang="en-US" sz="3100" b="1" i="1" dirty="0">
                <a:latin typeface="Arial" charset="0"/>
              </a:rPr>
              <a:t>=           =</a:t>
            </a:r>
          </a:p>
          <a:p>
            <a:pPr>
              <a:spcBef>
                <a:spcPct val="50000"/>
              </a:spcBef>
            </a:pPr>
            <a:endParaRPr lang="en-US" sz="3100" b="1" i="1" dirty="0">
              <a:latin typeface="Arial" charset="0"/>
            </a:endParaRPr>
          </a:p>
          <a:p>
            <a:pPr>
              <a:spcBef>
                <a:spcPct val="50000"/>
              </a:spcBef>
            </a:pPr>
            <a:r>
              <a:rPr lang="en-US" sz="3100" b="1" i="1" dirty="0">
                <a:latin typeface="Arial" charset="0"/>
              </a:rPr>
              <a:t>   </a:t>
            </a:r>
          </a:p>
        </p:txBody>
      </p:sp>
      <p:sp>
        <p:nvSpPr>
          <p:cNvPr id="1195015" name="Line 7"/>
          <p:cNvSpPr>
            <a:spLocks noChangeShapeType="1"/>
          </p:cNvSpPr>
          <p:nvPr/>
        </p:nvSpPr>
        <p:spPr bwMode="auto">
          <a:xfrm>
            <a:off x="3071441" y="3191863"/>
            <a:ext cx="50350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5016" name="Rectangle 8"/>
          <p:cNvSpPr>
            <a:spLocks noChangeArrowheads="1"/>
          </p:cNvSpPr>
          <p:nvPr/>
        </p:nvSpPr>
        <p:spPr bwMode="auto">
          <a:xfrm>
            <a:off x="1086848" y="4446561"/>
            <a:ext cx="8495027" cy="172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500" dirty="0">
                <a:solidFill>
                  <a:srgbClr val="000000"/>
                </a:solidFill>
                <a:latin typeface="Times New Roman" charset="0"/>
              </a:rPr>
              <a:t>Measures the proportion of variation that is explained by the independent variable </a:t>
            </a:r>
            <a:r>
              <a:rPr lang="en-US" sz="3500" b="1" i="1" dirty="0">
                <a:solidFill>
                  <a:srgbClr val="000000"/>
                </a:solidFill>
                <a:latin typeface="Times New Roman" charset="0"/>
              </a:rPr>
              <a:t>X</a:t>
            </a:r>
            <a:r>
              <a:rPr lang="en-US" sz="3500" dirty="0">
                <a:solidFill>
                  <a:srgbClr val="000000"/>
                </a:solidFill>
                <a:latin typeface="Times New Roman" charset="0"/>
              </a:rPr>
              <a:t> in the regression model</a:t>
            </a:r>
          </a:p>
        </p:txBody>
      </p:sp>
    </p:spTree>
    <p:extLst>
      <p:ext uri="{BB962C8B-B14F-4D97-AF65-F5344CB8AC3E}">
        <p14:creationId xmlns:p14="http://schemas.microsoft.com/office/powerpoint/2010/main" val="2217535582"/>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R2</a:t>
            </a:r>
            <a:endParaRPr lang="en-US" dirty="0"/>
          </a:p>
        </p:txBody>
      </p:sp>
      <p:sp>
        <p:nvSpPr>
          <p:cNvPr id="3" name="Content Placeholder 2"/>
          <p:cNvSpPr>
            <a:spLocks noGrp="1"/>
          </p:cNvSpPr>
          <p:nvPr>
            <p:ph idx="1"/>
          </p:nvPr>
        </p:nvSpPr>
        <p:spPr/>
        <p:txBody>
          <a:bodyPr/>
          <a:lstStyle/>
          <a:p>
            <a:r>
              <a:rPr lang="en-US" dirty="0"/>
              <a:t>The use of an adjusted R2 (often written as  and pronounced "R bar squared") is an attempt to take account of the phenomenon of the R2 automatically and spuriously increasing when extra explanatory variables are added to the model. </a:t>
            </a:r>
          </a:p>
        </p:txBody>
      </p:sp>
      <p:pic>
        <p:nvPicPr>
          <p:cNvPr id="4" name="Picture 3" descr="Screen Shot 2013-10-15 at 2.57.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13" y="5227637"/>
            <a:ext cx="9156700" cy="1054100"/>
          </a:xfrm>
          <a:prstGeom prst="rect">
            <a:avLst/>
          </a:prstGeom>
        </p:spPr>
      </p:pic>
    </p:spTree>
    <p:extLst>
      <p:ext uri="{BB962C8B-B14F-4D97-AF65-F5344CB8AC3E}">
        <p14:creationId xmlns:p14="http://schemas.microsoft.com/office/powerpoint/2010/main" val="373325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 in R</a:t>
            </a:r>
            <a:endParaRPr lang="en-US" dirty="0"/>
          </a:p>
        </p:txBody>
      </p:sp>
      <p:pic>
        <p:nvPicPr>
          <p:cNvPr id="4" name="Content Placeholder 3" descr="Screen Shot 2013-10-15 at 2.58.41 PM.png"/>
          <p:cNvPicPr>
            <a:picLocks noGrp="1" noChangeAspect="1"/>
          </p:cNvPicPr>
          <p:nvPr>
            <p:ph idx="1"/>
          </p:nvPr>
        </p:nvPicPr>
        <p:blipFill>
          <a:blip r:embed="rId2">
            <a:extLst>
              <a:ext uri="{28A0092B-C50C-407E-A947-70E740481C1C}">
                <a14:useLocalDpi xmlns:a14="http://schemas.microsoft.com/office/drawing/2010/main" val="0"/>
              </a:ext>
            </a:extLst>
          </a:blip>
          <a:srcRect l="-17189" r="-17189"/>
          <a:stretch>
            <a:fillRect/>
          </a:stretch>
        </p:blipFill>
        <p:spPr>
          <a:xfrm>
            <a:off x="-903288" y="1570067"/>
            <a:ext cx="11353800" cy="5487437"/>
          </a:xfrm>
        </p:spPr>
      </p:pic>
      <p:sp>
        <p:nvSpPr>
          <p:cNvPr id="5" name="Rectangle 4"/>
          <p:cNvSpPr/>
          <p:nvPr/>
        </p:nvSpPr>
        <p:spPr>
          <a:xfrm>
            <a:off x="1687513" y="6218241"/>
            <a:ext cx="6248400"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Tree>
    <p:extLst>
      <p:ext uri="{BB962C8B-B14F-4D97-AF65-F5344CB8AC3E}">
        <p14:creationId xmlns:p14="http://schemas.microsoft.com/office/powerpoint/2010/main" val="1880052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pPr marL="455920" indent="-455920"/>
            <a:r>
              <a:rPr lang="en-US" dirty="0" smtClean="0"/>
              <a:t>“Null Hypothesis” of no effect of independent variable on dependent variable</a:t>
            </a:r>
          </a:p>
          <a:p>
            <a:pPr marL="455920" indent="-455920"/>
            <a:r>
              <a:rPr lang="en-US" dirty="0"/>
              <a:t>If the p-value is less than the required significance level (equivalently, if the observed test statistic is in the critical region), then we say the null hypothesis is rejected at the given level of significance. Rejection of the null hypothesis is a conclusion. </a:t>
            </a:r>
            <a:endParaRPr lang="en-US" dirty="0" smtClean="0"/>
          </a:p>
          <a:p>
            <a:pPr marL="455920" indent="-455920"/>
            <a:endParaRPr lang="en-US" dirty="0" smtClean="0"/>
          </a:p>
          <a:p>
            <a:pPr marL="455920" indent="-455920"/>
            <a:endParaRPr lang="en-US" dirty="0"/>
          </a:p>
        </p:txBody>
      </p:sp>
    </p:spTree>
    <p:extLst>
      <p:ext uri="{BB962C8B-B14F-4D97-AF65-F5344CB8AC3E}">
        <p14:creationId xmlns:p14="http://schemas.microsoft.com/office/powerpoint/2010/main" val="1834431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r>
              <a:rPr lang="en-US" dirty="0" smtClean="0"/>
              <a:t>p&lt;0.10     “Marginally Significant”</a:t>
            </a:r>
          </a:p>
          <a:p>
            <a:r>
              <a:rPr lang="en-US" dirty="0" smtClean="0"/>
              <a:t>P=0.05     “Significant”</a:t>
            </a:r>
          </a:p>
          <a:p>
            <a:r>
              <a:rPr lang="en-US" dirty="0" smtClean="0"/>
              <a:t>P&lt;0.01/001  “Significant, low probability of type I error”</a:t>
            </a:r>
          </a:p>
          <a:p>
            <a:r>
              <a:rPr lang="en-US" dirty="0" smtClean="0"/>
              <a:t/>
            </a:r>
            <a:br>
              <a:rPr lang="en-US" dirty="0" smtClean="0"/>
            </a:br>
            <a:endParaRPr lang="en-US" dirty="0" smtClean="0"/>
          </a:p>
          <a:p>
            <a:endParaRPr lang="en-US" dirty="0"/>
          </a:p>
        </p:txBody>
      </p:sp>
      <p:pic>
        <p:nvPicPr>
          <p:cNvPr id="4" name="Picture 3" descr="Screen Shot 2013-10-15 at 3.3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13" y="4465637"/>
            <a:ext cx="5849620" cy="2387600"/>
          </a:xfrm>
          <a:prstGeom prst="rect">
            <a:avLst/>
          </a:prstGeom>
        </p:spPr>
      </p:pic>
      <p:sp>
        <p:nvSpPr>
          <p:cNvPr id="5" name="Rectangle 4"/>
          <p:cNvSpPr/>
          <p:nvPr/>
        </p:nvSpPr>
        <p:spPr>
          <a:xfrm>
            <a:off x="544513" y="6915177"/>
            <a:ext cx="7848600" cy="646331"/>
          </a:xfrm>
          <a:prstGeom prst="rect">
            <a:avLst/>
          </a:prstGeom>
        </p:spPr>
        <p:txBody>
          <a:bodyPr wrap="square" lIns="91181" tIns="45591" rIns="91181" bIns="45591">
            <a:spAutoFit/>
          </a:bodyPr>
          <a:lstStyle/>
          <a:p>
            <a:r>
              <a:rPr lang="en-US" dirty="0">
                <a:solidFill>
                  <a:srgbClr val="FFFFFF"/>
                </a:solidFill>
              </a:rPr>
              <a:t>Rejecting the </a:t>
            </a:r>
            <a:r>
              <a:rPr lang="en-US" i="1" dirty="0">
                <a:solidFill>
                  <a:srgbClr val="FFFFFF"/>
                </a:solidFill>
              </a:rPr>
              <a:t>null</a:t>
            </a:r>
            <a:r>
              <a:rPr lang="en-US" dirty="0">
                <a:solidFill>
                  <a:srgbClr val="FFFFFF"/>
                </a:solidFill>
              </a:rPr>
              <a:t> hypothesis when it is in fact true is called a </a:t>
            </a:r>
            <a:r>
              <a:rPr lang="en-US" b="1" i="1" dirty="0">
                <a:solidFill>
                  <a:srgbClr val="FFFFFF"/>
                </a:solidFill>
              </a:rPr>
              <a:t>Type I error</a:t>
            </a:r>
            <a:r>
              <a:rPr lang="en-US" dirty="0" smtClean="0">
                <a:solidFill>
                  <a:srgbClr val="FFFFFF"/>
                </a:solidFill>
              </a:rPr>
              <a:t>.</a:t>
            </a:r>
          </a:p>
          <a:p>
            <a:r>
              <a:rPr lang="en-US" dirty="0" smtClean="0">
                <a:solidFill>
                  <a:srgbClr val="FFFFFF"/>
                </a:solidFill>
              </a:rPr>
              <a:t>P value indicates how frequently you will make a Type I error</a:t>
            </a:r>
            <a:endParaRPr lang="en-US" dirty="0">
              <a:solidFill>
                <a:srgbClr val="FFFFFF"/>
              </a:solidFill>
            </a:endParaRPr>
          </a:p>
        </p:txBody>
      </p:sp>
    </p:spTree>
    <p:extLst>
      <p:ext uri="{BB962C8B-B14F-4D97-AF65-F5344CB8AC3E}">
        <p14:creationId xmlns:p14="http://schemas.microsoft.com/office/powerpoint/2010/main" val="2461662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Screen Shot 2013-10-15 at 2.58.41 PM.png"/>
          <p:cNvPicPr>
            <a:picLocks noChangeAspect="1"/>
          </p:cNvPicPr>
          <p:nvPr/>
        </p:nvPicPr>
        <p:blipFill>
          <a:blip r:embed="rId2">
            <a:extLst>
              <a:ext uri="{28A0092B-C50C-407E-A947-70E740481C1C}">
                <a14:useLocalDpi xmlns:a14="http://schemas.microsoft.com/office/drawing/2010/main" val="0"/>
              </a:ext>
            </a:extLst>
          </a:blip>
          <a:srcRect l="-17189" r="-17189"/>
          <a:stretch>
            <a:fillRect/>
          </a:stretch>
        </p:blipFill>
        <p:spPr>
          <a:xfrm>
            <a:off x="-903288" y="1570067"/>
            <a:ext cx="11353800" cy="5487437"/>
          </a:xfrm>
          <a:prstGeom prst="rect">
            <a:avLst/>
          </a:prstGeom>
          <a:noFill/>
          <a:ln>
            <a:noFill/>
          </a:ln>
        </p:spPr>
      </p:pic>
      <p:sp>
        <p:nvSpPr>
          <p:cNvPr id="5" name="Rectangle 4"/>
          <p:cNvSpPr/>
          <p:nvPr/>
        </p:nvSpPr>
        <p:spPr>
          <a:xfrm>
            <a:off x="544513" y="5303840"/>
            <a:ext cx="8077200"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
        <p:nvSpPr>
          <p:cNvPr id="6" name="TextBox 5"/>
          <p:cNvSpPr txBox="1"/>
          <p:nvPr/>
        </p:nvSpPr>
        <p:spPr>
          <a:xfrm>
            <a:off x="5878513" y="2713037"/>
            <a:ext cx="3124200" cy="923330"/>
          </a:xfrm>
          <a:prstGeom prst="rect">
            <a:avLst/>
          </a:prstGeom>
          <a:noFill/>
        </p:spPr>
        <p:txBody>
          <a:bodyPr wrap="square" lIns="91181" tIns="45591" rIns="91181" bIns="45591" rtlCol="0">
            <a:spAutoFit/>
          </a:bodyPr>
          <a:lstStyle/>
          <a:p>
            <a:r>
              <a:rPr lang="en-US" dirty="0" smtClean="0">
                <a:solidFill>
                  <a:srgbClr val="FF0000"/>
                </a:solidFill>
              </a:rPr>
              <a:t>This is really small p values, indicating a very small chance of type I error</a:t>
            </a:r>
            <a:endParaRPr lang="en-US" dirty="0">
              <a:solidFill>
                <a:srgbClr val="FF0000"/>
              </a:solidFill>
            </a:endParaRPr>
          </a:p>
        </p:txBody>
      </p:sp>
      <p:sp>
        <p:nvSpPr>
          <p:cNvPr id="7" name="Rectangle 6"/>
          <p:cNvSpPr/>
          <p:nvPr/>
        </p:nvSpPr>
        <p:spPr>
          <a:xfrm flipV="1">
            <a:off x="5726113" y="3627437"/>
            <a:ext cx="1752600" cy="1524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Tree>
    <p:extLst>
      <p:ext uri="{BB962C8B-B14F-4D97-AF65-F5344CB8AC3E}">
        <p14:creationId xmlns:p14="http://schemas.microsoft.com/office/powerpoint/2010/main" val="309924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Models </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explanations for things</a:t>
            </a:r>
          </a:p>
          <a:p>
            <a:pPr lvl="1"/>
            <a:r>
              <a:rPr lang="en-US" dirty="0" smtClean="0"/>
              <a:t>What is the role of gender in school performance</a:t>
            </a:r>
          </a:p>
          <a:p>
            <a:pPr lvl="1"/>
            <a:r>
              <a:rPr lang="en-US" dirty="0" smtClean="0"/>
              <a:t>Which groups perform better</a:t>
            </a:r>
          </a:p>
          <a:p>
            <a:pPr lvl="1"/>
            <a:r>
              <a:rPr lang="en-US" dirty="0" smtClean="0"/>
              <a:t>What foods reduce your likelihood of dying</a:t>
            </a:r>
          </a:p>
          <a:p>
            <a:r>
              <a:rPr lang="en-US" dirty="0" smtClean="0"/>
              <a:t>Estimate magnitude of effect</a:t>
            </a:r>
          </a:p>
          <a:p>
            <a:pPr lvl="1"/>
            <a:r>
              <a:rPr lang="en-US" dirty="0" smtClean="0"/>
              <a:t>How much does an increase in police reduce crime?</a:t>
            </a:r>
          </a:p>
          <a:p>
            <a:pPr lvl="1"/>
            <a:r>
              <a:rPr lang="en-US" dirty="0" smtClean="0"/>
              <a:t>How much does spending on education influence student performance?</a:t>
            </a:r>
            <a:endParaRPr lang="en-US" dirty="0"/>
          </a:p>
        </p:txBody>
      </p:sp>
    </p:spTree>
    <p:extLst>
      <p:ext uri="{BB962C8B-B14F-4D97-AF65-F5344CB8AC3E}">
        <p14:creationId xmlns:p14="http://schemas.microsoft.com/office/powerpoint/2010/main" val="541473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Testing</a:t>
            </a:r>
          </a:p>
        </p:txBody>
      </p:sp>
      <p:sp>
        <p:nvSpPr>
          <p:cNvPr id="3" name="Content Placeholder 2"/>
          <p:cNvSpPr>
            <a:spLocks noGrp="1"/>
          </p:cNvSpPr>
          <p:nvPr>
            <p:ph idx="1"/>
          </p:nvPr>
        </p:nvSpPr>
        <p:spPr/>
        <p:txBody>
          <a:bodyPr/>
          <a:lstStyle/>
          <a:p>
            <a:pPr marL="455920" indent="-455920"/>
            <a:r>
              <a:rPr lang="en-US" dirty="0"/>
              <a:t>The power of a statistical test is the probability that the test will reject the null hypothesis when the alternative hypothesis is true (i.e</a:t>
            </a:r>
            <a:r>
              <a:rPr lang="en-US" dirty="0" smtClean="0"/>
              <a:t>., </a:t>
            </a:r>
            <a:r>
              <a:rPr lang="en-US" dirty="0"/>
              <a:t>the probability of not committing a Type II error). </a:t>
            </a:r>
          </a:p>
          <a:p>
            <a:pPr marL="455920" indent="-455920"/>
            <a:r>
              <a:rPr lang="en-US" dirty="0" smtClean="0"/>
              <a:t>As </a:t>
            </a:r>
            <a:r>
              <a:rPr lang="en-US" dirty="0"/>
              <a:t>the power increases, the chances of a Type II error occurring decrease. </a:t>
            </a:r>
            <a:endParaRPr lang="en-US" dirty="0" smtClean="0"/>
          </a:p>
          <a:p>
            <a:pPr marL="1317509" lvl="1" indent="-455920">
              <a:buFont typeface="Arial"/>
              <a:buChar char="•"/>
            </a:pPr>
            <a:r>
              <a:rPr lang="en-US" dirty="0" smtClean="0"/>
              <a:t>Increase power by increasing sample size</a:t>
            </a:r>
            <a:endParaRPr lang="en-US" dirty="0"/>
          </a:p>
        </p:txBody>
      </p:sp>
    </p:spTree>
    <p:extLst>
      <p:ext uri="{BB962C8B-B14F-4D97-AF65-F5344CB8AC3E}">
        <p14:creationId xmlns:p14="http://schemas.microsoft.com/office/powerpoint/2010/main" val="2904243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β Coefficient</a:t>
            </a:r>
            <a:endParaRPr lang="en-US" dirty="0"/>
          </a:p>
        </p:txBody>
      </p:sp>
      <p:sp>
        <p:nvSpPr>
          <p:cNvPr id="3" name="Content Placeholder 2"/>
          <p:cNvSpPr>
            <a:spLocks noGrp="1"/>
          </p:cNvSpPr>
          <p:nvPr>
            <p:ph idx="1"/>
          </p:nvPr>
        </p:nvSpPr>
        <p:spPr/>
        <p:txBody>
          <a:bodyPr/>
          <a:lstStyle/>
          <a:p>
            <a:pPr marL="455920" indent="-455920"/>
            <a:r>
              <a:rPr lang="en-US" dirty="0" smtClean="0"/>
              <a:t>Beta coefficients indicate how the change in independent variables influence the change in dependent variables </a:t>
            </a:r>
          </a:p>
          <a:p>
            <a:pPr marL="455920" indent="-455920"/>
            <a:r>
              <a:rPr lang="en-US" dirty="0" smtClean="0"/>
              <a:t>Very difficult to interpret by themselves, dependent upon scale, relationship, significance </a:t>
            </a:r>
            <a:endParaRPr lang="en-US" dirty="0"/>
          </a:p>
        </p:txBody>
      </p:sp>
    </p:spTree>
    <p:extLst>
      <p:ext uri="{BB962C8B-B14F-4D97-AF65-F5344CB8AC3E}">
        <p14:creationId xmlns:p14="http://schemas.microsoft.com/office/powerpoint/2010/main" val="3639606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Variables</a:t>
            </a:r>
            <a:endParaRPr lang="en-US" dirty="0"/>
          </a:p>
        </p:txBody>
      </p:sp>
      <p:sp>
        <p:nvSpPr>
          <p:cNvPr id="3" name="Content Placeholder 2"/>
          <p:cNvSpPr>
            <a:spLocks noGrp="1"/>
          </p:cNvSpPr>
          <p:nvPr>
            <p:ph idx="1"/>
          </p:nvPr>
        </p:nvSpPr>
        <p:spPr>
          <a:xfrm>
            <a:off x="504000" y="1769040"/>
            <a:ext cx="9413112" cy="4384440"/>
          </a:xfrm>
        </p:spPr>
        <p:txBody>
          <a:bodyPr>
            <a:normAutofit fontScale="92500" lnSpcReduction="10000"/>
          </a:bodyPr>
          <a:lstStyle/>
          <a:p>
            <a:pPr marL="455920" indent="-455920"/>
            <a:r>
              <a:rPr lang="en-US" dirty="0" smtClean="0"/>
              <a:t>Factor type variables have N levels and will report N-1 beta coefficients</a:t>
            </a:r>
          </a:p>
          <a:p>
            <a:pPr marL="455920" indent="-455920"/>
            <a:r>
              <a:rPr lang="en-US" dirty="0" smtClean="0"/>
              <a:t>Coefficients are always relative to the omitted level</a:t>
            </a:r>
          </a:p>
          <a:p>
            <a:pPr marL="455920" indent="-455920"/>
            <a:endParaRPr lang="en-US" dirty="0"/>
          </a:p>
          <a:p>
            <a:r>
              <a:rPr lang="en-US" dirty="0" smtClean="0"/>
              <a:t>EXAMPLE: 2 Levels: Vocational/General/Academic</a:t>
            </a:r>
          </a:p>
          <a:p>
            <a:endParaRPr lang="en-US" dirty="0"/>
          </a:p>
          <a:p>
            <a:endParaRPr lang="en-US" dirty="0" smtClean="0"/>
          </a:p>
          <a:p>
            <a:r>
              <a:rPr lang="en-US" dirty="0" smtClean="0"/>
              <a:t>Academic&gt;General; Vocational &lt; General   </a:t>
            </a:r>
          </a:p>
          <a:p>
            <a:endParaRPr lang="en-US" dirty="0"/>
          </a:p>
        </p:txBody>
      </p:sp>
      <p:pic>
        <p:nvPicPr>
          <p:cNvPr id="4" name="Picture 3" descr="Screen Shot 2013-10-15 at 5.40.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12" y="5608636"/>
            <a:ext cx="8420608" cy="939801"/>
          </a:xfrm>
          <a:prstGeom prst="rect">
            <a:avLst/>
          </a:prstGeom>
        </p:spPr>
      </p:pic>
    </p:spTree>
    <p:extLst>
      <p:ext uri="{BB962C8B-B14F-4D97-AF65-F5344CB8AC3E}">
        <p14:creationId xmlns:p14="http://schemas.microsoft.com/office/powerpoint/2010/main" val="2263900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Screen Shot 2013-10-15 at 2.58.41 PM.png"/>
          <p:cNvPicPr>
            <a:picLocks noChangeAspect="1"/>
          </p:cNvPicPr>
          <p:nvPr/>
        </p:nvPicPr>
        <p:blipFill>
          <a:blip r:embed="rId2">
            <a:extLst>
              <a:ext uri="{28A0092B-C50C-407E-A947-70E740481C1C}">
                <a14:useLocalDpi xmlns:a14="http://schemas.microsoft.com/office/drawing/2010/main" val="0"/>
              </a:ext>
            </a:extLst>
          </a:blip>
          <a:srcRect l="-17189" r="-17189"/>
          <a:stretch>
            <a:fillRect/>
          </a:stretch>
        </p:blipFill>
        <p:spPr>
          <a:xfrm>
            <a:off x="-903288" y="1570067"/>
            <a:ext cx="11353800" cy="5487437"/>
          </a:xfrm>
          <a:prstGeom prst="rect">
            <a:avLst/>
          </a:prstGeom>
          <a:noFill/>
          <a:ln>
            <a:noFill/>
          </a:ln>
        </p:spPr>
      </p:pic>
      <p:sp>
        <p:nvSpPr>
          <p:cNvPr id="6" name="TextBox 5"/>
          <p:cNvSpPr txBox="1"/>
          <p:nvPr/>
        </p:nvSpPr>
        <p:spPr>
          <a:xfrm>
            <a:off x="2678113" y="3094037"/>
            <a:ext cx="5867400" cy="369332"/>
          </a:xfrm>
          <a:prstGeom prst="rect">
            <a:avLst/>
          </a:prstGeom>
          <a:noFill/>
        </p:spPr>
        <p:txBody>
          <a:bodyPr wrap="square" lIns="91181" tIns="45591" rIns="91181" bIns="45591" rtlCol="0">
            <a:spAutoFit/>
          </a:bodyPr>
          <a:lstStyle/>
          <a:p>
            <a:r>
              <a:rPr lang="en-US" dirty="0" smtClean="0">
                <a:solidFill>
                  <a:srgbClr val="FF0000"/>
                </a:solidFill>
              </a:rPr>
              <a:t>How much will change in independent variable change DV</a:t>
            </a:r>
            <a:endParaRPr lang="en-US" dirty="0">
              <a:solidFill>
                <a:srgbClr val="FF0000"/>
              </a:solidFill>
            </a:endParaRPr>
          </a:p>
        </p:txBody>
      </p:sp>
      <p:sp>
        <p:nvSpPr>
          <p:cNvPr id="7" name="Rectangle 6"/>
          <p:cNvSpPr/>
          <p:nvPr/>
        </p:nvSpPr>
        <p:spPr>
          <a:xfrm flipV="1">
            <a:off x="1992313" y="3703637"/>
            <a:ext cx="1295400" cy="1524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Tree>
    <p:extLst>
      <p:ext uri="{BB962C8B-B14F-4D97-AF65-F5344CB8AC3E}">
        <p14:creationId xmlns:p14="http://schemas.microsoft.com/office/powerpoint/2010/main" val="58734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 Regression</a:t>
            </a:r>
            <a:endParaRPr lang="en-US" dirty="0"/>
          </a:p>
        </p:txBody>
      </p:sp>
      <p:pic>
        <p:nvPicPr>
          <p:cNvPr id="4" name="Content Placeholder 3" descr="Screen Shot 2013-10-15 at 5.45.29 PM.png"/>
          <p:cNvPicPr>
            <a:picLocks noGrp="1" noChangeAspect="1"/>
          </p:cNvPicPr>
          <p:nvPr>
            <p:ph idx="1"/>
          </p:nvPr>
        </p:nvPicPr>
        <p:blipFill>
          <a:blip r:embed="rId2">
            <a:extLst>
              <a:ext uri="{28A0092B-C50C-407E-A947-70E740481C1C}">
                <a14:useLocalDpi xmlns:a14="http://schemas.microsoft.com/office/drawing/2010/main" val="0"/>
              </a:ext>
            </a:extLst>
          </a:blip>
          <a:srcRect t="-52126" b="-52126"/>
          <a:stretch>
            <a:fillRect/>
          </a:stretch>
        </p:blipFill>
        <p:spPr>
          <a:xfrm>
            <a:off x="468314" y="884237"/>
            <a:ext cx="9071640" cy="4384440"/>
          </a:xfrm>
        </p:spPr>
      </p:pic>
      <p:sp>
        <p:nvSpPr>
          <p:cNvPr id="5" name="Rectangle 4"/>
          <p:cNvSpPr/>
          <p:nvPr/>
        </p:nvSpPr>
        <p:spPr>
          <a:xfrm>
            <a:off x="392113" y="4389437"/>
            <a:ext cx="9220200" cy="3046988"/>
          </a:xfrm>
          <a:prstGeom prst="rect">
            <a:avLst/>
          </a:prstGeom>
        </p:spPr>
        <p:txBody>
          <a:bodyPr wrap="square" lIns="91181" tIns="45591" rIns="91181" bIns="45591">
            <a:spAutoFit/>
          </a:bodyPr>
          <a:lstStyle/>
          <a:p>
            <a:r>
              <a:rPr lang="en-US" sz="3200" dirty="0">
                <a:solidFill>
                  <a:srgbClr val="FFFFFF"/>
                </a:solidFill>
              </a:rPr>
              <a:t>In </a:t>
            </a:r>
            <a:r>
              <a:rPr lang="en-US" sz="3200" dirty="0">
                <a:solidFill>
                  <a:srgbClr val="000000"/>
                </a:solidFill>
              </a:rPr>
              <a:t>statistics, an </a:t>
            </a:r>
            <a:r>
              <a:rPr lang="en-US" sz="3200" dirty="0">
                <a:solidFill>
                  <a:srgbClr val="000000"/>
                </a:solidFill>
              </a:rPr>
              <a:t>interaction may </a:t>
            </a:r>
            <a:r>
              <a:rPr lang="en-US" sz="3200" dirty="0">
                <a:solidFill>
                  <a:srgbClr val="000000"/>
                </a:solidFill>
              </a:rPr>
              <a:t>arise when considering the relationship among three or more variables, and describes a situation in which the simultaneous influence of two variables on a third is not additive. Most commonly, interactions are considered in the context of regression analyses.</a:t>
            </a:r>
          </a:p>
        </p:txBody>
      </p:sp>
    </p:spTree>
    <p:extLst>
      <p:ext uri="{BB962C8B-B14F-4D97-AF65-F5344CB8AC3E}">
        <p14:creationId xmlns:p14="http://schemas.microsoft.com/office/powerpoint/2010/main" val="3943720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EXAMPLE</a:t>
            </a:r>
          </a:p>
          <a:p>
            <a:r>
              <a:rPr lang="en-US" dirty="0" err="1" smtClean="0"/>
              <a:t>Prog</a:t>
            </a:r>
            <a:r>
              <a:rPr lang="en-US" dirty="0" smtClean="0"/>
              <a:t>*gender</a:t>
            </a:r>
          </a:p>
          <a:p>
            <a:endParaRPr lang="en-US" dirty="0"/>
          </a:p>
        </p:txBody>
      </p:sp>
      <p:pic>
        <p:nvPicPr>
          <p:cNvPr id="4" name="Picture 3"/>
          <p:cNvPicPr>
            <a:picLocks noChangeAspect="1"/>
          </p:cNvPicPr>
          <p:nvPr/>
        </p:nvPicPr>
        <p:blipFill>
          <a:blip r:embed="rId2"/>
          <a:stretch>
            <a:fillRect/>
          </a:stretch>
        </p:blipFill>
        <p:spPr>
          <a:xfrm>
            <a:off x="3744913" y="2560638"/>
            <a:ext cx="4419600" cy="4447454"/>
          </a:xfrm>
          <a:prstGeom prst="rect">
            <a:avLst/>
          </a:prstGeom>
        </p:spPr>
      </p:pic>
    </p:spTree>
    <p:extLst>
      <p:ext uri="{BB962C8B-B14F-4D97-AF65-F5344CB8AC3E}">
        <p14:creationId xmlns:p14="http://schemas.microsoft.com/office/powerpoint/2010/main" val="257523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 and Big Data</a:t>
            </a:r>
            <a:endParaRPr lang="en-US" dirty="0"/>
          </a:p>
        </p:txBody>
      </p:sp>
      <p:sp>
        <p:nvSpPr>
          <p:cNvPr id="3" name="Content Placeholder 2"/>
          <p:cNvSpPr>
            <a:spLocks noGrp="1"/>
          </p:cNvSpPr>
          <p:nvPr>
            <p:ph idx="1"/>
          </p:nvPr>
        </p:nvSpPr>
        <p:spPr/>
        <p:txBody>
          <a:bodyPr>
            <a:normAutofit fontScale="92500" lnSpcReduction="10000"/>
          </a:bodyPr>
          <a:lstStyle/>
          <a:p>
            <a:pPr marL="455920" indent="-455920"/>
            <a:r>
              <a:rPr lang="en-US" dirty="0"/>
              <a:t>Statistical Significance (the is a relationship based on rejecting the null hypothesis) and practical significance  two different things</a:t>
            </a:r>
          </a:p>
          <a:p>
            <a:pPr marL="455920" indent="-455920"/>
            <a:r>
              <a:rPr lang="en-US" dirty="0" smtClean="0"/>
              <a:t>Almost all variables will be significant in many analyses involving large datasets</a:t>
            </a:r>
          </a:p>
          <a:p>
            <a:pPr marL="455920" indent="-455920"/>
            <a:r>
              <a:rPr lang="en-US" dirty="0" smtClean="0"/>
              <a:t>Important to understand the marginal effect</a:t>
            </a:r>
          </a:p>
          <a:p>
            <a:endParaRPr lang="en-US" dirty="0"/>
          </a:p>
          <a:p>
            <a:r>
              <a:rPr lang="en-US" dirty="0" smtClean="0"/>
              <a:t>Example: Find the effect of one standard deviation change of independent variable on a dependent variable</a:t>
            </a:r>
          </a:p>
          <a:p>
            <a:pPr marL="455920" indent="-455920"/>
            <a:endParaRPr lang="en-US" dirty="0"/>
          </a:p>
        </p:txBody>
      </p:sp>
    </p:spTree>
    <p:extLst>
      <p:ext uri="{BB962C8B-B14F-4D97-AF65-F5344CB8AC3E}">
        <p14:creationId xmlns:p14="http://schemas.microsoft.com/office/powerpoint/2010/main" val="2912924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ChangeArrowheads="1"/>
          </p:cNvSpPr>
          <p:nvPr/>
        </p:nvSpPr>
        <p:spPr bwMode="auto">
          <a:xfrm>
            <a:off x="5386837" y="4784294"/>
            <a:ext cx="4137257" cy="2134908"/>
          </a:xfrm>
          <a:prstGeom prst="rect">
            <a:avLst/>
          </a:prstGeom>
          <a:noFill/>
          <a:ln w="12700">
            <a:solidFill>
              <a:srgbClr val="993366"/>
            </a:solidFill>
            <a:miter lim="800000"/>
            <a:headEnd/>
            <a:tailEnd/>
          </a:ln>
          <a:effectLst>
            <a:prstShdw prst="shdw17" dist="17961" dir="2700000">
              <a:srgbClr val="993366">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59" name="Rectangle 3"/>
          <p:cNvSpPr>
            <a:spLocks noChangeArrowheads="1"/>
          </p:cNvSpPr>
          <p:nvPr/>
        </p:nvSpPr>
        <p:spPr bwMode="auto">
          <a:xfrm>
            <a:off x="602037" y="4784294"/>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60" name="Rectangle 4"/>
          <p:cNvSpPr>
            <a:spLocks noChangeArrowheads="1"/>
          </p:cNvSpPr>
          <p:nvPr/>
        </p:nvSpPr>
        <p:spPr bwMode="auto">
          <a:xfrm>
            <a:off x="5386837" y="2196156"/>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61" name="Rectangle 5"/>
          <p:cNvSpPr>
            <a:spLocks noChangeArrowheads="1"/>
          </p:cNvSpPr>
          <p:nvPr/>
        </p:nvSpPr>
        <p:spPr bwMode="auto">
          <a:xfrm>
            <a:off x="603791" y="2199656"/>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62" name="Rectangle 6"/>
          <p:cNvSpPr>
            <a:spLocks noGrp="1" noChangeArrowheads="1"/>
          </p:cNvSpPr>
          <p:nvPr>
            <p:ph type="title" sz="quarter"/>
          </p:nvPr>
        </p:nvSpPr>
        <p:spPr>
          <a:xfrm>
            <a:off x="1428089" y="167993"/>
            <a:ext cx="8652536" cy="1259946"/>
          </a:xfrm>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normAutofit fontScale="90000"/>
          </a:bodyPr>
          <a:lstStyle/>
          <a:p>
            <a:pPr>
              <a:lnSpc>
                <a:spcPct val="95000"/>
              </a:lnSpc>
            </a:pPr>
            <a:r>
              <a:rPr lang="en-US" sz="4400"/>
              <a:t>Coefficients of Determination (r</a:t>
            </a:r>
            <a:r>
              <a:rPr lang="en-US" sz="4400" baseline="30000"/>
              <a:t>2</a:t>
            </a:r>
            <a:r>
              <a:rPr lang="en-US" sz="4400"/>
              <a:t>) and Correlation (r)</a:t>
            </a:r>
            <a:r>
              <a:rPr lang="en-US"/>
              <a:t> </a:t>
            </a:r>
          </a:p>
        </p:txBody>
      </p:sp>
      <p:sp>
        <p:nvSpPr>
          <p:cNvPr id="1197063" name="Rectangle 7"/>
          <p:cNvSpPr>
            <a:spLocks noChangeArrowheads="1"/>
          </p:cNvSpPr>
          <p:nvPr/>
        </p:nvSpPr>
        <p:spPr bwMode="auto">
          <a:xfrm>
            <a:off x="329051" y="2092940"/>
            <a:ext cx="2950683"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1,</a:t>
            </a:r>
          </a:p>
        </p:txBody>
      </p:sp>
      <p:sp>
        <p:nvSpPr>
          <p:cNvPr id="1197064" name="Rectangle 8"/>
          <p:cNvSpPr>
            <a:spLocks noChangeArrowheads="1"/>
          </p:cNvSpPr>
          <p:nvPr/>
        </p:nvSpPr>
        <p:spPr bwMode="auto">
          <a:xfrm>
            <a:off x="5201323" y="2176937"/>
            <a:ext cx="3034688"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1,</a:t>
            </a:r>
          </a:p>
        </p:txBody>
      </p:sp>
      <p:sp>
        <p:nvSpPr>
          <p:cNvPr id="1197065" name="Rectangle 9"/>
          <p:cNvSpPr>
            <a:spLocks noChangeArrowheads="1"/>
          </p:cNvSpPr>
          <p:nvPr/>
        </p:nvSpPr>
        <p:spPr bwMode="auto">
          <a:xfrm>
            <a:off x="161010" y="4696828"/>
            <a:ext cx="2941933"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.8,</a:t>
            </a:r>
          </a:p>
        </p:txBody>
      </p:sp>
      <p:sp>
        <p:nvSpPr>
          <p:cNvPr id="1197066" name="Rectangle 10"/>
          <p:cNvSpPr>
            <a:spLocks noChangeArrowheads="1"/>
          </p:cNvSpPr>
          <p:nvPr/>
        </p:nvSpPr>
        <p:spPr bwMode="auto">
          <a:xfrm>
            <a:off x="5537345" y="4696828"/>
            <a:ext cx="3034688"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0,</a:t>
            </a:r>
          </a:p>
        </p:txBody>
      </p:sp>
      <p:sp>
        <p:nvSpPr>
          <p:cNvPr id="1197067" name="Freeform 11"/>
          <p:cNvSpPr>
            <a:spLocks/>
          </p:cNvSpPr>
          <p:nvPr/>
        </p:nvSpPr>
        <p:spPr bwMode="auto">
          <a:xfrm>
            <a:off x="5644100" y="5323271"/>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068" name="Line 12"/>
          <p:cNvSpPr>
            <a:spLocks noChangeShapeType="1"/>
          </p:cNvSpPr>
          <p:nvPr/>
        </p:nvSpPr>
        <p:spPr bwMode="auto">
          <a:xfrm>
            <a:off x="5609098" y="53232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69" name="Line 13"/>
          <p:cNvSpPr>
            <a:spLocks noChangeShapeType="1"/>
          </p:cNvSpPr>
          <p:nvPr/>
        </p:nvSpPr>
        <p:spPr bwMode="auto">
          <a:xfrm>
            <a:off x="5609098" y="54597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0" name="Line 14"/>
          <p:cNvSpPr>
            <a:spLocks noChangeShapeType="1"/>
          </p:cNvSpPr>
          <p:nvPr/>
        </p:nvSpPr>
        <p:spPr bwMode="auto">
          <a:xfrm>
            <a:off x="5609098" y="55962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1" name="Line 15"/>
          <p:cNvSpPr>
            <a:spLocks noChangeShapeType="1"/>
          </p:cNvSpPr>
          <p:nvPr/>
        </p:nvSpPr>
        <p:spPr bwMode="auto">
          <a:xfrm>
            <a:off x="5609098" y="573625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2" name="Line 16"/>
          <p:cNvSpPr>
            <a:spLocks noChangeShapeType="1"/>
          </p:cNvSpPr>
          <p:nvPr/>
        </p:nvSpPr>
        <p:spPr bwMode="auto">
          <a:xfrm>
            <a:off x="5609098" y="58727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3" name="Line 17"/>
          <p:cNvSpPr>
            <a:spLocks noChangeShapeType="1"/>
          </p:cNvSpPr>
          <p:nvPr/>
        </p:nvSpPr>
        <p:spPr bwMode="auto">
          <a:xfrm>
            <a:off x="5609098" y="60092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4" name="Line 18"/>
          <p:cNvSpPr>
            <a:spLocks noChangeShapeType="1"/>
          </p:cNvSpPr>
          <p:nvPr/>
        </p:nvSpPr>
        <p:spPr bwMode="auto">
          <a:xfrm>
            <a:off x="5609098" y="61457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5" name="Line 19"/>
          <p:cNvSpPr>
            <a:spLocks noChangeShapeType="1"/>
          </p:cNvSpPr>
          <p:nvPr/>
        </p:nvSpPr>
        <p:spPr bwMode="auto">
          <a:xfrm>
            <a:off x="5609098" y="62857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6" name="Line 20"/>
          <p:cNvSpPr>
            <a:spLocks noChangeShapeType="1"/>
          </p:cNvSpPr>
          <p:nvPr/>
        </p:nvSpPr>
        <p:spPr bwMode="auto">
          <a:xfrm>
            <a:off x="5609098" y="642222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7" name="Line 21"/>
          <p:cNvSpPr>
            <a:spLocks noChangeShapeType="1"/>
          </p:cNvSpPr>
          <p:nvPr/>
        </p:nvSpPr>
        <p:spPr bwMode="auto">
          <a:xfrm>
            <a:off x="5609098" y="655871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8" name="Line 22"/>
          <p:cNvSpPr>
            <a:spLocks noChangeShapeType="1"/>
          </p:cNvSpPr>
          <p:nvPr/>
        </p:nvSpPr>
        <p:spPr bwMode="auto">
          <a:xfrm>
            <a:off x="9133817"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9" name="Line 23"/>
          <p:cNvSpPr>
            <a:spLocks noChangeShapeType="1"/>
          </p:cNvSpPr>
          <p:nvPr/>
        </p:nvSpPr>
        <p:spPr bwMode="auto">
          <a:xfrm>
            <a:off x="878554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0" name="Line 24"/>
          <p:cNvSpPr>
            <a:spLocks noChangeShapeType="1"/>
          </p:cNvSpPr>
          <p:nvPr/>
        </p:nvSpPr>
        <p:spPr bwMode="auto">
          <a:xfrm>
            <a:off x="8435523"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1" name="Line 25"/>
          <p:cNvSpPr>
            <a:spLocks noChangeShapeType="1"/>
          </p:cNvSpPr>
          <p:nvPr/>
        </p:nvSpPr>
        <p:spPr bwMode="auto">
          <a:xfrm>
            <a:off x="808725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2" name="Line 26"/>
          <p:cNvSpPr>
            <a:spLocks noChangeShapeType="1"/>
          </p:cNvSpPr>
          <p:nvPr/>
        </p:nvSpPr>
        <p:spPr bwMode="auto">
          <a:xfrm>
            <a:off x="7388958"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3" name="Line 27"/>
          <p:cNvSpPr>
            <a:spLocks noChangeShapeType="1"/>
          </p:cNvSpPr>
          <p:nvPr/>
        </p:nvSpPr>
        <p:spPr bwMode="auto">
          <a:xfrm>
            <a:off x="669066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4" name="Line 28"/>
          <p:cNvSpPr>
            <a:spLocks noChangeShapeType="1"/>
          </p:cNvSpPr>
          <p:nvPr/>
        </p:nvSpPr>
        <p:spPr bwMode="auto">
          <a:xfrm>
            <a:off x="6342393"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5" name="Line 29"/>
          <p:cNvSpPr>
            <a:spLocks noChangeShapeType="1"/>
          </p:cNvSpPr>
          <p:nvPr/>
        </p:nvSpPr>
        <p:spPr bwMode="auto">
          <a:xfrm>
            <a:off x="599412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6" name="Rectangle 30"/>
          <p:cNvSpPr>
            <a:spLocks noChangeArrowheads="1"/>
          </p:cNvSpPr>
          <p:nvPr/>
        </p:nvSpPr>
        <p:spPr bwMode="auto">
          <a:xfrm>
            <a:off x="5518093" y="5907746"/>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7" name="Rectangle 31"/>
          <p:cNvSpPr>
            <a:spLocks noChangeArrowheads="1"/>
          </p:cNvSpPr>
          <p:nvPr/>
        </p:nvSpPr>
        <p:spPr bwMode="auto">
          <a:xfrm>
            <a:off x="7287456" y="682120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8" name="Rectangle 32"/>
          <p:cNvSpPr>
            <a:spLocks noChangeArrowheads="1"/>
          </p:cNvSpPr>
          <p:nvPr/>
        </p:nvSpPr>
        <p:spPr bwMode="auto">
          <a:xfrm>
            <a:off x="5404335" y="4763295"/>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089" name="Rectangle 33"/>
          <p:cNvSpPr>
            <a:spLocks noChangeArrowheads="1"/>
          </p:cNvSpPr>
          <p:nvPr/>
        </p:nvSpPr>
        <p:spPr bwMode="auto">
          <a:xfrm>
            <a:off x="7170196" y="5984745"/>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090" name="Rectangle 34"/>
          <p:cNvSpPr>
            <a:spLocks noChangeArrowheads="1"/>
          </p:cNvSpPr>
          <p:nvPr/>
        </p:nvSpPr>
        <p:spPr bwMode="auto">
          <a:xfrm>
            <a:off x="7392459"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091" name="Rectangle 35"/>
          <p:cNvSpPr>
            <a:spLocks noChangeArrowheads="1"/>
          </p:cNvSpPr>
          <p:nvPr/>
        </p:nvSpPr>
        <p:spPr bwMode="auto">
          <a:xfrm>
            <a:off x="7455462"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092" name="Rectangle 36"/>
          <p:cNvSpPr>
            <a:spLocks noChangeArrowheads="1"/>
          </p:cNvSpPr>
          <p:nvPr/>
        </p:nvSpPr>
        <p:spPr bwMode="auto">
          <a:xfrm>
            <a:off x="7835236"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093" name="Rectangle 37"/>
          <p:cNvSpPr>
            <a:spLocks noChangeArrowheads="1"/>
          </p:cNvSpPr>
          <p:nvPr/>
        </p:nvSpPr>
        <p:spPr bwMode="auto">
          <a:xfrm>
            <a:off x="8036498"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094" name="Rectangle 38"/>
          <p:cNvSpPr>
            <a:spLocks noChangeArrowheads="1"/>
          </p:cNvSpPr>
          <p:nvPr/>
        </p:nvSpPr>
        <p:spPr bwMode="auto">
          <a:xfrm>
            <a:off x="8160758"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095" name="Rectangle 39"/>
          <p:cNvSpPr>
            <a:spLocks noChangeArrowheads="1"/>
          </p:cNvSpPr>
          <p:nvPr/>
        </p:nvSpPr>
        <p:spPr bwMode="auto">
          <a:xfrm>
            <a:off x="8538780"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096" name="Rectangle 40"/>
          <p:cNvSpPr>
            <a:spLocks noChangeArrowheads="1"/>
          </p:cNvSpPr>
          <p:nvPr/>
        </p:nvSpPr>
        <p:spPr bwMode="auto">
          <a:xfrm>
            <a:off x="8741793"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097" name="Rectangle 41"/>
          <p:cNvSpPr>
            <a:spLocks noChangeArrowheads="1"/>
          </p:cNvSpPr>
          <p:nvPr/>
        </p:nvSpPr>
        <p:spPr bwMode="auto">
          <a:xfrm>
            <a:off x="8864330" y="5984745"/>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098" name="Rectangle 42"/>
          <p:cNvSpPr>
            <a:spLocks noChangeArrowheads="1"/>
          </p:cNvSpPr>
          <p:nvPr/>
        </p:nvSpPr>
        <p:spPr bwMode="auto">
          <a:xfrm>
            <a:off x="9086565"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099" name="Rectangle 43"/>
          <p:cNvSpPr>
            <a:spLocks noChangeArrowheads="1"/>
          </p:cNvSpPr>
          <p:nvPr/>
        </p:nvSpPr>
        <p:spPr bwMode="auto">
          <a:xfrm>
            <a:off x="9156573" y="6404725"/>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00" name="Rectangle 44"/>
          <p:cNvSpPr>
            <a:spLocks noChangeArrowheads="1"/>
          </p:cNvSpPr>
          <p:nvPr/>
        </p:nvSpPr>
        <p:spPr bwMode="auto">
          <a:xfrm>
            <a:off x="9081314" y="6451978"/>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101" name="Freeform 45"/>
          <p:cNvSpPr>
            <a:spLocks/>
          </p:cNvSpPr>
          <p:nvPr/>
        </p:nvSpPr>
        <p:spPr bwMode="auto">
          <a:xfrm>
            <a:off x="6974189" y="5890247"/>
            <a:ext cx="290518" cy="370984"/>
          </a:xfrm>
          <a:custGeom>
            <a:avLst/>
            <a:gdLst>
              <a:gd name="T0" fmla="*/ 165 w 166"/>
              <a:gd name="T1" fmla="*/ 211 h 212"/>
              <a:gd name="T2" fmla="*/ 127 w 166"/>
              <a:gd name="T3" fmla="*/ 183 h 212"/>
              <a:gd name="T4" fmla="*/ 91 w 166"/>
              <a:gd name="T5" fmla="*/ 150 h 212"/>
              <a:gd name="T6" fmla="*/ 61 w 166"/>
              <a:gd name="T7" fmla="*/ 114 h 212"/>
              <a:gd name="T8" fmla="*/ 36 w 166"/>
              <a:gd name="T9" fmla="*/ 80 h 212"/>
              <a:gd name="T10" fmla="*/ 15 w 166"/>
              <a:gd name="T11" fmla="*/ 42 h 212"/>
              <a:gd name="T12" fmla="*/ 2 w 166"/>
              <a:gd name="T13" fmla="*/ 6 h 212"/>
              <a:gd name="T14" fmla="*/ 0 w 166"/>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212">
                <a:moveTo>
                  <a:pt x="165" y="211"/>
                </a:moveTo>
                <a:lnTo>
                  <a:pt x="127" y="183"/>
                </a:lnTo>
                <a:lnTo>
                  <a:pt x="91" y="150"/>
                </a:lnTo>
                <a:lnTo>
                  <a:pt x="61" y="114"/>
                </a:lnTo>
                <a:lnTo>
                  <a:pt x="36" y="80"/>
                </a:lnTo>
                <a:lnTo>
                  <a:pt x="15" y="42"/>
                </a:lnTo>
                <a:lnTo>
                  <a:pt x="2" y="6"/>
                </a:lnTo>
                <a:lnTo>
                  <a:pt x="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2" name="Line 46"/>
          <p:cNvSpPr>
            <a:spLocks noChangeShapeType="1"/>
          </p:cNvSpPr>
          <p:nvPr/>
        </p:nvSpPr>
        <p:spPr bwMode="auto">
          <a:xfrm>
            <a:off x="5850613" y="5760752"/>
            <a:ext cx="3087191" cy="0"/>
          </a:xfrm>
          <a:prstGeom prst="line">
            <a:avLst/>
          </a:prstGeom>
          <a:noFill/>
          <a:ln w="508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03" name="Rectangle 47"/>
          <p:cNvSpPr>
            <a:spLocks noChangeArrowheads="1"/>
          </p:cNvSpPr>
          <p:nvPr/>
        </p:nvSpPr>
        <p:spPr bwMode="auto">
          <a:xfrm>
            <a:off x="7189446" y="5762503"/>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104" name="Freeform 48"/>
          <p:cNvSpPr>
            <a:spLocks/>
          </p:cNvSpPr>
          <p:nvPr/>
        </p:nvSpPr>
        <p:spPr bwMode="auto">
          <a:xfrm>
            <a:off x="6046656" y="6012742"/>
            <a:ext cx="430527" cy="425232"/>
          </a:xfrm>
          <a:custGeom>
            <a:avLst/>
            <a:gdLst>
              <a:gd name="T0" fmla="*/ 0 w 246"/>
              <a:gd name="T1" fmla="*/ 121 h 243"/>
              <a:gd name="T2" fmla="*/ 4 w 246"/>
              <a:gd name="T3" fmla="*/ 92 h 243"/>
              <a:gd name="T4" fmla="*/ 15 w 246"/>
              <a:gd name="T5" fmla="*/ 63 h 243"/>
              <a:gd name="T6" fmla="*/ 31 w 246"/>
              <a:gd name="T7" fmla="*/ 39 h 243"/>
              <a:gd name="T8" fmla="*/ 54 w 246"/>
              <a:gd name="T9" fmla="*/ 20 h 243"/>
              <a:gd name="T10" fmla="*/ 80 w 246"/>
              <a:gd name="T11" fmla="*/ 6 h 243"/>
              <a:gd name="T12" fmla="*/ 107 w 246"/>
              <a:gd name="T13" fmla="*/ 0 h 243"/>
              <a:gd name="T14" fmla="*/ 138 w 246"/>
              <a:gd name="T15" fmla="*/ 0 h 243"/>
              <a:gd name="T16" fmla="*/ 165 w 246"/>
              <a:gd name="T17" fmla="*/ 6 h 243"/>
              <a:gd name="T18" fmla="*/ 191 w 246"/>
              <a:gd name="T19" fmla="*/ 20 h 243"/>
              <a:gd name="T20" fmla="*/ 213 w 246"/>
              <a:gd name="T21" fmla="*/ 39 h 243"/>
              <a:gd name="T22" fmla="*/ 230 w 246"/>
              <a:gd name="T23" fmla="*/ 63 h 243"/>
              <a:gd name="T24" fmla="*/ 241 w 246"/>
              <a:gd name="T25" fmla="*/ 92 h 243"/>
              <a:gd name="T26" fmla="*/ 245 w 246"/>
              <a:gd name="T27" fmla="*/ 121 h 243"/>
              <a:gd name="T28" fmla="*/ 241 w 246"/>
              <a:gd name="T29" fmla="*/ 148 h 243"/>
              <a:gd name="T30" fmla="*/ 230 w 246"/>
              <a:gd name="T31" fmla="*/ 177 h 243"/>
              <a:gd name="T32" fmla="*/ 213 w 246"/>
              <a:gd name="T33" fmla="*/ 201 h 243"/>
              <a:gd name="T34" fmla="*/ 191 w 246"/>
              <a:gd name="T35" fmla="*/ 222 h 243"/>
              <a:gd name="T36" fmla="*/ 165 w 246"/>
              <a:gd name="T37" fmla="*/ 234 h 243"/>
              <a:gd name="T38" fmla="*/ 138 w 246"/>
              <a:gd name="T39" fmla="*/ 242 h 243"/>
              <a:gd name="T40" fmla="*/ 107 w 246"/>
              <a:gd name="T41" fmla="*/ 242 h 243"/>
              <a:gd name="T42" fmla="*/ 80 w 246"/>
              <a:gd name="T43" fmla="*/ 234 h 243"/>
              <a:gd name="T44" fmla="*/ 54 w 246"/>
              <a:gd name="T45" fmla="*/ 222 h 243"/>
              <a:gd name="T46" fmla="*/ 31 w 246"/>
              <a:gd name="T47" fmla="*/ 201 h 243"/>
              <a:gd name="T48" fmla="*/ 15 w 246"/>
              <a:gd name="T49" fmla="*/ 177 h 243"/>
              <a:gd name="T50" fmla="*/ 4 w 246"/>
              <a:gd name="T51" fmla="*/ 148 h 243"/>
              <a:gd name="T52" fmla="*/ 0 w 246"/>
              <a:gd name="T5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3">
                <a:moveTo>
                  <a:pt x="0" y="121"/>
                </a:moveTo>
                <a:lnTo>
                  <a:pt x="4" y="92"/>
                </a:lnTo>
                <a:lnTo>
                  <a:pt x="15" y="63"/>
                </a:lnTo>
                <a:lnTo>
                  <a:pt x="31" y="39"/>
                </a:lnTo>
                <a:lnTo>
                  <a:pt x="54" y="20"/>
                </a:lnTo>
                <a:lnTo>
                  <a:pt x="80" y="6"/>
                </a:lnTo>
                <a:lnTo>
                  <a:pt x="107" y="0"/>
                </a:lnTo>
                <a:lnTo>
                  <a:pt x="138" y="0"/>
                </a:lnTo>
                <a:lnTo>
                  <a:pt x="165" y="6"/>
                </a:lnTo>
                <a:lnTo>
                  <a:pt x="191" y="20"/>
                </a:lnTo>
                <a:lnTo>
                  <a:pt x="213" y="39"/>
                </a:lnTo>
                <a:lnTo>
                  <a:pt x="230" y="63"/>
                </a:lnTo>
                <a:lnTo>
                  <a:pt x="241" y="92"/>
                </a:lnTo>
                <a:lnTo>
                  <a:pt x="245" y="121"/>
                </a:lnTo>
                <a:lnTo>
                  <a:pt x="241" y="148"/>
                </a:lnTo>
                <a:lnTo>
                  <a:pt x="230" y="177"/>
                </a:lnTo>
                <a:lnTo>
                  <a:pt x="213" y="201"/>
                </a:lnTo>
                <a:lnTo>
                  <a:pt x="191" y="222"/>
                </a:lnTo>
                <a:lnTo>
                  <a:pt x="165" y="234"/>
                </a:lnTo>
                <a:lnTo>
                  <a:pt x="138" y="242"/>
                </a:lnTo>
                <a:lnTo>
                  <a:pt x="107" y="242"/>
                </a:lnTo>
                <a:lnTo>
                  <a:pt x="80" y="234"/>
                </a:lnTo>
                <a:lnTo>
                  <a:pt x="54" y="222"/>
                </a:lnTo>
                <a:lnTo>
                  <a:pt x="31" y="201"/>
                </a:lnTo>
                <a:lnTo>
                  <a:pt x="15" y="177"/>
                </a:lnTo>
                <a:lnTo>
                  <a:pt x="4" y="148"/>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5" name="Freeform 49"/>
          <p:cNvSpPr>
            <a:spLocks/>
          </p:cNvSpPr>
          <p:nvPr/>
        </p:nvSpPr>
        <p:spPr bwMode="auto">
          <a:xfrm>
            <a:off x="6048405" y="5039783"/>
            <a:ext cx="430527" cy="426982"/>
          </a:xfrm>
          <a:custGeom>
            <a:avLst/>
            <a:gdLst>
              <a:gd name="T0" fmla="*/ 0 w 246"/>
              <a:gd name="T1" fmla="*/ 122 h 244"/>
              <a:gd name="T2" fmla="*/ 4 w 246"/>
              <a:gd name="T3" fmla="*/ 93 h 244"/>
              <a:gd name="T4" fmla="*/ 15 w 246"/>
              <a:gd name="T5" fmla="*/ 64 h 244"/>
              <a:gd name="T6" fmla="*/ 31 w 246"/>
              <a:gd name="T7" fmla="*/ 41 h 244"/>
              <a:gd name="T8" fmla="*/ 54 w 246"/>
              <a:gd name="T9" fmla="*/ 21 h 244"/>
              <a:gd name="T10" fmla="*/ 80 w 246"/>
              <a:gd name="T11" fmla="*/ 7 h 244"/>
              <a:gd name="T12" fmla="*/ 107 w 246"/>
              <a:gd name="T13" fmla="*/ 0 h 244"/>
              <a:gd name="T14" fmla="*/ 138 w 246"/>
              <a:gd name="T15" fmla="*/ 0 h 244"/>
              <a:gd name="T16" fmla="*/ 165 w 246"/>
              <a:gd name="T17" fmla="*/ 7 h 244"/>
              <a:gd name="T18" fmla="*/ 191 w 246"/>
              <a:gd name="T19" fmla="*/ 21 h 244"/>
              <a:gd name="T20" fmla="*/ 213 w 246"/>
              <a:gd name="T21" fmla="*/ 41 h 244"/>
              <a:gd name="T22" fmla="*/ 230 w 246"/>
              <a:gd name="T23" fmla="*/ 64 h 244"/>
              <a:gd name="T24" fmla="*/ 241 w 246"/>
              <a:gd name="T25" fmla="*/ 93 h 244"/>
              <a:gd name="T26" fmla="*/ 245 w 246"/>
              <a:gd name="T27" fmla="*/ 122 h 244"/>
              <a:gd name="T28" fmla="*/ 241 w 246"/>
              <a:gd name="T29" fmla="*/ 150 h 244"/>
              <a:gd name="T30" fmla="*/ 230 w 246"/>
              <a:gd name="T31" fmla="*/ 178 h 244"/>
              <a:gd name="T32" fmla="*/ 213 w 246"/>
              <a:gd name="T33" fmla="*/ 202 h 244"/>
              <a:gd name="T34" fmla="*/ 191 w 246"/>
              <a:gd name="T35" fmla="*/ 223 h 244"/>
              <a:gd name="T36" fmla="*/ 165 w 246"/>
              <a:gd name="T37" fmla="*/ 235 h 244"/>
              <a:gd name="T38" fmla="*/ 138 w 246"/>
              <a:gd name="T39" fmla="*/ 243 h 244"/>
              <a:gd name="T40" fmla="*/ 107 w 246"/>
              <a:gd name="T41" fmla="*/ 243 h 244"/>
              <a:gd name="T42" fmla="*/ 80 w 246"/>
              <a:gd name="T43" fmla="*/ 235 h 244"/>
              <a:gd name="T44" fmla="*/ 54 w 246"/>
              <a:gd name="T45" fmla="*/ 223 h 244"/>
              <a:gd name="T46" fmla="*/ 31 w 246"/>
              <a:gd name="T47" fmla="*/ 202 h 244"/>
              <a:gd name="T48" fmla="*/ 15 w 246"/>
              <a:gd name="T49" fmla="*/ 178 h 244"/>
              <a:gd name="T50" fmla="*/ 4 w 246"/>
              <a:gd name="T51" fmla="*/ 150 h 244"/>
              <a:gd name="T52" fmla="*/ 0 w 246"/>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4">
                <a:moveTo>
                  <a:pt x="0" y="122"/>
                </a:moveTo>
                <a:lnTo>
                  <a:pt x="4" y="93"/>
                </a:lnTo>
                <a:lnTo>
                  <a:pt x="15" y="64"/>
                </a:lnTo>
                <a:lnTo>
                  <a:pt x="31" y="41"/>
                </a:lnTo>
                <a:lnTo>
                  <a:pt x="54" y="21"/>
                </a:lnTo>
                <a:lnTo>
                  <a:pt x="80" y="7"/>
                </a:lnTo>
                <a:lnTo>
                  <a:pt x="107" y="0"/>
                </a:lnTo>
                <a:lnTo>
                  <a:pt x="138" y="0"/>
                </a:lnTo>
                <a:lnTo>
                  <a:pt x="165" y="7"/>
                </a:lnTo>
                <a:lnTo>
                  <a:pt x="191" y="21"/>
                </a:lnTo>
                <a:lnTo>
                  <a:pt x="213" y="41"/>
                </a:lnTo>
                <a:lnTo>
                  <a:pt x="230" y="64"/>
                </a:lnTo>
                <a:lnTo>
                  <a:pt x="241" y="93"/>
                </a:lnTo>
                <a:lnTo>
                  <a:pt x="245" y="122"/>
                </a:lnTo>
                <a:lnTo>
                  <a:pt x="241" y="150"/>
                </a:lnTo>
                <a:lnTo>
                  <a:pt x="230" y="178"/>
                </a:lnTo>
                <a:lnTo>
                  <a:pt x="213" y="202"/>
                </a:lnTo>
                <a:lnTo>
                  <a:pt x="191" y="223"/>
                </a:lnTo>
                <a:lnTo>
                  <a:pt x="165" y="235"/>
                </a:lnTo>
                <a:lnTo>
                  <a:pt x="138" y="243"/>
                </a:lnTo>
                <a:lnTo>
                  <a:pt x="107" y="243"/>
                </a:lnTo>
                <a:lnTo>
                  <a:pt x="80" y="235"/>
                </a:lnTo>
                <a:lnTo>
                  <a:pt x="54"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6" name="Freeform 50"/>
          <p:cNvSpPr>
            <a:spLocks/>
          </p:cNvSpPr>
          <p:nvPr/>
        </p:nvSpPr>
        <p:spPr bwMode="auto">
          <a:xfrm>
            <a:off x="8635036" y="5543762"/>
            <a:ext cx="427026" cy="423482"/>
          </a:xfrm>
          <a:custGeom>
            <a:avLst/>
            <a:gdLst>
              <a:gd name="T0" fmla="*/ 0 w 244"/>
              <a:gd name="T1" fmla="*/ 121 h 242"/>
              <a:gd name="T2" fmla="*/ 2 w 244"/>
              <a:gd name="T3" fmla="*/ 91 h 242"/>
              <a:gd name="T4" fmla="*/ 14 w 244"/>
              <a:gd name="T5" fmla="*/ 65 h 242"/>
              <a:gd name="T6" fmla="*/ 30 w 244"/>
              <a:gd name="T7" fmla="*/ 41 h 242"/>
              <a:gd name="T8" fmla="*/ 53 w 244"/>
              <a:gd name="T9" fmla="*/ 20 h 242"/>
              <a:gd name="T10" fmla="*/ 78 w 244"/>
              <a:gd name="T11" fmla="*/ 8 h 242"/>
              <a:gd name="T12" fmla="*/ 106 w 244"/>
              <a:gd name="T13" fmla="*/ 0 h 242"/>
              <a:gd name="T14" fmla="*/ 136 w 244"/>
              <a:gd name="T15" fmla="*/ 0 h 242"/>
              <a:gd name="T16" fmla="*/ 164 w 244"/>
              <a:gd name="T17" fmla="*/ 8 h 242"/>
              <a:gd name="T18" fmla="*/ 189 w 244"/>
              <a:gd name="T19" fmla="*/ 20 h 242"/>
              <a:gd name="T20" fmla="*/ 212 w 244"/>
              <a:gd name="T21" fmla="*/ 41 h 242"/>
              <a:gd name="T22" fmla="*/ 228 w 244"/>
              <a:gd name="T23" fmla="*/ 65 h 242"/>
              <a:gd name="T24" fmla="*/ 239 w 244"/>
              <a:gd name="T25" fmla="*/ 91 h 242"/>
              <a:gd name="T26" fmla="*/ 243 w 244"/>
              <a:gd name="T27" fmla="*/ 121 h 242"/>
              <a:gd name="T28" fmla="*/ 239 w 244"/>
              <a:gd name="T29" fmla="*/ 150 h 242"/>
              <a:gd name="T30" fmla="*/ 228 w 244"/>
              <a:gd name="T31" fmla="*/ 179 h 242"/>
              <a:gd name="T32" fmla="*/ 212 w 244"/>
              <a:gd name="T33" fmla="*/ 202 h 242"/>
              <a:gd name="T34" fmla="*/ 189 w 244"/>
              <a:gd name="T35" fmla="*/ 221 h 242"/>
              <a:gd name="T36" fmla="*/ 164 w 244"/>
              <a:gd name="T37" fmla="*/ 236 h 242"/>
              <a:gd name="T38" fmla="*/ 136 w 244"/>
              <a:gd name="T39" fmla="*/ 241 h 242"/>
              <a:gd name="T40" fmla="*/ 106 w 244"/>
              <a:gd name="T41" fmla="*/ 241 h 242"/>
              <a:gd name="T42" fmla="*/ 78 w 244"/>
              <a:gd name="T43" fmla="*/ 236 h 242"/>
              <a:gd name="T44" fmla="*/ 53 w 244"/>
              <a:gd name="T45" fmla="*/ 221 h 242"/>
              <a:gd name="T46" fmla="*/ 30 w 244"/>
              <a:gd name="T47" fmla="*/ 202 h 242"/>
              <a:gd name="T48" fmla="*/ 14 w 244"/>
              <a:gd name="T49" fmla="*/ 179 h 242"/>
              <a:gd name="T50" fmla="*/ 2 w 244"/>
              <a:gd name="T51" fmla="*/ 150 h 242"/>
              <a:gd name="T52" fmla="*/ 0 w 244"/>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1"/>
                </a:moveTo>
                <a:lnTo>
                  <a:pt x="2" y="91"/>
                </a:lnTo>
                <a:lnTo>
                  <a:pt x="14" y="65"/>
                </a:lnTo>
                <a:lnTo>
                  <a:pt x="30" y="41"/>
                </a:lnTo>
                <a:lnTo>
                  <a:pt x="53" y="20"/>
                </a:lnTo>
                <a:lnTo>
                  <a:pt x="78" y="8"/>
                </a:lnTo>
                <a:lnTo>
                  <a:pt x="106" y="0"/>
                </a:lnTo>
                <a:lnTo>
                  <a:pt x="136" y="0"/>
                </a:lnTo>
                <a:lnTo>
                  <a:pt x="164" y="8"/>
                </a:lnTo>
                <a:lnTo>
                  <a:pt x="189" y="20"/>
                </a:lnTo>
                <a:lnTo>
                  <a:pt x="212" y="41"/>
                </a:lnTo>
                <a:lnTo>
                  <a:pt x="228" y="65"/>
                </a:lnTo>
                <a:lnTo>
                  <a:pt x="239" y="91"/>
                </a:lnTo>
                <a:lnTo>
                  <a:pt x="243" y="121"/>
                </a:lnTo>
                <a:lnTo>
                  <a:pt x="239" y="150"/>
                </a:lnTo>
                <a:lnTo>
                  <a:pt x="228" y="179"/>
                </a:lnTo>
                <a:lnTo>
                  <a:pt x="212" y="202"/>
                </a:lnTo>
                <a:lnTo>
                  <a:pt x="189" y="221"/>
                </a:lnTo>
                <a:lnTo>
                  <a:pt x="164" y="236"/>
                </a:lnTo>
                <a:lnTo>
                  <a:pt x="136" y="241"/>
                </a:lnTo>
                <a:lnTo>
                  <a:pt x="106" y="241"/>
                </a:lnTo>
                <a:lnTo>
                  <a:pt x="78" y="236"/>
                </a:lnTo>
                <a:lnTo>
                  <a:pt x="53" y="221"/>
                </a:lnTo>
                <a:lnTo>
                  <a:pt x="30" y="202"/>
                </a:lnTo>
                <a:lnTo>
                  <a:pt x="14" y="179"/>
                </a:lnTo>
                <a:lnTo>
                  <a:pt x="2"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7" name="Freeform 51"/>
          <p:cNvSpPr>
            <a:spLocks/>
          </p:cNvSpPr>
          <p:nvPr/>
        </p:nvSpPr>
        <p:spPr bwMode="auto">
          <a:xfrm>
            <a:off x="8699790" y="5610259"/>
            <a:ext cx="295768" cy="293987"/>
          </a:xfrm>
          <a:custGeom>
            <a:avLst/>
            <a:gdLst>
              <a:gd name="T0" fmla="*/ 0 w 169"/>
              <a:gd name="T1" fmla="*/ 83 h 168"/>
              <a:gd name="T2" fmla="*/ 3 w 169"/>
              <a:gd name="T3" fmla="*/ 59 h 168"/>
              <a:gd name="T4" fmla="*/ 14 w 169"/>
              <a:gd name="T5" fmla="*/ 37 h 168"/>
              <a:gd name="T6" fmla="*/ 29 w 169"/>
              <a:gd name="T7" fmla="*/ 18 h 168"/>
              <a:gd name="T8" fmla="*/ 49 w 169"/>
              <a:gd name="T9" fmla="*/ 6 h 168"/>
              <a:gd name="T10" fmla="*/ 72 w 169"/>
              <a:gd name="T11" fmla="*/ 0 h 168"/>
              <a:gd name="T12" fmla="*/ 97 w 169"/>
              <a:gd name="T13" fmla="*/ 0 h 168"/>
              <a:gd name="T14" fmla="*/ 119 w 169"/>
              <a:gd name="T15" fmla="*/ 6 h 168"/>
              <a:gd name="T16" fmla="*/ 139 w 169"/>
              <a:gd name="T17" fmla="*/ 18 h 168"/>
              <a:gd name="T18" fmla="*/ 155 w 169"/>
              <a:gd name="T19" fmla="*/ 37 h 168"/>
              <a:gd name="T20" fmla="*/ 164 w 169"/>
              <a:gd name="T21" fmla="*/ 59 h 168"/>
              <a:gd name="T22" fmla="*/ 168 w 169"/>
              <a:gd name="T23" fmla="*/ 83 h 168"/>
              <a:gd name="T24" fmla="*/ 164 w 169"/>
              <a:gd name="T25" fmla="*/ 106 h 168"/>
              <a:gd name="T26" fmla="*/ 155 w 169"/>
              <a:gd name="T27" fmla="*/ 128 h 168"/>
              <a:gd name="T28" fmla="*/ 139 w 169"/>
              <a:gd name="T29" fmla="*/ 147 h 168"/>
              <a:gd name="T30" fmla="*/ 119 w 169"/>
              <a:gd name="T31" fmla="*/ 160 h 168"/>
              <a:gd name="T32" fmla="*/ 97 w 169"/>
              <a:gd name="T33" fmla="*/ 167 h 168"/>
              <a:gd name="T34" fmla="*/ 72 w 169"/>
              <a:gd name="T35" fmla="*/ 167 h 168"/>
              <a:gd name="T36" fmla="*/ 49 w 169"/>
              <a:gd name="T37" fmla="*/ 160 h 168"/>
              <a:gd name="T38" fmla="*/ 29 w 169"/>
              <a:gd name="T39" fmla="*/ 147 h 168"/>
              <a:gd name="T40" fmla="*/ 14 w 169"/>
              <a:gd name="T41" fmla="*/ 128 h 168"/>
              <a:gd name="T42" fmla="*/ 3 w 169"/>
              <a:gd name="T43" fmla="*/ 106 h 168"/>
              <a:gd name="T44" fmla="*/ 0 w 169"/>
              <a:gd name="T45" fmla="*/ 8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68">
                <a:moveTo>
                  <a:pt x="0" y="83"/>
                </a:moveTo>
                <a:lnTo>
                  <a:pt x="3" y="59"/>
                </a:lnTo>
                <a:lnTo>
                  <a:pt x="14" y="37"/>
                </a:lnTo>
                <a:lnTo>
                  <a:pt x="29" y="18"/>
                </a:lnTo>
                <a:lnTo>
                  <a:pt x="49" y="6"/>
                </a:lnTo>
                <a:lnTo>
                  <a:pt x="72" y="0"/>
                </a:lnTo>
                <a:lnTo>
                  <a:pt x="97" y="0"/>
                </a:lnTo>
                <a:lnTo>
                  <a:pt x="119" y="6"/>
                </a:lnTo>
                <a:lnTo>
                  <a:pt x="139" y="18"/>
                </a:lnTo>
                <a:lnTo>
                  <a:pt x="155" y="37"/>
                </a:lnTo>
                <a:lnTo>
                  <a:pt x="164" y="59"/>
                </a:lnTo>
                <a:lnTo>
                  <a:pt x="168" y="83"/>
                </a:lnTo>
                <a:lnTo>
                  <a:pt x="164" y="106"/>
                </a:lnTo>
                <a:lnTo>
                  <a:pt x="155" y="128"/>
                </a:lnTo>
                <a:lnTo>
                  <a:pt x="139" y="147"/>
                </a:lnTo>
                <a:lnTo>
                  <a:pt x="119" y="160"/>
                </a:lnTo>
                <a:lnTo>
                  <a:pt x="97" y="167"/>
                </a:lnTo>
                <a:lnTo>
                  <a:pt x="72" y="167"/>
                </a:lnTo>
                <a:lnTo>
                  <a:pt x="49" y="160"/>
                </a:lnTo>
                <a:lnTo>
                  <a:pt x="29" y="147"/>
                </a:lnTo>
                <a:lnTo>
                  <a:pt x="14" y="128"/>
                </a:lnTo>
                <a:lnTo>
                  <a:pt x="3" y="106"/>
                </a:lnTo>
                <a:lnTo>
                  <a:pt x="0" y="83"/>
                </a:lnTo>
              </a:path>
            </a:pathLst>
          </a:custGeom>
          <a:solidFill>
            <a:srgbClr val="EAEC5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8" name="Rectangle 52"/>
          <p:cNvSpPr>
            <a:spLocks noChangeArrowheads="1"/>
          </p:cNvSpPr>
          <p:nvPr/>
        </p:nvSpPr>
        <p:spPr bwMode="auto">
          <a:xfrm>
            <a:off x="8750542" y="573625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09" name="Freeform 53"/>
          <p:cNvSpPr>
            <a:spLocks/>
          </p:cNvSpPr>
          <p:nvPr/>
        </p:nvSpPr>
        <p:spPr bwMode="auto">
          <a:xfrm>
            <a:off x="5644100" y="2719383"/>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10" name="Line 54"/>
          <p:cNvSpPr>
            <a:spLocks noChangeShapeType="1"/>
          </p:cNvSpPr>
          <p:nvPr/>
        </p:nvSpPr>
        <p:spPr bwMode="auto">
          <a:xfrm>
            <a:off x="5609098" y="271938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1" name="Line 55"/>
          <p:cNvSpPr>
            <a:spLocks noChangeShapeType="1"/>
          </p:cNvSpPr>
          <p:nvPr/>
        </p:nvSpPr>
        <p:spPr bwMode="auto">
          <a:xfrm>
            <a:off x="5609098" y="285587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2" name="Line 56"/>
          <p:cNvSpPr>
            <a:spLocks noChangeShapeType="1"/>
          </p:cNvSpPr>
          <p:nvPr/>
        </p:nvSpPr>
        <p:spPr bwMode="auto">
          <a:xfrm>
            <a:off x="5609098" y="29923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3" name="Line 57"/>
          <p:cNvSpPr>
            <a:spLocks noChangeShapeType="1"/>
          </p:cNvSpPr>
          <p:nvPr/>
        </p:nvSpPr>
        <p:spPr bwMode="auto">
          <a:xfrm>
            <a:off x="5609098" y="31323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4" name="Line 58"/>
          <p:cNvSpPr>
            <a:spLocks noChangeShapeType="1"/>
          </p:cNvSpPr>
          <p:nvPr/>
        </p:nvSpPr>
        <p:spPr bwMode="auto">
          <a:xfrm>
            <a:off x="5609098" y="32688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5" name="Line 59"/>
          <p:cNvSpPr>
            <a:spLocks noChangeShapeType="1"/>
          </p:cNvSpPr>
          <p:nvPr/>
        </p:nvSpPr>
        <p:spPr bwMode="auto">
          <a:xfrm>
            <a:off x="5609098" y="340535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6" name="Line 60"/>
          <p:cNvSpPr>
            <a:spLocks noChangeShapeType="1"/>
          </p:cNvSpPr>
          <p:nvPr/>
        </p:nvSpPr>
        <p:spPr bwMode="auto">
          <a:xfrm>
            <a:off x="5609098" y="35418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7" name="Line 61"/>
          <p:cNvSpPr>
            <a:spLocks noChangeShapeType="1"/>
          </p:cNvSpPr>
          <p:nvPr/>
        </p:nvSpPr>
        <p:spPr bwMode="auto">
          <a:xfrm>
            <a:off x="5609098" y="36818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8" name="Line 62"/>
          <p:cNvSpPr>
            <a:spLocks noChangeShapeType="1"/>
          </p:cNvSpPr>
          <p:nvPr/>
        </p:nvSpPr>
        <p:spPr bwMode="auto">
          <a:xfrm>
            <a:off x="5609098" y="38183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9" name="Line 63"/>
          <p:cNvSpPr>
            <a:spLocks noChangeShapeType="1"/>
          </p:cNvSpPr>
          <p:nvPr/>
        </p:nvSpPr>
        <p:spPr bwMode="auto">
          <a:xfrm>
            <a:off x="5609098" y="39548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0" name="Line 64"/>
          <p:cNvSpPr>
            <a:spLocks noChangeShapeType="1"/>
          </p:cNvSpPr>
          <p:nvPr/>
        </p:nvSpPr>
        <p:spPr bwMode="auto">
          <a:xfrm>
            <a:off x="9133817"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1" name="Line 65"/>
          <p:cNvSpPr>
            <a:spLocks noChangeShapeType="1"/>
          </p:cNvSpPr>
          <p:nvPr/>
        </p:nvSpPr>
        <p:spPr bwMode="auto">
          <a:xfrm>
            <a:off x="878554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2" name="Line 66"/>
          <p:cNvSpPr>
            <a:spLocks noChangeShapeType="1"/>
          </p:cNvSpPr>
          <p:nvPr/>
        </p:nvSpPr>
        <p:spPr bwMode="auto">
          <a:xfrm>
            <a:off x="8435523"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3" name="Line 67"/>
          <p:cNvSpPr>
            <a:spLocks noChangeShapeType="1"/>
          </p:cNvSpPr>
          <p:nvPr/>
        </p:nvSpPr>
        <p:spPr bwMode="auto">
          <a:xfrm>
            <a:off x="8087252"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4" name="Line 68"/>
          <p:cNvSpPr>
            <a:spLocks noChangeShapeType="1"/>
          </p:cNvSpPr>
          <p:nvPr/>
        </p:nvSpPr>
        <p:spPr bwMode="auto">
          <a:xfrm>
            <a:off x="7738980"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5" name="Line 69"/>
          <p:cNvSpPr>
            <a:spLocks noChangeShapeType="1"/>
          </p:cNvSpPr>
          <p:nvPr/>
        </p:nvSpPr>
        <p:spPr bwMode="auto">
          <a:xfrm>
            <a:off x="7388958"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6" name="Line 70"/>
          <p:cNvSpPr>
            <a:spLocks noChangeShapeType="1"/>
          </p:cNvSpPr>
          <p:nvPr/>
        </p:nvSpPr>
        <p:spPr bwMode="auto">
          <a:xfrm>
            <a:off x="7040687"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7" name="Line 71"/>
          <p:cNvSpPr>
            <a:spLocks noChangeShapeType="1"/>
          </p:cNvSpPr>
          <p:nvPr/>
        </p:nvSpPr>
        <p:spPr bwMode="auto">
          <a:xfrm>
            <a:off x="669066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8" name="Line 72"/>
          <p:cNvSpPr>
            <a:spLocks noChangeShapeType="1"/>
          </p:cNvSpPr>
          <p:nvPr/>
        </p:nvSpPr>
        <p:spPr bwMode="auto">
          <a:xfrm>
            <a:off x="6342393"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9" name="Line 73"/>
          <p:cNvSpPr>
            <a:spLocks noChangeShapeType="1"/>
          </p:cNvSpPr>
          <p:nvPr/>
        </p:nvSpPr>
        <p:spPr bwMode="auto">
          <a:xfrm>
            <a:off x="5994122"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30" name="Rectangle 74"/>
          <p:cNvSpPr>
            <a:spLocks noChangeArrowheads="1"/>
          </p:cNvSpPr>
          <p:nvPr/>
        </p:nvSpPr>
        <p:spPr bwMode="auto">
          <a:xfrm>
            <a:off x="5518093" y="3303858"/>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31" name="Rectangle 75"/>
          <p:cNvSpPr>
            <a:spLocks noChangeArrowheads="1"/>
          </p:cNvSpPr>
          <p:nvPr/>
        </p:nvSpPr>
        <p:spPr bwMode="auto">
          <a:xfrm>
            <a:off x="7287456" y="4217319"/>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32" name="Rectangle 76"/>
          <p:cNvSpPr>
            <a:spLocks noChangeArrowheads="1"/>
          </p:cNvSpPr>
          <p:nvPr/>
        </p:nvSpPr>
        <p:spPr bwMode="auto">
          <a:xfrm>
            <a:off x="5404335" y="2159407"/>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133" name="Rectangle 77"/>
          <p:cNvSpPr>
            <a:spLocks noChangeArrowheads="1"/>
          </p:cNvSpPr>
          <p:nvPr/>
        </p:nvSpPr>
        <p:spPr bwMode="auto">
          <a:xfrm>
            <a:off x="7292704" y="2794631"/>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134" name="Rectangle 78"/>
          <p:cNvSpPr>
            <a:spLocks noChangeArrowheads="1"/>
          </p:cNvSpPr>
          <p:nvPr/>
        </p:nvSpPr>
        <p:spPr bwMode="auto">
          <a:xfrm>
            <a:off x="7514967" y="3004623"/>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35" name="Rectangle 79"/>
          <p:cNvSpPr>
            <a:spLocks noChangeArrowheads="1"/>
          </p:cNvSpPr>
          <p:nvPr/>
        </p:nvSpPr>
        <p:spPr bwMode="auto">
          <a:xfrm>
            <a:off x="7577971" y="2794631"/>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36" name="Rectangle 80"/>
          <p:cNvSpPr>
            <a:spLocks noChangeArrowheads="1"/>
          </p:cNvSpPr>
          <p:nvPr/>
        </p:nvSpPr>
        <p:spPr bwMode="auto">
          <a:xfrm>
            <a:off x="7957744" y="2794631"/>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37" name="Rectangle 81"/>
          <p:cNvSpPr>
            <a:spLocks noChangeArrowheads="1"/>
          </p:cNvSpPr>
          <p:nvPr/>
        </p:nvSpPr>
        <p:spPr bwMode="auto">
          <a:xfrm>
            <a:off x="8160757" y="3004623"/>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138" name="Rectangle 82"/>
          <p:cNvSpPr>
            <a:spLocks noChangeArrowheads="1"/>
          </p:cNvSpPr>
          <p:nvPr/>
        </p:nvSpPr>
        <p:spPr bwMode="auto">
          <a:xfrm>
            <a:off x="8283264" y="2794631"/>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39" name="Rectangle 83"/>
          <p:cNvSpPr>
            <a:spLocks noChangeArrowheads="1"/>
          </p:cNvSpPr>
          <p:nvPr/>
        </p:nvSpPr>
        <p:spPr bwMode="auto">
          <a:xfrm>
            <a:off x="8661287" y="2794631"/>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40" name="Rectangle 84"/>
          <p:cNvSpPr>
            <a:spLocks noChangeArrowheads="1"/>
          </p:cNvSpPr>
          <p:nvPr/>
        </p:nvSpPr>
        <p:spPr bwMode="auto">
          <a:xfrm>
            <a:off x="8864300" y="3004623"/>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141" name="Rectangle 85"/>
          <p:cNvSpPr>
            <a:spLocks noChangeArrowheads="1"/>
          </p:cNvSpPr>
          <p:nvPr/>
        </p:nvSpPr>
        <p:spPr bwMode="auto">
          <a:xfrm>
            <a:off x="8988588" y="2794631"/>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142" name="Rectangle 86"/>
          <p:cNvSpPr>
            <a:spLocks noChangeArrowheads="1"/>
          </p:cNvSpPr>
          <p:nvPr/>
        </p:nvSpPr>
        <p:spPr bwMode="auto">
          <a:xfrm>
            <a:off x="9210822" y="3004623"/>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43" name="Rectangle 87"/>
          <p:cNvSpPr>
            <a:spLocks noChangeArrowheads="1"/>
          </p:cNvSpPr>
          <p:nvPr/>
        </p:nvSpPr>
        <p:spPr bwMode="auto">
          <a:xfrm>
            <a:off x="9279075" y="3212862"/>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44" name="Rectangle 88"/>
          <p:cNvSpPr>
            <a:spLocks noChangeArrowheads="1"/>
          </p:cNvSpPr>
          <p:nvPr/>
        </p:nvSpPr>
        <p:spPr bwMode="auto">
          <a:xfrm>
            <a:off x="9081314" y="3848091"/>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145" name="Freeform 89"/>
          <p:cNvSpPr>
            <a:spLocks/>
          </p:cNvSpPr>
          <p:nvPr/>
        </p:nvSpPr>
        <p:spPr bwMode="auto">
          <a:xfrm>
            <a:off x="7086190" y="2988872"/>
            <a:ext cx="315020" cy="99746"/>
          </a:xfrm>
          <a:custGeom>
            <a:avLst/>
            <a:gdLst>
              <a:gd name="T0" fmla="*/ 179 w 180"/>
              <a:gd name="T1" fmla="*/ 0 h 57"/>
              <a:gd name="T2" fmla="*/ 141 w 180"/>
              <a:gd name="T3" fmla="*/ 0 h 57"/>
              <a:gd name="T4" fmla="*/ 105 w 180"/>
              <a:gd name="T5" fmla="*/ 4 h 57"/>
              <a:gd name="T6" fmla="*/ 71 w 180"/>
              <a:gd name="T7" fmla="*/ 14 h 57"/>
              <a:gd name="T8" fmla="*/ 40 w 180"/>
              <a:gd name="T9" fmla="*/ 25 h 57"/>
              <a:gd name="T10" fmla="*/ 16 w 180"/>
              <a:gd name="T11" fmla="*/ 42 h 57"/>
              <a:gd name="T12" fmla="*/ 0 w 180"/>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180" h="57">
                <a:moveTo>
                  <a:pt x="179" y="0"/>
                </a:moveTo>
                <a:lnTo>
                  <a:pt x="141" y="0"/>
                </a:lnTo>
                <a:lnTo>
                  <a:pt x="105" y="4"/>
                </a:lnTo>
                <a:lnTo>
                  <a:pt x="71" y="14"/>
                </a:lnTo>
                <a:lnTo>
                  <a:pt x="40" y="25"/>
                </a:lnTo>
                <a:lnTo>
                  <a:pt x="16" y="42"/>
                </a:lnTo>
                <a:lnTo>
                  <a:pt x="0" y="5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46" name="Freeform 90"/>
          <p:cNvSpPr>
            <a:spLocks/>
          </p:cNvSpPr>
          <p:nvPr/>
        </p:nvSpPr>
        <p:spPr bwMode="auto">
          <a:xfrm>
            <a:off x="6972433" y="3023872"/>
            <a:ext cx="199512" cy="216991"/>
          </a:xfrm>
          <a:custGeom>
            <a:avLst/>
            <a:gdLst>
              <a:gd name="T0" fmla="*/ 18 w 114"/>
              <a:gd name="T1" fmla="*/ 0 h 124"/>
              <a:gd name="T2" fmla="*/ 0 w 114"/>
              <a:gd name="T3" fmla="*/ 123 h 124"/>
              <a:gd name="T4" fmla="*/ 113 w 114"/>
              <a:gd name="T5" fmla="*/ 62 h 124"/>
              <a:gd name="T6" fmla="*/ 18 w 114"/>
              <a:gd name="T7" fmla="*/ 0 h 124"/>
            </a:gdLst>
            <a:ahLst/>
            <a:cxnLst>
              <a:cxn ang="0">
                <a:pos x="T0" y="T1"/>
              </a:cxn>
              <a:cxn ang="0">
                <a:pos x="T2" y="T3"/>
              </a:cxn>
              <a:cxn ang="0">
                <a:pos x="T4" y="T5"/>
              </a:cxn>
              <a:cxn ang="0">
                <a:pos x="T6" y="T7"/>
              </a:cxn>
            </a:cxnLst>
            <a:rect l="0" t="0" r="r" b="b"/>
            <a:pathLst>
              <a:path w="114" h="124">
                <a:moveTo>
                  <a:pt x="18" y="0"/>
                </a:moveTo>
                <a:lnTo>
                  <a:pt x="0" y="123"/>
                </a:lnTo>
                <a:lnTo>
                  <a:pt x="113" y="62"/>
                </a:lnTo>
                <a:lnTo>
                  <a:pt x="18" y="0"/>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47" name="Line 91"/>
          <p:cNvSpPr>
            <a:spLocks noChangeShapeType="1"/>
          </p:cNvSpPr>
          <p:nvPr/>
        </p:nvSpPr>
        <p:spPr bwMode="auto">
          <a:xfrm>
            <a:off x="5885616" y="3029120"/>
            <a:ext cx="2838676" cy="656221"/>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48" name="Rectangle 92"/>
          <p:cNvSpPr>
            <a:spLocks noChangeArrowheads="1"/>
          </p:cNvSpPr>
          <p:nvPr/>
        </p:nvSpPr>
        <p:spPr bwMode="auto">
          <a:xfrm>
            <a:off x="7332956" y="2554896"/>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149" name="Freeform 93"/>
          <p:cNvSpPr>
            <a:spLocks/>
          </p:cNvSpPr>
          <p:nvPr/>
        </p:nvSpPr>
        <p:spPr bwMode="auto">
          <a:xfrm>
            <a:off x="6132380" y="2855882"/>
            <a:ext cx="427026" cy="423482"/>
          </a:xfrm>
          <a:custGeom>
            <a:avLst/>
            <a:gdLst>
              <a:gd name="T0" fmla="*/ 0 w 244"/>
              <a:gd name="T1" fmla="*/ 120 h 242"/>
              <a:gd name="T2" fmla="*/ 4 w 244"/>
              <a:gd name="T3" fmla="*/ 93 h 242"/>
              <a:gd name="T4" fmla="*/ 13 w 244"/>
              <a:gd name="T5" fmla="*/ 64 h 242"/>
              <a:gd name="T6" fmla="*/ 29 w 244"/>
              <a:gd name="T7" fmla="*/ 40 h 242"/>
              <a:gd name="T8" fmla="*/ 52 w 244"/>
              <a:gd name="T9" fmla="*/ 20 h 242"/>
              <a:gd name="T10" fmla="*/ 78 w 244"/>
              <a:gd name="T11" fmla="*/ 7 h 242"/>
              <a:gd name="T12" fmla="*/ 107 w 244"/>
              <a:gd name="T13" fmla="*/ 0 h 242"/>
              <a:gd name="T14" fmla="*/ 136 w 244"/>
              <a:gd name="T15" fmla="*/ 0 h 242"/>
              <a:gd name="T16" fmla="*/ 165 w 244"/>
              <a:gd name="T17" fmla="*/ 7 h 242"/>
              <a:gd name="T18" fmla="*/ 191 w 244"/>
              <a:gd name="T19" fmla="*/ 20 h 242"/>
              <a:gd name="T20" fmla="*/ 213 w 244"/>
              <a:gd name="T21" fmla="*/ 40 h 242"/>
              <a:gd name="T22" fmla="*/ 230 w 244"/>
              <a:gd name="T23" fmla="*/ 64 h 242"/>
              <a:gd name="T24" fmla="*/ 239 w 244"/>
              <a:gd name="T25" fmla="*/ 93 h 242"/>
              <a:gd name="T26" fmla="*/ 243 w 244"/>
              <a:gd name="T27" fmla="*/ 120 h 242"/>
              <a:gd name="T28" fmla="*/ 239 w 244"/>
              <a:gd name="T29" fmla="*/ 150 h 242"/>
              <a:gd name="T30" fmla="*/ 230 w 244"/>
              <a:gd name="T31" fmla="*/ 178 h 242"/>
              <a:gd name="T32" fmla="*/ 213 w 244"/>
              <a:gd name="T33" fmla="*/ 202 h 242"/>
              <a:gd name="T34" fmla="*/ 191 w 244"/>
              <a:gd name="T35" fmla="*/ 221 h 242"/>
              <a:gd name="T36" fmla="*/ 165 w 244"/>
              <a:gd name="T37" fmla="*/ 235 h 242"/>
              <a:gd name="T38" fmla="*/ 136 w 244"/>
              <a:gd name="T39" fmla="*/ 241 h 242"/>
              <a:gd name="T40" fmla="*/ 107 w 244"/>
              <a:gd name="T41" fmla="*/ 241 h 242"/>
              <a:gd name="T42" fmla="*/ 78 w 244"/>
              <a:gd name="T43" fmla="*/ 235 h 242"/>
              <a:gd name="T44" fmla="*/ 52 w 244"/>
              <a:gd name="T45" fmla="*/ 221 h 242"/>
              <a:gd name="T46" fmla="*/ 29 w 244"/>
              <a:gd name="T47" fmla="*/ 202 h 242"/>
              <a:gd name="T48" fmla="*/ 13 w 244"/>
              <a:gd name="T49" fmla="*/ 178 h 242"/>
              <a:gd name="T50" fmla="*/ 4 w 244"/>
              <a:gd name="T51" fmla="*/ 150 h 242"/>
              <a:gd name="T52" fmla="*/ 0 w 244"/>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0"/>
                </a:moveTo>
                <a:lnTo>
                  <a:pt x="4" y="93"/>
                </a:lnTo>
                <a:lnTo>
                  <a:pt x="13" y="64"/>
                </a:lnTo>
                <a:lnTo>
                  <a:pt x="29" y="40"/>
                </a:lnTo>
                <a:lnTo>
                  <a:pt x="52" y="20"/>
                </a:lnTo>
                <a:lnTo>
                  <a:pt x="78" y="7"/>
                </a:lnTo>
                <a:lnTo>
                  <a:pt x="107" y="0"/>
                </a:lnTo>
                <a:lnTo>
                  <a:pt x="136" y="0"/>
                </a:lnTo>
                <a:lnTo>
                  <a:pt x="165" y="7"/>
                </a:lnTo>
                <a:lnTo>
                  <a:pt x="191" y="20"/>
                </a:lnTo>
                <a:lnTo>
                  <a:pt x="213" y="40"/>
                </a:lnTo>
                <a:lnTo>
                  <a:pt x="230" y="64"/>
                </a:lnTo>
                <a:lnTo>
                  <a:pt x="239" y="93"/>
                </a:lnTo>
                <a:lnTo>
                  <a:pt x="243" y="120"/>
                </a:lnTo>
                <a:lnTo>
                  <a:pt x="239" y="150"/>
                </a:lnTo>
                <a:lnTo>
                  <a:pt x="230" y="178"/>
                </a:lnTo>
                <a:lnTo>
                  <a:pt x="213" y="202"/>
                </a:lnTo>
                <a:lnTo>
                  <a:pt x="191" y="221"/>
                </a:lnTo>
                <a:lnTo>
                  <a:pt x="165" y="235"/>
                </a:lnTo>
                <a:lnTo>
                  <a:pt x="136" y="241"/>
                </a:lnTo>
                <a:lnTo>
                  <a:pt x="107" y="241"/>
                </a:lnTo>
                <a:lnTo>
                  <a:pt x="78" y="235"/>
                </a:lnTo>
                <a:lnTo>
                  <a:pt x="52" y="221"/>
                </a:lnTo>
                <a:lnTo>
                  <a:pt x="29" y="202"/>
                </a:lnTo>
                <a:lnTo>
                  <a:pt x="13" y="178"/>
                </a:lnTo>
                <a:lnTo>
                  <a:pt x="4"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0" name="Freeform 94"/>
          <p:cNvSpPr>
            <a:spLocks/>
          </p:cNvSpPr>
          <p:nvPr/>
        </p:nvSpPr>
        <p:spPr bwMode="auto">
          <a:xfrm>
            <a:off x="7576220" y="3282859"/>
            <a:ext cx="425276" cy="423482"/>
          </a:xfrm>
          <a:custGeom>
            <a:avLst/>
            <a:gdLst>
              <a:gd name="T0" fmla="*/ 0 w 243"/>
              <a:gd name="T1" fmla="*/ 121 h 242"/>
              <a:gd name="T2" fmla="*/ 3 w 243"/>
              <a:gd name="T3" fmla="*/ 93 h 242"/>
              <a:gd name="T4" fmla="*/ 13 w 243"/>
              <a:gd name="T5" fmla="*/ 65 h 242"/>
              <a:gd name="T6" fmla="*/ 29 w 243"/>
              <a:gd name="T7" fmla="*/ 41 h 242"/>
              <a:gd name="T8" fmla="*/ 52 w 243"/>
              <a:gd name="T9" fmla="*/ 20 h 242"/>
              <a:gd name="T10" fmla="*/ 77 w 243"/>
              <a:gd name="T11" fmla="*/ 8 h 242"/>
              <a:gd name="T12" fmla="*/ 107 w 243"/>
              <a:gd name="T13" fmla="*/ 0 h 242"/>
              <a:gd name="T14" fmla="*/ 135 w 243"/>
              <a:gd name="T15" fmla="*/ 0 h 242"/>
              <a:gd name="T16" fmla="*/ 165 w 243"/>
              <a:gd name="T17" fmla="*/ 8 h 242"/>
              <a:gd name="T18" fmla="*/ 190 w 243"/>
              <a:gd name="T19" fmla="*/ 20 h 242"/>
              <a:gd name="T20" fmla="*/ 213 w 243"/>
              <a:gd name="T21" fmla="*/ 41 h 242"/>
              <a:gd name="T22" fmla="*/ 229 w 243"/>
              <a:gd name="T23" fmla="*/ 65 h 242"/>
              <a:gd name="T24" fmla="*/ 239 w 243"/>
              <a:gd name="T25" fmla="*/ 93 h 242"/>
              <a:gd name="T26" fmla="*/ 242 w 243"/>
              <a:gd name="T27" fmla="*/ 121 h 242"/>
              <a:gd name="T28" fmla="*/ 239 w 243"/>
              <a:gd name="T29" fmla="*/ 150 h 242"/>
              <a:gd name="T30" fmla="*/ 229 w 243"/>
              <a:gd name="T31" fmla="*/ 179 h 242"/>
              <a:gd name="T32" fmla="*/ 213 w 243"/>
              <a:gd name="T33" fmla="*/ 202 h 242"/>
              <a:gd name="T34" fmla="*/ 190 w 243"/>
              <a:gd name="T35" fmla="*/ 221 h 242"/>
              <a:gd name="T36" fmla="*/ 165 w 243"/>
              <a:gd name="T37" fmla="*/ 236 h 242"/>
              <a:gd name="T38" fmla="*/ 135 w 243"/>
              <a:gd name="T39" fmla="*/ 241 h 242"/>
              <a:gd name="T40" fmla="*/ 107 w 243"/>
              <a:gd name="T41" fmla="*/ 241 h 242"/>
              <a:gd name="T42" fmla="*/ 77 w 243"/>
              <a:gd name="T43" fmla="*/ 236 h 242"/>
              <a:gd name="T44" fmla="*/ 52 w 243"/>
              <a:gd name="T45" fmla="*/ 221 h 242"/>
              <a:gd name="T46" fmla="*/ 29 w 243"/>
              <a:gd name="T47" fmla="*/ 202 h 242"/>
              <a:gd name="T48" fmla="*/ 13 w 243"/>
              <a:gd name="T49" fmla="*/ 179 h 242"/>
              <a:gd name="T50" fmla="*/ 3 w 243"/>
              <a:gd name="T51" fmla="*/ 150 h 242"/>
              <a:gd name="T52" fmla="*/ 0 w 243"/>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2">
                <a:moveTo>
                  <a:pt x="0" y="121"/>
                </a:moveTo>
                <a:lnTo>
                  <a:pt x="3" y="93"/>
                </a:lnTo>
                <a:lnTo>
                  <a:pt x="13" y="65"/>
                </a:lnTo>
                <a:lnTo>
                  <a:pt x="29" y="41"/>
                </a:lnTo>
                <a:lnTo>
                  <a:pt x="52" y="20"/>
                </a:lnTo>
                <a:lnTo>
                  <a:pt x="77" y="8"/>
                </a:lnTo>
                <a:lnTo>
                  <a:pt x="107" y="0"/>
                </a:lnTo>
                <a:lnTo>
                  <a:pt x="135" y="0"/>
                </a:lnTo>
                <a:lnTo>
                  <a:pt x="165" y="8"/>
                </a:lnTo>
                <a:lnTo>
                  <a:pt x="190" y="20"/>
                </a:lnTo>
                <a:lnTo>
                  <a:pt x="213" y="41"/>
                </a:lnTo>
                <a:lnTo>
                  <a:pt x="229" y="65"/>
                </a:lnTo>
                <a:lnTo>
                  <a:pt x="239" y="93"/>
                </a:lnTo>
                <a:lnTo>
                  <a:pt x="242" y="121"/>
                </a:lnTo>
                <a:lnTo>
                  <a:pt x="239" y="150"/>
                </a:lnTo>
                <a:lnTo>
                  <a:pt x="229" y="179"/>
                </a:lnTo>
                <a:lnTo>
                  <a:pt x="213" y="202"/>
                </a:lnTo>
                <a:lnTo>
                  <a:pt x="190" y="221"/>
                </a:lnTo>
                <a:lnTo>
                  <a:pt x="165" y="236"/>
                </a:lnTo>
                <a:lnTo>
                  <a:pt x="135" y="241"/>
                </a:lnTo>
                <a:lnTo>
                  <a:pt x="107" y="241"/>
                </a:lnTo>
                <a:lnTo>
                  <a:pt x="77" y="236"/>
                </a:lnTo>
                <a:lnTo>
                  <a:pt x="52" y="221"/>
                </a:lnTo>
                <a:lnTo>
                  <a:pt x="29" y="202"/>
                </a:lnTo>
                <a:lnTo>
                  <a:pt x="13" y="179"/>
                </a:lnTo>
                <a:lnTo>
                  <a:pt x="3"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1" name="Freeform 95"/>
          <p:cNvSpPr>
            <a:spLocks/>
          </p:cNvSpPr>
          <p:nvPr/>
        </p:nvSpPr>
        <p:spPr bwMode="auto">
          <a:xfrm>
            <a:off x="8260512" y="3470101"/>
            <a:ext cx="427026" cy="426982"/>
          </a:xfrm>
          <a:custGeom>
            <a:avLst/>
            <a:gdLst>
              <a:gd name="T0" fmla="*/ 0 w 244"/>
              <a:gd name="T1" fmla="*/ 122 h 244"/>
              <a:gd name="T2" fmla="*/ 4 w 244"/>
              <a:gd name="T3" fmla="*/ 93 h 244"/>
              <a:gd name="T4" fmla="*/ 15 w 244"/>
              <a:gd name="T5" fmla="*/ 64 h 244"/>
              <a:gd name="T6" fmla="*/ 31 w 244"/>
              <a:gd name="T7" fmla="*/ 40 h 244"/>
              <a:gd name="T8" fmla="*/ 52 w 244"/>
              <a:gd name="T9" fmla="*/ 21 h 244"/>
              <a:gd name="T10" fmla="*/ 78 w 244"/>
              <a:gd name="T11" fmla="*/ 7 h 244"/>
              <a:gd name="T12" fmla="*/ 107 w 244"/>
              <a:gd name="T13" fmla="*/ 0 h 244"/>
              <a:gd name="T14" fmla="*/ 137 w 244"/>
              <a:gd name="T15" fmla="*/ 0 h 244"/>
              <a:gd name="T16" fmla="*/ 165 w 244"/>
              <a:gd name="T17" fmla="*/ 7 h 244"/>
              <a:gd name="T18" fmla="*/ 190 w 244"/>
              <a:gd name="T19" fmla="*/ 21 h 244"/>
              <a:gd name="T20" fmla="*/ 213 w 244"/>
              <a:gd name="T21" fmla="*/ 40 h 244"/>
              <a:gd name="T22" fmla="*/ 229 w 244"/>
              <a:gd name="T23" fmla="*/ 64 h 244"/>
              <a:gd name="T24" fmla="*/ 239 w 244"/>
              <a:gd name="T25" fmla="*/ 93 h 244"/>
              <a:gd name="T26" fmla="*/ 243 w 244"/>
              <a:gd name="T27" fmla="*/ 122 h 244"/>
              <a:gd name="T28" fmla="*/ 239 w 244"/>
              <a:gd name="T29" fmla="*/ 150 h 244"/>
              <a:gd name="T30" fmla="*/ 229 w 244"/>
              <a:gd name="T31" fmla="*/ 178 h 244"/>
              <a:gd name="T32" fmla="*/ 213 w 244"/>
              <a:gd name="T33" fmla="*/ 202 h 244"/>
              <a:gd name="T34" fmla="*/ 190 w 244"/>
              <a:gd name="T35" fmla="*/ 223 h 244"/>
              <a:gd name="T36" fmla="*/ 165 w 244"/>
              <a:gd name="T37" fmla="*/ 235 h 244"/>
              <a:gd name="T38" fmla="*/ 137 w 244"/>
              <a:gd name="T39" fmla="*/ 243 h 244"/>
              <a:gd name="T40" fmla="*/ 107 w 244"/>
              <a:gd name="T41" fmla="*/ 243 h 244"/>
              <a:gd name="T42" fmla="*/ 78 w 244"/>
              <a:gd name="T43" fmla="*/ 235 h 244"/>
              <a:gd name="T44" fmla="*/ 52 w 244"/>
              <a:gd name="T45" fmla="*/ 223 h 244"/>
              <a:gd name="T46" fmla="*/ 31 w 244"/>
              <a:gd name="T47" fmla="*/ 202 h 244"/>
              <a:gd name="T48" fmla="*/ 15 w 244"/>
              <a:gd name="T49" fmla="*/ 178 h 244"/>
              <a:gd name="T50" fmla="*/ 4 w 244"/>
              <a:gd name="T51" fmla="*/ 150 h 244"/>
              <a:gd name="T52" fmla="*/ 0 w 244"/>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4">
                <a:moveTo>
                  <a:pt x="0" y="122"/>
                </a:moveTo>
                <a:lnTo>
                  <a:pt x="4" y="93"/>
                </a:lnTo>
                <a:lnTo>
                  <a:pt x="15" y="64"/>
                </a:lnTo>
                <a:lnTo>
                  <a:pt x="31" y="40"/>
                </a:lnTo>
                <a:lnTo>
                  <a:pt x="52" y="21"/>
                </a:lnTo>
                <a:lnTo>
                  <a:pt x="78" y="7"/>
                </a:lnTo>
                <a:lnTo>
                  <a:pt x="107" y="0"/>
                </a:lnTo>
                <a:lnTo>
                  <a:pt x="137" y="0"/>
                </a:lnTo>
                <a:lnTo>
                  <a:pt x="165" y="7"/>
                </a:lnTo>
                <a:lnTo>
                  <a:pt x="190" y="21"/>
                </a:lnTo>
                <a:lnTo>
                  <a:pt x="213" y="40"/>
                </a:lnTo>
                <a:lnTo>
                  <a:pt x="229" y="64"/>
                </a:lnTo>
                <a:lnTo>
                  <a:pt x="239" y="93"/>
                </a:lnTo>
                <a:lnTo>
                  <a:pt x="243" y="122"/>
                </a:lnTo>
                <a:lnTo>
                  <a:pt x="239" y="150"/>
                </a:lnTo>
                <a:lnTo>
                  <a:pt x="229" y="178"/>
                </a:lnTo>
                <a:lnTo>
                  <a:pt x="213" y="202"/>
                </a:lnTo>
                <a:lnTo>
                  <a:pt x="190" y="223"/>
                </a:lnTo>
                <a:lnTo>
                  <a:pt x="165" y="235"/>
                </a:lnTo>
                <a:lnTo>
                  <a:pt x="137" y="243"/>
                </a:lnTo>
                <a:lnTo>
                  <a:pt x="107" y="243"/>
                </a:lnTo>
                <a:lnTo>
                  <a:pt x="78" y="235"/>
                </a:lnTo>
                <a:lnTo>
                  <a:pt x="52"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2" name="Freeform 96"/>
          <p:cNvSpPr>
            <a:spLocks/>
          </p:cNvSpPr>
          <p:nvPr/>
        </p:nvSpPr>
        <p:spPr bwMode="auto">
          <a:xfrm>
            <a:off x="845303" y="2656389"/>
            <a:ext cx="3491466" cy="1436689"/>
          </a:xfrm>
          <a:custGeom>
            <a:avLst/>
            <a:gdLst>
              <a:gd name="T0" fmla="*/ 0 w 1995"/>
              <a:gd name="T1" fmla="*/ 0 h 821"/>
              <a:gd name="T2" fmla="*/ 0 w 1995"/>
              <a:gd name="T3" fmla="*/ 820 h 821"/>
              <a:gd name="T4" fmla="*/ 1994 w 1995"/>
              <a:gd name="T5" fmla="*/ 820 h 821"/>
            </a:gdLst>
            <a:ahLst/>
            <a:cxnLst>
              <a:cxn ang="0">
                <a:pos x="T0" y="T1"/>
              </a:cxn>
              <a:cxn ang="0">
                <a:pos x="T2" y="T3"/>
              </a:cxn>
              <a:cxn ang="0">
                <a:pos x="T4" y="T5"/>
              </a:cxn>
            </a:cxnLst>
            <a:rect l="0" t="0" r="r" b="b"/>
            <a:pathLst>
              <a:path w="1995" h="821">
                <a:moveTo>
                  <a:pt x="0" y="0"/>
                </a:moveTo>
                <a:lnTo>
                  <a:pt x="0" y="820"/>
                </a:lnTo>
                <a:lnTo>
                  <a:pt x="1994" y="820"/>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3" name="Line 97"/>
          <p:cNvSpPr>
            <a:spLocks noChangeShapeType="1"/>
          </p:cNvSpPr>
          <p:nvPr/>
        </p:nvSpPr>
        <p:spPr bwMode="auto">
          <a:xfrm>
            <a:off x="810301" y="265638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4" name="Line 98"/>
          <p:cNvSpPr>
            <a:spLocks noChangeShapeType="1"/>
          </p:cNvSpPr>
          <p:nvPr/>
        </p:nvSpPr>
        <p:spPr bwMode="auto">
          <a:xfrm>
            <a:off x="810301" y="279988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5" name="Line 99"/>
          <p:cNvSpPr>
            <a:spLocks noChangeShapeType="1"/>
          </p:cNvSpPr>
          <p:nvPr/>
        </p:nvSpPr>
        <p:spPr bwMode="auto">
          <a:xfrm>
            <a:off x="810301" y="294337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6" name="Line 100"/>
          <p:cNvSpPr>
            <a:spLocks noChangeShapeType="1"/>
          </p:cNvSpPr>
          <p:nvPr/>
        </p:nvSpPr>
        <p:spPr bwMode="auto">
          <a:xfrm>
            <a:off x="810301" y="309036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7" name="Line 101"/>
          <p:cNvSpPr>
            <a:spLocks noChangeShapeType="1"/>
          </p:cNvSpPr>
          <p:nvPr/>
        </p:nvSpPr>
        <p:spPr bwMode="auto">
          <a:xfrm>
            <a:off x="810301" y="323211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8" name="Line 102"/>
          <p:cNvSpPr>
            <a:spLocks noChangeShapeType="1"/>
          </p:cNvSpPr>
          <p:nvPr/>
        </p:nvSpPr>
        <p:spPr bwMode="auto">
          <a:xfrm>
            <a:off x="810301" y="337560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9" name="Line 103"/>
          <p:cNvSpPr>
            <a:spLocks noChangeShapeType="1"/>
          </p:cNvSpPr>
          <p:nvPr/>
        </p:nvSpPr>
        <p:spPr bwMode="auto">
          <a:xfrm>
            <a:off x="810301" y="351909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0" name="Line 104"/>
          <p:cNvSpPr>
            <a:spLocks noChangeShapeType="1"/>
          </p:cNvSpPr>
          <p:nvPr/>
        </p:nvSpPr>
        <p:spPr bwMode="auto">
          <a:xfrm>
            <a:off x="810301" y="366259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1" name="Line 105"/>
          <p:cNvSpPr>
            <a:spLocks noChangeShapeType="1"/>
          </p:cNvSpPr>
          <p:nvPr/>
        </p:nvSpPr>
        <p:spPr bwMode="auto">
          <a:xfrm>
            <a:off x="810301" y="380608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2" name="Line 106"/>
          <p:cNvSpPr>
            <a:spLocks noChangeShapeType="1"/>
          </p:cNvSpPr>
          <p:nvPr/>
        </p:nvSpPr>
        <p:spPr bwMode="auto">
          <a:xfrm>
            <a:off x="810301" y="394958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3" name="Line 107"/>
          <p:cNvSpPr>
            <a:spLocks noChangeShapeType="1"/>
          </p:cNvSpPr>
          <p:nvPr/>
        </p:nvSpPr>
        <p:spPr bwMode="auto">
          <a:xfrm>
            <a:off x="4335019"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4" name="Line 108"/>
          <p:cNvSpPr>
            <a:spLocks noChangeShapeType="1"/>
          </p:cNvSpPr>
          <p:nvPr/>
        </p:nvSpPr>
        <p:spPr bwMode="auto">
          <a:xfrm>
            <a:off x="3986747"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5" name="Line 109"/>
          <p:cNvSpPr>
            <a:spLocks noChangeShapeType="1"/>
          </p:cNvSpPr>
          <p:nvPr/>
        </p:nvSpPr>
        <p:spPr bwMode="auto">
          <a:xfrm>
            <a:off x="363672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6" name="Line 110"/>
          <p:cNvSpPr>
            <a:spLocks noChangeShapeType="1"/>
          </p:cNvSpPr>
          <p:nvPr/>
        </p:nvSpPr>
        <p:spPr bwMode="auto">
          <a:xfrm>
            <a:off x="3288454"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7" name="Line 111"/>
          <p:cNvSpPr>
            <a:spLocks noChangeShapeType="1"/>
          </p:cNvSpPr>
          <p:nvPr/>
        </p:nvSpPr>
        <p:spPr bwMode="auto">
          <a:xfrm>
            <a:off x="2940182"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8" name="Line 112"/>
          <p:cNvSpPr>
            <a:spLocks noChangeShapeType="1"/>
          </p:cNvSpPr>
          <p:nvPr/>
        </p:nvSpPr>
        <p:spPr bwMode="auto">
          <a:xfrm>
            <a:off x="2590161"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9" name="Line 113"/>
          <p:cNvSpPr>
            <a:spLocks noChangeShapeType="1"/>
          </p:cNvSpPr>
          <p:nvPr/>
        </p:nvSpPr>
        <p:spPr bwMode="auto">
          <a:xfrm>
            <a:off x="2241890"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0" name="Line 114"/>
          <p:cNvSpPr>
            <a:spLocks noChangeShapeType="1"/>
          </p:cNvSpPr>
          <p:nvPr/>
        </p:nvSpPr>
        <p:spPr bwMode="auto">
          <a:xfrm>
            <a:off x="1891868"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1" name="Line 115"/>
          <p:cNvSpPr>
            <a:spLocks noChangeShapeType="1"/>
          </p:cNvSpPr>
          <p:nvPr/>
        </p:nvSpPr>
        <p:spPr bwMode="auto">
          <a:xfrm>
            <a:off x="1543596"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2" name="Line 116"/>
          <p:cNvSpPr>
            <a:spLocks noChangeShapeType="1"/>
          </p:cNvSpPr>
          <p:nvPr/>
        </p:nvSpPr>
        <p:spPr bwMode="auto">
          <a:xfrm>
            <a:off x="119532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3" name="Rectangle 117"/>
          <p:cNvSpPr>
            <a:spLocks noChangeArrowheads="1"/>
          </p:cNvSpPr>
          <p:nvPr/>
        </p:nvSpPr>
        <p:spPr bwMode="auto">
          <a:xfrm>
            <a:off x="719298" y="3274111"/>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4" name="Rectangle 118"/>
          <p:cNvSpPr>
            <a:spLocks noChangeArrowheads="1"/>
          </p:cNvSpPr>
          <p:nvPr/>
        </p:nvSpPr>
        <p:spPr bwMode="auto">
          <a:xfrm>
            <a:off x="2488654" y="4217319"/>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5" name="Rectangle 119"/>
          <p:cNvSpPr>
            <a:spLocks noChangeArrowheads="1"/>
          </p:cNvSpPr>
          <p:nvPr/>
        </p:nvSpPr>
        <p:spPr bwMode="auto">
          <a:xfrm>
            <a:off x="581036" y="2092910"/>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176" name="Rectangle 120"/>
          <p:cNvSpPr>
            <a:spLocks noChangeArrowheads="1"/>
          </p:cNvSpPr>
          <p:nvPr/>
        </p:nvSpPr>
        <p:spPr bwMode="auto">
          <a:xfrm>
            <a:off x="2371399" y="3380856"/>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177" name="Rectangle 121"/>
          <p:cNvSpPr>
            <a:spLocks noChangeArrowheads="1"/>
          </p:cNvSpPr>
          <p:nvPr/>
        </p:nvSpPr>
        <p:spPr bwMode="auto">
          <a:xfrm>
            <a:off x="2593661" y="3592601"/>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78" name="Rectangle 122"/>
          <p:cNvSpPr>
            <a:spLocks noChangeArrowheads="1"/>
          </p:cNvSpPr>
          <p:nvPr/>
        </p:nvSpPr>
        <p:spPr bwMode="auto">
          <a:xfrm>
            <a:off x="2656666" y="3380856"/>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79" name="Rectangle 123"/>
          <p:cNvSpPr>
            <a:spLocks noChangeArrowheads="1"/>
          </p:cNvSpPr>
          <p:nvPr/>
        </p:nvSpPr>
        <p:spPr bwMode="auto">
          <a:xfrm>
            <a:off x="3036439" y="3380856"/>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80" name="Rectangle 124"/>
          <p:cNvSpPr>
            <a:spLocks noChangeArrowheads="1"/>
          </p:cNvSpPr>
          <p:nvPr/>
        </p:nvSpPr>
        <p:spPr bwMode="auto">
          <a:xfrm>
            <a:off x="3237701" y="3592601"/>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181" name="Rectangle 125"/>
          <p:cNvSpPr>
            <a:spLocks noChangeArrowheads="1"/>
          </p:cNvSpPr>
          <p:nvPr/>
        </p:nvSpPr>
        <p:spPr bwMode="auto">
          <a:xfrm>
            <a:off x="3361959" y="3380856"/>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82" name="Rectangle 126"/>
          <p:cNvSpPr>
            <a:spLocks noChangeArrowheads="1"/>
          </p:cNvSpPr>
          <p:nvPr/>
        </p:nvSpPr>
        <p:spPr bwMode="auto">
          <a:xfrm>
            <a:off x="3739982" y="3380856"/>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83" name="Rectangle 127"/>
          <p:cNvSpPr>
            <a:spLocks noChangeArrowheads="1"/>
          </p:cNvSpPr>
          <p:nvPr/>
        </p:nvSpPr>
        <p:spPr bwMode="auto">
          <a:xfrm>
            <a:off x="3942995" y="3592601"/>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184" name="Rectangle 128"/>
          <p:cNvSpPr>
            <a:spLocks noChangeArrowheads="1"/>
          </p:cNvSpPr>
          <p:nvPr/>
        </p:nvSpPr>
        <p:spPr bwMode="auto">
          <a:xfrm>
            <a:off x="4065533" y="3380856"/>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185" name="Rectangle 129"/>
          <p:cNvSpPr>
            <a:spLocks noChangeArrowheads="1"/>
          </p:cNvSpPr>
          <p:nvPr/>
        </p:nvSpPr>
        <p:spPr bwMode="auto">
          <a:xfrm>
            <a:off x="4287767" y="3592601"/>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86" name="Rectangle 130"/>
          <p:cNvSpPr>
            <a:spLocks noChangeArrowheads="1"/>
          </p:cNvSpPr>
          <p:nvPr/>
        </p:nvSpPr>
        <p:spPr bwMode="auto">
          <a:xfrm>
            <a:off x="4357770" y="3800838"/>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87" name="Rectangle 131"/>
          <p:cNvSpPr>
            <a:spLocks noChangeArrowheads="1"/>
          </p:cNvSpPr>
          <p:nvPr/>
        </p:nvSpPr>
        <p:spPr bwMode="auto">
          <a:xfrm>
            <a:off x="4277269" y="3772838"/>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188" name="Freeform 132"/>
          <p:cNvSpPr>
            <a:spLocks/>
          </p:cNvSpPr>
          <p:nvPr/>
        </p:nvSpPr>
        <p:spPr bwMode="auto">
          <a:xfrm>
            <a:off x="2352149" y="3527848"/>
            <a:ext cx="238015" cy="204742"/>
          </a:xfrm>
          <a:custGeom>
            <a:avLst/>
            <a:gdLst>
              <a:gd name="T0" fmla="*/ 135 w 136"/>
              <a:gd name="T1" fmla="*/ 116 h 117"/>
              <a:gd name="T2" fmla="*/ 97 w 136"/>
              <a:gd name="T3" fmla="*/ 99 h 117"/>
              <a:gd name="T4" fmla="*/ 65 w 136"/>
              <a:gd name="T5" fmla="*/ 78 h 117"/>
              <a:gd name="T6" fmla="*/ 36 w 136"/>
              <a:gd name="T7" fmla="*/ 53 h 117"/>
              <a:gd name="T8" fmla="*/ 15 w 136"/>
              <a:gd name="T9" fmla="*/ 27 h 117"/>
              <a:gd name="T10" fmla="*/ 0 w 136"/>
              <a:gd name="T11" fmla="*/ 0 h 117"/>
            </a:gdLst>
            <a:ahLst/>
            <a:cxnLst>
              <a:cxn ang="0">
                <a:pos x="T0" y="T1"/>
              </a:cxn>
              <a:cxn ang="0">
                <a:pos x="T2" y="T3"/>
              </a:cxn>
              <a:cxn ang="0">
                <a:pos x="T4" y="T5"/>
              </a:cxn>
              <a:cxn ang="0">
                <a:pos x="T6" y="T7"/>
              </a:cxn>
              <a:cxn ang="0">
                <a:pos x="T8" y="T9"/>
              </a:cxn>
              <a:cxn ang="0">
                <a:pos x="T10" y="T11"/>
              </a:cxn>
            </a:cxnLst>
            <a:rect l="0" t="0" r="r" b="b"/>
            <a:pathLst>
              <a:path w="136" h="117">
                <a:moveTo>
                  <a:pt x="135" y="116"/>
                </a:moveTo>
                <a:lnTo>
                  <a:pt x="97" y="99"/>
                </a:lnTo>
                <a:lnTo>
                  <a:pt x="65" y="78"/>
                </a:lnTo>
                <a:lnTo>
                  <a:pt x="36" y="53"/>
                </a:lnTo>
                <a:lnTo>
                  <a:pt x="15" y="27"/>
                </a:lnTo>
                <a:lnTo>
                  <a:pt x="0" y="0"/>
                </a:lnTo>
              </a:path>
            </a:pathLst>
          </a:custGeom>
          <a:solidFill>
            <a:schemeClr val="tx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89" name="Freeform 133"/>
          <p:cNvSpPr>
            <a:spLocks/>
          </p:cNvSpPr>
          <p:nvPr/>
        </p:nvSpPr>
        <p:spPr bwMode="auto">
          <a:xfrm>
            <a:off x="2175386" y="3342387"/>
            <a:ext cx="101506" cy="108495"/>
          </a:xfrm>
          <a:custGeom>
            <a:avLst/>
            <a:gdLst>
              <a:gd name="T0" fmla="*/ 0 w 58"/>
              <a:gd name="T1" fmla="*/ 61 h 62"/>
              <a:gd name="T2" fmla="*/ 21 w 58"/>
              <a:gd name="T3" fmla="*/ 0 h 62"/>
              <a:gd name="T4" fmla="*/ 57 w 58"/>
              <a:gd name="T5" fmla="*/ 54 h 62"/>
              <a:gd name="T6" fmla="*/ 0 w 58"/>
              <a:gd name="T7" fmla="*/ 61 h 62"/>
            </a:gdLst>
            <a:ahLst/>
            <a:cxnLst>
              <a:cxn ang="0">
                <a:pos x="T0" y="T1"/>
              </a:cxn>
              <a:cxn ang="0">
                <a:pos x="T2" y="T3"/>
              </a:cxn>
              <a:cxn ang="0">
                <a:pos x="T4" y="T5"/>
              </a:cxn>
              <a:cxn ang="0">
                <a:pos x="T6" y="T7"/>
              </a:cxn>
            </a:cxnLst>
            <a:rect l="0" t="0" r="r" b="b"/>
            <a:pathLst>
              <a:path w="58" h="62">
                <a:moveTo>
                  <a:pt x="0" y="61"/>
                </a:moveTo>
                <a:lnTo>
                  <a:pt x="21" y="0"/>
                </a:lnTo>
                <a:lnTo>
                  <a:pt x="57" y="54"/>
                </a:lnTo>
                <a:lnTo>
                  <a:pt x="0" y="61"/>
                </a:lnTo>
              </a:path>
            </a:pathLst>
          </a:custGeom>
          <a:solidFill>
            <a:srgbClr val="8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0" name="Line 134"/>
          <p:cNvSpPr>
            <a:spLocks noChangeShapeType="1"/>
          </p:cNvSpPr>
          <p:nvPr/>
        </p:nvSpPr>
        <p:spPr bwMode="auto">
          <a:xfrm flipV="1">
            <a:off x="1046565" y="2343180"/>
            <a:ext cx="3087191" cy="17534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1" name="Rectangle 135"/>
          <p:cNvSpPr>
            <a:spLocks noChangeArrowheads="1"/>
          </p:cNvSpPr>
          <p:nvPr/>
        </p:nvSpPr>
        <p:spPr bwMode="auto">
          <a:xfrm>
            <a:off x="2390649" y="3158615"/>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192" name="Freeform 136"/>
          <p:cNvSpPr>
            <a:spLocks/>
          </p:cNvSpPr>
          <p:nvPr/>
        </p:nvSpPr>
        <p:spPr bwMode="auto">
          <a:xfrm>
            <a:off x="1764140" y="3275859"/>
            <a:ext cx="430527" cy="426982"/>
          </a:xfrm>
          <a:custGeom>
            <a:avLst/>
            <a:gdLst>
              <a:gd name="T0" fmla="*/ 0 w 246"/>
              <a:gd name="T1" fmla="*/ 122 h 244"/>
              <a:gd name="T2" fmla="*/ 4 w 246"/>
              <a:gd name="T3" fmla="*/ 93 h 244"/>
              <a:gd name="T4" fmla="*/ 15 w 246"/>
              <a:gd name="T5" fmla="*/ 64 h 244"/>
              <a:gd name="T6" fmla="*/ 31 w 246"/>
              <a:gd name="T7" fmla="*/ 41 h 244"/>
              <a:gd name="T8" fmla="*/ 54 w 246"/>
              <a:gd name="T9" fmla="*/ 22 h 244"/>
              <a:gd name="T10" fmla="*/ 80 w 246"/>
              <a:gd name="T11" fmla="*/ 7 h 244"/>
              <a:gd name="T12" fmla="*/ 107 w 246"/>
              <a:gd name="T13" fmla="*/ 0 h 244"/>
              <a:gd name="T14" fmla="*/ 137 w 246"/>
              <a:gd name="T15" fmla="*/ 0 h 244"/>
              <a:gd name="T16" fmla="*/ 165 w 246"/>
              <a:gd name="T17" fmla="*/ 7 h 244"/>
              <a:gd name="T18" fmla="*/ 191 w 246"/>
              <a:gd name="T19" fmla="*/ 22 h 244"/>
              <a:gd name="T20" fmla="*/ 213 w 246"/>
              <a:gd name="T21" fmla="*/ 41 h 244"/>
              <a:gd name="T22" fmla="*/ 229 w 246"/>
              <a:gd name="T23" fmla="*/ 64 h 244"/>
              <a:gd name="T24" fmla="*/ 241 w 246"/>
              <a:gd name="T25" fmla="*/ 93 h 244"/>
              <a:gd name="T26" fmla="*/ 245 w 246"/>
              <a:gd name="T27" fmla="*/ 122 h 244"/>
              <a:gd name="T28" fmla="*/ 241 w 246"/>
              <a:gd name="T29" fmla="*/ 150 h 244"/>
              <a:gd name="T30" fmla="*/ 229 w 246"/>
              <a:gd name="T31" fmla="*/ 178 h 244"/>
              <a:gd name="T32" fmla="*/ 213 w 246"/>
              <a:gd name="T33" fmla="*/ 202 h 244"/>
              <a:gd name="T34" fmla="*/ 191 w 246"/>
              <a:gd name="T35" fmla="*/ 223 h 244"/>
              <a:gd name="T36" fmla="*/ 165 w 246"/>
              <a:gd name="T37" fmla="*/ 235 h 244"/>
              <a:gd name="T38" fmla="*/ 137 w 246"/>
              <a:gd name="T39" fmla="*/ 243 h 244"/>
              <a:gd name="T40" fmla="*/ 107 w 246"/>
              <a:gd name="T41" fmla="*/ 243 h 244"/>
              <a:gd name="T42" fmla="*/ 80 w 246"/>
              <a:gd name="T43" fmla="*/ 235 h 244"/>
              <a:gd name="T44" fmla="*/ 54 w 246"/>
              <a:gd name="T45" fmla="*/ 223 h 244"/>
              <a:gd name="T46" fmla="*/ 31 w 246"/>
              <a:gd name="T47" fmla="*/ 202 h 244"/>
              <a:gd name="T48" fmla="*/ 15 w 246"/>
              <a:gd name="T49" fmla="*/ 178 h 244"/>
              <a:gd name="T50" fmla="*/ 4 w 246"/>
              <a:gd name="T51" fmla="*/ 150 h 244"/>
              <a:gd name="T52" fmla="*/ 0 w 246"/>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4">
                <a:moveTo>
                  <a:pt x="0" y="122"/>
                </a:moveTo>
                <a:lnTo>
                  <a:pt x="4" y="93"/>
                </a:lnTo>
                <a:lnTo>
                  <a:pt x="15" y="64"/>
                </a:lnTo>
                <a:lnTo>
                  <a:pt x="31" y="41"/>
                </a:lnTo>
                <a:lnTo>
                  <a:pt x="54" y="22"/>
                </a:lnTo>
                <a:lnTo>
                  <a:pt x="80" y="7"/>
                </a:lnTo>
                <a:lnTo>
                  <a:pt x="107" y="0"/>
                </a:lnTo>
                <a:lnTo>
                  <a:pt x="137" y="0"/>
                </a:lnTo>
                <a:lnTo>
                  <a:pt x="165" y="7"/>
                </a:lnTo>
                <a:lnTo>
                  <a:pt x="191" y="22"/>
                </a:lnTo>
                <a:lnTo>
                  <a:pt x="213" y="41"/>
                </a:lnTo>
                <a:lnTo>
                  <a:pt x="229" y="64"/>
                </a:lnTo>
                <a:lnTo>
                  <a:pt x="241" y="93"/>
                </a:lnTo>
                <a:lnTo>
                  <a:pt x="245" y="122"/>
                </a:lnTo>
                <a:lnTo>
                  <a:pt x="241" y="150"/>
                </a:lnTo>
                <a:lnTo>
                  <a:pt x="229" y="178"/>
                </a:lnTo>
                <a:lnTo>
                  <a:pt x="213" y="202"/>
                </a:lnTo>
                <a:lnTo>
                  <a:pt x="191" y="223"/>
                </a:lnTo>
                <a:lnTo>
                  <a:pt x="165" y="235"/>
                </a:lnTo>
                <a:lnTo>
                  <a:pt x="137" y="243"/>
                </a:lnTo>
                <a:lnTo>
                  <a:pt x="107" y="243"/>
                </a:lnTo>
                <a:lnTo>
                  <a:pt x="80" y="235"/>
                </a:lnTo>
                <a:lnTo>
                  <a:pt x="54"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3" name="Rectangle 137"/>
          <p:cNvSpPr>
            <a:spLocks noChangeArrowheads="1"/>
          </p:cNvSpPr>
          <p:nvPr/>
        </p:nvSpPr>
        <p:spPr bwMode="auto">
          <a:xfrm>
            <a:off x="1092073" y="335985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4" name="Freeform 138"/>
          <p:cNvSpPr>
            <a:spLocks/>
          </p:cNvSpPr>
          <p:nvPr/>
        </p:nvSpPr>
        <p:spPr bwMode="auto">
          <a:xfrm>
            <a:off x="2772202" y="2855882"/>
            <a:ext cx="425277" cy="423482"/>
          </a:xfrm>
          <a:custGeom>
            <a:avLst/>
            <a:gdLst>
              <a:gd name="T0" fmla="*/ 0 w 243"/>
              <a:gd name="T1" fmla="*/ 120 h 242"/>
              <a:gd name="T2" fmla="*/ 3 w 243"/>
              <a:gd name="T3" fmla="*/ 91 h 242"/>
              <a:gd name="T4" fmla="*/ 13 w 243"/>
              <a:gd name="T5" fmla="*/ 64 h 242"/>
              <a:gd name="T6" fmla="*/ 29 w 243"/>
              <a:gd name="T7" fmla="*/ 41 h 242"/>
              <a:gd name="T8" fmla="*/ 52 w 243"/>
              <a:gd name="T9" fmla="*/ 20 h 242"/>
              <a:gd name="T10" fmla="*/ 77 w 243"/>
              <a:gd name="T11" fmla="*/ 7 h 242"/>
              <a:gd name="T12" fmla="*/ 107 w 243"/>
              <a:gd name="T13" fmla="*/ 0 h 242"/>
              <a:gd name="T14" fmla="*/ 135 w 243"/>
              <a:gd name="T15" fmla="*/ 0 h 242"/>
              <a:gd name="T16" fmla="*/ 165 w 243"/>
              <a:gd name="T17" fmla="*/ 7 h 242"/>
              <a:gd name="T18" fmla="*/ 190 w 243"/>
              <a:gd name="T19" fmla="*/ 20 h 242"/>
              <a:gd name="T20" fmla="*/ 213 w 243"/>
              <a:gd name="T21" fmla="*/ 41 h 242"/>
              <a:gd name="T22" fmla="*/ 229 w 243"/>
              <a:gd name="T23" fmla="*/ 64 h 242"/>
              <a:gd name="T24" fmla="*/ 239 w 243"/>
              <a:gd name="T25" fmla="*/ 91 h 242"/>
              <a:gd name="T26" fmla="*/ 242 w 243"/>
              <a:gd name="T27" fmla="*/ 120 h 242"/>
              <a:gd name="T28" fmla="*/ 239 w 243"/>
              <a:gd name="T29" fmla="*/ 150 h 242"/>
              <a:gd name="T30" fmla="*/ 229 w 243"/>
              <a:gd name="T31" fmla="*/ 178 h 242"/>
              <a:gd name="T32" fmla="*/ 213 w 243"/>
              <a:gd name="T33" fmla="*/ 202 h 242"/>
              <a:gd name="T34" fmla="*/ 190 w 243"/>
              <a:gd name="T35" fmla="*/ 221 h 242"/>
              <a:gd name="T36" fmla="*/ 165 w 243"/>
              <a:gd name="T37" fmla="*/ 233 h 242"/>
              <a:gd name="T38" fmla="*/ 135 w 243"/>
              <a:gd name="T39" fmla="*/ 241 h 242"/>
              <a:gd name="T40" fmla="*/ 107 w 243"/>
              <a:gd name="T41" fmla="*/ 241 h 242"/>
              <a:gd name="T42" fmla="*/ 77 w 243"/>
              <a:gd name="T43" fmla="*/ 233 h 242"/>
              <a:gd name="T44" fmla="*/ 52 w 243"/>
              <a:gd name="T45" fmla="*/ 221 h 242"/>
              <a:gd name="T46" fmla="*/ 29 w 243"/>
              <a:gd name="T47" fmla="*/ 202 h 242"/>
              <a:gd name="T48" fmla="*/ 13 w 243"/>
              <a:gd name="T49" fmla="*/ 178 h 242"/>
              <a:gd name="T50" fmla="*/ 3 w 243"/>
              <a:gd name="T51" fmla="*/ 150 h 242"/>
              <a:gd name="T52" fmla="*/ 0 w 243"/>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2">
                <a:moveTo>
                  <a:pt x="0" y="120"/>
                </a:moveTo>
                <a:lnTo>
                  <a:pt x="3" y="91"/>
                </a:lnTo>
                <a:lnTo>
                  <a:pt x="13" y="64"/>
                </a:lnTo>
                <a:lnTo>
                  <a:pt x="29" y="41"/>
                </a:lnTo>
                <a:lnTo>
                  <a:pt x="52" y="20"/>
                </a:lnTo>
                <a:lnTo>
                  <a:pt x="77" y="7"/>
                </a:lnTo>
                <a:lnTo>
                  <a:pt x="107" y="0"/>
                </a:lnTo>
                <a:lnTo>
                  <a:pt x="135" y="0"/>
                </a:lnTo>
                <a:lnTo>
                  <a:pt x="165" y="7"/>
                </a:lnTo>
                <a:lnTo>
                  <a:pt x="190" y="20"/>
                </a:lnTo>
                <a:lnTo>
                  <a:pt x="213" y="41"/>
                </a:lnTo>
                <a:lnTo>
                  <a:pt x="229" y="64"/>
                </a:lnTo>
                <a:lnTo>
                  <a:pt x="239" y="91"/>
                </a:lnTo>
                <a:lnTo>
                  <a:pt x="242" y="120"/>
                </a:lnTo>
                <a:lnTo>
                  <a:pt x="239" y="150"/>
                </a:lnTo>
                <a:lnTo>
                  <a:pt x="229" y="178"/>
                </a:lnTo>
                <a:lnTo>
                  <a:pt x="213" y="202"/>
                </a:lnTo>
                <a:lnTo>
                  <a:pt x="190" y="221"/>
                </a:lnTo>
                <a:lnTo>
                  <a:pt x="165" y="233"/>
                </a:lnTo>
                <a:lnTo>
                  <a:pt x="135" y="241"/>
                </a:lnTo>
                <a:lnTo>
                  <a:pt x="107" y="241"/>
                </a:lnTo>
                <a:lnTo>
                  <a:pt x="77" y="233"/>
                </a:lnTo>
                <a:lnTo>
                  <a:pt x="52" y="221"/>
                </a:lnTo>
                <a:lnTo>
                  <a:pt x="29" y="202"/>
                </a:lnTo>
                <a:lnTo>
                  <a:pt x="13" y="178"/>
                </a:lnTo>
                <a:lnTo>
                  <a:pt x="3"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5" name="Rectangle 139"/>
          <p:cNvSpPr>
            <a:spLocks noChangeArrowheads="1"/>
          </p:cNvSpPr>
          <p:nvPr/>
        </p:nvSpPr>
        <p:spPr bwMode="auto">
          <a:xfrm>
            <a:off x="4200260" y="3107870"/>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6" name="Freeform 140"/>
          <p:cNvSpPr>
            <a:spLocks/>
          </p:cNvSpPr>
          <p:nvPr/>
        </p:nvSpPr>
        <p:spPr bwMode="auto">
          <a:xfrm>
            <a:off x="3528219" y="2435899"/>
            <a:ext cx="427026" cy="423482"/>
          </a:xfrm>
          <a:custGeom>
            <a:avLst/>
            <a:gdLst>
              <a:gd name="T0" fmla="*/ 0 w 244"/>
              <a:gd name="T1" fmla="*/ 121 h 242"/>
              <a:gd name="T2" fmla="*/ 4 w 244"/>
              <a:gd name="T3" fmla="*/ 91 h 242"/>
              <a:gd name="T4" fmla="*/ 15 w 244"/>
              <a:gd name="T5" fmla="*/ 65 h 242"/>
              <a:gd name="T6" fmla="*/ 31 w 244"/>
              <a:gd name="T7" fmla="*/ 41 h 242"/>
              <a:gd name="T8" fmla="*/ 52 w 244"/>
              <a:gd name="T9" fmla="*/ 20 h 242"/>
              <a:gd name="T10" fmla="*/ 78 w 244"/>
              <a:gd name="T11" fmla="*/ 8 h 242"/>
              <a:gd name="T12" fmla="*/ 107 w 244"/>
              <a:gd name="T13" fmla="*/ 0 h 242"/>
              <a:gd name="T14" fmla="*/ 137 w 244"/>
              <a:gd name="T15" fmla="*/ 0 h 242"/>
              <a:gd name="T16" fmla="*/ 165 w 244"/>
              <a:gd name="T17" fmla="*/ 8 h 242"/>
              <a:gd name="T18" fmla="*/ 190 w 244"/>
              <a:gd name="T19" fmla="*/ 20 h 242"/>
              <a:gd name="T20" fmla="*/ 213 w 244"/>
              <a:gd name="T21" fmla="*/ 41 h 242"/>
              <a:gd name="T22" fmla="*/ 229 w 244"/>
              <a:gd name="T23" fmla="*/ 65 h 242"/>
              <a:gd name="T24" fmla="*/ 239 w 244"/>
              <a:gd name="T25" fmla="*/ 91 h 242"/>
              <a:gd name="T26" fmla="*/ 243 w 244"/>
              <a:gd name="T27" fmla="*/ 121 h 242"/>
              <a:gd name="T28" fmla="*/ 239 w 244"/>
              <a:gd name="T29" fmla="*/ 150 h 242"/>
              <a:gd name="T30" fmla="*/ 229 w 244"/>
              <a:gd name="T31" fmla="*/ 179 h 242"/>
              <a:gd name="T32" fmla="*/ 213 w 244"/>
              <a:gd name="T33" fmla="*/ 202 h 242"/>
              <a:gd name="T34" fmla="*/ 190 w 244"/>
              <a:gd name="T35" fmla="*/ 221 h 242"/>
              <a:gd name="T36" fmla="*/ 165 w 244"/>
              <a:gd name="T37" fmla="*/ 234 h 242"/>
              <a:gd name="T38" fmla="*/ 137 w 244"/>
              <a:gd name="T39" fmla="*/ 241 h 242"/>
              <a:gd name="T40" fmla="*/ 107 w 244"/>
              <a:gd name="T41" fmla="*/ 241 h 242"/>
              <a:gd name="T42" fmla="*/ 78 w 244"/>
              <a:gd name="T43" fmla="*/ 234 h 242"/>
              <a:gd name="T44" fmla="*/ 52 w 244"/>
              <a:gd name="T45" fmla="*/ 221 h 242"/>
              <a:gd name="T46" fmla="*/ 31 w 244"/>
              <a:gd name="T47" fmla="*/ 202 h 242"/>
              <a:gd name="T48" fmla="*/ 15 w 244"/>
              <a:gd name="T49" fmla="*/ 179 h 242"/>
              <a:gd name="T50" fmla="*/ 4 w 244"/>
              <a:gd name="T51" fmla="*/ 150 h 242"/>
              <a:gd name="T52" fmla="*/ 0 w 244"/>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1"/>
                </a:moveTo>
                <a:lnTo>
                  <a:pt x="4" y="91"/>
                </a:lnTo>
                <a:lnTo>
                  <a:pt x="15" y="65"/>
                </a:lnTo>
                <a:lnTo>
                  <a:pt x="31" y="41"/>
                </a:lnTo>
                <a:lnTo>
                  <a:pt x="52" y="20"/>
                </a:lnTo>
                <a:lnTo>
                  <a:pt x="78" y="8"/>
                </a:lnTo>
                <a:lnTo>
                  <a:pt x="107" y="0"/>
                </a:lnTo>
                <a:lnTo>
                  <a:pt x="137" y="0"/>
                </a:lnTo>
                <a:lnTo>
                  <a:pt x="165" y="8"/>
                </a:lnTo>
                <a:lnTo>
                  <a:pt x="190" y="20"/>
                </a:lnTo>
                <a:lnTo>
                  <a:pt x="213" y="41"/>
                </a:lnTo>
                <a:lnTo>
                  <a:pt x="229" y="65"/>
                </a:lnTo>
                <a:lnTo>
                  <a:pt x="239" y="91"/>
                </a:lnTo>
                <a:lnTo>
                  <a:pt x="243" y="121"/>
                </a:lnTo>
                <a:lnTo>
                  <a:pt x="239" y="150"/>
                </a:lnTo>
                <a:lnTo>
                  <a:pt x="229" y="179"/>
                </a:lnTo>
                <a:lnTo>
                  <a:pt x="213" y="202"/>
                </a:lnTo>
                <a:lnTo>
                  <a:pt x="190" y="221"/>
                </a:lnTo>
                <a:lnTo>
                  <a:pt x="165" y="234"/>
                </a:lnTo>
                <a:lnTo>
                  <a:pt x="137" y="241"/>
                </a:lnTo>
                <a:lnTo>
                  <a:pt x="107" y="241"/>
                </a:lnTo>
                <a:lnTo>
                  <a:pt x="78" y="234"/>
                </a:lnTo>
                <a:lnTo>
                  <a:pt x="52" y="221"/>
                </a:lnTo>
                <a:lnTo>
                  <a:pt x="31" y="202"/>
                </a:lnTo>
                <a:lnTo>
                  <a:pt x="15" y="179"/>
                </a:lnTo>
                <a:lnTo>
                  <a:pt x="4"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7" name="Rectangle 141"/>
          <p:cNvSpPr>
            <a:spLocks noChangeArrowheads="1"/>
          </p:cNvSpPr>
          <p:nvPr/>
        </p:nvSpPr>
        <p:spPr bwMode="auto">
          <a:xfrm>
            <a:off x="3612226" y="2603888"/>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8" name="Rectangle 142"/>
          <p:cNvSpPr>
            <a:spLocks noChangeArrowheads="1"/>
          </p:cNvSpPr>
          <p:nvPr/>
        </p:nvSpPr>
        <p:spPr bwMode="auto">
          <a:xfrm>
            <a:off x="605540" y="4763295"/>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199" name="Rectangle 143"/>
          <p:cNvSpPr>
            <a:spLocks noChangeArrowheads="1"/>
          </p:cNvSpPr>
          <p:nvPr/>
        </p:nvSpPr>
        <p:spPr bwMode="auto">
          <a:xfrm>
            <a:off x="2371399" y="5984745"/>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200" name="Rectangle 144"/>
          <p:cNvSpPr>
            <a:spLocks noChangeArrowheads="1"/>
          </p:cNvSpPr>
          <p:nvPr/>
        </p:nvSpPr>
        <p:spPr bwMode="auto">
          <a:xfrm>
            <a:off x="2593661"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201" name="Rectangle 145"/>
          <p:cNvSpPr>
            <a:spLocks noChangeArrowheads="1"/>
          </p:cNvSpPr>
          <p:nvPr/>
        </p:nvSpPr>
        <p:spPr bwMode="auto">
          <a:xfrm>
            <a:off x="2656666"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202" name="Rectangle 146"/>
          <p:cNvSpPr>
            <a:spLocks noChangeArrowheads="1"/>
          </p:cNvSpPr>
          <p:nvPr/>
        </p:nvSpPr>
        <p:spPr bwMode="auto">
          <a:xfrm>
            <a:off x="3036439"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203" name="Rectangle 147"/>
          <p:cNvSpPr>
            <a:spLocks noChangeArrowheads="1"/>
          </p:cNvSpPr>
          <p:nvPr/>
        </p:nvSpPr>
        <p:spPr bwMode="auto">
          <a:xfrm>
            <a:off x="3237701"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204" name="Rectangle 148"/>
          <p:cNvSpPr>
            <a:spLocks noChangeArrowheads="1"/>
          </p:cNvSpPr>
          <p:nvPr/>
        </p:nvSpPr>
        <p:spPr bwMode="auto">
          <a:xfrm>
            <a:off x="3361959"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205" name="Rectangle 149"/>
          <p:cNvSpPr>
            <a:spLocks noChangeArrowheads="1"/>
          </p:cNvSpPr>
          <p:nvPr/>
        </p:nvSpPr>
        <p:spPr bwMode="auto">
          <a:xfrm>
            <a:off x="3739982"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206" name="Rectangle 150"/>
          <p:cNvSpPr>
            <a:spLocks noChangeArrowheads="1"/>
          </p:cNvSpPr>
          <p:nvPr/>
        </p:nvSpPr>
        <p:spPr bwMode="auto">
          <a:xfrm>
            <a:off x="3942995"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207" name="Rectangle 151"/>
          <p:cNvSpPr>
            <a:spLocks noChangeArrowheads="1"/>
          </p:cNvSpPr>
          <p:nvPr/>
        </p:nvSpPr>
        <p:spPr bwMode="auto">
          <a:xfrm>
            <a:off x="4065533" y="5984745"/>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208" name="Rectangle 152"/>
          <p:cNvSpPr>
            <a:spLocks noChangeArrowheads="1"/>
          </p:cNvSpPr>
          <p:nvPr/>
        </p:nvSpPr>
        <p:spPr bwMode="auto">
          <a:xfrm>
            <a:off x="4287767"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209" name="Rectangle 153"/>
          <p:cNvSpPr>
            <a:spLocks noChangeArrowheads="1"/>
          </p:cNvSpPr>
          <p:nvPr/>
        </p:nvSpPr>
        <p:spPr bwMode="auto">
          <a:xfrm>
            <a:off x="4357770" y="6404725"/>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0" name="Rectangle 154"/>
          <p:cNvSpPr>
            <a:spLocks noChangeArrowheads="1"/>
          </p:cNvSpPr>
          <p:nvPr/>
        </p:nvSpPr>
        <p:spPr bwMode="auto">
          <a:xfrm>
            <a:off x="4282522" y="6451978"/>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211" name="Line 155"/>
          <p:cNvSpPr>
            <a:spLocks noChangeShapeType="1"/>
          </p:cNvSpPr>
          <p:nvPr/>
        </p:nvSpPr>
        <p:spPr bwMode="auto">
          <a:xfrm flipV="1">
            <a:off x="1046565" y="4947068"/>
            <a:ext cx="3087191" cy="1753425"/>
          </a:xfrm>
          <a:prstGeom prst="line">
            <a:avLst/>
          </a:prstGeom>
          <a:noFill/>
          <a:ln w="508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2" name="Rectangle 156"/>
          <p:cNvSpPr>
            <a:spLocks noChangeArrowheads="1"/>
          </p:cNvSpPr>
          <p:nvPr/>
        </p:nvSpPr>
        <p:spPr bwMode="auto">
          <a:xfrm>
            <a:off x="2390649" y="5762503"/>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213" name="Freeform 157"/>
          <p:cNvSpPr>
            <a:spLocks/>
          </p:cNvSpPr>
          <p:nvPr/>
        </p:nvSpPr>
        <p:spPr bwMode="auto">
          <a:xfrm>
            <a:off x="1344084" y="5879749"/>
            <a:ext cx="427026" cy="425232"/>
          </a:xfrm>
          <a:custGeom>
            <a:avLst/>
            <a:gdLst>
              <a:gd name="T0" fmla="*/ 0 w 244"/>
              <a:gd name="T1" fmla="*/ 121 h 243"/>
              <a:gd name="T2" fmla="*/ 4 w 244"/>
              <a:gd name="T3" fmla="*/ 93 h 243"/>
              <a:gd name="T4" fmla="*/ 13 w 244"/>
              <a:gd name="T5" fmla="*/ 65 h 243"/>
              <a:gd name="T6" fmla="*/ 29 w 244"/>
              <a:gd name="T7" fmla="*/ 41 h 243"/>
              <a:gd name="T8" fmla="*/ 52 w 244"/>
              <a:gd name="T9" fmla="*/ 20 h 243"/>
              <a:gd name="T10" fmla="*/ 78 w 244"/>
              <a:gd name="T11" fmla="*/ 8 h 243"/>
              <a:gd name="T12" fmla="*/ 107 w 244"/>
              <a:gd name="T13" fmla="*/ 0 h 243"/>
              <a:gd name="T14" fmla="*/ 136 w 244"/>
              <a:gd name="T15" fmla="*/ 0 h 243"/>
              <a:gd name="T16" fmla="*/ 165 w 244"/>
              <a:gd name="T17" fmla="*/ 8 h 243"/>
              <a:gd name="T18" fmla="*/ 191 w 244"/>
              <a:gd name="T19" fmla="*/ 20 h 243"/>
              <a:gd name="T20" fmla="*/ 213 w 244"/>
              <a:gd name="T21" fmla="*/ 41 h 243"/>
              <a:gd name="T22" fmla="*/ 230 w 244"/>
              <a:gd name="T23" fmla="*/ 65 h 243"/>
              <a:gd name="T24" fmla="*/ 239 w 244"/>
              <a:gd name="T25" fmla="*/ 93 h 243"/>
              <a:gd name="T26" fmla="*/ 243 w 244"/>
              <a:gd name="T27" fmla="*/ 121 h 243"/>
              <a:gd name="T28" fmla="*/ 239 w 244"/>
              <a:gd name="T29" fmla="*/ 150 h 243"/>
              <a:gd name="T30" fmla="*/ 230 w 244"/>
              <a:gd name="T31" fmla="*/ 179 h 243"/>
              <a:gd name="T32" fmla="*/ 213 w 244"/>
              <a:gd name="T33" fmla="*/ 203 h 243"/>
              <a:gd name="T34" fmla="*/ 191 w 244"/>
              <a:gd name="T35" fmla="*/ 222 h 243"/>
              <a:gd name="T36" fmla="*/ 165 w 244"/>
              <a:gd name="T37" fmla="*/ 236 h 243"/>
              <a:gd name="T38" fmla="*/ 136 w 244"/>
              <a:gd name="T39" fmla="*/ 242 h 243"/>
              <a:gd name="T40" fmla="*/ 107 w 244"/>
              <a:gd name="T41" fmla="*/ 242 h 243"/>
              <a:gd name="T42" fmla="*/ 78 w 244"/>
              <a:gd name="T43" fmla="*/ 236 h 243"/>
              <a:gd name="T44" fmla="*/ 52 w 244"/>
              <a:gd name="T45" fmla="*/ 222 h 243"/>
              <a:gd name="T46" fmla="*/ 29 w 244"/>
              <a:gd name="T47" fmla="*/ 203 h 243"/>
              <a:gd name="T48" fmla="*/ 13 w 244"/>
              <a:gd name="T49" fmla="*/ 179 h 243"/>
              <a:gd name="T50" fmla="*/ 4 w 244"/>
              <a:gd name="T51" fmla="*/ 150 h 243"/>
              <a:gd name="T52" fmla="*/ 0 w 244"/>
              <a:gd name="T5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3">
                <a:moveTo>
                  <a:pt x="0" y="121"/>
                </a:moveTo>
                <a:lnTo>
                  <a:pt x="4" y="93"/>
                </a:lnTo>
                <a:lnTo>
                  <a:pt x="13" y="65"/>
                </a:lnTo>
                <a:lnTo>
                  <a:pt x="29" y="41"/>
                </a:lnTo>
                <a:lnTo>
                  <a:pt x="52" y="20"/>
                </a:lnTo>
                <a:lnTo>
                  <a:pt x="78" y="8"/>
                </a:lnTo>
                <a:lnTo>
                  <a:pt x="107" y="0"/>
                </a:lnTo>
                <a:lnTo>
                  <a:pt x="136" y="0"/>
                </a:lnTo>
                <a:lnTo>
                  <a:pt x="165" y="8"/>
                </a:lnTo>
                <a:lnTo>
                  <a:pt x="191" y="20"/>
                </a:lnTo>
                <a:lnTo>
                  <a:pt x="213" y="41"/>
                </a:lnTo>
                <a:lnTo>
                  <a:pt x="230" y="65"/>
                </a:lnTo>
                <a:lnTo>
                  <a:pt x="239" y="93"/>
                </a:lnTo>
                <a:lnTo>
                  <a:pt x="243" y="121"/>
                </a:lnTo>
                <a:lnTo>
                  <a:pt x="239" y="150"/>
                </a:lnTo>
                <a:lnTo>
                  <a:pt x="230" y="179"/>
                </a:lnTo>
                <a:lnTo>
                  <a:pt x="213" y="203"/>
                </a:lnTo>
                <a:lnTo>
                  <a:pt x="191" y="222"/>
                </a:lnTo>
                <a:lnTo>
                  <a:pt x="165" y="236"/>
                </a:lnTo>
                <a:lnTo>
                  <a:pt x="136" y="242"/>
                </a:lnTo>
                <a:lnTo>
                  <a:pt x="107" y="242"/>
                </a:lnTo>
                <a:lnTo>
                  <a:pt x="78" y="236"/>
                </a:lnTo>
                <a:lnTo>
                  <a:pt x="52" y="222"/>
                </a:lnTo>
                <a:lnTo>
                  <a:pt x="29" y="203"/>
                </a:lnTo>
                <a:lnTo>
                  <a:pt x="13" y="179"/>
                </a:lnTo>
                <a:lnTo>
                  <a:pt x="4"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4" name="Freeform 158"/>
          <p:cNvSpPr>
            <a:spLocks/>
          </p:cNvSpPr>
          <p:nvPr/>
        </p:nvSpPr>
        <p:spPr bwMode="auto">
          <a:xfrm>
            <a:off x="2772172" y="5291772"/>
            <a:ext cx="504031" cy="419982"/>
          </a:xfrm>
          <a:custGeom>
            <a:avLst/>
            <a:gdLst>
              <a:gd name="T0" fmla="*/ 0 w 288"/>
              <a:gd name="T1" fmla="*/ 119 h 240"/>
              <a:gd name="T2" fmla="*/ 5 w 288"/>
              <a:gd name="T3" fmla="*/ 90 h 240"/>
              <a:gd name="T4" fmla="*/ 17 w 288"/>
              <a:gd name="T5" fmla="*/ 61 h 240"/>
              <a:gd name="T6" fmla="*/ 35 w 288"/>
              <a:gd name="T7" fmla="*/ 38 h 240"/>
              <a:gd name="T8" fmla="*/ 63 w 288"/>
              <a:gd name="T9" fmla="*/ 20 h 240"/>
              <a:gd name="T10" fmla="*/ 92 w 288"/>
              <a:gd name="T11" fmla="*/ 7 h 240"/>
              <a:gd name="T12" fmla="*/ 125 w 288"/>
              <a:gd name="T13" fmla="*/ 0 h 240"/>
              <a:gd name="T14" fmla="*/ 161 w 288"/>
              <a:gd name="T15" fmla="*/ 0 h 240"/>
              <a:gd name="T16" fmla="*/ 195 w 288"/>
              <a:gd name="T17" fmla="*/ 7 h 240"/>
              <a:gd name="T18" fmla="*/ 225 w 288"/>
              <a:gd name="T19" fmla="*/ 20 h 240"/>
              <a:gd name="T20" fmla="*/ 250 w 288"/>
              <a:gd name="T21" fmla="*/ 38 h 240"/>
              <a:gd name="T22" fmla="*/ 269 w 288"/>
              <a:gd name="T23" fmla="*/ 61 h 240"/>
              <a:gd name="T24" fmla="*/ 282 w 288"/>
              <a:gd name="T25" fmla="*/ 90 h 240"/>
              <a:gd name="T26" fmla="*/ 287 w 288"/>
              <a:gd name="T27" fmla="*/ 119 h 240"/>
              <a:gd name="T28" fmla="*/ 282 w 288"/>
              <a:gd name="T29" fmla="*/ 149 h 240"/>
              <a:gd name="T30" fmla="*/ 269 w 288"/>
              <a:gd name="T31" fmla="*/ 175 h 240"/>
              <a:gd name="T32" fmla="*/ 250 w 288"/>
              <a:gd name="T33" fmla="*/ 198 h 240"/>
              <a:gd name="T34" fmla="*/ 225 w 288"/>
              <a:gd name="T35" fmla="*/ 219 h 240"/>
              <a:gd name="T36" fmla="*/ 195 w 288"/>
              <a:gd name="T37" fmla="*/ 231 h 240"/>
              <a:gd name="T38" fmla="*/ 161 w 288"/>
              <a:gd name="T39" fmla="*/ 239 h 240"/>
              <a:gd name="T40" fmla="*/ 125 w 288"/>
              <a:gd name="T41" fmla="*/ 239 h 240"/>
              <a:gd name="T42" fmla="*/ 92 w 288"/>
              <a:gd name="T43" fmla="*/ 231 h 240"/>
              <a:gd name="T44" fmla="*/ 63 w 288"/>
              <a:gd name="T45" fmla="*/ 219 h 240"/>
              <a:gd name="T46" fmla="*/ 35 w 288"/>
              <a:gd name="T47" fmla="*/ 198 h 240"/>
              <a:gd name="T48" fmla="*/ 17 w 288"/>
              <a:gd name="T49" fmla="*/ 175 h 240"/>
              <a:gd name="T50" fmla="*/ 5 w 288"/>
              <a:gd name="T51" fmla="*/ 149 h 240"/>
              <a:gd name="T52" fmla="*/ 0 w 288"/>
              <a:gd name="T53" fmla="*/ 11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0">
                <a:moveTo>
                  <a:pt x="0" y="119"/>
                </a:moveTo>
                <a:lnTo>
                  <a:pt x="5" y="90"/>
                </a:lnTo>
                <a:lnTo>
                  <a:pt x="17" y="61"/>
                </a:lnTo>
                <a:lnTo>
                  <a:pt x="35" y="38"/>
                </a:lnTo>
                <a:lnTo>
                  <a:pt x="63" y="20"/>
                </a:lnTo>
                <a:lnTo>
                  <a:pt x="92" y="7"/>
                </a:lnTo>
                <a:lnTo>
                  <a:pt x="125" y="0"/>
                </a:lnTo>
                <a:lnTo>
                  <a:pt x="161" y="0"/>
                </a:lnTo>
                <a:lnTo>
                  <a:pt x="195" y="7"/>
                </a:lnTo>
                <a:lnTo>
                  <a:pt x="225" y="20"/>
                </a:lnTo>
                <a:lnTo>
                  <a:pt x="250" y="38"/>
                </a:lnTo>
                <a:lnTo>
                  <a:pt x="269" y="61"/>
                </a:lnTo>
                <a:lnTo>
                  <a:pt x="282" y="90"/>
                </a:lnTo>
                <a:lnTo>
                  <a:pt x="287" y="119"/>
                </a:lnTo>
                <a:lnTo>
                  <a:pt x="282" y="149"/>
                </a:lnTo>
                <a:lnTo>
                  <a:pt x="269" y="175"/>
                </a:lnTo>
                <a:lnTo>
                  <a:pt x="250" y="198"/>
                </a:lnTo>
                <a:lnTo>
                  <a:pt x="225" y="219"/>
                </a:lnTo>
                <a:lnTo>
                  <a:pt x="195" y="231"/>
                </a:lnTo>
                <a:lnTo>
                  <a:pt x="161" y="239"/>
                </a:lnTo>
                <a:lnTo>
                  <a:pt x="125" y="239"/>
                </a:lnTo>
                <a:lnTo>
                  <a:pt x="92" y="231"/>
                </a:lnTo>
                <a:lnTo>
                  <a:pt x="63" y="219"/>
                </a:lnTo>
                <a:lnTo>
                  <a:pt x="35" y="198"/>
                </a:lnTo>
                <a:lnTo>
                  <a:pt x="17" y="175"/>
                </a:lnTo>
                <a:lnTo>
                  <a:pt x="5" y="149"/>
                </a:lnTo>
                <a:lnTo>
                  <a:pt x="0" y="119"/>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5" name="Freeform 159"/>
          <p:cNvSpPr>
            <a:spLocks/>
          </p:cNvSpPr>
          <p:nvPr/>
        </p:nvSpPr>
        <p:spPr bwMode="auto">
          <a:xfrm>
            <a:off x="3948245" y="5123780"/>
            <a:ext cx="427026" cy="423482"/>
          </a:xfrm>
          <a:custGeom>
            <a:avLst/>
            <a:gdLst>
              <a:gd name="T0" fmla="*/ 0 w 244"/>
              <a:gd name="T1" fmla="*/ 120 h 242"/>
              <a:gd name="T2" fmla="*/ 2 w 244"/>
              <a:gd name="T3" fmla="*/ 93 h 242"/>
              <a:gd name="T4" fmla="*/ 14 w 244"/>
              <a:gd name="T5" fmla="*/ 64 h 242"/>
              <a:gd name="T6" fmla="*/ 30 w 244"/>
              <a:gd name="T7" fmla="*/ 40 h 242"/>
              <a:gd name="T8" fmla="*/ 53 w 244"/>
              <a:gd name="T9" fmla="*/ 20 h 242"/>
              <a:gd name="T10" fmla="*/ 78 w 244"/>
              <a:gd name="T11" fmla="*/ 7 h 242"/>
              <a:gd name="T12" fmla="*/ 106 w 244"/>
              <a:gd name="T13" fmla="*/ 0 h 242"/>
              <a:gd name="T14" fmla="*/ 136 w 244"/>
              <a:gd name="T15" fmla="*/ 0 h 242"/>
              <a:gd name="T16" fmla="*/ 164 w 244"/>
              <a:gd name="T17" fmla="*/ 7 h 242"/>
              <a:gd name="T18" fmla="*/ 189 w 244"/>
              <a:gd name="T19" fmla="*/ 20 h 242"/>
              <a:gd name="T20" fmla="*/ 212 w 244"/>
              <a:gd name="T21" fmla="*/ 40 h 242"/>
              <a:gd name="T22" fmla="*/ 228 w 244"/>
              <a:gd name="T23" fmla="*/ 64 h 242"/>
              <a:gd name="T24" fmla="*/ 239 w 244"/>
              <a:gd name="T25" fmla="*/ 93 h 242"/>
              <a:gd name="T26" fmla="*/ 243 w 244"/>
              <a:gd name="T27" fmla="*/ 120 h 242"/>
              <a:gd name="T28" fmla="*/ 239 w 244"/>
              <a:gd name="T29" fmla="*/ 150 h 242"/>
              <a:gd name="T30" fmla="*/ 228 w 244"/>
              <a:gd name="T31" fmla="*/ 178 h 242"/>
              <a:gd name="T32" fmla="*/ 212 w 244"/>
              <a:gd name="T33" fmla="*/ 202 h 242"/>
              <a:gd name="T34" fmla="*/ 189 w 244"/>
              <a:gd name="T35" fmla="*/ 221 h 242"/>
              <a:gd name="T36" fmla="*/ 164 w 244"/>
              <a:gd name="T37" fmla="*/ 235 h 242"/>
              <a:gd name="T38" fmla="*/ 136 w 244"/>
              <a:gd name="T39" fmla="*/ 241 h 242"/>
              <a:gd name="T40" fmla="*/ 106 w 244"/>
              <a:gd name="T41" fmla="*/ 241 h 242"/>
              <a:gd name="T42" fmla="*/ 78 w 244"/>
              <a:gd name="T43" fmla="*/ 235 h 242"/>
              <a:gd name="T44" fmla="*/ 53 w 244"/>
              <a:gd name="T45" fmla="*/ 221 h 242"/>
              <a:gd name="T46" fmla="*/ 30 w 244"/>
              <a:gd name="T47" fmla="*/ 202 h 242"/>
              <a:gd name="T48" fmla="*/ 14 w 244"/>
              <a:gd name="T49" fmla="*/ 178 h 242"/>
              <a:gd name="T50" fmla="*/ 2 w 244"/>
              <a:gd name="T51" fmla="*/ 150 h 242"/>
              <a:gd name="T52" fmla="*/ 0 w 244"/>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0"/>
                </a:moveTo>
                <a:lnTo>
                  <a:pt x="2" y="93"/>
                </a:lnTo>
                <a:lnTo>
                  <a:pt x="14" y="64"/>
                </a:lnTo>
                <a:lnTo>
                  <a:pt x="30" y="40"/>
                </a:lnTo>
                <a:lnTo>
                  <a:pt x="53" y="20"/>
                </a:lnTo>
                <a:lnTo>
                  <a:pt x="78" y="7"/>
                </a:lnTo>
                <a:lnTo>
                  <a:pt x="106" y="0"/>
                </a:lnTo>
                <a:lnTo>
                  <a:pt x="136" y="0"/>
                </a:lnTo>
                <a:lnTo>
                  <a:pt x="164" y="7"/>
                </a:lnTo>
                <a:lnTo>
                  <a:pt x="189" y="20"/>
                </a:lnTo>
                <a:lnTo>
                  <a:pt x="212" y="40"/>
                </a:lnTo>
                <a:lnTo>
                  <a:pt x="228" y="64"/>
                </a:lnTo>
                <a:lnTo>
                  <a:pt x="239" y="93"/>
                </a:lnTo>
                <a:lnTo>
                  <a:pt x="243" y="120"/>
                </a:lnTo>
                <a:lnTo>
                  <a:pt x="239" y="150"/>
                </a:lnTo>
                <a:lnTo>
                  <a:pt x="228" y="178"/>
                </a:lnTo>
                <a:lnTo>
                  <a:pt x="212" y="202"/>
                </a:lnTo>
                <a:lnTo>
                  <a:pt x="189" y="221"/>
                </a:lnTo>
                <a:lnTo>
                  <a:pt x="164" y="235"/>
                </a:lnTo>
                <a:lnTo>
                  <a:pt x="136" y="241"/>
                </a:lnTo>
                <a:lnTo>
                  <a:pt x="106" y="241"/>
                </a:lnTo>
                <a:lnTo>
                  <a:pt x="78" y="235"/>
                </a:lnTo>
                <a:lnTo>
                  <a:pt x="53" y="221"/>
                </a:lnTo>
                <a:lnTo>
                  <a:pt x="30" y="202"/>
                </a:lnTo>
                <a:lnTo>
                  <a:pt x="14" y="178"/>
                </a:lnTo>
                <a:lnTo>
                  <a:pt x="2"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6" name="Freeform 160"/>
          <p:cNvSpPr>
            <a:spLocks/>
          </p:cNvSpPr>
          <p:nvPr/>
        </p:nvSpPr>
        <p:spPr bwMode="auto">
          <a:xfrm>
            <a:off x="845303" y="5323271"/>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7" name="Line 161"/>
          <p:cNvSpPr>
            <a:spLocks noChangeShapeType="1"/>
          </p:cNvSpPr>
          <p:nvPr/>
        </p:nvSpPr>
        <p:spPr bwMode="auto">
          <a:xfrm>
            <a:off x="810301" y="53232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8" name="Line 162"/>
          <p:cNvSpPr>
            <a:spLocks noChangeShapeType="1"/>
          </p:cNvSpPr>
          <p:nvPr/>
        </p:nvSpPr>
        <p:spPr bwMode="auto">
          <a:xfrm>
            <a:off x="810301" y="54597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9" name="Line 163"/>
          <p:cNvSpPr>
            <a:spLocks noChangeShapeType="1"/>
          </p:cNvSpPr>
          <p:nvPr/>
        </p:nvSpPr>
        <p:spPr bwMode="auto">
          <a:xfrm>
            <a:off x="810301" y="55962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0" name="Line 164"/>
          <p:cNvSpPr>
            <a:spLocks noChangeShapeType="1"/>
          </p:cNvSpPr>
          <p:nvPr/>
        </p:nvSpPr>
        <p:spPr bwMode="auto">
          <a:xfrm>
            <a:off x="810301" y="573625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1" name="Line 165"/>
          <p:cNvSpPr>
            <a:spLocks noChangeShapeType="1"/>
          </p:cNvSpPr>
          <p:nvPr/>
        </p:nvSpPr>
        <p:spPr bwMode="auto">
          <a:xfrm>
            <a:off x="810301" y="58727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2" name="Line 166"/>
          <p:cNvSpPr>
            <a:spLocks noChangeShapeType="1"/>
          </p:cNvSpPr>
          <p:nvPr/>
        </p:nvSpPr>
        <p:spPr bwMode="auto">
          <a:xfrm>
            <a:off x="810301" y="60092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3" name="Line 167"/>
          <p:cNvSpPr>
            <a:spLocks noChangeShapeType="1"/>
          </p:cNvSpPr>
          <p:nvPr/>
        </p:nvSpPr>
        <p:spPr bwMode="auto">
          <a:xfrm>
            <a:off x="810301" y="61457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4" name="Line 168"/>
          <p:cNvSpPr>
            <a:spLocks noChangeShapeType="1"/>
          </p:cNvSpPr>
          <p:nvPr/>
        </p:nvSpPr>
        <p:spPr bwMode="auto">
          <a:xfrm>
            <a:off x="810301" y="62857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5" name="Line 169"/>
          <p:cNvSpPr>
            <a:spLocks noChangeShapeType="1"/>
          </p:cNvSpPr>
          <p:nvPr/>
        </p:nvSpPr>
        <p:spPr bwMode="auto">
          <a:xfrm>
            <a:off x="810301" y="642222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6" name="Line 170"/>
          <p:cNvSpPr>
            <a:spLocks noChangeShapeType="1"/>
          </p:cNvSpPr>
          <p:nvPr/>
        </p:nvSpPr>
        <p:spPr bwMode="auto">
          <a:xfrm>
            <a:off x="810301" y="655871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7" name="Line 171"/>
          <p:cNvSpPr>
            <a:spLocks noChangeShapeType="1"/>
          </p:cNvSpPr>
          <p:nvPr/>
        </p:nvSpPr>
        <p:spPr bwMode="auto">
          <a:xfrm>
            <a:off x="4335019"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8" name="Line 172"/>
          <p:cNvSpPr>
            <a:spLocks noChangeShapeType="1"/>
          </p:cNvSpPr>
          <p:nvPr/>
        </p:nvSpPr>
        <p:spPr bwMode="auto">
          <a:xfrm>
            <a:off x="3986747"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9" name="Line 173"/>
          <p:cNvSpPr>
            <a:spLocks noChangeShapeType="1"/>
          </p:cNvSpPr>
          <p:nvPr/>
        </p:nvSpPr>
        <p:spPr bwMode="auto">
          <a:xfrm>
            <a:off x="363672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0" name="Line 174"/>
          <p:cNvSpPr>
            <a:spLocks noChangeShapeType="1"/>
          </p:cNvSpPr>
          <p:nvPr/>
        </p:nvSpPr>
        <p:spPr bwMode="auto">
          <a:xfrm>
            <a:off x="3288454"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1" name="Line 175"/>
          <p:cNvSpPr>
            <a:spLocks noChangeShapeType="1"/>
          </p:cNvSpPr>
          <p:nvPr/>
        </p:nvSpPr>
        <p:spPr bwMode="auto">
          <a:xfrm>
            <a:off x="294018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2" name="Line 176"/>
          <p:cNvSpPr>
            <a:spLocks noChangeShapeType="1"/>
          </p:cNvSpPr>
          <p:nvPr/>
        </p:nvSpPr>
        <p:spPr bwMode="auto">
          <a:xfrm>
            <a:off x="2590161"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3" name="Line 177"/>
          <p:cNvSpPr>
            <a:spLocks noChangeShapeType="1"/>
          </p:cNvSpPr>
          <p:nvPr/>
        </p:nvSpPr>
        <p:spPr bwMode="auto">
          <a:xfrm>
            <a:off x="2241890"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4" name="Line 178"/>
          <p:cNvSpPr>
            <a:spLocks noChangeShapeType="1"/>
          </p:cNvSpPr>
          <p:nvPr/>
        </p:nvSpPr>
        <p:spPr bwMode="auto">
          <a:xfrm>
            <a:off x="1891868"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5" name="Line 179"/>
          <p:cNvSpPr>
            <a:spLocks noChangeShapeType="1"/>
          </p:cNvSpPr>
          <p:nvPr/>
        </p:nvSpPr>
        <p:spPr bwMode="auto">
          <a:xfrm>
            <a:off x="1543596"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6" name="Line 180"/>
          <p:cNvSpPr>
            <a:spLocks noChangeShapeType="1"/>
          </p:cNvSpPr>
          <p:nvPr/>
        </p:nvSpPr>
        <p:spPr bwMode="auto">
          <a:xfrm>
            <a:off x="119532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7" name="Rectangle 181"/>
          <p:cNvSpPr>
            <a:spLocks noChangeArrowheads="1"/>
          </p:cNvSpPr>
          <p:nvPr/>
        </p:nvSpPr>
        <p:spPr bwMode="auto">
          <a:xfrm>
            <a:off x="719298" y="5907746"/>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8" name="Rectangle 182"/>
          <p:cNvSpPr>
            <a:spLocks noChangeArrowheads="1"/>
          </p:cNvSpPr>
          <p:nvPr/>
        </p:nvSpPr>
        <p:spPr bwMode="auto">
          <a:xfrm>
            <a:off x="2488654" y="682120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9" name="Freeform 183"/>
          <p:cNvSpPr>
            <a:spLocks/>
          </p:cNvSpPr>
          <p:nvPr/>
        </p:nvSpPr>
        <p:spPr bwMode="auto">
          <a:xfrm>
            <a:off x="2352149" y="6131736"/>
            <a:ext cx="238015" cy="204742"/>
          </a:xfrm>
          <a:custGeom>
            <a:avLst/>
            <a:gdLst>
              <a:gd name="T0" fmla="*/ 135 w 136"/>
              <a:gd name="T1" fmla="*/ 116 h 117"/>
              <a:gd name="T2" fmla="*/ 97 w 136"/>
              <a:gd name="T3" fmla="*/ 99 h 117"/>
              <a:gd name="T4" fmla="*/ 65 w 136"/>
              <a:gd name="T5" fmla="*/ 78 h 117"/>
              <a:gd name="T6" fmla="*/ 36 w 136"/>
              <a:gd name="T7" fmla="*/ 53 h 117"/>
              <a:gd name="T8" fmla="*/ 15 w 136"/>
              <a:gd name="T9" fmla="*/ 27 h 117"/>
              <a:gd name="T10" fmla="*/ 0 w 136"/>
              <a:gd name="T11" fmla="*/ 0 h 117"/>
            </a:gdLst>
            <a:ahLst/>
            <a:cxnLst>
              <a:cxn ang="0">
                <a:pos x="T0" y="T1"/>
              </a:cxn>
              <a:cxn ang="0">
                <a:pos x="T2" y="T3"/>
              </a:cxn>
              <a:cxn ang="0">
                <a:pos x="T4" y="T5"/>
              </a:cxn>
              <a:cxn ang="0">
                <a:pos x="T6" y="T7"/>
              </a:cxn>
              <a:cxn ang="0">
                <a:pos x="T8" y="T9"/>
              </a:cxn>
              <a:cxn ang="0">
                <a:pos x="T10" y="T11"/>
              </a:cxn>
            </a:cxnLst>
            <a:rect l="0" t="0" r="r" b="b"/>
            <a:pathLst>
              <a:path w="136" h="117">
                <a:moveTo>
                  <a:pt x="135" y="116"/>
                </a:moveTo>
                <a:lnTo>
                  <a:pt x="97" y="99"/>
                </a:lnTo>
                <a:lnTo>
                  <a:pt x="65" y="78"/>
                </a:lnTo>
                <a:lnTo>
                  <a:pt x="36" y="53"/>
                </a:lnTo>
                <a:lnTo>
                  <a:pt x="15" y="27"/>
                </a:lnTo>
                <a:lnTo>
                  <a:pt x="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40" name="Freeform 184"/>
          <p:cNvSpPr>
            <a:spLocks/>
          </p:cNvSpPr>
          <p:nvPr/>
        </p:nvSpPr>
        <p:spPr bwMode="auto">
          <a:xfrm>
            <a:off x="2268171" y="5963774"/>
            <a:ext cx="166261" cy="166243"/>
          </a:xfrm>
          <a:custGeom>
            <a:avLst/>
            <a:gdLst>
              <a:gd name="T0" fmla="*/ 0 w 95"/>
              <a:gd name="T1" fmla="*/ 94 h 95"/>
              <a:gd name="T2" fmla="*/ 35 w 95"/>
              <a:gd name="T3" fmla="*/ 0 h 95"/>
              <a:gd name="T4" fmla="*/ 94 w 95"/>
              <a:gd name="T5" fmla="*/ 84 h 95"/>
              <a:gd name="T6" fmla="*/ 0 w 95"/>
              <a:gd name="T7" fmla="*/ 94 h 95"/>
            </a:gdLst>
            <a:ahLst/>
            <a:cxnLst>
              <a:cxn ang="0">
                <a:pos x="T0" y="T1"/>
              </a:cxn>
              <a:cxn ang="0">
                <a:pos x="T2" y="T3"/>
              </a:cxn>
              <a:cxn ang="0">
                <a:pos x="T4" y="T5"/>
              </a:cxn>
              <a:cxn ang="0">
                <a:pos x="T6" y="T7"/>
              </a:cxn>
            </a:cxnLst>
            <a:rect l="0" t="0" r="r" b="b"/>
            <a:pathLst>
              <a:path w="95" h="95">
                <a:moveTo>
                  <a:pt x="0" y="94"/>
                </a:moveTo>
                <a:lnTo>
                  <a:pt x="35" y="0"/>
                </a:lnTo>
                <a:lnTo>
                  <a:pt x="94" y="84"/>
                </a:lnTo>
                <a:lnTo>
                  <a:pt x="0" y="94"/>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41" name="Rectangle 185"/>
          <p:cNvSpPr>
            <a:spLocks noChangeArrowheads="1"/>
          </p:cNvSpPr>
          <p:nvPr/>
        </p:nvSpPr>
        <p:spPr bwMode="auto">
          <a:xfrm>
            <a:off x="2345147" y="2092915"/>
            <a:ext cx="1423852"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+1</a:t>
            </a:r>
          </a:p>
        </p:txBody>
      </p:sp>
      <p:sp>
        <p:nvSpPr>
          <p:cNvPr id="1197242" name="Rectangle 186"/>
          <p:cNvSpPr>
            <a:spLocks noChangeArrowheads="1"/>
          </p:cNvSpPr>
          <p:nvPr/>
        </p:nvSpPr>
        <p:spPr bwMode="auto">
          <a:xfrm>
            <a:off x="7639255" y="2178663"/>
            <a:ext cx="1311203"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-1</a:t>
            </a:r>
          </a:p>
        </p:txBody>
      </p:sp>
      <p:sp>
        <p:nvSpPr>
          <p:cNvPr id="1197243" name="Rectangle 187"/>
          <p:cNvSpPr>
            <a:spLocks noChangeArrowheads="1"/>
          </p:cNvSpPr>
          <p:nvPr/>
        </p:nvSpPr>
        <p:spPr bwMode="auto">
          <a:xfrm>
            <a:off x="2346926" y="4698578"/>
            <a:ext cx="1858615"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+0.9</a:t>
            </a:r>
          </a:p>
        </p:txBody>
      </p:sp>
      <p:sp>
        <p:nvSpPr>
          <p:cNvPr id="1197244" name="Rectangle 188"/>
          <p:cNvSpPr>
            <a:spLocks noChangeArrowheads="1"/>
          </p:cNvSpPr>
          <p:nvPr/>
        </p:nvSpPr>
        <p:spPr bwMode="auto">
          <a:xfrm>
            <a:off x="7807235" y="4698549"/>
            <a:ext cx="1161736"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0</a:t>
            </a:r>
          </a:p>
        </p:txBody>
      </p:sp>
      <p:sp>
        <p:nvSpPr>
          <p:cNvPr id="1197245" name="Freeform 189"/>
          <p:cNvSpPr>
            <a:spLocks/>
          </p:cNvSpPr>
          <p:nvPr/>
        </p:nvSpPr>
        <p:spPr bwMode="auto">
          <a:xfrm>
            <a:off x="2259391" y="3363355"/>
            <a:ext cx="168010" cy="197742"/>
          </a:xfrm>
          <a:custGeom>
            <a:avLst/>
            <a:gdLst>
              <a:gd name="T0" fmla="*/ 0 w 96"/>
              <a:gd name="T1" fmla="*/ 81 h 113"/>
              <a:gd name="T2" fmla="*/ 95 w 96"/>
              <a:gd name="T3" fmla="*/ 112 h 113"/>
              <a:gd name="T4" fmla="*/ 62 w 96"/>
              <a:gd name="T5" fmla="*/ 0 h 113"/>
              <a:gd name="T6" fmla="*/ 0 w 96"/>
              <a:gd name="T7" fmla="*/ 81 h 113"/>
            </a:gdLst>
            <a:ahLst/>
            <a:cxnLst>
              <a:cxn ang="0">
                <a:pos x="T0" y="T1"/>
              </a:cxn>
              <a:cxn ang="0">
                <a:pos x="T2" y="T3"/>
              </a:cxn>
              <a:cxn ang="0">
                <a:pos x="T4" y="T5"/>
              </a:cxn>
              <a:cxn ang="0">
                <a:pos x="T6" y="T7"/>
              </a:cxn>
            </a:cxnLst>
            <a:rect l="0" t="0" r="r" b="b"/>
            <a:pathLst>
              <a:path w="96" h="113">
                <a:moveTo>
                  <a:pt x="0" y="81"/>
                </a:moveTo>
                <a:lnTo>
                  <a:pt x="95" y="112"/>
                </a:lnTo>
                <a:lnTo>
                  <a:pt x="62" y="0"/>
                </a:lnTo>
                <a:lnTo>
                  <a:pt x="0" y="81"/>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46" name="Freeform 190"/>
          <p:cNvSpPr>
            <a:spLocks/>
          </p:cNvSpPr>
          <p:nvPr/>
        </p:nvSpPr>
        <p:spPr bwMode="auto">
          <a:xfrm>
            <a:off x="6888457" y="5795781"/>
            <a:ext cx="166261" cy="166243"/>
          </a:xfrm>
          <a:custGeom>
            <a:avLst/>
            <a:gdLst>
              <a:gd name="T0" fmla="*/ 0 w 95"/>
              <a:gd name="T1" fmla="*/ 94 h 95"/>
              <a:gd name="T2" fmla="*/ 33 w 95"/>
              <a:gd name="T3" fmla="*/ 0 h 95"/>
              <a:gd name="T4" fmla="*/ 94 w 95"/>
              <a:gd name="T5" fmla="*/ 84 h 95"/>
              <a:gd name="T6" fmla="*/ 0 w 95"/>
              <a:gd name="T7" fmla="*/ 94 h 95"/>
            </a:gdLst>
            <a:ahLst/>
            <a:cxnLst>
              <a:cxn ang="0">
                <a:pos x="T0" y="T1"/>
              </a:cxn>
              <a:cxn ang="0">
                <a:pos x="T2" y="T3"/>
              </a:cxn>
              <a:cxn ang="0">
                <a:pos x="T4" y="T5"/>
              </a:cxn>
              <a:cxn ang="0">
                <a:pos x="T6" y="T7"/>
              </a:cxn>
            </a:cxnLst>
            <a:rect l="0" t="0" r="r" b="b"/>
            <a:pathLst>
              <a:path w="95" h="95">
                <a:moveTo>
                  <a:pt x="0" y="94"/>
                </a:moveTo>
                <a:lnTo>
                  <a:pt x="33" y="0"/>
                </a:lnTo>
                <a:lnTo>
                  <a:pt x="94" y="84"/>
                </a:lnTo>
                <a:lnTo>
                  <a:pt x="0" y="94"/>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Tree>
    <p:extLst>
      <p:ext uri="{BB962C8B-B14F-4D97-AF65-F5344CB8AC3E}">
        <p14:creationId xmlns:p14="http://schemas.microsoft.com/office/powerpoint/2010/main" val="1374001261"/>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t>Statistical Test</a:t>
            </a:r>
          </a:p>
        </p:txBody>
      </p:sp>
      <p:sp>
        <p:nvSpPr>
          <p:cNvPr id="1199107" name="Rectangle 3"/>
          <p:cNvSpPr>
            <a:spLocks noGrp="1" noChangeArrowheads="1"/>
          </p:cNvSpPr>
          <p:nvPr>
            <p:ph idx="1"/>
          </p:nvPr>
        </p:nvSpPr>
        <p:spPr/>
        <p:txBody>
          <a:bodyPr/>
          <a:lstStyle/>
          <a:p>
            <a:r>
              <a:rPr lang="en-US"/>
              <a:t>The F-test tests the null hypothesis that the regression does not explain a significant proportion of the variation in Y</a:t>
            </a:r>
          </a:p>
          <a:p>
            <a:r>
              <a:rPr lang="en-US"/>
              <a:t>The F-Ratio is related to the R</a:t>
            </a:r>
            <a:r>
              <a:rPr lang="en-US" baseline="30000"/>
              <a:t>2</a:t>
            </a:r>
            <a:r>
              <a:rPr lang="en-US"/>
              <a:t>, such that the higher R</a:t>
            </a:r>
            <a:r>
              <a:rPr lang="en-US" baseline="30000"/>
              <a:t>2</a:t>
            </a:r>
            <a:r>
              <a:rPr lang="en-US"/>
              <a:t>, the higher the F-Ratio </a:t>
            </a:r>
          </a:p>
        </p:txBody>
      </p:sp>
    </p:spTree>
    <p:extLst>
      <p:ext uri="{BB962C8B-B14F-4D97-AF65-F5344CB8AC3E}">
        <p14:creationId xmlns:p14="http://schemas.microsoft.com/office/powerpoint/2010/main" val="155378450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Assumptions</a:t>
            </a:r>
            <a:endParaRPr lang="en-US" dirty="0"/>
          </a:p>
        </p:txBody>
      </p:sp>
      <p:sp>
        <p:nvSpPr>
          <p:cNvPr id="3" name="Content Placeholder 2"/>
          <p:cNvSpPr>
            <a:spLocks noGrp="1"/>
          </p:cNvSpPr>
          <p:nvPr>
            <p:ph idx="1"/>
          </p:nvPr>
        </p:nvSpPr>
        <p:spPr/>
        <p:txBody>
          <a:bodyPr/>
          <a:lstStyle/>
          <a:p>
            <a:r>
              <a:rPr lang="en-US" dirty="0" smtClean="0"/>
              <a:t>All models have some limitations, but many are very useful</a:t>
            </a:r>
          </a:p>
          <a:p>
            <a:pPr marL="1317509" lvl="1" indent="-455920">
              <a:buFont typeface="Arial"/>
              <a:buChar char="•"/>
            </a:pPr>
            <a:r>
              <a:rPr lang="en-US" dirty="0" smtClean="0"/>
              <a:t>Statistical Analysis: Close observance of assumptions is necessary in order to ensure that statistical insights are relevant</a:t>
            </a:r>
          </a:p>
          <a:p>
            <a:pPr marL="1317509" lvl="1" indent="-455920">
              <a:buFont typeface="Arial"/>
              <a:buChar char="•"/>
            </a:pPr>
            <a:r>
              <a:rPr lang="en-US" dirty="0" smtClean="0"/>
              <a:t>Predictive Analysis: A model’s usefulness in making predictions and can be assessed directly, making underlying assumptions less relevant</a:t>
            </a:r>
            <a:endParaRPr lang="en-US" dirty="0"/>
          </a:p>
        </p:txBody>
      </p:sp>
    </p:spTree>
    <p:extLst>
      <p:ext uri="{BB962C8B-B14F-4D97-AF65-F5344CB8AC3E}">
        <p14:creationId xmlns:p14="http://schemas.microsoft.com/office/powerpoint/2010/main" val="175530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 vs. Prediction</a:t>
            </a:r>
            <a:endParaRPr lang="en-US" dirty="0"/>
          </a:p>
        </p:txBody>
      </p:sp>
      <p:sp>
        <p:nvSpPr>
          <p:cNvPr id="3" name="Content Placeholder 2"/>
          <p:cNvSpPr>
            <a:spLocks noGrp="1"/>
          </p:cNvSpPr>
          <p:nvPr>
            <p:ph idx="1"/>
          </p:nvPr>
        </p:nvSpPr>
        <p:spPr/>
        <p:txBody>
          <a:bodyPr/>
          <a:lstStyle/>
          <a:p>
            <a:r>
              <a:rPr lang="en-US" dirty="0" smtClean="0"/>
              <a:t>Statistical Inference: Determine the underlying relationship for broader management issues</a:t>
            </a:r>
          </a:p>
          <a:p>
            <a:pPr lvl="1"/>
            <a:r>
              <a:rPr lang="en-US" dirty="0" smtClean="0"/>
              <a:t>Do smaller classes lead to better student outcomes?</a:t>
            </a:r>
          </a:p>
          <a:p>
            <a:r>
              <a:rPr lang="en-US" dirty="0" smtClean="0"/>
              <a:t>Prediction: Provide a prediction of the resulting relationship</a:t>
            </a:r>
          </a:p>
          <a:p>
            <a:pPr lvl="1"/>
            <a:r>
              <a:rPr lang="en-US" dirty="0" smtClean="0"/>
              <a:t>Which of the population of applicants is likely to be a better employee?</a:t>
            </a:r>
          </a:p>
          <a:p>
            <a:pPr lvl="1"/>
            <a:endParaRPr lang="en-US" dirty="0"/>
          </a:p>
        </p:txBody>
      </p:sp>
    </p:spTree>
    <p:extLst>
      <p:ext uri="{BB962C8B-B14F-4D97-AF65-F5344CB8AC3E}">
        <p14:creationId xmlns:p14="http://schemas.microsoft.com/office/powerpoint/2010/main" val="3517969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Regression Assumptions</a:t>
            </a:r>
          </a:p>
        </p:txBody>
      </p:sp>
      <p:sp>
        <p:nvSpPr>
          <p:cNvPr id="2051" name="Rectangle 3"/>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775339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4400">
                <a:latin typeface="Times New Roman" charset="0"/>
              </a:rPr>
              <a:t>Best Linear Unbiased Estimate (BLUE)</a:t>
            </a:r>
          </a:p>
        </p:txBody>
      </p:sp>
      <p:sp>
        <p:nvSpPr>
          <p:cNvPr id="4099" name="Rectangle 3"/>
          <p:cNvSpPr>
            <a:spLocks noGrp="1" noChangeArrowheads="1"/>
          </p:cNvSpPr>
          <p:nvPr>
            <p:ph idx="1"/>
          </p:nvPr>
        </p:nvSpPr>
        <p:spPr/>
        <p:txBody>
          <a:bodyPr>
            <a:normAutofit fontScale="92500" lnSpcReduction="20000"/>
          </a:bodyPr>
          <a:lstStyle/>
          <a:p>
            <a:pPr marL="0" indent="0">
              <a:lnSpc>
                <a:spcPct val="80000"/>
              </a:lnSpc>
              <a:buNone/>
            </a:pPr>
            <a:r>
              <a:rPr lang="en-US" sz="3600" b="1" dirty="0">
                <a:latin typeface="Times New Roman" charset="0"/>
              </a:rPr>
              <a:t>If the following assumptions are met:</a:t>
            </a:r>
          </a:p>
          <a:p>
            <a:pPr marL="502563" lvl="1" indent="0">
              <a:lnSpc>
                <a:spcPct val="80000"/>
              </a:lnSpc>
              <a:buNone/>
            </a:pPr>
            <a:r>
              <a:rPr lang="en-US" sz="2800" b="1" dirty="0">
                <a:latin typeface="Times New Roman" charset="0"/>
              </a:rPr>
              <a:t>The Model is</a:t>
            </a:r>
          </a:p>
          <a:p>
            <a:pPr marL="1675212" lvl="2" indent="-670080">
              <a:lnSpc>
                <a:spcPct val="80000"/>
              </a:lnSpc>
            </a:pPr>
            <a:r>
              <a:rPr lang="en-US" sz="2400" b="1" dirty="0">
                <a:latin typeface="Times New Roman" charset="0"/>
              </a:rPr>
              <a:t>M1	Complete</a:t>
            </a:r>
          </a:p>
          <a:p>
            <a:pPr marL="1675212" lvl="2" indent="-670080">
              <a:lnSpc>
                <a:spcPct val="80000"/>
              </a:lnSpc>
            </a:pPr>
            <a:r>
              <a:rPr lang="en-US" sz="2400" b="1" dirty="0">
                <a:latin typeface="Times New Roman" charset="0"/>
              </a:rPr>
              <a:t>M2	Linear</a:t>
            </a:r>
          </a:p>
          <a:p>
            <a:pPr marL="1675212" lvl="2" indent="-670080">
              <a:lnSpc>
                <a:spcPct val="80000"/>
              </a:lnSpc>
            </a:pPr>
            <a:r>
              <a:rPr lang="en-US" sz="2400" b="1" dirty="0">
                <a:latin typeface="Times New Roman" charset="0"/>
              </a:rPr>
              <a:t>M3	Additive</a:t>
            </a:r>
          </a:p>
          <a:p>
            <a:pPr marL="502563" lvl="1" indent="0">
              <a:lnSpc>
                <a:spcPct val="80000"/>
              </a:lnSpc>
              <a:buNone/>
            </a:pPr>
            <a:r>
              <a:rPr lang="en-US" sz="2800" b="1" dirty="0">
                <a:latin typeface="Times New Roman" charset="0"/>
              </a:rPr>
              <a:t>Variables are </a:t>
            </a:r>
          </a:p>
          <a:p>
            <a:pPr marL="1675212" lvl="2" indent="-670080">
              <a:lnSpc>
                <a:spcPct val="80000"/>
              </a:lnSpc>
            </a:pPr>
            <a:r>
              <a:rPr lang="en-US" sz="2400" b="1" dirty="0">
                <a:latin typeface="Times New Roman" charset="0"/>
              </a:rPr>
              <a:t>V1	measured at an interval or ratio scale </a:t>
            </a:r>
          </a:p>
          <a:p>
            <a:pPr marL="1675212" lvl="2" indent="-670080">
              <a:lnSpc>
                <a:spcPct val="80000"/>
              </a:lnSpc>
            </a:pPr>
            <a:r>
              <a:rPr lang="en-US" sz="2400" b="1" dirty="0">
                <a:latin typeface="Times New Roman" charset="0"/>
              </a:rPr>
              <a:t>V2	without error</a:t>
            </a:r>
          </a:p>
          <a:p>
            <a:pPr marL="502563" lvl="1" indent="0">
              <a:lnSpc>
                <a:spcPct val="80000"/>
              </a:lnSpc>
              <a:buNone/>
            </a:pPr>
            <a:r>
              <a:rPr lang="en-US" sz="2800" b="1" dirty="0">
                <a:latin typeface="Times New Roman" charset="0"/>
              </a:rPr>
              <a:t>T</a:t>
            </a:r>
            <a:r>
              <a:rPr lang="en-US" sz="2800" dirty="0">
                <a:latin typeface="Times New Roman" charset="0"/>
              </a:rPr>
              <a:t>h</a:t>
            </a:r>
            <a:r>
              <a:rPr lang="en-US" sz="2800" b="1" dirty="0">
                <a:latin typeface="Times New Roman" charset="0"/>
              </a:rPr>
              <a:t>e regression error term is</a:t>
            </a:r>
          </a:p>
          <a:p>
            <a:pPr marL="1675212" lvl="2" indent="-670080">
              <a:lnSpc>
                <a:spcPct val="80000"/>
              </a:lnSpc>
            </a:pPr>
            <a:r>
              <a:rPr lang="en-US" sz="2400" b="1" dirty="0">
                <a:latin typeface="Times New Roman" charset="0"/>
              </a:rPr>
              <a:t>E1	normally distributed </a:t>
            </a:r>
          </a:p>
          <a:p>
            <a:pPr marL="1675212" lvl="2" indent="-670080">
              <a:lnSpc>
                <a:spcPct val="80000"/>
              </a:lnSpc>
            </a:pPr>
            <a:r>
              <a:rPr lang="en-US" sz="2400" b="1" dirty="0">
                <a:latin typeface="Times New Roman" charset="0"/>
              </a:rPr>
              <a:t>E2	has an expected value of 0</a:t>
            </a:r>
          </a:p>
          <a:p>
            <a:pPr marL="1675212" lvl="2" indent="-670080">
              <a:lnSpc>
                <a:spcPct val="80000"/>
              </a:lnSpc>
            </a:pPr>
            <a:r>
              <a:rPr lang="en-US" sz="2400" b="1" dirty="0">
                <a:latin typeface="Times New Roman" charset="0"/>
              </a:rPr>
              <a:t>E3	errors are independent</a:t>
            </a:r>
          </a:p>
          <a:p>
            <a:pPr marL="1675212" lvl="2" indent="-670080">
              <a:lnSpc>
                <a:spcPct val="80000"/>
              </a:lnSpc>
            </a:pPr>
            <a:r>
              <a:rPr lang="en-US" sz="2400" b="1" dirty="0">
                <a:latin typeface="Times New Roman" charset="0"/>
              </a:rPr>
              <a:t>E4	homoscedasticity</a:t>
            </a:r>
          </a:p>
          <a:p>
            <a:pPr marL="1675212" lvl="2" indent="-670080">
              <a:lnSpc>
                <a:spcPct val="80000"/>
              </a:lnSpc>
            </a:pPr>
            <a:r>
              <a:rPr lang="en-US" sz="2400" b="1" dirty="0">
                <a:latin typeface="Times New Roman" charset="0"/>
              </a:rPr>
              <a:t>E5	predictors are unrelated to error</a:t>
            </a:r>
          </a:p>
          <a:p>
            <a:pPr marL="1675212" lvl="2" indent="-670080">
              <a:lnSpc>
                <a:spcPct val="80000"/>
              </a:lnSpc>
            </a:pPr>
            <a:r>
              <a:rPr lang="en-US" sz="2400" b="1" dirty="0">
                <a:latin typeface="Times New Roman" charset="0"/>
              </a:rPr>
              <a:t>E6	In a system of interrelated equations the errors are unrelated to each other</a:t>
            </a:r>
          </a:p>
          <a:p>
            <a:pPr marL="893445" indent="-893445">
              <a:lnSpc>
                <a:spcPct val="80000"/>
              </a:lnSpc>
            </a:pPr>
            <a:endParaRPr lang="en-US" sz="3600" b="1" dirty="0">
              <a:latin typeface="Times New Roman" charset="0"/>
            </a:endParaRPr>
          </a:p>
          <a:p>
            <a:pPr marL="893445" indent="-893445">
              <a:lnSpc>
                <a:spcPct val="80000"/>
              </a:lnSpc>
            </a:pPr>
            <a:endParaRPr lang="en-US" sz="1800" dirty="0">
              <a:latin typeface="Times New Roman" charset="0"/>
            </a:endParaRPr>
          </a:p>
        </p:txBody>
      </p:sp>
    </p:spTree>
    <p:extLst>
      <p:ext uri="{BB962C8B-B14F-4D97-AF65-F5344CB8AC3E}">
        <p14:creationId xmlns:p14="http://schemas.microsoft.com/office/powerpoint/2010/main" val="2149944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a:t>The Three Desirable Characteristics</a:t>
            </a:r>
          </a:p>
        </p:txBody>
      </p:sp>
      <p:sp>
        <p:nvSpPr>
          <p:cNvPr id="35843" name="Rectangle 3"/>
          <p:cNvSpPr>
            <a:spLocks noGrp="1" noChangeArrowheads="1"/>
          </p:cNvSpPr>
          <p:nvPr>
            <p:ph type="body" sz="half" idx="1"/>
          </p:nvPr>
        </p:nvSpPr>
        <p:spPr>
          <a:xfrm>
            <a:off x="468312" y="1874837"/>
            <a:ext cx="4452276" cy="4535805"/>
          </a:xfrm>
        </p:spPr>
        <p:txBody>
          <a:bodyPr>
            <a:noAutofit/>
          </a:bodyPr>
          <a:lstStyle/>
          <a:p>
            <a:r>
              <a:rPr lang="en-US" sz="2800" dirty="0">
                <a:latin typeface="Times New Roman" charset="0"/>
              </a:rPr>
              <a:t>Lack of bias</a:t>
            </a:r>
          </a:p>
          <a:p>
            <a:pPr algn="ctr"/>
            <a:r>
              <a:rPr lang="en-US" sz="2400" dirty="0">
                <a:latin typeface="Times New Roman" charset="0"/>
              </a:rPr>
              <a:t>E(b)=</a:t>
            </a:r>
            <a:r>
              <a:rPr lang="el-GR" sz="2400" dirty="0">
                <a:latin typeface="Times New Roman" charset="0"/>
                <a:cs typeface="Arial" charset="0"/>
              </a:rPr>
              <a:t>β</a:t>
            </a:r>
            <a:r>
              <a:rPr lang="en-US" sz="2400" dirty="0">
                <a:latin typeface="Times New Roman" charset="0"/>
                <a:cs typeface="Arial" charset="0"/>
              </a:rPr>
              <a:t>    b is the sample </a:t>
            </a:r>
            <a:r>
              <a:rPr lang="el-GR" sz="2400" dirty="0">
                <a:latin typeface="Times New Roman" charset="0"/>
                <a:cs typeface="Arial" charset="0"/>
              </a:rPr>
              <a:t>β</a:t>
            </a:r>
            <a:r>
              <a:rPr lang="en-US" sz="2400" dirty="0">
                <a:latin typeface="Times New Roman" charset="0"/>
                <a:cs typeface="Arial" charset="0"/>
              </a:rPr>
              <a:t> is the true, population coefficient</a:t>
            </a:r>
          </a:p>
          <a:p>
            <a:pPr lvl="1"/>
            <a:r>
              <a:rPr lang="en-US" sz="2000" dirty="0">
                <a:latin typeface="Times New Roman" charset="0"/>
                <a:cs typeface="Arial" charset="0"/>
              </a:rPr>
              <a:t>On the average we are on target</a:t>
            </a:r>
          </a:p>
          <a:p>
            <a:r>
              <a:rPr lang="en-US" sz="2800" dirty="0">
                <a:latin typeface="Times New Roman" charset="0"/>
                <a:cs typeface="Arial" charset="0"/>
              </a:rPr>
              <a:t>Efficiency</a:t>
            </a:r>
          </a:p>
          <a:p>
            <a:pPr lvl="1"/>
            <a:r>
              <a:rPr lang="en-US" sz="2000" dirty="0">
                <a:latin typeface="Times New Roman" charset="0"/>
                <a:cs typeface="Arial" charset="0"/>
              </a:rPr>
              <a:t>Standard error will be </a:t>
            </a:r>
            <a:r>
              <a:rPr lang="en-US" sz="2000" dirty="0" smtClean="0">
                <a:latin typeface="Times New Roman" charset="0"/>
                <a:cs typeface="Arial" charset="0"/>
              </a:rPr>
              <a:t>minimum</a:t>
            </a:r>
            <a:r>
              <a:rPr lang="en-US" sz="1600" dirty="0" smtClean="0">
                <a:latin typeface="Times New Roman" charset="0"/>
                <a:cs typeface="Arial" charset="0"/>
              </a:rPr>
              <a:t> </a:t>
            </a:r>
            <a:endParaRPr lang="en-US" sz="1600" dirty="0">
              <a:latin typeface="Times New Roman" charset="0"/>
              <a:cs typeface="Arial" charset="0"/>
            </a:endParaRPr>
          </a:p>
          <a:p>
            <a:pPr lvl="2"/>
            <a:r>
              <a:rPr lang="en-US" sz="1600" dirty="0">
                <a:latin typeface="Times New Roman" charset="0"/>
                <a:cs typeface="Arial" charset="0"/>
              </a:rPr>
              <a:t>OLS will  minimize </a:t>
            </a:r>
            <a:r>
              <a:rPr lang="el-GR" sz="1600" dirty="0">
                <a:latin typeface="Times New Roman" charset="0"/>
                <a:cs typeface="Times New Roman" charset="0"/>
              </a:rPr>
              <a:t>σ</a:t>
            </a:r>
            <a:r>
              <a:rPr lang="en-US" sz="1600" baseline="30000" dirty="0">
                <a:latin typeface="Times New Roman" charset="0"/>
                <a:cs typeface="Times New Roman" charset="0"/>
              </a:rPr>
              <a:t>2 </a:t>
            </a:r>
            <a:r>
              <a:rPr lang="en-US" sz="1600" dirty="0">
                <a:latin typeface="Times New Roman" charset="0"/>
                <a:cs typeface="Times New Roman" charset="0"/>
              </a:rPr>
              <a:t> (the error variance)</a:t>
            </a:r>
            <a:r>
              <a:rPr lang="en-US" sz="1600" dirty="0">
                <a:latin typeface="Times New Roman" charset="0"/>
                <a:cs typeface="Arial" charset="0"/>
              </a:rPr>
              <a:t> </a:t>
            </a:r>
            <a:endParaRPr lang="en-US" sz="2400" dirty="0">
              <a:latin typeface="Times New Roman" charset="0"/>
              <a:cs typeface="Arial" charset="0"/>
            </a:endParaRPr>
          </a:p>
          <a:p>
            <a:r>
              <a:rPr lang="en-US" sz="2800" dirty="0">
                <a:latin typeface="Times New Roman" charset="0"/>
                <a:cs typeface="Arial" charset="0"/>
              </a:rPr>
              <a:t>Consistency</a:t>
            </a:r>
          </a:p>
          <a:p>
            <a:pPr lvl="1"/>
            <a:r>
              <a:rPr lang="en-US" sz="2000" dirty="0">
                <a:latin typeface="Times New Roman" charset="0"/>
                <a:cs typeface="Arial" charset="0"/>
              </a:rPr>
              <a:t>As N increases the standard error decreases</a:t>
            </a:r>
          </a:p>
          <a:p>
            <a:pPr lvl="2"/>
            <a:r>
              <a:rPr lang="en-US" sz="1600" dirty="0">
                <a:latin typeface="Times New Roman" charset="0"/>
                <a:cs typeface="Arial" charset="0"/>
              </a:rPr>
              <a:t>Notice: as N increases so does </a:t>
            </a:r>
            <a:r>
              <a:rPr lang="el-GR" sz="1600" i="1" dirty="0">
                <a:latin typeface="Times New Roman" charset="0"/>
                <a:cs typeface="Times New Roman" charset="0"/>
              </a:rPr>
              <a:t>Σ</a:t>
            </a:r>
            <a:r>
              <a:rPr lang="en-US" sz="1600" i="1" dirty="0">
                <a:latin typeface="Times New Roman" charset="0"/>
                <a:cs typeface="Times New Roman" charset="0"/>
              </a:rPr>
              <a:t>x</a:t>
            </a:r>
            <a:r>
              <a:rPr lang="en-US" sz="1600" i="1" baseline="-25000" dirty="0">
                <a:latin typeface="Times New Roman" charset="0"/>
                <a:cs typeface="Times New Roman" charset="0"/>
              </a:rPr>
              <a:t>i</a:t>
            </a:r>
            <a:r>
              <a:rPr lang="en-US" sz="1600" i="1" baseline="30000" dirty="0">
                <a:latin typeface="Times New Roman" charset="0"/>
                <a:cs typeface="Times New Roman" charset="0"/>
              </a:rPr>
              <a:t>2</a:t>
            </a:r>
            <a:endParaRPr lang="el-GR" sz="1600" i="1" baseline="30000" dirty="0">
              <a:latin typeface="Times New Roman" charset="0"/>
              <a:cs typeface="Times New Roman" charset="0"/>
            </a:endParaRPr>
          </a:p>
        </p:txBody>
      </p:sp>
      <p:pic>
        <p:nvPicPr>
          <p:cNvPr id="35845" name="Picture 5"/>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468401" y="1912668"/>
            <a:ext cx="2772172" cy="1538183"/>
          </a:xfrm>
        </p:spPr>
      </p:pic>
      <p:pic>
        <p:nvPicPr>
          <p:cNvPr id="358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06" y="3611845"/>
            <a:ext cx="2688167" cy="1492686"/>
          </a:xfrm>
          <a:prstGeom prst="rect">
            <a:avLst/>
          </a:prstGeom>
          <a:noFill/>
          <a:extLst>
            <a:ext uri="{909E8E84-426E-40dd-AFC4-6F175D3DCCD1}">
              <a14:hiddenFill xmlns:a14="http://schemas.microsoft.com/office/drawing/2010/main">
                <a:solidFill>
                  <a:srgbClr val="FFFFFF"/>
                </a:solidFill>
              </a14:hiddenFill>
            </a:ext>
          </a:extLst>
        </p:spPr>
      </p:pic>
      <p:pic>
        <p:nvPicPr>
          <p:cNvPr id="358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406" y="5207779"/>
            <a:ext cx="2604161" cy="144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19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a:t>M1</a:t>
            </a:r>
            <a:r>
              <a:rPr lang="en-US"/>
              <a:t>	Completeness</a:t>
            </a:r>
          </a:p>
        </p:txBody>
      </p:sp>
      <p:sp>
        <p:nvSpPr>
          <p:cNvPr id="3075" name="Rectangle 3"/>
          <p:cNvSpPr>
            <a:spLocks noGrp="1" noChangeArrowheads="1"/>
          </p:cNvSpPr>
          <p:nvPr>
            <p:ph idx="1"/>
          </p:nvPr>
        </p:nvSpPr>
        <p:spPr/>
        <p:txBody>
          <a:bodyPr/>
          <a:lstStyle/>
          <a:p>
            <a:endParaRPr lang="en-US"/>
          </a:p>
          <a:p>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78" y="2099940"/>
            <a:ext cx="6468401" cy="142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73" y="3779837"/>
            <a:ext cx="6552406" cy="315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0" name="Line 8"/>
          <p:cNvSpPr>
            <a:spLocks noChangeShapeType="1"/>
          </p:cNvSpPr>
          <p:nvPr/>
        </p:nvSpPr>
        <p:spPr bwMode="auto">
          <a:xfrm flipH="1" flipV="1">
            <a:off x="4788297" y="3107867"/>
            <a:ext cx="4032250" cy="839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1" name="Line 9"/>
          <p:cNvSpPr>
            <a:spLocks noChangeShapeType="1"/>
          </p:cNvSpPr>
          <p:nvPr/>
        </p:nvSpPr>
        <p:spPr bwMode="auto">
          <a:xfrm flipH="1">
            <a:off x="4704294" y="3191863"/>
            <a:ext cx="4116255" cy="15959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2" name="Line 10"/>
          <p:cNvSpPr>
            <a:spLocks noChangeShapeType="1"/>
          </p:cNvSpPr>
          <p:nvPr/>
        </p:nvSpPr>
        <p:spPr bwMode="auto">
          <a:xfrm flipH="1" flipV="1">
            <a:off x="4788297" y="3275859"/>
            <a:ext cx="4032250" cy="923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3" name="Line 11"/>
          <p:cNvSpPr>
            <a:spLocks noChangeShapeType="1"/>
          </p:cNvSpPr>
          <p:nvPr/>
        </p:nvSpPr>
        <p:spPr bwMode="auto">
          <a:xfrm flipH="1">
            <a:off x="4788297" y="4199819"/>
            <a:ext cx="4032250" cy="7559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4" name="Text Box 12"/>
          <p:cNvSpPr txBox="1">
            <a:spLocks noChangeArrowheads="1"/>
          </p:cNvSpPr>
          <p:nvPr/>
        </p:nvSpPr>
        <p:spPr bwMode="auto">
          <a:xfrm>
            <a:off x="8736542" y="2855879"/>
            <a:ext cx="588036" cy="26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spAutoFit/>
          </a:bodyPr>
          <a:lstStyle/>
          <a:p>
            <a:pPr>
              <a:spcBef>
                <a:spcPct val="50000"/>
              </a:spcBef>
            </a:pPr>
            <a:r>
              <a:rPr lang="en-US" sz="1100"/>
              <a:t>Meals</a:t>
            </a:r>
          </a:p>
        </p:txBody>
      </p:sp>
      <p:sp>
        <p:nvSpPr>
          <p:cNvPr id="3085" name="Text Box 13"/>
          <p:cNvSpPr txBox="1">
            <a:spLocks noChangeArrowheads="1"/>
          </p:cNvSpPr>
          <p:nvPr/>
        </p:nvSpPr>
        <p:spPr bwMode="auto">
          <a:xfrm>
            <a:off x="8820547" y="4199850"/>
            <a:ext cx="840052" cy="43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spAutoFit/>
          </a:bodyPr>
          <a:lstStyle/>
          <a:p>
            <a:pPr>
              <a:spcBef>
                <a:spcPct val="50000"/>
              </a:spcBef>
            </a:pPr>
            <a:r>
              <a:rPr lang="en-US" sz="1100"/>
              <a:t>Parents</a:t>
            </a:r>
            <a:r>
              <a:rPr lang="ja-JP" altLang="en-US" sz="1100">
                <a:latin typeface="Arial"/>
              </a:rPr>
              <a:t>’</a:t>
            </a:r>
            <a:r>
              <a:rPr lang="en-US" sz="1100"/>
              <a:t> education</a:t>
            </a:r>
          </a:p>
        </p:txBody>
      </p:sp>
    </p:spTree>
    <p:extLst>
      <p:ext uri="{BB962C8B-B14F-4D97-AF65-F5344CB8AC3E}">
        <p14:creationId xmlns:p14="http://schemas.microsoft.com/office/powerpoint/2010/main" val="3022970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Diagnosis and Remedy</a:t>
            </a:r>
          </a:p>
        </p:txBody>
      </p:sp>
      <p:sp>
        <p:nvSpPr>
          <p:cNvPr id="33795" name="Rectangle 3"/>
          <p:cNvSpPr>
            <a:spLocks noGrp="1" noChangeArrowheads="1"/>
          </p:cNvSpPr>
          <p:nvPr>
            <p:ph idx="1"/>
          </p:nvPr>
        </p:nvSpPr>
        <p:spPr/>
        <p:txBody>
          <a:bodyPr/>
          <a:lstStyle/>
          <a:p>
            <a:pPr algn="ctr"/>
            <a:r>
              <a:rPr lang="en-US" sz="3100" dirty="0">
                <a:latin typeface="Times New Roman" charset="0"/>
              </a:rPr>
              <a:t>Complete model means no relevant independent variable is omitted</a:t>
            </a:r>
          </a:p>
          <a:p>
            <a:r>
              <a:rPr lang="en-US" sz="3100" dirty="0">
                <a:latin typeface="Times New Roman" charset="0"/>
              </a:rPr>
              <a:t>Diagnosis</a:t>
            </a:r>
          </a:p>
          <a:p>
            <a:pPr lvl="1"/>
            <a:r>
              <a:rPr lang="en-US" dirty="0">
                <a:latin typeface="Times New Roman" charset="0"/>
              </a:rPr>
              <a:t>Theoretical</a:t>
            </a:r>
          </a:p>
          <a:p>
            <a:r>
              <a:rPr lang="en-US" sz="3100" dirty="0">
                <a:latin typeface="Times New Roman" charset="0"/>
              </a:rPr>
              <a:t>Remedy</a:t>
            </a:r>
          </a:p>
          <a:p>
            <a:pPr lvl="1"/>
            <a:r>
              <a:rPr lang="en-US" dirty="0">
                <a:latin typeface="Times New Roman" charset="0"/>
              </a:rPr>
              <a:t>Including new variables</a:t>
            </a:r>
          </a:p>
        </p:txBody>
      </p:sp>
    </p:spTree>
    <p:extLst>
      <p:ext uri="{BB962C8B-B14F-4D97-AF65-F5344CB8AC3E}">
        <p14:creationId xmlns:p14="http://schemas.microsoft.com/office/powerpoint/2010/main" val="1070293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a:t>M2</a:t>
            </a:r>
            <a:r>
              <a:rPr lang="en-US"/>
              <a:t>	Linearity</a:t>
            </a:r>
          </a:p>
        </p:txBody>
      </p:sp>
      <p:sp>
        <p:nvSpPr>
          <p:cNvPr id="5123" name="Rectangle 3"/>
          <p:cNvSpPr>
            <a:spLocks noGrp="1" noChangeArrowheads="1"/>
          </p:cNvSpPr>
          <p:nvPr>
            <p:ph type="body" sz="half" idx="1"/>
          </p:nvPr>
        </p:nvSpPr>
        <p:spPr/>
        <p:txBody>
          <a:bodyPr/>
          <a:lstStyle/>
          <a:p>
            <a:r>
              <a:rPr lang="en-US" sz="3100">
                <a:latin typeface="Times New Roman" charset="0"/>
              </a:rPr>
              <a:t>Violation of linearity</a:t>
            </a:r>
          </a:p>
          <a:p>
            <a:pPr lvl="1"/>
            <a:r>
              <a:rPr lang="en-US" sz="2000">
                <a:latin typeface="Times New Roman" charset="0"/>
              </a:rPr>
              <a:t>An almost perfect relationship will appear as a weak one</a:t>
            </a:r>
          </a:p>
          <a:p>
            <a:pPr lvl="1"/>
            <a:r>
              <a:rPr lang="en-US" sz="2000">
                <a:latin typeface="Times New Roman" charset="0"/>
              </a:rPr>
              <a:t>Almost all linear relations stop being linear at a certain point</a:t>
            </a:r>
            <a:r>
              <a:rPr lang="en-US" sz="2600"/>
              <a:t> </a:t>
            </a:r>
          </a:p>
          <a:p>
            <a:pPr lvl="1">
              <a:buFontTx/>
              <a:buNone/>
            </a:pPr>
            <a:endParaRPr lang="en-US" sz="2600"/>
          </a:p>
        </p:txBody>
      </p:sp>
      <p:pic>
        <p:nvPicPr>
          <p:cNvPr id="5126"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14406" r="14406"/>
          <a:stretch>
            <a:fillRect/>
          </a:stretch>
        </p:blipFill>
        <p:spPr>
          <a:xfrm>
            <a:off x="4964113" y="2255837"/>
            <a:ext cx="4452276" cy="49890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75" y="4619832"/>
            <a:ext cx="3108193" cy="249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253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a:t>E1</a:t>
            </a:r>
            <a:r>
              <a:rPr lang="en-US"/>
              <a:t>  Normally Distributed Error </a:t>
            </a:r>
          </a:p>
        </p:txBody>
      </p:sp>
      <p:pic>
        <p:nvPicPr>
          <p:cNvPr id="163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5430" b="15430"/>
          <a:stretch>
            <a:fillRect/>
          </a:stretch>
        </p:blipFill>
        <p:spPr/>
      </p:pic>
    </p:spTree>
    <p:extLst>
      <p:ext uri="{BB962C8B-B14F-4D97-AF65-F5344CB8AC3E}">
        <p14:creationId xmlns:p14="http://schemas.microsoft.com/office/powerpoint/2010/main" val="695739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Non-Normal Error</a:t>
            </a:r>
          </a:p>
        </p:txBody>
      </p:sp>
      <p:sp>
        <p:nvSpPr>
          <p:cNvPr id="17411" name="Rectangle 3"/>
          <p:cNvSpPr>
            <a:spLocks noGrp="1" noChangeArrowheads="1"/>
          </p:cNvSpPr>
          <p:nvPr>
            <p:ph idx="1"/>
          </p:nvPr>
        </p:nvSpPr>
        <p:spPr/>
        <p:txBody>
          <a:bodyPr>
            <a:normAutofit fontScale="92500" lnSpcReduction="20000"/>
          </a:bodyPr>
          <a:lstStyle/>
          <a:p>
            <a:pPr algn="ctr">
              <a:lnSpc>
                <a:spcPct val="80000"/>
              </a:lnSpc>
            </a:pPr>
            <a:r>
              <a:rPr lang="en-US" dirty="0"/>
              <a:t>Our calculations of statistical significance depends on this assumption</a:t>
            </a:r>
          </a:p>
          <a:p>
            <a:pPr algn="ctr">
              <a:lnSpc>
                <a:spcPct val="80000"/>
              </a:lnSpc>
            </a:pPr>
            <a:r>
              <a:rPr lang="en-US" dirty="0"/>
              <a:t>Statistical inference can be robust even when error is non-normal</a:t>
            </a:r>
          </a:p>
          <a:p>
            <a:pPr>
              <a:lnSpc>
                <a:spcPct val="80000"/>
              </a:lnSpc>
            </a:pPr>
            <a:r>
              <a:rPr lang="en-US" dirty="0"/>
              <a:t>Diagnosis:</a:t>
            </a:r>
          </a:p>
          <a:p>
            <a:pPr lvl="1">
              <a:lnSpc>
                <a:spcPct val="80000"/>
              </a:lnSpc>
            </a:pPr>
            <a:r>
              <a:rPr lang="en-US" dirty="0"/>
              <a:t>You can </a:t>
            </a:r>
            <a:r>
              <a:rPr lang="en-US" dirty="0">
                <a:latin typeface="Times New Roman" charset="0"/>
              </a:rPr>
              <a:t>look at the distribution of the error.  Because of the homoscedasticity assumption (see later) the error when summed up for each prediction should be also normal. (In principle, we have multiple observations for each prediction.)</a:t>
            </a:r>
          </a:p>
          <a:p>
            <a:pPr lvl="1">
              <a:lnSpc>
                <a:spcPct val="80000"/>
              </a:lnSpc>
            </a:pPr>
            <a:r>
              <a:rPr lang="en-US" dirty="0">
                <a:latin typeface="Times New Roman" charset="0"/>
              </a:rPr>
              <a:t>Remember! Our measured variables (Y and X) do not have to have a normal distribution! Only the error for each prediction. </a:t>
            </a:r>
          </a:p>
          <a:p>
            <a:pPr>
              <a:lnSpc>
                <a:spcPct val="80000"/>
              </a:lnSpc>
            </a:pPr>
            <a:r>
              <a:rPr lang="en-US" sz="2600" dirty="0">
                <a:latin typeface="Times New Roman" charset="0"/>
              </a:rPr>
              <a:t>Remedy:</a:t>
            </a:r>
          </a:p>
          <a:p>
            <a:pPr lvl="1">
              <a:lnSpc>
                <a:spcPct val="80000"/>
              </a:lnSpc>
            </a:pPr>
            <a:r>
              <a:rPr lang="en-US" dirty="0">
                <a:latin typeface="Times New Roman" charset="0"/>
              </a:rPr>
              <a:t>Any non-linear transformation will change the shape of the distribution of the error</a:t>
            </a:r>
          </a:p>
        </p:txBody>
      </p:sp>
    </p:spTree>
    <p:extLst>
      <p:ext uri="{BB962C8B-B14F-4D97-AF65-F5344CB8AC3E}">
        <p14:creationId xmlns:p14="http://schemas.microsoft.com/office/powerpoint/2010/main" val="1789726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a:t>E2 </a:t>
            </a:r>
            <a:r>
              <a:rPr lang="en-US"/>
              <a:t> Error Has a Non-Zero Mean</a:t>
            </a:r>
          </a:p>
        </p:txBody>
      </p:sp>
      <p:sp>
        <p:nvSpPr>
          <p:cNvPr id="28647" name="Rectangle 10215"/>
          <p:cNvSpPr>
            <a:spLocks noGrp="1" noChangeArrowheads="1"/>
          </p:cNvSpPr>
          <p:nvPr>
            <p:ph type="body" sz="half" idx="2"/>
          </p:nvPr>
        </p:nvSpPr>
        <p:spPr/>
        <p:txBody>
          <a:bodyPr/>
          <a:lstStyle/>
          <a:p>
            <a:r>
              <a:rPr lang="en-US" sz="2000" dirty="0">
                <a:latin typeface="Times New Roman" charset="0"/>
              </a:rPr>
              <a:t>The solid line gives a negative </a:t>
            </a:r>
          </a:p>
          <a:p>
            <a:endParaRPr lang="en-US" sz="2000" dirty="0">
              <a:latin typeface="Times New Roman" charset="0"/>
            </a:endParaRPr>
          </a:p>
          <a:p>
            <a:endParaRPr lang="en-US" sz="2000" dirty="0">
              <a:latin typeface="Times New Roman" charset="0"/>
            </a:endParaRPr>
          </a:p>
          <a:p>
            <a:r>
              <a:rPr lang="en-US" sz="2000" dirty="0">
                <a:latin typeface="Times New Roman" charset="0"/>
              </a:rPr>
              <a:t>The dotted line a positive mean</a:t>
            </a:r>
          </a:p>
          <a:p>
            <a:r>
              <a:rPr lang="en-US" sz="2000" dirty="0">
                <a:latin typeface="Times New Roman" charset="0"/>
              </a:rPr>
              <a:t>This can happen when we have some selection problem</a:t>
            </a:r>
          </a:p>
          <a:p>
            <a:endParaRPr lang="en-US" sz="2000" dirty="0">
              <a:latin typeface="Times New Roman" charset="0"/>
            </a:endParaRPr>
          </a:p>
          <a:p>
            <a:r>
              <a:rPr lang="en-US" sz="2000" dirty="0">
                <a:latin typeface="Times New Roman" charset="0"/>
              </a:rPr>
              <a:t>Diagnosis:</a:t>
            </a:r>
          </a:p>
          <a:p>
            <a:pPr lvl="1"/>
            <a:r>
              <a:rPr lang="en-US" sz="1700" dirty="0">
                <a:latin typeface="Times New Roman" charset="0"/>
              </a:rPr>
              <a:t>Visual scatter plot will not help unless we know in advance somehow the true regression line</a:t>
            </a:r>
          </a:p>
          <a:p>
            <a:r>
              <a:rPr lang="en-US" sz="2000" dirty="0">
                <a:latin typeface="Times New Roman" charset="0"/>
              </a:rPr>
              <a:t>Remedy:</a:t>
            </a:r>
          </a:p>
          <a:p>
            <a:pPr lvl="1"/>
            <a:r>
              <a:rPr lang="en-US" sz="1700" dirty="0">
                <a:latin typeface="Times New Roman" charset="0"/>
              </a:rPr>
              <a:t>If it is a selection problem try to address it.</a:t>
            </a:r>
          </a:p>
        </p:txBody>
      </p:sp>
      <p:grpSp>
        <p:nvGrpSpPr>
          <p:cNvPr id="28443" name="Group 10011"/>
          <p:cNvGrpSpPr>
            <a:grpSpLocks/>
          </p:cNvGrpSpPr>
          <p:nvPr/>
        </p:nvGrpSpPr>
        <p:grpSpPr bwMode="auto">
          <a:xfrm>
            <a:off x="392113" y="2255837"/>
            <a:ext cx="4343400" cy="3429000"/>
            <a:chOff x="0" y="0"/>
            <a:chExt cx="5419" cy="4339"/>
          </a:xfrm>
        </p:grpSpPr>
        <p:sp>
          <p:nvSpPr>
            <p:cNvPr id="28444" name="Freeform 10012"/>
            <p:cNvSpPr>
              <a:spLocks/>
            </p:cNvSpPr>
            <p:nvPr/>
          </p:nvSpPr>
          <p:spPr bwMode="auto">
            <a:xfrm>
              <a:off x="0" y="0"/>
              <a:ext cx="5419" cy="4339"/>
            </a:xfrm>
            <a:custGeom>
              <a:avLst/>
              <a:gdLst>
                <a:gd name="T0" fmla="*/ 5419 w 5419"/>
                <a:gd name="T1" fmla="*/ 4339 h 4339"/>
                <a:gd name="T2" fmla="*/ 0 w 5419"/>
                <a:gd name="T3" fmla="*/ 0 h 4339"/>
                <a:gd name="T4" fmla="*/ 0 w 5419"/>
                <a:gd name="T5" fmla="*/ 4339 h 4339"/>
                <a:gd name="T6" fmla="*/ 5419 w 5419"/>
                <a:gd name="T7" fmla="*/ 4339 h 4339"/>
              </a:gdLst>
              <a:ahLst/>
              <a:cxnLst>
                <a:cxn ang="0">
                  <a:pos x="T0" y="T1"/>
                </a:cxn>
                <a:cxn ang="0">
                  <a:pos x="T2" y="T3"/>
                </a:cxn>
                <a:cxn ang="0">
                  <a:pos x="T4" y="T5"/>
                </a:cxn>
                <a:cxn ang="0">
                  <a:pos x="T6" y="T7"/>
                </a:cxn>
              </a:cxnLst>
              <a:rect l="0" t="0" r="r" b="b"/>
              <a:pathLst>
                <a:path w="5419" h="4339">
                  <a:moveTo>
                    <a:pt x="5419" y="4339"/>
                  </a:moveTo>
                  <a:lnTo>
                    <a:pt x="0" y="0"/>
                  </a:lnTo>
                  <a:lnTo>
                    <a:pt x="0" y="4339"/>
                  </a:lnTo>
                  <a:lnTo>
                    <a:pt x="5419" y="43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5" name="Freeform 10013"/>
            <p:cNvSpPr>
              <a:spLocks/>
            </p:cNvSpPr>
            <p:nvPr/>
          </p:nvSpPr>
          <p:spPr bwMode="auto">
            <a:xfrm>
              <a:off x="0" y="0"/>
              <a:ext cx="5419" cy="4339"/>
            </a:xfrm>
            <a:custGeom>
              <a:avLst/>
              <a:gdLst>
                <a:gd name="T0" fmla="*/ 0 w 5419"/>
                <a:gd name="T1" fmla="*/ 0 h 4339"/>
                <a:gd name="T2" fmla="*/ 5419 w 5419"/>
                <a:gd name="T3" fmla="*/ 0 h 4339"/>
                <a:gd name="T4" fmla="*/ 5419 w 5419"/>
                <a:gd name="T5" fmla="*/ 4339 h 4339"/>
                <a:gd name="T6" fmla="*/ 0 w 5419"/>
                <a:gd name="T7" fmla="*/ 0 h 4339"/>
              </a:gdLst>
              <a:ahLst/>
              <a:cxnLst>
                <a:cxn ang="0">
                  <a:pos x="T0" y="T1"/>
                </a:cxn>
                <a:cxn ang="0">
                  <a:pos x="T2" y="T3"/>
                </a:cxn>
                <a:cxn ang="0">
                  <a:pos x="T4" y="T5"/>
                </a:cxn>
                <a:cxn ang="0">
                  <a:pos x="T6" y="T7"/>
                </a:cxn>
              </a:cxnLst>
              <a:rect l="0" t="0" r="r" b="b"/>
              <a:pathLst>
                <a:path w="5419" h="4339">
                  <a:moveTo>
                    <a:pt x="0" y="0"/>
                  </a:moveTo>
                  <a:lnTo>
                    <a:pt x="5419" y="0"/>
                  </a:lnTo>
                  <a:lnTo>
                    <a:pt x="5419" y="43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6" name="Freeform 10014"/>
            <p:cNvSpPr>
              <a:spLocks/>
            </p:cNvSpPr>
            <p:nvPr/>
          </p:nvSpPr>
          <p:spPr bwMode="auto">
            <a:xfrm>
              <a:off x="0" y="0"/>
              <a:ext cx="5419" cy="4339"/>
            </a:xfrm>
            <a:custGeom>
              <a:avLst/>
              <a:gdLst>
                <a:gd name="T0" fmla="*/ 5419 w 5419"/>
                <a:gd name="T1" fmla="*/ 4339 h 4339"/>
                <a:gd name="T2" fmla="*/ 0 w 5419"/>
                <a:gd name="T3" fmla="*/ 0 h 4339"/>
                <a:gd name="T4" fmla="*/ 0 w 5419"/>
                <a:gd name="T5" fmla="*/ 4339 h 4339"/>
                <a:gd name="T6" fmla="*/ 5419 w 5419"/>
                <a:gd name="T7" fmla="*/ 4339 h 4339"/>
              </a:gdLst>
              <a:ahLst/>
              <a:cxnLst>
                <a:cxn ang="0">
                  <a:pos x="T0" y="T1"/>
                </a:cxn>
                <a:cxn ang="0">
                  <a:pos x="T2" y="T3"/>
                </a:cxn>
                <a:cxn ang="0">
                  <a:pos x="T4" y="T5"/>
                </a:cxn>
                <a:cxn ang="0">
                  <a:pos x="T6" y="T7"/>
                </a:cxn>
              </a:cxnLst>
              <a:rect l="0" t="0" r="r" b="b"/>
              <a:pathLst>
                <a:path w="5419" h="4339">
                  <a:moveTo>
                    <a:pt x="5419" y="4339"/>
                  </a:moveTo>
                  <a:lnTo>
                    <a:pt x="0" y="0"/>
                  </a:lnTo>
                  <a:lnTo>
                    <a:pt x="0" y="4339"/>
                  </a:lnTo>
                  <a:lnTo>
                    <a:pt x="5419" y="43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7" name="Freeform 10015"/>
            <p:cNvSpPr>
              <a:spLocks/>
            </p:cNvSpPr>
            <p:nvPr/>
          </p:nvSpPr>
          <p:spPr bwMode="auto">
            <a:xfrm>
              <a:off x="0" y="0"/>
              <a:ext cx="5419" cy="4339"/>
            </a:xfrm>
            <a:custGeom>
              <a:avLst/>
              <a:gdLst>
                <a:gd name="T0" fmla="*/ 0 w 5419"/>
                <a:gd name="T1" fmla="*/ 0 h 4339"/>
                <a:gd name="T2" fmla="*/ 5419 w 5419"/>
                <a:gd name="T3" fmla="*/ 0 h 4339"/>
                <a:gd name="T4" fmla="*/ 5419 w 5419"/>
                <a:gd name="T5" fmla="*/ 4339 h 4339"/>
                <a:gd name="T6" fmla="*/ 0 w 5419"/>
                <a:gd name="T7" fmla="*/ 0 h 4339"/>
              </a:gdLst>
              <a:ahLst/>
              <a:cxnLst>
                <a:cxn ang="0">
                  <a:pos x="T0" y="T1"/>
                </a:cxn>
                <a:cxn ang="0">
                  <a:pos x="T2" y="T3"/>
                </a:cxn>
                <a:cxn ang="0">
                  <a:pos x="T4" y="T5"/>
                </a:cxn>
                <a:cxn ang="0">
                  <a:pos x="T6" y="T7"/>
                </a:cxn>
              </a:cxnLst>
              <a:rect l="0" t="0" r="r" b="b"/>
              <a:pathLst>
                <a:path w="5419" h="4339">
                  <a:moveTo>
                    <a:pt x="0" y="0"/>
                  </a:moveTo>
                  <a:lnTo>
                    <a:pt x="5419" y="0"/>
                  </a:lnTo>
                  <a:lnTo>
                    <a:pt x="5419" y="43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8" name="Rectangle 10016"/>
            <p:cNvSpPr>
              <a:spLocks noChangeArrowheads="1"/>
            </p:cNvSpPr>
            <p:nvPr/>
          </p:nvSpPr>
          <p:spPr bwMode="auto">
            <a:xfrm>
              <a:off x="1017" y="4044"/>
              <a:ext cx="8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X</a:t>
              </a:r>
              <a:endParaRPr lang="en-US"/>
            </a:p>
          </p:txBody>
        </p:sp>
        <p:sp>
          <p:nvSpPr>
            <p:cNvPr id="28449" name="Rectangle 10017"/>
            <p:cNvSpPr>
              <a:spLocks noChangeArrowheads="1"/>
            </p:cNvSpPr>
            <p:nvPr/>
          </p:nvSpPr>
          <p:spPr bwMode="auto">
            <a:xfrm>
              <a:off x="3937" y="3649"/>
              <a:ext cx="25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1200</a:t>
              </a:r>
              <a:endParaRPr lang="en-US"/>
            </a:p>
          </p:txBody>
        </p:sp>
        <p:sp>
          <p:nvSpPr>
            <p:cNvPr id="28450" name="Rectangle 10018"/>
            <p:cNvSpPr>
              <a:spLocks noChangeArrowheads="1"/>
            </p:cNvSpPr>
            <p:nvPr/>
          </p:nvSpPr>
          <p:spPr bwMode="auto">
            <a:xfrm>
              <a:off x="3314" y="3649"/>
              <a:ext cx="25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1000</a:t>
              </a:r>
              <a:endParaRPr lang="en-US"/>
            </a:p>
          </p:txBody>
        </p:sp>
        <p:sp>
          <p:nvSpPr>
            <p:cNvPr id="28451" name="Rectangle 10019"/>
            <p:cNvSpPr>
              <a:spLocks noChangeArrowheads="1"/>
            </p:cNvSpPr>
            <p:nvPr/>
          </p:nvSpPr>
          <p:spPr bwMode="auto">
            <a:xfrm>
              <a:off x="2737"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800</a:t>
              </a:r>
              <a:endParaRPr lang="en-US"/>
            </a:p>
          </p:txBody>
        </p:sp>
        <p:sp>
          <p:nvSpPr>
            <p:cNvPr id="28452" name="Rectangle 10020"/>
            <p:cNvSpPr>
              <a:spLocks noChangeArrowheads="1"/>
            </p:cNvSpPr>
            <p:nvPr/>
          </p:nvSpPr>
          <p:spPr bwMode="auto">
            <a:xfrm>
              <a:off x="2127"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600</a:t>
              </a:r>
              <a:endParaRPr lang="en-US"/>
            </a:p>
          </p:txBody>
        </p:sp>
        <p:sp>
          <p:nvSpPr>
            <p:cNvPr id="28453" name="Rectangle 10021"/>
            <p:cNvSpPr>
              <a:spLocks noChangeArrowheads="1"/>
            </p:cNvSpPr>
            <p:nvPr/>
          </p:nvSpPr>
          <p:spPr bwMode="auto">
            <a:xfrm>
              <a:off x="1517"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400</a:t>
              </a:r>
              <a:endParaRPr lang="en-US"/>
            </a:p>
          </p:txBody>
        </p:sp>
        <p:sp>
          <p:nvSpPr>
            <p:cNvPr id="28454" name="Rectangle 10022"/>
            <p:cNvSpPr>
              <a:spLocks noChangeArrowheads="1"/>
            </p:cNvSpPr>
            <p:nvPr/>
          </p:nvSpPr>
          <p:spPr bwMode="auto">
            <a:xfrm>
              <a:off x="895"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200</a:t>
              </a:r>
              <a:endParaRPr lang="en-US"/>
            </a:p>
          </p:txBody>
        </p:sp>
        <p:sp>
          <p:nvSpPr>
            <p:cNvPr id="28455" name="Rectangle 10023"/>
            <p:cNvSpPr>
              <a:spLocks noChangeArrowheads="1"/>
            </p:cNvSpPr>
            <p:nvPr/>
          </p:nvSpPr>
          <p:spPr bwMode="auto">
            <a:xfrm rot="16200000">
              <a:off x="334" y="3476"/>
              <a:ext cx="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Z</a:t>
              </a:r>
              <a:endParaRPr lang="en-US"/>
            </a:p>
          </p:txBody>
        </p:sp>
        <p:sp>
          <p:nvSpPr>
            <p:cNvPr id="28456" name="Rectangle 10024"/>
            <p:cNvSpPr>
              <a:spLocks noChangeArrowheads="1"/>
            </p:cNvSpPr>
            <p:nvPr/>
          </p:nvSpPr>
          <p:spPr bwMode="auto">
            <a:xfrm>
              <a:off x="600" y="125"/>
              <a:ext cx="29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1.000</a:t>
              </a:r>
              <a:endParaRPr lang="en-US"/>
            </a:p>
          </p:txBody>
        </p:sp>
        <p:sp>
          <p:nvSpPr>
            <p:cNvPr id="28457" name="Rectangle 10025"/>
            <p:cNvSpPr>
              <a:spLocks noChangeArrowheads="1"/>
            </p:cNvSpPr>
            <p:nvPr/>
          </p:nvSpPr>
          <p:spPr bwMode="auto">
            <a:xfrm>
              <a:off x="680" y="600"/>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.998</a:t>
              </a:r>
              <a:endParaRPr lang="en-US"/>
            </a:p>
          </p:txBody>
        </p:sp>
        <p:sp>
          <p:nvSpPr>
            <p:cNvPr id="28458" name="Rectangle 10026"/>
            <p:cNvSpPr>
              <a:spLocks noChangeArrowheads="1"/>
            </p:cNvSpPr>
            <p:nvPr/>
          </p:nvSpPr>
          <p:spPr bwMode="auto">
            <a:xfrm>
              <a:off x="680" y="1087"/>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.996</a:t>
              </a:r>
              <a:endParaRPr lang="en-US"/>
            </a:p>
          </p:txBody>
        </p:sp>
        <p:sp>
          <p:nvSpPr>
            <p:cNvPr id="28459" name="Rectangle 10027"/>
            <p:cNvSpPr>
              <a:spLocks noChangeArrowheads="1"/>
            </p:cNvSpPr>
            <p:nvPr/>
          </p:nvSpPr>
          <p:spPr bwMode="auto">
            <a:xfrm>
              <a:off x="680" y="1575"/>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.994</a:t>
              </a:r>
              <a:endParaRPr lang="en-US"/>
            </a:p>
          </p:txBody>
        </p:sp>
        <p:sp>
          <p:nvSpPr>
            <p:cNvPr id="28460" name="Rectangle 10028"/>
            <p:cNvSpPr>
              <a:spLocks noChangeArrowheads="1"/>
            </p:cNvSpPr>
            <p:nvPr/>
          </p:nvSpPr>
          <p:spPr bwMode="auto">
            <a:xfrm>
              <a:off x="680" y="2050"/>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.992</a:t>
              </a:r>
              <a:endParaRPr lang="en-US"/>
            </a:p>
          </p:txBody>
        </p:sp>
        <p:sp>
          <p:nvSpPr>
            <p:cNvPr id="28461" name="Rectangle 10029"/>
            <p:cNvSpPr>
              <a:spLocks noChangeArrowheads="1"/>
            </p:cNvSpPr>
            <p:nvPr/>
          </p:nvSpPr>
          <p:spPr bwMode="auto">
            <a:xfrm>
              <a:off x="680" y="2537"/>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.990</a:t>
              </a:r>
              <a:endParaRPr lang="en-US"/>
            </a:p>
          </p:txBody>
        </p:sp>
        <p:sp>
          <p:nvSpPr>
            <p:cNvPr id="28462" name="Rectangle 10030"/>
            <p:cNvSpPr>
              <a:spLocks noChangeArrowheads="1"/>
            </p:cNvSpPr>
            <p:nvPr/>
          </p:nvSpPr>
          <p:spPr bwMode="auto">
            <a:xfrm>
              <a:off x="680" y="3024"/>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.988</a:t>
              </a:r>
              <a:endParaRPr lang="en-US"/>
            </a:p>
          </p:txBody>
        </p:sp>
        <p:sp>
          <p:nvSpPr>
            <p:cNvPr id="28463" name="Rectangle 10031"/>
            <p:cNvSpPr>
              <a:spLocks noChangeArrowheads="1"/>
            </p:cNvSpPr>
            <p:nvPr/>
          </p:nvSpPr>
          <p:spPr bwMode="auto">
            <a:xfrm>
              <a:off x="680" y="3432"/>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.986</a:t>
              </a:r>
              <a:endParaRPr lang="en-US"/>
            </a:p>
          </p:txBody>
        </p:sp>
        <p:sp>
          <p:nvSpPr>
            <p:cNvPr id="28464" name="Rectangle 10032"/>
            <p:cNvSpPr>
              <a:spLocks noChangeArrowheads="1"/>
            </p:cNvSpPr>
            <p:nvPr/>
          </p:nvSpPr>
          <p:spPr bwMode="auto">
            <a:xfrm>
              <a:off x="4412" y="3444"/>
              <a:ext cx="6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Rsq = 0.6211 </a:t>
              </a:r>
              <a:endParaRPr lang="en-US"/>
            </a:p>
          </p:txBody>
        </p:sp>
        <p:sp>
          <p:nvSpPr>
            <p:cNvPr id="28465" name="Line 10033"/>
            <p:cNvSpPr>
              <a:spLocks noChangeShapeType="1"/>
            </p:cNvSpPr>
            <p:nvPr/>
          </p:nvSpPr>
          <p:spPr bwMode="auto">
            <a:xfrm>
              <a:off x="4095"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6" name="Line 10034"/>
            <p:cNvSpPr>
              <a:spLocks noChangeShapeType="1"/>
            </p:cNvSpPr>
            <p:nvPr/>
          </p:nvSpPr>
          <p:spPr bwMode="auto">
            <a:xfrm>
              <a:off x="3484"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7" name="Line 10035"/>
            <p:cNvSpPr>
              <a:spLocks noChangeShapeType="1"/>
            </p:cNvSpPr>
            <p:nvPr/>
          </p:nvSpPr>
          <p:spPr bwMode="auto">
            <a:xfrm>
              <a:off x="2862"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8" name="Line 10036"/>
            <p:cNvSpPr>
              <a:spLocks noChangeShapeType="1"/>
            </p:cNvSpPr>
            <p:nvPr/>
          </p:nvSpPr>
          <p:spPr bwMode="auto">
            <a:xfrm>
              <a:off x="2251"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9" name="Line 10037"/>
            <p:cNvSpPr>
              <a:spLocks noChangeShapeType="1"/>
            </p:cNvSpPr>
            <p:nvPr/>
          </p:nvSpPr>
          <p:spPr bwMode="auto">
            <a:xfrm>
              <a:off x="1629"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0" name="Line 10038"/>
            <p:cNvSpPr>
              <a:spLocks noChangeShapeType="1"/>
            </p:cNvSpPr>
            <p:nvPr/>
          </p:nvSpPr>
          <p:spPr bwMode="auto">
            <a:xfrm>
              <a:off x="1018"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1" name="Line 10039"/>
            <p:cNvSpPr>
              <a:spLocks noChangeShapeType="1"/>
            </p:cNvSpPr>
            <p:nvPr/>
          </p:nvSpPr>
          <p:spPr bwMode="auto">
            <a:xfrm>
              <a:off x="984" y="21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 name="Line 10040"/>
            <p:cNvSpPr>
              <a:spLocks noChangeShapeType="1"/>
            </p:cNvSpPr>
            <p:nvPr/>
          </p:nvSpPr>
          <p:spPr bwMode="auto">
            <a:xfrm>
              <a:off x="984" y="70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 name="Line 10041"/>
            <p:cNvSpPr>
              <a:spLocks noChangeShapeType="1"/>
            </p:cNvSpPr>
            <p:nvPr/>
          </p:nvSpPr>
          <p:spPr bwMode="auto">
            <a:xfrm>
              <a:off x="984" y="1178"/>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4" name="Line 10042"/>
            <p:cNvSpPr>
              <a:spLocks noChangeShapeType="1"/>
            </p:cNvSpPr>
            <p:nvPr/>
          </p:nvSpPr>
          <p:spPr bwMode="auto">
            <a:xfrm>
              <a:off x="984" y="166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5" name="Line 10043"/>
            <p:cNvSpPr>
              <a:spLocks noChangeShapeType="1"/>
            </p:cNvSpPr>
            <p:nvPr/>
          </p:nvSpPr>
          <p:spPr bwMode="auto">
            <a:xfrm>
              <a:off x="984" y="215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6" name="Line 10044"/>
            <p:cNvSpPr>
              <a:spLocks noChangeShapeType="1"/>
            </p:cNvSpPr>
            <p:nvPr/>
          </p:nvSpPr>
          <p:spPr bwMode="auto">
            <a:xfrm>
              <a:off x="984" y="2639"/>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7" name="Line 10045"/>
            <p:cNvSpPr>
              <a:spLocks noChangeShapeType="1"/>
            </p:cNvSpPr>
            <p:nvPr/>
          </p:nvSpPr>
          <p:spPr bwMode="auto">
            <a:xfrm>
              <a:off x="984" y="311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8" name="Line 10046"/>
            <p:cNvSpPr>
              <a:spLocks noChangeShapeType="1"/>
            </p:cNvSpPr>
            <p:nvPr/>
          </p:nvSpPr>
          <p:spPr bwMode="auto">
            <a:xfrm>
              <a:off x="984" y="360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9" name="Freeform 10047"/>
            <p:cNvSpPr>
              <a:spLocks/>
            </p:cNvSpPr>
            <p:nvPr/>
          </p:nvSpPr>
          <p:spPr bwMode="auto">
            <a:xfrm>
              <a:off x="1018" y="215"/>
              <a:ext cx="3077" cy="3387"/>
            </a:xfrm>
            <a:custGeom>
              <a:avLst/>
              <a:gdLst>
                <a:gd name="T0" fmla="*/ 3077 w 3077"/>
                <a:gd name="T1" fmla="*/ 3387 h 3387"/>
                <a:gd name="T2" fmla="*/ 0 w 3077"/>
                <a:gd name="T3" fmla="*/ 0 h 3387"/>
                <a:gd name="T4" fmla="*/ 0 w 3077"/>
                <a:gd name="T5" fmla="*/ 3387 h 3387"/>
                <a:gd name="T6" fmla="*/ 3077 w 3077"/>
                <a:gd name="T7" fmla="*/ 3387 h 3387"/>
              </a:gdLst>
              <a:ahLst/>
              <a:cxnLst>
                <a:cxn ang="0">
                  <a:pos x="T0" y="T1"/>
                </a:cxn>
                <a:cxn ang="0">
                  <a:pos x="T2" y="T3"/>
                </a:cxn>
                <a:cxn ang="0">
                  <a:pos x="T4" y="T5"/>
                </a:cxn>
                <a:cxn ang="0">
                  <a:pos x="T6" y="T7"/>
                </a:cxn>
              </a:cxnLst>
              <a:rect l="0" t="0" r="r" b="b"/>
              <a:pathLst>
                <a:path w="3077" h="3387">
                  <a:moveTo>
                    <a:pt x="3077" y="3387"/>
                  </a:moveTo>
                  <a:lnTo>
                    <a:pt x="0" y="0"/>
                  </a:lnTo>
                  <a:lnTo>
                    <a:pt x="0" y="3387"/>
                  </a:lnTo>
                  <a:lnTo>
                    <a:pt x="3077" y="3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80" name="Freeform 10048"/>
            <p:cNvSpPr>
              <a:spLocks/>
            </p:cNvSpPr>
            <p:nvPr/>
          </p:nvSpPr>
          <p:spPr bwMode="auto">
            <a:xfrm>
              <a:off x="1018" y="215"/>
              <a:ext cx="3077" cy="3387"/>
            </a:xfrm>
            <a:custGeom>
              <a:avLst/>
              <a:gdLst>
                <a:gd name="T0" fmla="*/ 0 w 3077"/>
                <a:gd name="T1" fmla="*/ 0 h 3387"/>
                <a:gd name="T2" fmla="*/ 3077 w 3077"/>
                <a:gd name="T3" fmla="*/ 0 h 3387"/>
                <a:gd name="T4" fmla="*/ 3077 w 3077"/>
                <a:gd name="T5" fmla="*/ 3387 h 3387"/>
                <a:gd name="T6" fmla="*/ 0 w 3077"/>
                <a:gd name="T7" fmla="*/ 0 h 3387"/>
              </a:gdLst>
              <a:ahLst/>
              <a:cxnLst>
                <a:cxn ang="0">
                  <a:pos x="T0" y="T1"/>
                </a:cxn>
                <a:cxn ang="0">
                  <a:pos x="T2" y="T3"/>
                </a:cxn>
                <a:cxn ang="0">
                  <a:pos x="T4" y="T5"/>
                </a:cxn>
                <a:cxn ang="0">
                  <a:pos x="T6" y="T7"/>
                </a:cxn>
              </a:cxnLst>
              <a:rect l="0" t="0" r="r" b="b"/>
              <a:pathLst>
                <a:path w="3077" h="3387">
                  <a:moveTo>
                    <a:pt x="0" y="0"/>
                  </a:moveTo>
                  <a:lnTo>
                    <a:pt x="3077" y="0"/>
                  </a:lnTo>
                  <a:lnTo>
                    <a:pt x="3077" y="338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81" name="Rectangle 10049"/>
            <p:cNvSpPr>
              <a:spLocks noChangeArrowheads="1"/>
            </p:cNvSpPr>
            <p:nvPr/>
          </p:nvSpPr>
          <p:spPr bwMode="auto">
            <a:xfrm>
              <a:off x="1018" y="215"/>
              <a:ext cx="3077" cy="3387"/>
            </a:xfrm>
            <a:prstGeom prst="rect">
              <a:avLst/>
            </a:prstGeom>
            <a:noFill/>
            <a:ln w="698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2" name="Rectangle 10050"/>
            <p:cNvSpPr>
              <a:spLocks noChangeArrowheads="1"/>
            </p:cNvSpPr>
            <p:nvPr/>
          </p:nvSpPr>
          <p:spPr bwMode="auto">
            <a:xfrm>
              <a:off x="264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3" name="Rectangle 10051"/>
            <p:cNvSpPr>
              <a:spLocks noChangeArrowheads="1"/>
            </p:cNvSpPr>
            <p:nvPr/>
          </p:nvSpPr>
          <p:spPr bwMode="auto">
            <a:xfrm>
              <a:off x="2330" y="75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4" name="Rectangle 10052"/>
            <p:cNvSpPr>
              <a:spLocks noChangeArrowheads="1"/>
            </p:cNvSpPr>
            <p:nvPr/>
          </p:nvSpPr>
          <p:spPr bwMode="auto">
            <a:xfrm>
              <a:off x="2625"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5" name="Rectangle 10053"/>
            <p:cNvSpPr>
              <a:spLocks noChangeArrowheads="1"/>
            </p:cNvSpPr>
            <p:nvPr/>
          </p:nvSpPr>
          <p:spPr bwMode="auto">
            <a:xfrm>
              <a:off x="2658" y="657"/>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6" name="Rectangle 10054"/>
            <p:cNvSpPr>
              <a:spLocks noChangeArrowheads="1"/>
            </p:cNvSpPr>
            <p:nvPr/>
          </p:nvSpPr>
          <p:spPr bwMode="auto">
            <a:xfrm>
              <a:off x="2749"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7" name="Rectangle 10055"/>
            <p:cNvSpPr>
              <a:spLocks noChangeArrowheads="1"/>
            </p:cNvSpPr>
            <p:nvPr/>
          </p:nvSpPr>
          <p:spPr bwMode="auto">
            <a:xfrm>
              <a:off x="2862"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8" name="Rectangle 10056"/>
            <p:cNvSpPr>
              <a:spLocks noChangeArrowheads="1"/>
            </p:cNvSpPr>
            <p:nvPr/>
          </p:nvSpPr>
          <p:spPr bwMode="auto">
            <a:xfrm>
              <a:off x="2975"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9" name="Rectangle 10057"/>
            <p:cNvSpPr>
              <a:spLocks noChangeArrowheads="1"/>
            </p:cNvSpPr>
            <p:nvPr/>
          </p:nvSpPr>
          <p:spPr bwMode="auto">
            <a:xfrm>
              <a:off x="2772"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0" name="Rectangle 10058"/>
            <p:cNvSpPr>
              <a:spLocks noChangeArrowheads="1"/>
            </p:cNvSpPr>
            <p:nvPr/>
          </p:nvSpPr>
          <p:spPr bwMode="auto">
            <a:xfrm>
              <a:off x="2828"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1" name="Rectangle 10059"/>
            <p:cNvSpPr>
              <a:spLocks noChangeArrowheads="1"/>
            </p:cNvSpPr>
            <p:nvPr/>
          </p:nvSpPr>
          <p:spPr bwMode="auto">
            <a:xfrm>
              <a:off x="2726" y="63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2" name="Rectangle 10060"/>
            <p:cNvSpPr>
              <a:spLocks noChangeArrowheads="1"/>
            </p:cNvSpPr>
            <p:nvPr/>
          </p:nvSpPr>
          <p:spPr bwMode="auto">
            <a:xfrm>
              <a:off x="2432" y="702"/>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3" name="Rectangle 10061"/>
            <p:cNvSpPr>
              <a:spLocks noChangeArrowheads="1"/>
            </p:cNvSpPr>
            <p:nvPr/>
          </p:nvSpPr>
          <p:spPr bwMode="auto">
            <a:xfrm>
              <a:off x="2670"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4" name="Rectangle 10062"/>
            <p:cNvSpPr>
              <a:spLocks noChangeArrowheads="1"/>
            </p:cNvSpPr>
            <p:nvPr/>
          </p:nvSpPr>
          <p:spPr bwMode="auto">
            <a:xfrm>
              <a:off x="2998"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5" name="Rectangle 10063"/>
            <p:cNvSpPr>
              <a:spLocks noChangeArrowheads="1"/>
            </p:cNvSpPr>
            <p:nvPr/>
          </p:nvSpPr>
          <p:spPr bwMode="auto">
            <a:xfrm>
              <a:off x="2398"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6" name="Rectangle 10064"/>
            <p:cNvSpPr>
              <a:spLocks noChangeArrowheads="1"/>
            </p:cNvSpPr>
            <p:nvPr/>
          </p:nvSpPr>
          <p:spPr bwMode="auto">
            <a:xfrm>
              <a:off x="2511" y="668"/>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7" name="Rectangle 10065"/>
            <p:cNvSpPr>
              <a:spLocks noChangeArrowheads="1"/>
            </p:cNvSpPr>
            <p:nvPr/>
          </p:nvSpPr>
          <p:spPr bwMode="auto">
            <a:xfrm>
              <a:off x="268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8" name="Rectangle 10066"/>
            <p:cNvSpPr>
              <a:spLocks noChangeArrowheads="1"/>
            </p:cNvSpPr>
            <p:nvPr/>
          </p:nvSpPr>
          <p:spPr bwMode="auto">
            <a:xfrm>
              <a:off x="2726"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9" name="Rectangle 10067"/>
            <p:cNvSpPr>
              <a:spLocks noChangeArrowheads="1"/>
            </p:cNvSpPr>
            <p:nvPr/>
          </p:nvSpPr>
          <p:spPr bwMode="auto">
            <a:xfrm>
              <a:off x="281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0" name="Rectangle 10068"/>
            <p:cNvSpPr>
              <a:spLocks noChangeArrowheads="1"/>
            </p:cNvSpPr>
            <p:nvPr/>
          </p:nvSpPr>
          <p:spPr bwMode="auto">
            <a:xfrm>
              <a:off x="2919"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1" name="Rectangle 10069"/>
            <p:cNvSpPr>
              <a:spLocks noChangeArrowheads="1"/>
            </p:cNvSpPr>
            <p:nvPr/>
          </p:nvSpPr>
          <p:spPr bwMode="auto">
            <a:xfrm>
              <a:off x="2591"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2" name="Rectangle 10070"/>
            <p:cNvSpPr>
              <a:spLocks noChangeArrowheads="1"/>
            </p:cNvSpPr>
            <p:nvPr/>
          </p:nvSpPr>
          <p:spPr bwMode="auto">
            <a:xfrm>
              <a:off x="2839"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3" name="Rectangle 10071"/>
            <p:cNvSpPr>
              <a:spLocks noChangeArrowheads="1"/>
            </p:cNvSpPr>
            <p:nvPr/>
          </p:nvSpPr>
          <p:spPr bwMode="auto">
            <a:xfrm>
              <a:off x="2806"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4" name="Rectangle 10072"/>
            <p:cNvSpPr>
              <a:spLocks noChangeArrowheads="1"/>
            </p:cNvSpPr>
            <p:nvPr/>
          </p:nvSpPr>
          <p:spPr bwMode="auto">
            <a:xfrm>
              <a:off x="2376" y="680"/>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5" name="Rectangle 10073"/>
            <p:cNvSpPr>
              <a:spLocks noChangeArrowheads="1"/>
            </p:cNvSpPr>
            <p:nvPr/>
          </p:nvSpPr>
          <p:spPr bwMode="auto">
            <a:xfrm>
              <a:off x="267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6" name="Rectangle 10074"/>
            <p:cNvSpPr>
              <a:spLocks noChangeArrowheads="1"/>
            </p:cNvSpPr>
            <p:nvPr/>
          </p:nvSpPr>
          <p:spPr bwMode="auto">
            <a:xfrm>
              <a:off x="2930"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7" name="Rectangle 10075"/>
            <p:cNvSpPr>
              <a:spLocks noChangeArrowheads="1"/>
            </p:cNvSpPr>
            <p:nvPr/>
          </p:nvSpPr>
          <p:spPr bwMode="auto">
            <a:xfrm>
              <a:off x="2410"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8" name="Rectangle 10076"/>
            <p:cNvSpPr>
              <a:spLocks noChangeArrowheads="1"/>
            </p:cNvSpPr>
            <p:nvPr/>
          </p:nvSpPr>
          <p:spPr bwMode="auto">
            <a:xfrm>
              <a:off x="2794"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9" name="Rectangle 10077"/>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0" name="Rectangle 10078"/>
            <p:cNvSpPr>
              <a:spLocks noChangeArrowheads="1"/>
            </p:cNvSpPr>
            <p:nvPr/>
          </p:nvSpPr>
          <p:spPr bwMode="auto">
            <a:xfrm>
              <a:off x="2330"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1" name="Rectangle 10079"/>
            <p:cNvSpPr>
              <a:spLocks noChangeArrowheads="1"/>
            </p:cNvSpPr>
            <p:nvPr/>
          </p:nvSpPr>
          <p:spPr bwMode="auto">
            <a:xfrm>
              <a:off x="2602"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2" name="Rectangle 10080"/>
            <p:cNvSpPr>
              <a:spLocks noChangeArrowheads="1"/>
            </p:cNvSpPr>
            <p:nvPr/>
          </p:nvSpPr>
          <p:spPr bwMode="auto">
            <a:xfrm>
              <a:off x="2885"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3" name="Rectangle 10081"/>
            <p:cNvSpPr>
              <a:spLocks noChangeArrowheads="1"/>
            </p:cNvSpPr>
            <p:nvPr/>
          </p:nvSpPr>
          <p:spPr bwMode="auto">
            <a:xfrm>
              <a:off x="1821" y="98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4" name="Rectangle 10082"/>
            <p:cNvSpPr>
              <a:spLocks noChangeArrowheads="1"/>
            </p:cNvSpPr>
            <p:nvPr/>
          </p:nvSpPr>
          <p:spPr bwMode="auto">
            <a:xfrm>
              <a:off x="1946" y="872"/>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5" name="Rectangle 10083"/>
            <p:cNvSpPr>
              <a:spLocks noChangeArrowheads="1"/>
            </p:cNvSpPr>
            <p:nvPr/>
          </p:nvSpPr>
          <p:spPr bwMode="auto">
            <a:xfrm>
              <a:off x="2070" y="83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6" name="Rectangle 10084"/>
            <p:cNvSpPr>
              <a:spLocks noChangeArrowheads="1"/>
            </p:cNvSpPr>
            <p:nvPr/>
          </p:nvSpPr>
          <p:spPr bwMode="auto">
            <a:xfrm>
              <a:off x="2398" y="668"/>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7" name="Rectangle 10085"/>
            <p:cNvSpPr>
              <a:spLocks noChangeArrowheads="1"/>
            </p:cNvSpPr>
            <p:nvPr/>
          </p:nvSpPr>
          <p:spPr bwMode="auto">
            <a:xfrm>
              <a:off x="2534"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8" name="Rectangle 10086"/>
            <p:cNvSpPr>
              <a:spLocks noChangeArrowheads="1"/>
            </p:cNvSpPr>
            <p:nvPr/>
          </p:nvSpPr>
          <p:spPr bwMode="auto">
            <a:xfrm>
              <a:off x="2602" y="71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9" name="Rectangle 10087"/>
            <p:cNvSpPr>
              <a:spLocks noChangeArrowheads="1"/>
            </p:cNvSpPr>
            <p:nvPr/>
          </p:nvSpPr>
          <p:spPr bwMode="auto">
            <a:xfrm>
              <a:off x="2839"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0" name="Rectangle 10088"/>
            <p:cNvSpPr>
              <a:spLocks noChangeArrowheads="1"/>
            </p:cNvSpPr>
            <p:nvPr/>
          </p:nvSpPr>
          <p:spPr bwMode="auto">
            <a:xfrm>
              <a:off x="2839"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1" name="Rectangle 10089"/>
            <p:cNvSpPr>
              <a:spLocks noChangeArrowheads="1"/>
            </p:cNvSpPr>
            <p:nvPr/>
          </p:nvSpPr>
          <p:spPr bwMode="auto">
            <a:xfrm>
              <a:off x="1889" y="92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2" name="Rectangle 10090"/>
            <p:cNvSpPr>
              <a:spLocks noChangeArrowheads="1"/>
            </p:cNvSpPr>
            <p:nvPr/>
          </p:nvSpPr>
          <p:spPr bwMode="auto">
            <a:xfrm>
              <a:off x="1833" y="99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3" name="Rectangle 10091"/>
            <p:cNvSpPr>
              <a:spLocks noChangeArrowheads="1"/>
            </p:cNvSpPr>
            <p:nvPr/>
          </p:nvSpPr>
          <p:spPr bwMode="auto">
            <a:xfrm>
              <a:off x="1606" y="1223"/>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4" name="Rectangle 10092"/>
            <p:cNvSpPr>
              <a:spLocks noChangeArrowheads="1"/>
            </p:cNvSpPr>
            <p:nvPr/>
          </p:nvSpPr>
          <p:spPr bwMode="auto">
            <a:xfrm>
              <a:off x="1787" y="1031"/>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5" name="Rectangle 10093"/>
            <p:cNvSpPr>
              <a:spLocks noChangeArrowheads="1"/>
            </p:cNvSpPr>
            <p:nvPr/>
          </p:nvSpPr>
          <p:spPr bwMode="auto">
            <a:xfrm>
              <a:off x="2647"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6" name="Rectangle 10094"/>
            <p:cNvSpPr>
              <a:spLocks noChangeArrowheads="1"/>
            </p:cNvSpPr>
            <p:nvPr/>
          </p:nvSpPr>
          <p:spPr bwMode="auto">
            <a:xfrm>
              <a:off x="2466"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7" name="Rectangle 10095"/>
            <p:cNvSpPr>
              <a:spLocks noChangeArrowheads="1"/>
            </p:cNvSpPr>
            <p:nvPr/>
          </p:nvSpPr>
          <p:spPr bwMode="auto">
            <a:xfrm>
              <a:off x="3043"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8" name="Rectangle 10096"/>
            <p:cNvSpPr>
              <a:spLocks noChangeArrowheads="1"/>
            </p:cNvSpPr>
            <p:nvPr/>
          </p:nvSpPr>
          <p:spPr bwMode="auto">
            <a:xfrm>
              <a:off x="2636"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9" name="Rectangle 10097"/>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0" name="Rectangle 10098"/>
            <p:cNvSpPr>
              <a:spLocks noChangeArrowheads="1"/>
            </p:cNvSpPr>
            <p:nvPr/>
          </p:nvSpPr>
          <p:spPr bwMode="auto">
            <a:xfrm>
              <a:off x="2545" y="657"/>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1" name="Rectangle 10099"/>
            <p:cNvSpPr>
              <a:spLocks noChangeArrowheads="1"/>
            </p:cNvSpPr>
            <p:nvPr/>
          </p:nvSpPr>
          <p:spPr bwMode="auto">
            <a:xfrm>
              <a:off x="259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2" name="Rectangle 10100"/>
            <p:cNvSpPr>
              <a:spLocks noChangeArrowheads="1"/>
            </p:cNvSpPr>
            <p:nvPr/>
          </p:nvSpPr>
          <p:spPr bwMode="auto">
            <a:xfrm>
              <a:off x="2862"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3" name="Rectangle 10101"/>
            <p:cNvSpPr>
              <a:spLocks noChangeArrowheads="1"/>
            </p:cNvSpPr>
            <p:nvPr/>
          </p:nvSpPr>
          <p:spPr bwMode="auto">
            <a:xfrm>
              <a:off x="2500"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4" name="Rectangle 10102"/>
            <p:cNvSpPr>
              <a:spLocks noChangeArrowheads="1"/>
            </p:cNvSpPr>
            <p:nvPr/>
          </p:nvSpPr>
          <p:spPr bwMode="auto">
            <a:xfrm>
              <a:off x="2557"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5" name="Rectangle 10103"/>
            <p:cNvSpPr>
              <a:spLocks noChangeArrowheads="1"/>
            </p:cNvSpPr>
            <p:nvPr/>
          </p:nvSpPr>
          <p:spPr bwMode="auto">
            <a:xfrm>
              <a:off x="2636"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6" name="Rectangle 10104"/>
            <p:cNvSpPr>
              <a:spLocks noChangeArrowheads="1"/>
            </p:cNvSpPr>
            <p:nvPr/>
          </p:nvSpPr>
          <p:spPr bwMode="auto">
            <a:xfrm>
              <a:off x="2658"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7" name="Rectangle 10105"/>
            <p:cNvSpPr>
              <a:spLocks noChangeArrowheads="1"/>
            </p:cNvSpPr>
            <p:nvPr/>
          </p:nvSpPr>
          <p:spPr bwMode="auto">
            <a:xfrm>
              <a:off x="2545" y="64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8" name="Rectangle 10106"/>
            <p:cNvSpPr>
              <a:spLocks noChangeArrowheads="1"/>
            </p:cNvSpPr>
            <p:nvPr/>
          </p:nvSpPr>
          <p:spPr bwMode="auto">
            <a:xfrm>
              <a:off x="2613"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9" name="Rectangle 10107"/>
            <p:cNvSpPr>
              <a:spLocks noChangeArrowheads="1"/>
            </p:cNvSpPr>
            <p:nvPr/>
          </p:nvSpPr>
          <p:spPr bwMode="auto">
            <a:xfrm>
              <a:off x="2025" y="83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0" name="Rectangle 10108"/>
            <p:cNvSpPr>
              <a:spLocks noChangeArrowheads="1"/>
            </p:cNvSpPr>
            <p:nvPr/>
          </p:nvSpPr>
          <p:spPr bwMode="auto">
            <a:xfrm>
              <a:off x="2444" y="691"/>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1" name="Rectangle 10109"/>
            <p:cNvSpPr>
              <a:spLocks noChangeArrowheads="1"/>
            </p:cNvSpPr>
            <p:nvPr/>
          </p:nvSpPr>
          <p:spPr bwMode="auto">
            <a:xfrm>
              <a:off x="2511"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2" name="Rectangle 10110"/>
            <p:cNvSpPr>
              <a:spLocks noChangeArrowheads="1"/>
            </p:cNvSpPr>
            <p:nvPr/>
          </p:nvSpPr>
          <p:spPr bwMode="auto">
            <a:xfrm>
              <a:off x="255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3" name="Rectangle 10111"/>
            <p:cNvSpPr>
              <a:spLocks noChangeArrowheads="1"/>
            </p:cNvSpPr>
            <p:nvPr/>
          </p:nvSpPr>
          <p:spPr bwMode="auto">
            <a:xfrm>
              <a:off x="268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4" name="Rectangle 10112"/>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5" name="Rectangle 10113"/>
            <p:cNvSpPr>
              <a:spLocks noChangeArrowheads="1"/>
            </p:cNvSpPr>
            <p:nvPr/>
          </p:nvSpPr>
          <p:spPr bwMode="auto">
            <a:xfrm>
              <a:off x="2557" y="680"/>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6" name="Rectangle 10114"/>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7" name="Rectangle 10115"/>
            <p:cNvSpPr>
              <a:spLocks noChangeArrowheads="1"/>
            </p:cNvSpPr>
            <p:nvPr/>
          </p:nvSpPr>
          <p:spPr bwMode="auto">
            <a:xfrm>
              <a:off x="2070" y="75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8" name="Rectangle 10116"/>
            <p:cNvSpPr>
              <a:spLocks noChangeArrowheads="1"/>
            </p:cNvSpPr>
            <p:nvPr/>
          </p:nvSpPr>
          <p:spPr bwMode="auto">
            <a:xfrm>
              <a:off x="255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9" name="Rectangle 10117"/>
            <p:cNvSpPr>
              <a:spLocks noChangeArrowheads="1"/>
            </p:cNvSpPr>
            <p:nvPr/>
          </p:nvSpPr>
          <p:spPr bwMode="auto">
            <a:xfrm>
              <a:off x="278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0" name="Rectangle 10118"/>
            <p:cNvSpPr>
              <a:spLocks noChangeArrowheads="1"/>
            </p:cNvSpPr>
            <p:nvPr/>
          </p:nvSpPr>
          <p:spPr bwMode="auto">
            <a:xfrm>
              <a:off x="2794"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1" name="Rectangle 10119"/>
            <p:cNvSpPr>
              <a:spLocks noChangeArrowheads="1"/>
            </p:cNvSpPr>
            <p:nvPr/>
          </p:nvSpPr>
          <p:spPr bwMode="auto">
            <a:xfrm>
              <a:off x="244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2" name="Rectangle 10120"/>
            <p:cNvSpPr>
              <a:spLocks noChangeArrowheads="1"/>
            </p:cNvSpPr>
            <p:nvPr/>
          </p:nvSpPr>
          <p:spPr bwMode="auto">
            <a:xfrm>
              <a:off x="2828"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3" name="Rectangle 10121"/>
            <p:cNvSpPr>
              <a:spLocks noChangeArrowheads="1"/>
            </p:cNvSpPr>
            <p:nvPr/>
          </p:nvSpPr>
          <p:spPr bwMode="auto">
            <a:xfrm>
              <a:off x="2330" y="64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4" name="Rectangle 10122"/>
            <p:cNvSpPr>
              <a:spLocks noChangeArrowheads="1"/>
            </p:cNvSpPr>
            <p:nvPr/>
          </p:nvSpPr>
          <p:spPr bwMode="auto">
            <a:xfrm>
              <a:off x="2545"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5" name="Rectangle 10123"/>
            <p:cNvSpPr>
              <a:spLocks noChangeArrowheads="1"/>
            </p:cNvSpPr>
            <p:nvPr/>
          </p:nvSpPr>
          <p:spPr bwMode="auto">
            <a:xfrm>
              <a:off x="2398" y="623"/>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6" name="Rectangle 10124"/>
            <p:cNvSpPr>
              <a:spLocks noChangeArrowheads="1"/>
            </p:cNvSpPr>
            <p:nvPr/>
          </p:nvSpPr>
          <p:spPr bwMode="auto">
            <a:xfrm>
              <a:off x="2557"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7" name="Rectangle 10125"/>
            <p:cNvSpPr>
              <a:spLocks noChangeArrowheads="1"/>
            </p:cNvSpPr>
            <p:nvPr/>
          </p:nvSpPr>
          <p:spPr bwMode="auto">
            <a:xfrm>
              <a:off x="2444"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8" name="Rectangle 10126"/>
            <p:cNvSpPr>
              <a:spLocks noChangeArrowheads="1"/>
            </p:cNvSpPr>
            <p:nvPr/>
          </p:nvSpPr>
          <p:spPr bwMode="auto">
            <a:xfrm>
              <a:off x="1753" y="97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9" name="Rectangle 10127"/>
            <p:cNvSpPr>
              <a:spLocks noChangeArrowheads="1"/>
            </p:cNvSpPr>
            <p:nvPr/>
          </p:nvSpPr>
          <p:spPr bwMode="auto">
            <a:xfrm>
              <a:off x="2523"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0" name="Rectangle 10128"/>
            <p:cNvSpPr>
              <a:spLocks noChangeArrowheads="1"/>
            </p:cNvSpPr>
            <p:nvPr/>
          </p:nvSpPr>
          <p:spPr bwMode="auto">
            <a:xfrm>
              <a:off x="2229" y="74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1" name="Rectangle 10129"/>
            <p:cNvSpPr>
              <a:spLocks noChangeArrowheads="1"/>
            </p:cNvSpPr>
            <p:nvPr/>
          </p:nvSpPr>
          <p:spPr bwMode="auto">
            <a:xfrm>
              <a:off x="2523"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2" name="Rectangle 10130"/>
            <p:cNvSpPr>
              <a:spLocks noChangeArrowheads="1"/>
            </p:cNvSpPr>
            <p:nvPr/>
          </p:nvSpPr>
          <p:spPr bwMode="auto">
            <a:xfrm>
              <a:off x="2568"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3" name="Rectangle 10131"/>
            <p:cNvSpPr>
              <a:spLocks noChangeArrowheads="1"/>
            </p:cNvSpPr>
            <p:nvPr/>
          </p:nvSpPr>
          <p:spPr bwMode="auto">
            <a:xfrm>
              <a:off x="2704"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4" name="Rectangle 10132"/>
            <p:cNvSpPr>
              <a:spLocks noChangeArrowheads="1"/>
            </p:cNvSpPr>
            <p:nvPr/>
          </p:nvSpPr>
          <p:spPr bwMode="auto">
            <a:xfrm>
              <a:off x="267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5" name="Rectangle 10133"/>
            <p:cNvSpPr>
              <a:spLocks noChangeArrowheads="1"/>
            </p:cNvSpPr>
            <p:nvPr/>
          </p:nvSpPr>
          <p:spPr bwMode="auto">
            <a:xfrm>
              <a:off x="262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6" name="Rectangle 10134"/>
            <p:cNvSpPr>
              <a:spLocks noChangeArrowheads="1"/>
            </p:cNvSpPr>
            <p:nvPr/>
          </p:nvSpPr>
          <p:spPr bwMode="auto">
            <a:xfrm>
              <a:off x="3009"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7" name="Rectangle 10135"/>
            <p:cNvSpPr>
              <a:spLocks noChangeArrowheads="1"/>
            </p:cNvSpPr>
            <p:nvPr/>
          </p:nvSpPr>
          <p:spPr bwMode="auto">
            <a:xfrm>
              <a:off x="3009"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8" name="Rectangle 10136"/>
            <p:cNvSpPr>
              <a:spLocks noChangeArrowheads="1"/>
            </p:cNvSpPr>
            <p:nvPr/>
          </p:nvSpPr>
          <p:spPr bwMode="auto">
            <a:xfrm>
              <a:off x="3111"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9" name="Rectangle 10137"/>
            <p:cNvSpPr>
              <a:spLocks noChangeArrowheads="1"/>
            </p:cNvSpPr>
            <p:nvPr/>
          </p:nvSpPr>
          <p:spPr bwMode="auto">
            <a:xfrm>
              <a:off x="3088"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0" name="Rectangle 10138"/>
            <p:cNvSpPr>
              <a:spLocks noChangeArrowheads="1"/>
            </p:cNvSpPr>
            <p:nvPr/>
          </p:nvSpPr>
          <p:spPr bwMode="auto">
            <a:xfrm>
              <a:off x="3247"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1" name="Rectangle 10139"/>
            <p:cNvSpPr>
              <a:spLocks noChangeArrowheads="1"/>
            </p:cNvSpPr>
            <p:nvPr/>
          </p:nvSpPr>
          <p:spPr bwMode="auto">
            <a:xfrm>
              <a:off x="3077"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2" name="Rectangle 10140"/>
            <p:cNvSpPr>
              <a:spLocks noChangeArrowheads="1"/>
            </p:cNvSpPr>
            <p:nvPr/>
          </p:nvSpPr>
          <p:spPr bwMode="auto">
            <a:xfrm>
              <a:off x="3009"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3" name="Rectangle 10141"/>
            <p:cNvSpPr>
              <a:spLocks noChangeArrowheads="1"/>
            </p:cNvSpPr>
            <p:nvPr/>
          </p:nvSpPr>
          <p:spPr bwMode="auto">
            <a:xfrm>
              <a:off x="321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4" name="Rectangle 10142"/>
            <p:cNvSpPr>
              <a:spLocks noChangeArrowheads="1"/>
            </p:cNvSpPr>
            <p:nvPr/>
          </p:nvSpPr>
          <p:spPr bwMode="auto">
            <a:xfrm>
              <a:off x="3156"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 name="Rectangle 10143"/>
            <p:cNvSpPr>
              <a:spLocks noChangeArrowheads="1"/>
            </p:cNvSpPr>
            <p:nvPr/>
          </p:nvSpPr>
          <p:spPr bwMode="auto">
            <a:xfrm>
              <a:off x="3032"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6" name="Rectangle 10144"/>
            <p:cNvSpPr>
              <a:spLocks noChangeArrowheads="1"/>
            </p:cNvSpPr>
            <p:nvPr/>
          </p:nvSpPr>
          <p:spPr bwMode="auto">
            <a:xfrm>
              <a:off x="297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7" name="Rectangle 10145"/>
            <p:cNvSpPr>
              <a:spLocks noChangeArrowheads="1"/>
            </p:cNvSpPr>
            <p:nvPr/>
          </p:nvSpPr>
          <p:spPr bwMode="auto">
            <a:xfrm>
              <a:off x="2930"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8" name="Rectangle 10146"/>
            <p:cNvSpPr>
              <a:spLocks noChangeArrowheads="1"/>
            </p:cNvSpPr>
            <p:nvPr/>
          </p:nvSpPr>
          <p:spPr bwMode="auto">
            <a:xfrm>
              <a:off x="2930"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9" name="Rectangle 10147"/>
            <p:cNvSpPr>
              <a:spLocks noChangeArrowheads="1"/>
            </p:cNvSpPr>
            <p:nvPr/>
          </p:nvSpPr>
          <p:spPr bwMode="auto">
            <a:xfrm>
              <a:off x="2998"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0" name="Rectangle 10148"/>
            <p:cNvSpPr>
              <a:spLocks noChangeArrowheads="1"/>
            </p:cNvSpPr>
            <p:nvPr/>
          </p:nvSpPr>
          <p:spPr bwMode="auto">
            <a:xfrm>
              <a:off x="3032"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1" name="Rectangle 10149"/>
            <p:cNvSpPr>
              <a:spLocks noChangeArrowheads="1"/>
            </p:cNvSpPr>
            <p:nvPr/>
          </p:nvSpPr>
          <p:spPr bwMode="auto">
            <a:xfrm>
              <a:off x="2206" y="94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2" name="Rectangle 10150"/>
            <p:cNvSpPr>
              <a:spLocks noChangeArrowheads="1"/>
            </p:cNvSpPr>
            <p:nvPr/>
          </p:nvSpPr>
          <p:spPr bwMode="auto">
            <a:xfrm>
              <a:off x="1968" y="872"/>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3" name="Rectangle 10151"/>
            <p:cNvSpPr>
              <a:spLocks noChangeArrowheads="1"/>
            </p:cNvSpPr>
            <p:nvPr/>
          </p:nvSpPr>
          <p:spPr bwMode="auto">
            <a:xfrm>
              <a:off x="1878" y="95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4" name="Rectangle 10152"/>
            <p:cNvSpPr>
              <a:spLocks noChangeArrowheads="1"/>
            </p:cNvSpPr>
            <p:nvPr/>
          </p:nvSpPr>
          <p:spPr bwMode="auto">
            <a:xfrm>
              <a:off x="2964"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5" name="Rectangle 10153"/>
            <p:cNvSpPr>
              <a:spLocks noChangeArrowheads="1"/>
            </p:cNvSpPr>
            <p:nvPr/>
          </p:nvSpPr>
          <p:spPr bwMode="auto">
            <a:xfrm>
              <a:off x="2794"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6" name="Rectangle 10154"/>
            <p:cNvSpPr>
              <a:spLocks noChangeArrowheads="1"/>
            </p:cNvSpPr>
            <p:nvPr/>
          </p:nvSpPr>
          <p:spPr bwMode="auto">
            <a:xfrm>
              <a:off x="304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7" name="Rectangle 10155"/>
            <p:cNvSpPr>
              <a:spLocks noChangeArrowheads="1"/>
            </p:cNvSpPr>
            <p:nvPr/>
          </p:nvSpPr>
          <p:spPr bwMode="auto">
            <a:xfrm>
              <a:off x="307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8" name="Rectangle 10156"/>
            <p:cNvSpPr>
              <a:spLocks noChangeArrowheads="1"/>
            </p:cNvSpPr>
            <p:nvPr/>
          </p:nvSpPr>
          <p:spPr bwMode="auto">
            <a:xfrm>
              <a:off x="2783"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9" name="Rectangle 10157"/>
            <p:cNvSpPr>
              <a:spLocks noChangeArrowheads="1"/>
            </p:cNvSpPr>
            <p:nvPr/>
          </p:nvSpPr>
          <p:spPr bwMode="auto">
            <a:xfrm>
              <a:off x="2987"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0" name="Rectangle 10158"/>
            <p:cNvSpPr>
              <a:spLocks noChangeArrowheads="1"/>
            </p:cNvSpPr>
            <p:nvPr/>
          </p:nvSpPr>
          <p:spPr bwMode="auto">
            <a:xfrm>
              <a:off x="2998"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1" name="Rectangle 10159"/>
            <p:cNvSpPr>
              <a:spLocks noChangeArrowheads="1"/>
            </p:cNvSpPr>
            <p:nvPr/>
          </p:nvSpPr>
          <p:spPr bwMode="auto">
            <a:xfrm>
              <a:off x="3009"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2" name="Rectangle 10160"/>
            <p:cNvSpPr>
              <a:spLocks noChangeArrowheads="1"/>
            </p:cNvSpPr>
            <p:nvPr/>
          </p:nvSpPr>
          <p:spPr bwMode="auto">
            <a:xfrm>
              <a:off x="2806"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3" name="Rectangle 10161"/>
            <p:cNvSpPr>
              <a:spLocks noChangeArrowheads="1"/>
            </p:cNvSpPr>
            <p:nvPr/>
          </p:nvSpPr>
          <p:spPr bwMode="auto">
            <a:xfrm>
              <a:off x="2828"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4" name="Rectangle 10162"/>
            <p:cNvSpPr>
              <a:spLocks noChangeArrowheads="1"/>
            </p:cNvSpPr>
            <p:nvPr/>
          </p:nvSpPr>
          <p:spPr bwMode="auto">
            <a:xfrm>
              <a:off x="2127" y="80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5" name="Rectangle 10163"/>
            <p:cNvSpPr>
              <a:spLocks noChangeArrowheads="1"/>
            </p:cNvSpPr>
            <p:nvPr/>
          </p:nvSpPr>
          <p:spPr bwMode="auto">
            <a:xfrm>
              <a:off x="2873"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6" name="Rectangle 10164"/>
            <p:cNvSpPr>
              <a:spLocks noChangeArrowheads="1"/>
            </p:cNvSpPr>
            <p:nvPr/>
          </p:nvSpPr>
          <p:spPr bwMode="auto">
            <a:xfrm>
              <a:off x="314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7" name="Rectangle 10165"/>
            <p:cNvSpPr>
              <a:spLocks noChangeArrowheads="1"/>
            </p:cNvSpPr>
            <p:nvPr/>
          </p:nvSpPr>
          <p:spPr bwMode="auto">
            <a:xfrm>
              <a:off x="324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8" name="Rectangle 10166"/>
            <p:cNvSpPr>
              <a:spLocks noChangeArrowheads="1"/>
            </p:cNvSpPr>
            <p:nvPr/>
          </p:nvSpPr>
          <p:spPr bwMode="auto">
            <a:xfrm>
              <a:off x="3111"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9" name="Rectangle 10167"/>
            <p:cNvSpPr>
              <a:spLocks noChangeArrowheads="1"/>
            </p:cNvSpPr>
            <p:nvPr/>
          </p:nvSpPr>
          <p:spPr bwMode="auto">
            <a:xfrm>
              <a:off x="3235"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0" name="Rectangle 10168"/>
            <p:cNvSpPr>
              <a:spLocks noChangeArrowheads="1"/>
            </p:cNvSpPr>
            <p:nvPr/>
          </p:nvSpPr>
          <p:spPr bwMode="auto">
            <a:xfrm>
              <a:off x="2534" y="77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1" name="Rectangle 10169"/>
            <p:cNvSpPr>
              <a:spLocks noChangeArrowheads="1"/>
            </p:cNvSpPr>
            <p:nvPr/>
          </p:nvSpPr>
          <p:spPr bwMode="auto">
            <a:xfrm>
              <a:off x="2070" y="105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2" name="Rectangle 10170"/>
            <p:cNvSpPr>
              <a:spLocks noChangeArrowheads="1"/>
            </p:cNvSpPr>
            <p:nvPr/>
          </p:nvSpPr>
          <p:spPr bwMode="auto">
            <a:xfrm>
              <a:off x="304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3" name="Rectangle 10171"/>
            <p:cNvSpPr>
              <a:spLocks noChangeArrowheads="1"/>
            </p:cNvSpPr>
            <p:nvPr/>
          </p:nvSpPr>
          <p:spPr bwMode="auto">
            <a:xfrm>
              <a:off x="3100"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4" name="Rectangle 10172"/>
            <p:cNvSpPr>
              <a:spLocks noChangeArrowheads="1"/>
            </p:cNvSpPr>
            <p:nvPr/>
          </p:nvSpPr>
          <p:spPr bwMode="auto">
            <a:xfrm>
              <a:off x="324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5" name="Rectangle 10173"/>
            <p:cNvSpPr>
              <a:spLocks noChangeArrowheads="1"/>
            </p:cNvSpPr>
            <p:nvPr/>
          </p:nvSpPr>
          <p:spPr bwMode="auto">
            <a:xfrm>
              <a:off x="3224"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6" name="Rectangle 10174"/>
            <p:cNvSpPr>
              <a:spLocks noChangeArrowheads="1"/>
            </p:cNvSpPr>
            <p:nvPr/>
          </p:nvSpPr>
          <p:spPr bwMode="auto">
            <a:xfrm>
              <a:off x="3235"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7" name="Rectangle 10175"/>
            <p:cNvSpPr>
              <a:spLocks noChangeArrowheads="1"/>
            </p:cNvSpPr>
            <p:nvPr/>
          </p:nvSpPr>
          <p:spPr bwMode="auto">
            <a:xfrm>
              <a:off x="3077"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8" name="Rectangle 10176"/>
            <p:cNvSpPr>
              <a:spLocks noChangeArrowheads="1"/>
            </p:cNvSpPr>
            <p:nvPr/>
          </p:nvSpPr>
          <p:spPr bwMode="auto">
            <a:xfrm>
              <a:off x="3201"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9" name="Rectangle 10177"/>
            <p:cNvSpPr>
              <a:spLocks noChangeArrowheads="1"/>
            </p:cNvSpPr>
            <p:nvPr/>
          </p:nvSpPr>
          <p:spPr bwMode="auto">
            <a:xfrm>
              <a:off x="3168"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0" name="Rectangle 10178"/>
            <p:cNvSpPr>
              <a:spLocks noChangeArrowheads="1"/>
            </p:cNvSpPr>
            <p:nvPr/>
          </p:nvSpPr>
          <p:spPr bwMode="auto">
            <a:xfrm>
              <a:off x="3213"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1" name="Rectangle 10179"/>
            <p:cNvSpPr>
              <a:spLocks noChangeArrowheads="1"/>
            </p:cNvSpPr>
            <p:nvPr/>
          </p:nvSpPr>
          <p:spPr bwMode="auto">
            <a:xfrm>
              <a:off x="3066"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2" name="Rectangle 10180"/>
            <p:cNvSpPr>
              <a:spLocks noChangeArrowheads="1"/>
            </p:cNvSpPr>
            <p:nvPr/>
          </p:nvSpPr>
          <p:spPr bwMode="auto">
            <a:xfrm>
              <a:off x="3190"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3" name="Rectangle 10181"/>
            <p:cNvSpPr>
              <a:spLocks noChangeArrowheads="1"/>
            </p:cNvSpPr>
            <p:nvPr/>
          </p:nvSpPr>
          <p:spPr bwMode="auto">
            <a:xfrm>
              <a:off x="3100"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4" name="Rectangle 10182"/>
            <p:cNvSpPr>
              <a:spLocks noChangeArrowheads="1"/>
            </p:cNvSpPr>
            <p:nvPr/>
          </p:nvSpPr>
          <p:spPr bwMode="auto">
            <a:xfrm>
              <a:off x="2839"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5" name="Rectangle 10183"/>
            <p:cNvSpPr>
              <a:spLocks noChangeArrowheads="1"/>
            </p:cNvSpPr>
            <p:nvPr/>
          </p:nvSpPr>
          <p:spPr bwMode="auto">
            <a:xfrm>
              <a:off x="3077"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6" name="Rectangle 10184"/>
            <p:cNvSpPr>
              <a:spLocks noChangeArrowheads="1"/>
            </p:cNvSpPr>
            <p:nvPr/>
          </p:nvSpPr>
          <p:spPr bwMode="auto">
            <a:xfrm>
              <a:off x="3111"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7" name="Rectangle 10185"/>
            <p:cNvSpPr>
              <a:spLocks noChangeArrowheads="1"/>
            </p:cNvSpPr>
            <p:nvPr/>
          </p:nvSpPr>
          <p:spPr bwMode="auto">
            <a:xfrm>
              <a:off x="2873"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8" name="Rectangle 10186"/>
            <p:cNvSpPr>
              <a:spLocks noChangeArrowheads="1"/>
            </p:cNvSpPr>
            <p:nvPr/>
          </p:nvSpPr>
          <p:spPr bwMode="auto">
            <a:xfrm>
              <a:off x="2794"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9" name="Rectangle 10187"/>
            <p:cNvSpPr>
              <a:spLocks noChangeArrowheads="1"/>
            </p:cNvSpPr>
            <p:nvPr/>
          </p:nvSpPr>
          <p:spPr bwMode="auto">
            <a:xfrm>
              <a:off x="3111"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0" name="Rectangle 10188"/>
            <p:cNvSpPr>
              <a:spLocks noChangeArrowheads="1"/>
            </p:cNvSpPr>
            <p:nvPr/>
          </p:nvSpPr>
          <p:spPr bwMode="auto">
            <a:xfrm>
              <a:off x="297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1" name="Rectangle 10189"/>
            <p:cNvSpPr>
              <a:spLocks noChangeArrowheads="1"/>
            </p:cNvSpPr>
            <p:nvPr/>
          </p:nvSpPr>
          <p:spPr bwMode="auto">
            <a:xfrm>
              <a:off x="3145"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2" name="Rectangle 10190"/>
            <p:cNvSpPr>
              <a:spLocks noChangeArrowheads="1"/>
            </p:cNvSpPr>
            <p:nvPr/>
          </p:nvSpPr>
          <p:spPr bwMode="auto">
            <a:xfrm>
              <a:off x="3122"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3" name="Rectangle 10191"/>
            <p:cNvSpPr>
              <a:spLocks noChangeArrowheads="1"/>
            </p:cNvSpPr>
            <p:nvPr/>
          </p:nvSpPr>
          <p:spPr bwMode="auto">
            <a:xfrm>
              <a:off x="278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4" name="Rectangle 10192"/>
            <p:cNvSpPr>
              <a:spLocks noChangeArrowheads="1"/>
            </p:cNvSpPr>
            <p:nvPr/>
          </p:nvSpPr>
          <p:spPr bwMode="auto">
            <a:xfrm>
              <a:off x="3179"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5" name="Rectangle 10193"/>
            <p:cNvSpPr>
              <a:spLocks noChangeArrowheads="1"/>
            </p:cNvSpPr>
            <p:nvPr/>
          </p:nvSpPr>
          <p:spPr bwMode="auto">
            <a:xfrm>
              <a:off x="3156"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6" name="Rectangle 10194"/>
            <p:cNvSpPr>
              <a:spLocks noChangeArrowheads="1"/>
            </p:cNvSpPr>
            <p:nvPr/>
          </p:nvSpPr>
          <p:spPr bwMode="auto">
            <a:xfrm>
              <a:off x="3122"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7" name="Rectangle 10195"/>
            <p:cNvSpPr>
              <a:spLocks noChangeArrowheads="1"/>
            </p:cNvSpPr>
            <p:nvPr/>
          </p:nvSpPr>
          <p:spPr bwMode="auto">
            <a:xfrm>
              <a:off x="3100"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8" name="Rectangle 10196"/>
            <p:cNvSpPr>
              <a:spLocks noChangeArrowheads="1"/>
            </p:cNvSpPr>
            <p:nvPr/>
          </p:nvSpPr>
          <p:spPr bwMode="auto">
            <a:xfrm>
              <a:off x="2953"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9" name="Rectangle 10197"/>
            <p:cNvSpPr>
              <a:spLocks noChangeArrowheads="1"/>
            </p:cNvSpPr>
            <p:nvPr/>
          </p:nvSpPr>
          <p:spPr bwMode="auto">
            <a:xfrm>
              <a:off x="2919"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0" name="Rectangle 10198"/>
            <p:cNvSpPr>
              <a:spLocks noChangeArrowheads="1"/>
            </p:cNvSpPr>
            <p:nvPr/>
          </p:nvSpPr>
          <p:spPr bwMode="auto">
            <a:xfrm>
              <a:off x="2964"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1" name="Rectangle 10199"/>
            <p:cNvSpPr>
              <a:spLocks noChangeArrowheads="1"/>
            </p:cNvSpPr>
            <p:nvPr/>
          </p:nvSpPr>
          <p:spPr bwMode="auto">
            <a:xfrm>
              <a:off x="2183" y="78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2" name="Rectangle 10200"/>
            <p:cNvSpPr>
              <a:spLocks noChangeArrowheads="1"/>
            </p:cNvSpPr>
            <p:nvPr/>
          </p:nvSpPr>
          <p:spPr bwMode="auto">
            <a:xfrm>
              <a:off x="304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3" name="Rectangle 10201"/>
            <p:cNvSpPr>
              <a:spLocks noChangeArrowheads="1"/>
            </p:cNvSpPr>
            <p:nvPr/>
          </p:nvSpPr>
          <p:spPr bwMode="auto">
            <a:xfrm>
              <a:off x="3020"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4" name="Rectangle 10202"/>
            <p:cNvSpPr>
              <a:spLocks noChangeArrowheads="1"/>
            </p:cNvSpPr>
            <p:nvPr/>
          </p:nvSpPr>
          <p:spPr bwMode="auto">
            <a:xfrm>
              <a:off x="2523" y="691"/>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5" name="Rectangle 10203"/>
            <p:cNvSpPr>
              <a:spLocks noChangeArrowheads="1"/>
            </p:cNvSpPr>
            <p:nvPr/>
          </p:nvSpPr>
          <p:spPr bwMode="auto">
            <a:xfrm>
              <a:off x="3100" y="54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6" name="Rectangle 10204"/>
            <p:cNvSpPr>
              <a:spLocks noChangeArrowheads="1"/>
            </p:cNvSpPr>
            <p:nvPr/>
          </p:nvSpPr>
          <p:spPr bwMode="auto">
            <a:xfrm>
              <a:off x="250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7" name="Rectangle 10205"/>
            <p:cNvSpPr>
              <a:spLocks noChangeArrowheads="1"/>
            </p:cNvSpPr>
            <p:nvPr/>
          </p:nvSpPr>
          <p:spPr bwMode="auto">
            <a:xfrm>
              <a:off x="271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8" name="Rectangle 10206"/>
            <p:cNvSpPr>
              <a:spLocks noChangeArrowheads="1"/>
            </p:cNvSpPr>
            <p:nvPr/>
          </p:nvSpPr>
          <p:spPr bwMode="auto">
            <a:xfrm>
              <a:off x="288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9" name="Rectangle 10207"/>
            <p:cNvSpPr>
              <a:spLocks noChangeArrowheads="1"/>
            </p:cNvSpPr>
            <p:nvPr/>
          </p:nvSpPr>
          <p:spPr bwMode="auto">
            <a:xfrm>
              <a:off x="2839"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0" name="Rectangle 10208"/>
            <p:cNvSpPr>
              <a:spLocks noChangeArrowheads="1"/>
            </p:cNvSpPr>
            <p:nvPr/>
          </p:nvSpPr>
          <p:spPr bwMode="auto">
            <a:xfrm>
              <a:off x="261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1" name="Rectangle 10209"/>
            <p:cNvSpPr>
              <a:spLocks noChangeArrowheads="1"/>
            </p:cNvSpPr>
            <p:nvPr/>
          </p:nvSpPr>
          <p:spPr bwMode="auto">
            <a:xfrm>
              <a:off x="2534"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2" name="Rectangle 10210"/>
            <p:cNvSpPr>
              <a:spLocks noChangeArrowheads="1"/>
            </p:cNvSpPr>
            <p:nvPr/>
          </p:nvSpPr>
          <p:spPr bwMode="auto">
            <a:xfrm>
              <a:off x="2726" y="63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3" name="Rectangle 10211"/>
            <p:cNvSpPr>
              <a:spLocks noChangeArrowheads="1"/>
            </p:cNvSpPr>
            <p:nvPr/>
          </p:nvSpPr>
          <p:spPr bwMode="auto">
            <a:xfrm>
              <a:off x="307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44" name="Line 10212"/>
          <p:cNvSpPr>
            <a:spLocks noChangeShapeType="1"/>
          </p:cNvSpPr>
          <p:nvPr/>
        </p:nvSpPr>
        <p:spPr bwMode="auto">
          <a:xfrm flipV="1">
            <a:off x="2016125" y="2183906"/>
            <a:ext cx="1596099" cy="503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28645" name="Line 10213"/>
          <p:cNvSpPr>
            <a:spLocks noChangeShapeType="1"/>
          </p:cNvSpPr>
          <p:nvPr/>
        </p:nvSpPr>
        <p:spPr bwMode="auto">
          <a:xfrm flipV="1">
            <a:off x="2100130" y="2603888"/>
            <a:ext cx="2100130" cy="75596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Tree>
    <p:extLst>
      <p:ext uri="{BB962C8B-B14F-4D97-AF65-F5344CB8AC3E}">
        <p14:creationId xmlns:p14="http://schemas.microsoft.com/office/powerpoint/2010/main" val="2408839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E3</a:t>
            </a:r>
            <a:r>
              <a:rPr lang="en-US"/>
              <a:t>  Non-independent errors</a:t>
            </a:r>
          </a:p>
        </p:txBody>
      </p:sp>
      <p:sp>
        <p:nvSpPr>
          <p:cNvPr id="29699" name="Rectangle 3"/>
          <p:cNvSpPr>
            <a:spLocks noGrp="1" noChangeArrowheads="1"/>
          </p:cNvSpPr>
          <p:nvPr>
            <p:ph idx="1"/>
          </p:nvPr>
        </p:nvSpPr>
        <p:spPr/>
        <p:txBody>
          <a:bodyPr>
            <a:normAutofit fontScale="77500" lnSpcReduction="20000"/>
          </a:bodyPr>
          <a:lstStyle/>
          <a:p>
            <a:r>
              <a:rPr lang="en-US" dirty="0">
                <a:latin typeface="Times New Roman" charset="0"/>
              </a:rPr>
              <a:t>Example 1: Suppose you take a survey of 10 people but you interview everyone 10 times. </a:t>
            </a:r>
          </a:p>
          <a:p>
            <a:r>
              <a:rPr lang="en-US" dirty="0">
                <a:latin typeface="Times New Roman" charset="0"/>
              </a:rPr>
              <a:t>Now your N=100 but your errors are not independent. For the same person you will have similar errors </a:t>
            </a:r>
          </a:p>
          <a:p>
            <a:r>
              <a:rPr lang="en-US" dirty="0">
                <a:latin typeface="Times New Roman" charset="0"/>
              </a:rPr>
              <a:t>Example 2: Suppose you take 10 countries and you observe them in 10 different time period</a:t>
            </a:r>
          </a:p>
          <a:p>
            <a:r>
              <a:rPr lang="en-US" dirty="0">
                <a:latin typeface="Times New Roman" charset="0"/>
              </a:rPr>
              <a:t>Now your N=100 but your errors are not independent. For the same country you will have similar </a:t>
            </a:r>
            <a:r>
              <a:rPr lang="en-US" dirty="0">
                <a:latin typeface="Times New Roman" charset="0"/>
              </a:rPr>
              <a:t>errors</a:t>
            </a:r>
            <a:endParaRPr lang="en-US" dirty="0">
              <a:latin typeface="Times New Roman" charset="0"/>
            </a:endParaRPr>
          </a:p>
          <a:p>
            <a:r>
              <a:rPr lang="en-US" dirty="0">
                <a:latin typeface="Times New Roman" charset="0"/>
              </a:rPr>
              <a:t>Example 3: Suppose you take 100 countries and you observe them only once. Now your N=100. But countries that are next to each other are often similar (same geography and climate, similar history, cooperation etc.). If your model </a:t>
            </a:r>
            <a:r>
              <a:rPr lang="en-US" dirty="0" err="1">
                <a:latin typeface="Times New Roman" charset="0"/>
              </a:rPr>
              <a:t>underpredicts</a:t>
            </a:r>
            <a:r>
              <a:rPr lang="en-US" dirty="0">
                <a:latin typeface="Times New Roman" charset="0"/>
              </a:rPr>
              <a:t> Denmark, it is likely to </a:t>
            </a:r>
            <a:r>
              <a:rPr lang="en-US" dirty="0" err="1">
                <a:latin typeface="Times New Roman" charset="0"/>
              </a:rPr>
              <a:t>underpredict</a:t>
            </a:r>
            <a:r>
              <a:rPr lang="en-US" dirty="0">
                <a:latin typeface="Times New Roman" charset="0"/>
              </a:rPr>
              <a:t> Sweden as well. </a:t>
            </a:r>
          </a:p>
          <a:p>
            <a:endParaRPr lang="en-US" sz="1500" dirty="0">
              <a:latin typeface="Times New Roman" charset="0"/>
            </a:endParaRPr>
          </a:p>
        </p:txBody>
      </p:sp>
    </p:spTree>
    <p:extLst>
      <p:ext uri="{BB962C8B-B14F-4D97-AF65-F5344CB8AC3E}">
        <p14:creationId xmlns:p14="http://schemas.microsoft.com/office/powerpoint/2010/main" val="151917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4031" y="2303269"/>
            <a:ext cx="9072563" cy="1947093"/>
          </a:xfrm>
          <a:prstGeom prst="rect">
            <a:avLst/>
          </a:prstGeom>
        </p:spPr>
        <p:txBody>
          <a:bodyPr vert="horz" lIns="100501" tIns="50253" rIns="100501" bIns="50253"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So if you can actually add VALUE in  PREDICTION, customers are likely to be VERY HAPPY</a:t>
            </a:r>
            <a:endParaRPr lang="en-US" dirty="0"/>
          </a:p>
        </p:txBody>
      </p:sp>
    </p:spTree>
    <p:extLst>
      <p:ext uri="{BB962C8B-B14F-4D97-AF65-F5344CB8AC3E}">
        <p14:creationId xmlns:p14="http://schemas.microsoft.com/office/powerpoint/2010/main" val="16977003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Diagnosis &amp; Remedy</a:t>
            </a:r>
          </a:p>
        </p:txBody>
      </p:sp>
      <p:sp>
        <p:nvSpPr>
          <p:cNvPr id="30723" name="Rectangle 3"/>
          <p:cNvSpPr>
            <a:spLocks noGrp="1" noChangeArrowheads="1"/>
          </p:cNvSpPr>
          <p:nvPr>
            <p:ph idx="1"/>
          </p:nvPr>
        </p:nvSpPr>
        <p:spPr/>
        <p:txBody>
          <a:bodyPr>
            <a:normAutofit fontScale="85000" lnSpcReduction="20000"/>
          </a:bodyPr>
          <a:lstStyle/>
          <a:p>
            <a:r>
              <a:rPr lang="en-US" dirty="0">
                <a:latin typeface="Times New Roman" charset="0"/>
              </a:rPr>
              <a:t>It is called autocorrelation because the correlation is between cases and not variables, although autocorrelations often can be traced to certain variables such as geographic distance or same country or person or family.</a:t>
            </a:r>
            <a:endParaRPr lang="en-US" sz="2000" dirty="0">
              <a:latin typeface="Times New Roman" charset="0"/>
            </a:endParaRPr>
          </a:p>
          <a:p>
            <a:r>
              <a:rPr lang="en-US" sz="2200" dirty="0">
                <a:latin typeface="Times New Roman" charset="0"/>
              </a:rPr>
              <a:t>Diagnosis</a:t>
            </a:r>
          </a:p>
          <a:p>
            <a:pPr lvl="1"/>
            <a:r>
              <a:rPr lang="en-US" sz="2200" dirty="0">
                <a:latin typeface="Times New Roman" charset="0"/>
              </a:rPr>
              <a:t>Visual, scatterplot</a:t>
            </a:r>
          </a:p>
          <a:p>
            <a:pPr lvl="1"/>
            <a:r>
              <a:rPr lang="en-US" sz="2200" dirty="0">
                <a:latin typeface="Times New Roman" charset="0"/>
              </a:rPr>
              <a:t>Checking groups of cases that are theoretically suspect</a:t>
            </a:r>
          </a:p>
          <a:p>
            <a:pPr lvl="1"/>
            <a:r>
              <a:rPr lang="en-US" sz="2200" dirty="0">
                <a:latin typeface="Times New Roman" charset="0"/>
              </a:rPr>
              <a:t>Certain forms of serial or spatial autocorrelations can be diagnosed by calculating certain statistics (e.g., Durbin-Watson test)</a:t>
            </a:r>
          </a:p>
          <a:p>
            <a:r>
              <a:rPr lang="en-US" sz="2200" dirty="0">
                <a:latin typeface="Times New Roman" charset="0"/>
              </a:rPr>
              <a:t>Remedy:</a:t>
            </a:r>
          </a:p>
          <a:p>
            <a:pPr lvl="1"/>
            <a:r>
              <a:rPr lang="en-US" sz="1900" dirty="0">
                <a:latin typeface="Times New Roman" charset="0"/>
              </a:rPr>
              <a:t>You can include new variables in the equation </a:t>
            </a:r>
          </a:p>
          <a:p>
            <a:pPr lvl="1"/>
            <a:r>
              <a:rPr lang="en-US" sz="1900" dirty="0">
                <a:latin typeface="Times New Roman" charset="0"/>
              </a:rPr>
              <a:t>E.g.: for serial (temporal) correlation you can include the value of Y in t-1 as an independent variable</a:t>
            </a:r>
          </a:p>
          <a:p>
            <a:pPr lvl="1"/>
            <a:r>
              <a:rPr lang="en-US" sz="1900" dirty="0">
                <a:latin typeface="Times New Roman" charset="0"/>
              </a:rPr>
              <a:t>For spatial correlation we can often model the relationships by introducing an weight matrix</a:t>
            </a:r>
          </a:p>
        </p:txBody>
      </p:sp>
    </p:spTree>
    <p:extLst>
      <p:ext uri="{BB962C8B-B14F-4D97-AF65-F5344CB8AC3E}">
        <p14:creationId xmlns:p14="http://schemas.microsoft.com/office/powerpoint/2010/main" val="3888523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1"/>
              <a:t>E4</a:t>
            </a:r>
            <a:r>
              <a:rPr lang="en-US"/>
              <a:t>  Heteroscedasticity</a:t>
            </a:r>
          </a:p>
        </p:txBody>
      </p:sp>
      <p:sp>
        <p:nvSpPr>
          <p:cNvPr id="31747" name="Rectangle 3"/>
          <p:cNvSpPr>
            <a:spLocks noGrp="1" noChangeArrowheads="1"/>
          </p:cNvSpPr>
          <p:nvPr>
            <p:ph idx="1"/>
          </p:nvPr>
        </p:nvSpPr>
        <p:spPr>
          <a:xfrm>
            <a:off x="504031" y="1427942"/>
            <a:ext cx="9072563" cy="5879747"/>
          </a:xfrm>
        </p:spPr>
        <p:txBody>
          <a:bodyPr/>
          <a:lstStyle/>
          <a:p>
            <a:pPr>
              <a:lnSpc>
                <a:spcPct val="80000"/>
              </a:lnSpc>
            </a:pPr>
            <a:r>
              <a:rPr lang="en-US" sz="2200" dirty="0">
                <a:latin typeface="Times New Roman" charset="0"/>
              </a:rPr>
              <a:t>Homoscedasticity means equal variance</a:t>
            </a:r>
          </a:p>
          <a:p>
            <a:pPr>
              <a:lnSpc>
                <a:spcPct val="80000"/>
              </a:lnSpc>
            </a:pPr>
            <a:r>
              <a:rPr lang="en-US" sz="2200" dirty="0" err="1">
                <a:latin typeface="Times New Roman" charset="0"/>
              </a:rPr>
              <a:t>Heteroscedasticity</a:t>
            </a:r>
            <a:r>
              <a:rPr lang="en-US" sz="2200" dirty="0">
                <a:latin typeface="Times New Roman" charset="0"/>
              </a:rPr>
              <a:t> means unequal variance</a:t>
            </a:r>
          </a:p>
          <a:p>
            <a:pPr>
              <a:lnSpc>
                <a:spcPct val="80000"/>
              </a:lnSpc>
            </a:pPr>
            <a:r>
              <a:rPr lang="en-US" sz="2200" dirty="0">
                <a:latin typeface="Times New Roman" charset="0"/>
              </a:rPr>
              <a:t>We assume that each prediction is not just on target on average but also that we make the same amount of error</a:t>
            </a:r>
          </a:p>
          <a:p>
            <a:pPr>
              <a:lnSpc>
                <a:spcPct val="80000"/>
              </a:lnSpc>
            </a:pPr>
            <a:r>
              <a:rPr lang="en-US" sz="2200" dirty="0" err="1">
                <a:latin typeface="Times New Roman" charset="0"/>
              </a:rPr>
              <a:t>Heteroscedasticity</a:t>
            </a:r>
            <a:r>
              <a:rPr lang="en-US" sz="2200" dirty="0">
                <a:latin typeface="Times New Roman" charset="0"/>
              </a:rPr>
              <a:t> results in biased standard errors and statistical significance</a:t>
            </a: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104" y="3695841"/>
            <a:ext cx="5208323" cy="335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60188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dirty="0"/>
              <a:t>E5</a:t>
            </a:r>
            <a:r>
              <a:rPr lang="en-US" dirty="0"/>
              <a:t>  Predictor Related to Error</a:t>
            </a:r>
          </a:p>
        </p:txBody>
      </p:sp>
      <p:sp>
        <p:nvSpPr>
          <p:cNvPr id="32771" name="Rectangle 3"/>
          <p:cNvSpPr>
            <a:spLocks noGrp="1" noChangeArrowheads="1"/>
          </p:cNvSpPr>
          <p:nvPr>
            <p:ph idx="1"/>
          </p:nvPr>
        </p:nvSpPr>
        <p:spPr/>
        <p:txBody>
          <a:bodyPr>
            <a:normAutofit fontScale="92500" lnSpcReduction="10000"/>
          </a:bodyPr>
          <a:lstStyle/>
          <a:p>
            <a:r>
              <a:rPr lang="en-US" dirty="0">
                <a:latin typeface="Times New Roman" charset="0"/>
              </a:rPr>
              <a:t>Error represents all factors influencing Y that are not included in the regression equation</a:t>
            </a:r>
          </a:p>
          <a:p>
            <a:r>
              <a:rPr lang="en-US" dirty="0">
                <a:latin typeface="Times New Roman" charset="0"/>
              </a:rPr>
              <a:t>If an omitted variable is related to X the assumption is violated. This is the same as the Completeness or Omitted Variable Problem</a:t>
            </a:r>
          </a:p>
          <a:p>
            <a:r>
              <a:rPr lang="en-US" dirty="0">
                <a:latin typeface="Times New Roman" charset="0"/>
              </a:rPr>
              <a:t>Diagnosis:</a:t>
            </a:r>
          </a:p>
          <a:p>
            <a:pPr lvl="1"/>
            <a:r>
              <a:rPr lang="en-US" sz="2400" dirty="0">
                <a:latin typeface="Times New Roman" charset="0"/>
              </a:rPr>
              <a:t>The error will ALWAYS be uncorrelated with X, there is no way to establish the TRUE error</a:t>
            </a:r>
          </a:p>
          <a:p>
            <a:pPr lvl="1"/>
            <a:r>
              <a:rPr lang="en-US" sz="2400" dirty="0">
                <a:latin typeface="Times New Roman" charset="0"/>
              </a:rPr>
              <a:t>Theoretical</a:t>
            </a:r>
          </a:p>
          <a:p>
            <a:r>
              <a:rPr lang="en-US" dirty="0">
                <a:latin typeface="Times New Roman" charset="0"/>
              </a:rPr>
              <a:t>Remedy:</a:t>
            </a:r>
          </a:p>
          <a:p>
            <a:pPr lvl="1"/>
            <a:r>
              <a:rPr lang="en-US" sz="2400" dirty="0">
                <a:latin typeface="Times New Roman" charset="0"/>
              </a:rPr>
              <a:t>Adding new variables to the model</a:t>
            </a:r>
          </a:p>
          <a:p>
            <a:pPr lvl="1"/>
            <a:endParaRPr lang="en-US" sz="1500" dirty="0">
              <a:latin typeface="Times New Roman" charset="0"/>
            </a:endParaRPr>
          </a:p>
        </p:txBody>
      </p:sp>
    </p:spTree>
    <p:extLst>
      <p:ext uri="{BB962C8B-B14F-4D97-AF65-F5344CB8AC3E}">
        <p14:creationId xmlns:p14="http://schemas.microsoft.com/office/powerpoint/2010/main" val="1268463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sz="4400"/>
              <a:t>E6 </a:t>
            </a:r>
            <a:r>
              <a:rPr lang="en-US" sz="4400">
                <a:latin typeface="Times New Roman" charset="0"/>
              </a:rPr>
              <a:t> </a:t>
            </a:r>
            <a:r>
              <a:rPr lang="en-US" sz="4400"/>
              <a:t>Correlated errors across interrelated equations</a:t>
            </a:r>
          </a:p>
        </p:txBody>
      </p:sp>
      <p:sp>
        <p:nvSpPr>
          <p:cNvPr id="34819" name="Rectangle 3"/>
          <p:cNvSpPr>
            <a:spLocks noGrp="1" noChangeArrowheads="1"/>
          </p:cNvSpPr>
          <p:nvPr>
            <p:ph idx="1"/>
          </p:nvPr>
        </p:nvSpPr>
        <p:spPr>
          <a:xfrm>
            <a:off x="468312" y="1417637"/>
            <a:ext cx="9072563" cy="4989036"/>
          </a:xfrm>
        </p:spPr>
        <p:txBody>
          <a:bodyPr>
            <a:noAutofit/>
          </a:bodyPr>
          <a:lstStyle/>
          <a:p>
            <a:pPr marL="0" indent="0">
              <a:buNone/>
            </a:pPr>
            <a:r>
              <a:rPr lang="en-US" sz="2400" dirty="0">
                <a:latin typeface="Times New Roman" charset="0"/>
              </a:rPr>
              <a:t>We sometimes estimate more than one regression.</a:t>
            </a:r>
          </a:p>
          <a:p>
            <a:pPr marL="0" indent="0" algn="ctr">
              <a:buNone/>
            </a:pPr>
            <a:r>
              <a:rPr lang="en-US" sz="2400" dirty="0">
                <a:latin typeface="Times New Roman" charset="0"/>
              </a:rPr>
              <a:t>Suppose </a:t>
            </a:r>
            <a:r>
              <a:rPr lang="en-US" sz="2400" i="1" dirty="0" err="1">
                <a:latin typeface="Times New Roman" charset="0"/>
              </a:rPr>
              <a:t>Y</a:t>
            </a:r>
            <a:r>
              <a:rPr lang="en-US" sz="2400" i="1" baseline="-25000" dirty="0" err="1">
                <a:latin typeface="Times New Roman" charset="0"/>
              </a:rPr>
              <a:t>t</a:t>
            </a:r>
            <a:r>
              <a:rPr lang="en-US" sz="2400" i="1" dirty="0">
                <a:latin typeface="Times New Roman" charset="0"/>
              </a:rPr>
              <a:t>=a+b</a:t>
            </a:r>
            <a:r>
              <a:rPr lang="en-US" sz="2400" i="1" baseline="-25000" dirty="0">
                <a:latin typeface="Times New Roman" charset="0"/>
              </a:rPr>
              <a:t>1</a:t>
            </a:r>
            <a:r>
              <a:rPr lang="en-US" sz="2400" i="1" dirty="0">
                <a:latin typeface="Times New Roman" charset="0"/>
              </a:rPr>
              <a:t>X</a:t>
            </a:r>
            <a:r>
              <a:rPr lang="en-US" sz="2400" i="1" baseline="-25000" dirty="0">
                <a:latin typeface="Times New Roman" charset="0"/>
              </a:rPr>
              <a:t>t-1</a:t>
            </a:r>
            <a:r>
              <a:rPr lang="en-US" sz="2400" i="1" dirty="0">
                <a:latin typeface="Times New Roman" charset="0"/>
              </a:rPr>
              <a:t>+b</a:t>
            </a:r>
            <a:r>
              <a:rPr lang="en-US" sz="2400" i="1" baseline="-25000" dirty="0">
                <a:latin typeface="Times New Roman" charset="0"/>
              </a:rPr>
              <a:t>2</a:t>
            </a:r>
            <a:r>
              <a:rPr lang="en-US" sz="2400" i="1" dirty="0">
                <a:latin typeface="Times New Roman" charset="0"/>
              </a:rPr>
              <a:t>Z</a:t>
            </a:r>
            <a:r>
              <a:rPr lang="en-US" sz="2400" i="1" baseline="-25000" dirty="0">
                <a:latin typeface="Times New Roman" charset="0"/>
              </a:rPr>
              <a:t>t-1</a:t>
            </a:r>
            <a:r>
              <a:rPr lang="en-US" sz="2400" i="1" dirty="0">
                <a:latin typeface="Times New Roman" charset="0"/>
              </a:rPr>
              <a:t>+e</a:t>
            </a:r>
            <a:r>
              <a:rPr lang="en-US" sz="2400" dirty="0">
                <a:latin typeface="Times New Roman" charset="0"/>
              </a:rPr>
              <a:t>   but</a:t>
            </a:r>
          </a:p>
          <a:p>
            <a:pPr marL="0" indent="0" algn="ctr">
              <a:buNone/>
            </a:pPr>
            <a:r>
              <a:rPr lang="en-US" sz="2400" i="1" dirty="0" err="1">
                <a:latin typeface="Times New Roman" charset="0"/>
              </a:rPr>
              <a:t>X</a:t>
            </a:r>
            <a:r>
              <a:rPr lang="en-US" sz="2400" i="1" baseline="-25000" dirty="0" err="1">
                <a:latin typeface="Times New Roman" charset="0"/>
              </a:rPr>
              <a:t>t</a:t>
            </a:r>
            <a:r>
              <a:rPr lang="en-US" sz="2400" i="1" dirty="0">
                <a:latin typeface="Times New Roman" charset="0"/>
              </a:rPr>
              <a:t>=a</a:t>
            </a:r>
            <a:r>
              <a:rPr lang="ja-JP" altLang="en-US" sz="2400" i="1" dirty="0">
                <a:latin typeface="Arial"/>
              </a:rPr>
              <a:t>’</a:t>
            </a:r>
            <a:r>
              <a:rPr lang="en-US" sz="2400" i="1" dirty="0">
                <a:latin typeface="Times New Roman" charset="0"/>
              </a:rPr>
              <a:t>+b</a:t>
            </a:r>
            <a:r>
              <a:rPr lang="ja-JP" altLang="en-US" sz="2400" i="1" dirty="0">
                <a:latin typeface="Arial"/>
              </a:rPr>
              <a:t>’</a:t>
            </a:r>
            <a:r>
              <a:rPr lang="en-US" sz="2400" i="1" baseline="-25000" dirty="0">
                <a:latin typeface="Times New Roman" charset="0"/>
              </a:rPr>
              <a:t>1</a:t>
            </a:r>
            <a:r>
              <a:rPr lang="en-US" sz="2400" i="1" dirty="0">
                <a:latin typeface="Times New Roman" charset="0"/>
              </a:rPr>
              <a:t>Y</a:t>
            </a:r>
            <a:r>
              <a:rPr lang="en-US" sz="2400" i="1" baseline="-25000" dirty="0">
                <a:latin typeface="Times New Roman" charset="0"/>
              </a:rPr>
              <a:t>t-1</a:t>
            </a:r>
            <a:r>
              <a:rPr lang="en-US" sz="2400" i="1" dirty="0">
                <a:latin typeface="Times New Roman" charset="0"/>
              </a:rPr>
              <a:t>+b</a:t>
            </a:r>
            <a:r>
              <a:rPr lang="ja-JP" altLang="en-US" sz="2400" i="1" dirty="0">
                <a:latin typeface="Arial"/>
              </a:rPr>
              <a:t>’</a:t>
            </a:r>
            <a:r>
              <a:rPr lang="en-US" sz="2400" i="1" baseline="-25000" dirty="0">
                <a:latin typeface="Times New Roman" charset="0"/>
              </a:rPr>
              <a:t>2</a:t>
            </a:r>
            <a:r>
              <a:rPr lang="en-US" sz="2400" i="1" dirty="0">
                <a:latin typeface="Times New Roman" charset="0"/>
              </a:rPr>
              <a:t>Z</a:t>
            </a:r>
            <a:r>
              <a:rPr lang="en-US" sz="2400" i="1" baseline="-25000" dirty="0">
                <a:latin typeface="Times New Roman" charset="0"/>
              </a:rPr>
              <a:t>t-1</a:t>
            </a:r>
            <a:r>
              <a:rPr lang="en-US" sz="2400" i="1" dirty="0">
                <a:latin typeface="Times New Roman" charset="0"/>
              </a:rPr>
              <a:t>+e</a:t>
            </a:r>
            <a:r>
              <a:rPr lang="ja-JP" altLang="en-US" sz="2400" i="1" dirty="0">
                <a:latin typeface="Arial"/>
              </a:rPr>
              <a:t>’</a:t>
            </a:r>
            <a:endParaRPr lang="en-US" sz="2400" i="1" dirty="0">
              <a:latin typeface="Times New Roman" charset="0"/>
            </a:endParaRPr>
          </a:p>
          <a:p>
            <a:pPr marL="0" indent="0" algn="ctr">
              <a:buNone/>
            </a:pP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will be correlated</a:t>
            </a:r>
          </a:p>
          <a:p>
            <a:pPr marL="0" indent="0" algn="ctr">
              <a:buNone/>
            </a:pPr>
            <a:r>
              <a:rPr lang="en-US" sz="2400" dirty="0">
                <a:latin typeface="Times New Roman" charset="0"/>
              </a:rPr>
              <a:t>(whatever is omitted from both equations will show up in both </a:t>
            </a: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making them correlated)</a:t>
            </a:r>
          </a:p>
          <a:p>
            <a:pPr marL="0" indent="0" algn="ctr">
              <a:buNone/>
            </a:pPr>
            <a:r>
              <a:rPr lang="en-US" sz="2400" dirty="0">
                <a:latin typeface="Times New Roman" charset="0"/>
              </a:rPr>
              <a:t>This is also the case in sample selection models</a:t>
            </a:r>
          </a:p>
          <a:p>
            <a:pPr marL="0" indent="0" algn="ctr">
              <a:buNone/>
            </a:pPr>
            <a:r>
              <a:rPr lang="en-US" sz="2400" i="1" dirty="0">
                <a:latin typeface="Times New Roman" charset="0"/>
              </a:rPr>
              <a:t>S=a+b</a:t>
            </a:r>
            <a:r>
              <a:rPr lang="en-US" sz="2400" i="1" baseline="-25000" dirty="0">
                <a:latin typeface="Times New Roman" charset="0"/>
              </a:rPr>
              <a:t>1</a:t>
            </a:r>
            <a:r>
              <a:rPr lang="en-US" sz="2400" i="1" dirty="0">
                <a:latin typeface="Times New Roman" charset="0"/>
              </a:rPr>
              <a:t>X+b</a:t>
            </a:r>
            <a:r>
              <a:rPr lang="en-US" sz="2400" i="1" baseline="-25000" dirty="0">
                <a:latin typeface="Times New Roman" charset="0"/>
              </a:rPr>
              <a:t>2</a:t>
            </a:r>
            <a:r>
              <a:rPr lang="en-US" sz="2400" i="1" dirty="0">
                <a:latin typeface="Times New Roman" charset="0"/>
              </a:rPr>
              <a:t>Z+e		S</a:t>
            </a:r>
            <a:r>
              <a:rPr lang="en-US" sz="2400" dirty="0">
                <a:latin typeface="Times New Roman" charset="0"/>
              </a:rPr>
              <a:t> is whether one is selected into the sample (</a:t>
            </a:r>
            <a:r>
              <a:rPr lang="en-US" sz="2400" dirty="0" err="1">
                <a:latin typeface="Times New Roman" charset="0"/>
              </a:rPr>
              <a:t>Szelenyi</a:t>
            </a:r>
            <a:r>
              <a:rPr lang="en-US" sz="2400" dirty="0">
                <a:latin typeface="Times New Roman" charset="0"/>
              </a:rPr>
              <a:t>: does one engage in household farming)</a:t>
            </a:r>
            <a:endParaRPr lang="en-US" sz="2400" i="1" dirty="0">
              <a:latin typeface="Times New Roman" charset="0"/>
            </a:endParaRPr>
          </a:p>
          <a:p>
            <a:pPr marL="0" indent="0" algn="ctr">
              <a:buNone/>
            </a:pPr>
            <a:r>
              <a:rPr lang="en-US" sz="2400" i="1" dirty="0">
                <a:latin typeface="Times New Roman" charset="0"/>
              </a:rPr>
              <a:t>Y=</a:t>
            </a:r>
            <a:r>
              <a:rPr lang="en-US" sz="2400" i="1" dirty="0" err="1">
                <a:latin typeface="Times New Roman" charset="0"/>
              </a:rPr>
              <a:t>a+b</a:t>
            </a:r>
            <a:r>
              <a:rPr lang="ja-JP" altLang="en-US" sz="2400" i="1" dirty="0">
                <a:latin typeface="Arial"/>
              </a:rPr>
              <a:t>’</a:t>
            </a:r>
            <a:r>
              <a:rPr lang="en-US" sz="2400" i="1" baseline="-25000" dirty="0">
                <a:latin typeface="Times New Roman" charset="0"/>
              </a:rPr>
              <a:t>1</a:t>
            </a:r>
            <a:r>
              <a:rPr lang="en-US" sz="2400" i="1" dirty="0">
                <a:latin typeface="Times New Roman" charset="0"/>
              </a:rPr>
              <a:t>X+b</a:t>
            </a:r>
            <a:r>
              <a:rPr lang="ja-JP" altLang="en-US" sz="2400" i="1" dirty="0">
                <a:latin typeface="Arial"/>
              </a:rPr>
              <a:t>’</a:t>
            </a:r>
            <a:r>
              <a:rPr lang="en-US" sz="2400" i="1" baseline="-25000" dirty="0">
                <a:latin typeface="Times New Roman" charset="0"/>
              </a:rPr>
              <a:t>2</a:t>
            </a:r>
            <a:r>
              <a:rPr lang="en-US" sz="2400" i="1" dirty="0">
                <a:latin typeface="Times New Roman" charset="0"/>
              </a:rPr>
              <a:t>Z+b</a:t>
            </a:r>
            <a:r>
              <a:rPr lang="ja-JP" altLang="en-US" sz="2400" i="1" dirty="0">
                <a:latin typeface="Arial"/>
              </a:rPr>
              <a:t>’</a:t>
            </a:r>
            <a:r>
              <a:rPr lang="en-US" sz="2400" i="1" baseline="-25000" dirty="0">
                <a:latin typeface="Times New Roman" charset="0"/>
              </a:rPr>
              <a:t>3</a:t>
            </a:r>
            <a:r>
              <a:rPr lang="en-US" sz="2400" i="1" dirty="0">
                <a:latin typeface="Times New Roman" charset="0"/>
              </a:rPr>
              <a:t>W+b</a:t>
            </a:r>
            <a:r>
              <a:rPr lang="ja-JP" altLang="en-US" sz="2400" i="1" dirty="0">
                <a:latin typeface="Arial"/>
              </a:rPr>
              <a:t>’</a:t>
            </a:r>
            <a:r>
              <a:rPr lang="en-US" sz="2400" i="1" baseline="-25000" dirty="0">
                <a:latin typeface="Times New Roman" charset="0"/>
              </a:rPr>
              <a:t>4</a:t>
            </a:r>
            <a:r>
              <a:rPr lang="en-US" sz="2400" i="1" dirty="0">
                <a:latin typeface="Times New Roman" charset="0"/>
              </a:rPr>
              <a:t>V+e</a:t>
            </a:r>
            <a:r>
              <a:rPr lang="ja-JP" altLang="en-US" sz="2400" i="1" dirty="0">
                <a:latin typeface="Arial"/>
              </a:rPr>
              <a:t>’</a:t>
            </a:r>
            <a:r>
              <a:rPr lang="en-US" sz="2400" i="1" dirty="0">
                <a:latin typeface="Times New Roman" charset="0"/>
              </a:rPr>
              <a:t> 	Y </a:t>
            </a:r>
            <a:r>
              <a:rPr lang="en-US" sz="2400" dirty="0">
                <a:latin typeface="Times New Roman" charset="0"/>
              </a:rPr>
              <a:t>is the outcome of interest (</a:t>
            </a:r>
            <a:r>
              <a:rPr lang="en-US" sz="2400" dirty="0" err="1">
                <a:latin typeface="Times New Roman" charset="0"/>
              </a:rPr>
              <a:t>Szelenyi</a:t>
            </a:r>
            <a:r>
              <a:rPr lang="en-US" sz="2400" dirty="0">
                <a:latin typeface="Times New Roman" charset="0"/>
              </a:rPr>
              <a:t>: if one does engage in household farming how much value does he produce)</a:t>
            </a:r>
          </a:p>
          <a:p>
            <a:pPr marL="0" indent="0" algn="ctr">
              <a:buNone/>
            </a:pP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will be correlated</a:t>
            </a:r>
          </a:p>
          <a:p>
            <a:pPr marL="0" indent="0" algn="ctr">
              <a:buNone/>
            </a:pPr>
            <a:r>
              <a:rPr lang="en-US" sz="2400" dirty="0">
                <a:latin typeface="Times New Roman" charset="0"/>
              </a:rPr>
              <a:t>(whatever is omitted from both equations will show up in both </a:t>
            </a: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making them correlated)</a:t>
            </a:r>
          </a:p>
        </p:txBody>
      </p:sp>
    </p:spTree>
    <p:extLst>
      <p:ext uri="{BB962C8B-B14F-4D97-AF65-F5344CB8AC3E}">
        <p14:creationId xmlns:p14="http://schemas.microsoft.com/office/powerpoint/2010/main" val="381578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endParaRPr lang="en-US" dirty="0"/>
          </a:p>
        </p:txBody>
      </p:sp>
      <p:sp>
        <p:nvSpPr>
          <p:cNvPr id="3" name="Content Placeholder 2"/>
          <p:cNvSpPr>
            <a:spLocks noGrp="1"/>
          </p:cNvSpPr>
          <p:nvPr>
            <p:ph idx="1"/>
          </p:nvPr>
        </p:nvSpPr>
        <p:spPr/>
        <p:txBody>
          <a:bodyPr/>
          <a:lstStyle/>
          <a:p>
            <a:r>
              <a:rPr lang="en-US" dirty="0"/>
              <a:t>ANOVA is a particular form of statistical hypothesis testing heavily used in the analysis of experimental data. </a:t>
            </a:r>
            <a:endParaRPr lang="en-US" dirty="0" smtClean="0"/>
          </a:p>
          <a:p>
            <a:r>
              <a:rPr lang="en-US" dirty="0" smtClean="0"/>
              <a:t>A </a:t>
            </a:r>
            <a:r>
              <a:rPr lang="en-US" dirty="0"/>
              <a:t>statistically significant result (when a probability (p-value) is less than a threshold (significance level)) justifies the rejection of the null hypothesis</a:t>
            </a:r>
            <a:r>
              <a:rPr lang="en-US" dirty="0" smtClean="0"/>
              <a:t>.</a:t>
            </a:r>
          </a:p>
          <a:p>
            <a:endParaRPr lang="en-US" dirty="0"/>
          </a:p>
        </p:txBody>
      </p:sp>
    </p:spTree>
    <p:extLst>
      <p:ext uri="{BB962C8B-B14F-4D97-AF65-F5344CB8AC3E}">
        <p14:creationId xmlns:p14="http://schemas.microsoft.com/office/powerpoint/2010/main" val="2086409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Classification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8705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Logistic </a:t>
            </a:r>
            <a:r>
              <a:rPr lang="en-US" dirty="0"/>
              <a:t>regression or </a:t>
            </a:r>
            <a:r>
              <a:rPr lang="en-US" dirty="0" smtClean="0"/>
              <a:t>is </a:t>
            </a:r>
            <a:r>
              <a:rPr lang="en-US" dirty="0"/>
              <a:t>a type of regression analysis used for predicting the outcome of a categorical dependent variable (a dependent variable that can take on a limited number of values, whose magnitudes are not meaningful but whose ordering of magnitudes may or may not be meaningful) based on one or more predictor variables. </a:t>
            </a:r>
          </a:p>
        </p:txBody>
      </p:sp>
    </p:spTree>
    <p:extLst>
      <p:ext uri="{BB962C8B-B14F-4D97-AF65-F5344CB8AC3E}">
        <p14:creationId xmlns:p14="http://schemas.microsoft.com/office/powerpoint/2010/main" val="3469743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"Field of study that gives computers the ability to learn without being explicitly </a:t>
            </a:r>
            <a:r>
              <a:rPr lang="en-US" dirty="0" smtClean="0"/>
              <a:t>programmed”</a:t>
            </a:r>
            <a:br>
              <a:rPr lang="en-US" dirty="0" smtClean="0"/>
            </a:br>
            <a:r>
              <a:rPr lang="en-US" dirty="0" smtClean="0"/>
              <a:t/>
            </a:r>
            <a:br>
              <a:rPr lang="en-US" dirty="0" smtClean="0"/>
            </a:br>
            <a:r>
              <a:rPr lang="en-US" dirty="0" smtClean="0"/>
              <a:t>-Arthur Samuel (on machine learning)</a:t>
            </a:r>
            <a:endParaRPr lang="en-US" dirty="0"/>
          </a:p>
        </p:txBody>
      </p:sp>
    </p:spTree>
    <p:extLst>
      <p:ext uri="{BB962C8B-B14F-4D97-AF65-F5344CB8AC3E}">
        <p14:creationId xmlns:p14="http://schemas.microsoft.com/office/powerpoint/2010/main" val="1110733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Machine Learning Problems</a:t>
            </a:r>
            <a:endParaRPr lang="en-US" dirty="0"/>
          </a:p>
        </p:txBody>
      </p:sp>
      <p:sp>
        <p:nvSpPr>
          <p:cNvPr id="3" name="Content Placeholder 2"/>
          <p:cNvSpPr>
            <a:spLocks noGrp="1"/>
          </p:cNvSpPr>
          <p:nvPr>
            <p:ph idx="1"/>
          </p:nvPr>
        </p:nvSpPr>
        <p:spPr/>
        <p:txBody>
          <a:bodyPr>
            <a:normAutofit/>
          </a:bodyPr>
          <a:lstStyle/>
          <a:p>
            <a:r>
              <a:rPr lang="en-US" dirty="0" smtClean="0"/>
              <a:t>Classification</a:t>
            </a:r>
          </a:p>
          <a:p>
            <a:pPr lvl="1"/>
            <a:r>
              <a:rPr lang="en-US" dirty="0"/>
              <a:t>C</a:t>
            </a:r>
            <a:r>
              <a:rPr lang="en-US" dirty="0" smtClean="0"/>
              <a:t>lassification is the problem of identifying to which of a set of categories (sub-populations) a new observation belongs, on the basis of a training set of data containing observations (or instances) whose category membership is known.</a:t>
            </a:r>
          </a:p>
          <a:p>
            <a:r>
              <a:rPr lang="en-US" dirty="0" smtClean="0"/>
              <a:t>Prediction</a:t>
            </a:r>
          </a:p>
          <a:p>
            <a:pPr lvl="1"/>
            <a:r>
              <a:rPr lang="en-US" dirty="0" smtClean="0"/>
              <a:t>Prediction of a dependent variable</a:t>
            </a:r>
          </a:p>
        </p:txBody>
      </p:sp>
    </p:spTree>
    <p:extLst>
      <p:ext uri="{BB962C8B-B14F-4D97-AF65-F5344CB8AC3E}">
        <p14:creationId xmlns:p14="http://schemas.microsoft.com/office/powerpoint/2010/main" val="2650152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3" b="13"/>
          <a:stretch>
            <a:fillRect/>
          </a:stretch>
        </p:blipFill>
        <p:spPr>
          <a:xfrm>
            <a:off x="-141288" y="0"/>
            <a:ext cx="13747271" cy="7559675"/>
          </a:xfrm>
        </p:spPr>
      </p:pic>
      <p:sp>
        <p:nvSpPr>
          <p:cNvPr id="5" name="TextBox 4"/>
          <p:cNvSpPr txBox="1"/>
          <p:nvPr/>
        </p:nvSpPr>
        <p:spPr>
          <a:xfrm>
            <a:off x="-37372" y="5989637"/>
            <a:ext cx="5181600" cy="923330"/>
          </a:xfrm>
          <a:prstGeom prst="rect">
            <a:avLst/>
          </a:prstGeom>
          <a:noFill/>
        </p:spPr>
        <p:txBody>
          <a:bodyPr wrap="square" rtlCol="0">
            <a:spAutoFit/>
          </a:bodyPr>
          <a:lstStyle/>
          <a:p>
            <a:r>
              <a:rPr lang="en-US" sz="5400" dirty="0" smtClean="0">
                <a:solidFill>
                  <a:srgbClr val="FFFFFF"/>
                </a:solidFill>
              </a:rPr>
              <a:t>What is this????</a:t>
            </a:r>
            <a:endParaRPr lang="en-US" sz="5400" dirty="0">
              <a:solidFill>
                <a:srgbClr val="FFFFFF"/>
              </a:solidFill>
            </a:endParaRPr>
          </a:p>
        </p:txBody>
      </p:sp>
    </p:spTree>
    <p:extLst>
      <p:ext uri="{BB962C8B-B14F-4D97-AF65-F5344CB8AC3E}">
        <p14:creationId xmlns:p14="http://schemas.microsoft.com/office/powerpoint/2010/main" val="138331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14394101"/>
              </p:ext>
            </p:extLst>
          </p:nvPr>
        </p:nvGraphicFramePr>
        <p:xfrm>
          <a:off x="504029" y="1191283"/>
          <a:ext cx="9170824" cy="5222586"/>
        </p:xfrm>
        <a:graphic>
          <a:graphicData uri="http://schemas.openxmlformats.org/drawingml/2006/table">
            <a:tbl>
              <a:tblPr firstRow="1" bandRow="1">
                <a:tableStyleId>{5C22544A-7EE6-4342-B048-85BDC9FD1C3A}</a:tableStyleId>
              </a:tblPr>
              <a:tblGrid>
                <a:gridCol w="4585412"/>
                <a:gridCol w="4585412"/>
              </a:tblGrid>
              <a:tr h="989168">
                <a:tc>
                  <a:txBody>
                    <a:bodyPr/>
                    <a:lstStyle/>
                    <a:p>
                      <a:endParaRPr lang="en-US" sz="4900" dirty="0"/>
                    </a:p>
                  </a:txBody>
                  <a:tcPr marL="100806" marR="100806" marT="50398" marB="50398"/>
                </a:tc>
                <a:tc>
                  <a:txBody>
                    <a:bodyPr/>
                    <a:lstStyle/>
                    <a:p>
                      <a:r>
                        <a:rPr lang="en-US" sz="5300" dirty="0" smtClean="0"/>
                        <a:t>Goals</a:t>
                      </a:r>
                      <a:endParaRPr lang="en-US" sz="53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400" dirty="0" smtClean="0"/>
                        <a:t>Traditional Statistics</a:t>
                      </a:r>
                    </a:p>
                    <a:p>
                      <a:endParaRPr lang="en-US" sz="4400" dirty="0"/>
                    </a:p>
                  </a:txBody>
                  <a:tcPr marL="100806" marR="100806" marT="50398" marB="50398"/>
                </a:tc>
                <a:tc>
                  <a:txBody>
                    <a:bodyPr/>
                    <a:lstStyle/>
                    <a:p>
                      <a:r>
                        <a:rPr lang="en-US" sz="4400" dirty="0" smtClean="0">
                          <a:solidFill>
                            <a:schemeClr val="accent6"/>
                          </a:solidFill>
                        </a:rPr>
                        <a:t>EXPLAIN</a:t>
                      </a:r>
                      <a:r>
                        <a:rPr lang="en-US" sz="4400" baseline="0" dirty="0" smtClean="0"/>
                        <a:t> the role of specific constructs</a:t>
                      </a:r>
                      <a:endParaRPr lang="en-US" sz="44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400" dirty="0" smtClean="0"/>
                        <a:t>Predictive</a:t>
                      </a:r>
                      <a:r>
                        <a:rPr lang="en-US" sz="4400" baseline="0" dirty="0" smtClean="0"/>
                        <a:t> Analytics</a:t>
                      </a:r>
                      <a:endParaRPr lang="en-US" sz="4400" dirty="0" smtClean="0"/>
                    </a:p>
                    <a:p>
                      <a:endParaRPr lang="en-US" sz="4400" dirty="0"/>
                    </a:p>
                  </a:txBody>
                  <a:tcPr marL="100806" marR="100806" marT="50398" marB="50398"/>
                </a:tc>
                <a:tc>
                  <a:txBody>
                    <a:bodyPr/>
                    <a:lstStyle/>
                    <a:p>
                      <a:r>
                        <a:rPr lang="en-US" sz="4400" baseline="0" dirty="0" smtClean="0">
                          <a:solidFill>
                            <a:srgbClr val="C00000"/>
                          </a:solidFill>
                        </a:rPr>
                        <a:t>CALCULATE</a:t>
                      </a:r>
                      <a:r>
                        <a:rPr lang="en-US" sz="4400" baseline="0" dirty="0" smtClean="0"/>
                        <a:t> an </a:t>
                      </a:r>
                      <a:r>
                        <a:rPr lang="en-US" sz="4400" baseline="0" dirty="0" smtClean="0">
                          <a:solidFill>
                            <a:srgbClr val="C00000"/>
                          </a:solidFill>
                        </a:rPr>
                        <a:t>ACCURATE PREDICTION</a:t>
                      </a:r>
                      <a:endParaRPr lang="en-US" sz="4400" dirty="0">
                        <a:solidFill>
                          <a:srgbClr val="C00000"/>
                        </a:solidFill>
                      </a:endParaRPr>
                    </a:p>
                  </a:txBody>
                  <a:tcPr marL="100806" marR="100806" marT="50398" marB="50398"/>
                </a:tc>
              </a:tr>
            </a:tbl>
          </a:graphicData>
        </a:graphic>
      </p:graphicFrame>
    </p:spTree>
    <p:extLst>
      <p:ext uri="{BB962C8B-B14F-4D97-AF65-F5344CB8AC3E}">
        <p14:creationId xmlns:p14="http://schemas.microsoft.com/office/powerpoint/2010/main" val="3748730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When computer scientists at Google’s mysterious X lab built a neural network of 16,000 computer processors with one billion connections and let it browse YouTube, it did what many web users might do — it began to look for cats. </a:t>
            </a:r>
            <a:br>
              <a:rPr lang="en-US" dirty="0" smtClean="0"/>
            </a:br>
            <a:endParaRPr lang="en-US" dirty="0"/>
          </a:p>
        </p:txBody>
      </p:sp>
    </p:spTree>
    <p:extLst>
      <p:ext uri="{BB962C8B-B14F-4D97-AF65-F5344CB8AC3E}">
        <p14:creationId xmlns:p14="http://schemas.microsoft.com/office/powerpoint/2010/main" val="155282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8670" r="-28670"/>
          <a:stretch>
            <a:fillRect/>
          </a:stretch>
        </p:blipFill>
        <p:spPr>
          <a:xfrm>
            <a:off x="-1436688" y="350837"/>
            <a:ext cx="12332705" cy="6781800"/>
          </a:xfrm>
        </p:spPr>
      </p:pic>
    </p:spTree>
    <p:extLst>
      <p:ext uri="{BB962C8B-B14F-4D97-AF65-F5344CB8AC3E}">
        <p14:creationId xmlns:p14="http://schemas.microsoft.com/office/powerpoint/2010/main" val="2870099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Building high-level features using large scale unsupervised </a:t>
            </a:r>
            <a:r>
              <a:rPr lang="en-US" b="1" dirty="0" smtClean="0"/>
              <a:t>learning</a:t>
            </a:r>
            <a:endParaRPr lang="en-US" dirty="0"/>
          </a:p>
        </p:txBody>
      </p:sp>
      <p:sp>
        <p:nvSpPr>
          <p:cNvPr id="3" name="Content Placeholder 2"/>
          <p:cNvSpPr>
            <a:spLocks noGrp="1"/>
          </p:cNvSpPr>
          <p:nvPr>
            <p:ph idx="1"/>
          </p:nvPr>
        </p:nvSpPr>
        <p:spPr/>
        <p:txBody>
          <a:bodyPr/>
          <a:lstStyle/>
          <a:p>
            <a:r>
              <a:rPr lang="en-US" dirty="0" smtClean="0"/>
              <a:t>“Contrary </a:t>
            </a:r>
            <a:r>
              <a:rPr lang="en-US" dirty="0"/>
              <a:t>to what appears to be a widely-held intuition, our experimental </a:t>
            </a:r>
            <a:r>
              <a:rPr lang="en-US" dirty="0" smtClean="0"/>
              <a:t>results </a:t>
            </a:r>
            <a:r>
              <a:rPr lang="en-US" dirty="0"/>
              <a:t>reveal that it is possible to train a face detector without having to label images as containing a face or not. Control experiments show that this feature detector is robust not only to translation but also to scaling and out-of-plane rotation</a:t>
            </a:r>
            <a:r>
              <a:rPr lang="en-US" dirty="0" smtClean="0"/>
              <a:t>.”</a:t>
            </a:r>
            <a:endParaRPr lang="en-US" dirty="0"/>
          </a:p>
        </p:txBody>
      </p:sp>
      <p:pic>
        <p:nvPicPr>
          <p:cNvPr id="4" name="Picture 3" descr="Screen Shot 2013-10-21 at 9.18.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42037"/>
            <a:ext cx="10080625" cy="1233599"/>
          </a:xfrm>
          <a:prstGeom prst="rect">
            <a:avLst/>
          </a:prstGeom>
        </p:spPr>
      </p:pic>
    </p:spTree>
    <p:extLst>
      <p:ext uri="{BB962C8B-B14F-4D97-AF65-F5344CB8AC3E}">
        <p14:creationId xmlns:p14="http://schemas.microsoft.com/office/powerpoint/2010/main" val="535394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do we mean by “</a:t>
            </a:r>
            <a:r>
              <a:rPr lang="en-US" b="1" dirty="0" smtClean="0"/>
              <a:t>unsupervised learning?”</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0241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Unsupervised Learning</a:t>
            </a:r>
            <a:endParaRPr lang="en-US" dirty="0"/>
          </a:p>
        </p:txBody>
      </p:sp>
      <p:sp>
        <p:nvSpPr>
          <p:cNvPr id="3" name="Content Placeholder 2"/>
          <p:cNvSpPr>
            <a:spLocks noGrp="1"/>
          </p:cNvSpPr>
          <p:nvPr>
            <p:ph idx="1"/>
          </p:nvPr>
        </p:nvSpPr>
        <p:spPr/>
        <p:txBody>
          <a:bodyPr/>
          <a:lstStyle/>
          <a:p>
            <a:pPr marL="0" indent="0">
              <a:buNone/>
            </a:pPr>
            <a:r>
              <a:rPr lang="en-US" b="1" dirty="0" smtClean="0"/>
              <a:t>Unsupervised Learning</a:t>
            </a:r>
          </a:p>
          <a:p>
            <a:r>
              <a:rPr lang="en-US" dirty="0" smtClean="0"/>
              <a:t>In machine learning, the problem of unsupervised learning is that of trying to find hidden structure in unlabeled data.</a:t>
            </a:r>
          </a:p>
          <a:p>
            <a:pPr lvl="1"/>
            <a:r>
              <a:rPr lang="en-US" dirty="0" smtClean="0"/>
              <a:t>Example: Could you create categories of customers based on their purchase behavior and demographics</a:t>
            </a:r>
          </a:p>
          <a:p>
            <a:pPr lvl="1"/>
            <a:endParaRPr lang="en-US" dirty="0"/>
          </a:p>
        </p:txBody>
      </p:sp>
    </p:spTree>
    <p:extLst>
      <p:ext uri="{BB962C8B-B14F-4D97-AF65-F5344CB8AC3E}">
        <p14:creationId xmlns:p14="http://schemas.microsoft.com/office/powerpoint/2010/main" val="534165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vs. Unsupervised Learning of Cats</a:t>
            </a:r>
            <a:endParaRPr lang="en-US" dirty="0"/>
          </a:p>
        </p:txBody>
      </p:sp>
      <p:sp>
        <p:nvSpPr>
          <p:cNvPr id="3" name="Content Placeholder 2"/>
          <p:cNvSpPr>
            <a:spLocks noGrp="1"/>
          </p:cNvSpPr>
          <p:nvPr>
            <p:ph idx="1"/>
          </p:nvPr>
        </p:nvSpPr>
        <p:spPr/>
        <p:txBody>
          <a:bodyPr>
            <a:normAutofit lnSpcReduction="10000"/>
          </a:bodyPr>
          <a:lstStyle/>
          <a:p>
            <a:r>
              <a:rPr lang="en-US" dirty="0" smtClean="0"/>
              <a:t>Unsupervised Learning</a:t>
            </a:r>
          </a:p>
          <a:p>
            <a:pPr lvl="1"/>
            <a:r>
              <a:rPr lang="en-US" dirty="0" smtClean="0"/>
              <a:t>Here are a bunch of images…..classify them into different object classes</a:t>
            </a:r>
          </a:p>
          <a:p>
            <a:r>
              <a:rPr lang="en-US" dirty="0" smtClean="0"/>
              <a:t>Supervised Learning</a:t>
            </a:r>
          </a:p>
          <a:p>
            <a:pPr lvl="1"/>
            <a:r>
              <a:rPr lang="en-US" dirty="0" smtClean="0"/>
              <a:t>Here are a bunch of images and we have already classified them into which ones are cats</a:t>
            </a:r>
          </a:p>
          <a:p>
            <a:pPr lvl="1"/>
            <a:r>
              <a:rPr lang="en-US" dirty="0" smtClean="0"/>
              <a:t>We will train our algorithm using a subset of data where we will give you the answers</a:t>
            </a:r>
          </a:p>
          <a:p>
            <a:pPr lvl="1"/>
            <a:r>
              <a:rPr lang="en-US" dirty="0" smtClean="0"/>
              <a:t>Then we will test you on a group were we don’t give you the answer</a:t>
            </a:r>
            <a:endParaRPr lang="en-US" dirty="0"/>
          </a:p>
        </p:txBody>
      </p:sp>
    </p:spTree>
    <p:extLst>
      <p:ext uri="{BB962C8B-B14F-4D97-AF65-F5344CB8AC3E}">
        <p14:creationId xmlns:p14="http://schemas.microsoft.com/office/powerpoint/2010/main" val="2793223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Classification – Unsupervised Learning</a:t>
            </a:r>
          </a:p>
          <a:p>
            <a:pPr lvl="1"/>
            <a:r>
              <a:rPr lang="en-US" dirty="0" smtClean="0"/>
              <a:t>K-means Clustering</a:t>
            </a:r>
          </a:p>
          <a:p>
            <a:pPr lvl="1"/>
            <a:r>
              <a:rPr lang="en-US" dirty="0" smtClean="0"/>
              <a:t>Hierarchical Clustering </a:t>
            </a:r>
          </a:p>
          <a:p>
            <a:endParaRPr lang="en-US" dirty="0"/>
          </a:p>
          <a:p>
            <a:r>
              <a:rPr lang="en-US" dirty="0" smtClean="0"/>
              <a:t>Classification - Supervised Learning</a:t>
            </a:r>
          </a:p>
          <a:p>
            <a:pPr lvl="1"/>
            <a:r>
              <a:rPr lang="en-US" dirty="0" smtClean="0"/>
              <a:t>Logistic Regression (2 categories DV)</a:t>
            </a:r>
          </a:p>
          <a:p>
            <a:pPr lvl="1"/>
            <a:r>
              <a:rPr lang="en-US" dirty="0" smtClean="0"/>
              <a:t>Naïve Bayes</a:t>
            </a:r>
          </a:p>
          <a:p>
            <a:pPr lvl="1"/>
            <a:r>
              <a:rPr lang="en-US" dirty="0" smtClean="0"/>
              <a:t>Support vector </a:t>
            </a:r>
            <a:r>
              <a:rPr lang="en-US" dirty="0" smtClean="0"/>
              <a:t>machines</a:t>
            </a:r>
          </a:p>
          <a:p>
            <a:pPr lvl="1"/>
            <a:r>
              <a:rPr lang="en-US" dirty="0" smtClean="0"/>
              <a:t>Decision Trees</a:t>
            </a:r>
          </a:p>
          <a:p>
            <a:pPr lvl="1"/>
            <a:r>
              <a:rPr lang="en-US" dirty="0" smtClean="0"/>
              <a:t>Random Forests</a:t>
            </a:r>
            <a:endParaRPr lang="en-US" dirty="0" smtClean="0"/>
          </a:p>
          <a:p>
            <a:endParaRPr lang="en-US" dirty="0"/>
          </a:p>
        </p:txBody>
      </p:sp>
    </p:spTree>
    <p:extLst>
      <p:ext uri="{BB962C8B-B14F-4D97-AF65-F5344CB8AC3E}">
        <p14:creationId xmlns:p14="http://schemas.microsoft.com/office/powerpoint/2010/main" val="21527112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Unsupervised Learning - Classification</a:t>
            </a:r>
            <a:endParaRPr lang="en-US" dirty="0"/>
          </a:p>
        </p:txBody>
      </p:sp>
      <p:sp>
        <p:nvSpPr>
          <p:cNvPr id="3" name="Content Placeholder 2"/>
          <p:cNvSpPr>
            <a:spLocks noGrp="1"/>
          </p:cNvSpPr>
          <p:nvPr>
            <p:ph idx="1"/>
          </p:nvPr>
        </p:nvSpPr>
        <p:spPr>
          <a:xfrm>
            <a:off x="468312" y="1646237"/>
            <a:ext cx="9072563" cy="4989036"/>
          </a:xfrm>
        </p:spPr>
        <p:txBody>
          <a:bodyPr>
            <a:normAutofit fontScale="92500" lnSpcReduction="10000"/>
          </a:bodyPr>
          <a:lstStyle/>
          <a:p>
            <a:pPr marL="0" indent="0">
              <a:buNone/>
            </a:pPr>
            <a:r>
              <a:rPr lang="en-US" b="1" dirty="0" smtClean="0"/>
              <a:t>K-Means Clustering</a:t>
            </a:r>
          </a:p>
          <a:p>
            <a:r>
              <a:rPr lang="en-US" dirty="0" smtClean="0"/>
              <a:t>A simple </a:t>
            </a:r>
            <a:r>
              <a:rPr lang="en-US" dirty="0"/>
              <a:t>learning algorithm for clustering analysis. The goal of K-Means algorithm is to find the best division of </a:t>
            </a:r>
            <a:r>
              <a:rPr lang="en-US" i="1" dirty="0"/>
              <a:t>n</a:t>
            </a:r>
            <a:r>
              <a:rPr lang="en-US" dirty="0"/>
              <a:t> entities in </a:t>
            </a:r>
            <a:r>
              <a:rPr lang="en-US" i="1" dirty="0"/>
              <a:t>k</a:t>
            </a:r>
            <a:r>
              <a:rPr lang="en-US" dirty="0"/>
              <a:t> groups, so that the total distance between the group's members and its corresponding centroid, representative of the group, is minimized. Formally, the goal is to partition the </a:t>
            </a:r>
            <a:r>
              <a:rPr lang="en-US" i="1" dirty="0"/>
              <a:t>n</a:t>
            </a:r>
            <a:r>
              <a:rPr lang="en-US" dirty="0"/>
              <a:t> entities into </a:t>
            </a:r>
            <a:r>
              <a:rPr lang="en-US" i="1" dirty="0"/>
              <a:t>k</a:t>
            </a:r>
            <a:r>
              <a:rPr lang="en-US" dirty="0"/>
              <a:t> sets </a:t>
            </a:r>
            <a:r>
              <a:rPr lang="en-US" i="1" dirty="0"/>
              <a:t>S</a:t>
            </a:r>
            <a:r>
              <a:rPr lang="en-US" i="1" baseline="-25000" dirty="0"/>
              <a:t>i</a:t>
            </a:r>
            <a:r>
              <a:rPr lang="en-US" i="1" dirty="0"/>
              <a:t>, </a:t>
            </a:r>
            <a:r>
              <a:rPr lang="en-US" i="1" dirty="0" err="1"/>
              <a:t>i</a:t>
            </a:r>
            <a:r>
              <a:rPr lang="en-US" i="1" dirty="0"/>
              <a:t>=1, 2, ..., k</a:t>
            </a:r>
            <a:r>
              <a:rPr lang="en-US" dirty="0"/>
              <a:t> in order to minimize the within-cluster sum of squares (WCSS), defined as:</a:t>
            </a:r>
          </a:p>
        </p:txBody>
      </p:sp>
      <p:pic>
        <p:nvPicPr>
          <p:cNvPr id="6" name="Picture 5" descr="Screen Shot 2013-10-20 at 9.57.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12" y="6163130"/>
            <a:ext cx="7086600" cy="1396545"/>
          </a:xfrm>
          <a:prstGeom prst="rect">
            <a:avLst/>
          </a:prstGeom>
        </p:spPr>
      </p:pic>
    </p:spTree>
    <p:extLst>
      <p:ext uri="{BB962C8B-B14F-4D97-AF65-F5344CB8AC3E}">
        <p14:creationId xmlns:p14="http://schemas.microsoft.com/office/powerpoint/2010/main" val="2704615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pic>
        <p:nvPicPr>
          <p:cNvPr id="4" name="Content Placeholder 3"/>
          <p:cNvPicPr>
            <a:picLocks noGrp="1" noChangeAspect="1"/>
          </p:cNvPicPr>
          <p:nvPr>
            <p:ph idx="1"/>
          </p:nvPr>
        </p:nvPicPr>
        <p:blipFill>
          <a:blip r:embed="rId2"/>
          <a:srcRect l="-21298" r="-21298"/>
          <a:stretch>
            <a:fillRect/>
          </a:stretch>
        </p:blipFill>
        <p:spPr/>
      </p:pic>
    </p:spTree>
    <p:extLst>
      <p:ext uri="{BB962C8B-B14F-4D97-AF65-F5344CB8AC3E}">
        <p14:creationId xmlns:p14="http://schemas.microsoft.com/office/powerpoint/2010/main" val="1292576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idx="1"/>
          </p:nvPr>
        </p:nvSpPr>
        <p:spPr/>
        <p:txBody>
          <a:bodyPr/>
          <a:lstStyle/>
          <a:p>
            <a:r>
              <a:rPr lang="en-US" dirty="0" smtClean="0"/>
              <a:t>How many clusters should there be?</a:t>
            </a:r>
          </a:p>
          <a:p>
            <a:pPr lvl="1"/>
            <a:r>
              <a:rPr lang="en-US" dirty="0" smtClean="0"/>
              <a:t>No predetermined amount</a:t>
            </a:r>
          </a:p>
          <a:p>
            <a:r>
              <a:rPr lang="en-US" dirty="0" smtClean="0"/>
              <a:t>What are meaningful labels?</a:t>
            </a:r>
          </a:p>
          <a:p>
            <a:pPr lvl="1"/>
            <a:r>
              <a:rPr lang="en-US" dirty="0" smtClean="0"/>
              <a:t>This can be an n-dimensional space</a:t>
            </a:r>
            <a:endParaRPr lang="en-US" dirty="0"/>
          </a:p>
        </p:txBody>
      </p:sp>
    </p:spTree>
    <p:extLst>
      <p:ext uri="{BB962C8B-B14F-4D97-AF65-F5344CB8AC3E}">
        <p14:creationId xmlns:p14="http://schemas.microsoft.com/office/powerpoint/2010/main" val="356967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6047" y="-83997"/>
            <a:ext cx="8568531" cy="4703798"/>
          </a:xfrm>
        </p:spPr>
        <p:txBody>
          <a:bodyPr>
            <a:noAutofit/>
          </a:bodyPr>
          <a:lstStyle/>
          <a:p>
            <a:r>
              <a:rPr lang="en-US" sz="5300" dirty="0">
                <a:solidFill>
                  <a:schemeClr val="accent4"/>
                </a:solidFill>
              </a:rPr>
              <a:t>PREDICTION </a:t>
            </a:r>
            <a:r>
              <a:rPr lang="en-US" sz="5300" dirty="0">
                <a:solidFill>
                  <a:schemeClr val="accent4"/>
                </a:solidFill>
              </a:rPr>
              <a:t>DIFFERENCES </a:t>
            </a:r>
            <a:r>
              <a:rPr lang="en-US" sz="5300" dirty="0"/>
              <a:t>result from the </a:t>
            </a:r>
            <a:r>
              <a:rPr lang="en-US" sz="5300" dirty="0">
                <a:solidFill>
                  <a:srgbClr val="FFB400"/>
                </a:solidFill>
              </a:rPr>
              <a:t>VARIABLES</a:t>
            </a:r>
            <a:r>
              <a:rPr lang="en-US" sz="5300" dirty="0"/>
              <a:t> and the </a:t>
            </a:r>
            <a:r>
              <a:rPr lang="en-US" sz="5300" dirty="0">
                <a:solidFill>
                  <a:srgbClr val="FFB400"/>
                </a:solidFill>
              </a:rPr>
              <a:t>MODEL</a:t>
            </a:r>
          </a:p>
        </p:txBody>
      </p:sp>
    </p:spTree>
    <p:extLst>
      <p:ext uri="{BB962C8B-B14F-4D97-AF65-F5344CB8AC3E}">
        <p14:creationId xmlns:p14="http://schemas.microsoft.com/office/powerpoint/2010/main" val="3748063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lstStyle/>
          <a:p>
            <a:pPr marL="455684" indent="-455684"/>
            <a:r>
              <a:rPr lang="en-US" dirty="0" smtClean="0"/>
              <a:t>Machine learning focuses on prediction (not understanding relationship</a:t>
            </a:r>
          </a:p>
          <a:p>
            <a:pPr marL="1316826" lvl="1" indent="-455684">
              <a:buFont typeface="Arial"/>
              <a:buChar char="•"/>
            </a:pPr>
            <a:r>
              <a:rPr lang="en-US" dirty="0" smtClean="0"/>
              <a:t>Training Data – Used to tune the associated algorithm to make accurate predictions</a:t>
            </a:r>
          </a:p>
          <a:p>
            <a:pPr marL="1316826" lvl="1" indent="-455684">
              <a:buFont typeface="Arial"/>
              <a:buChar char="•"/>
            </a:pPr>
            <a:r>
              <a:rPr lang="en-US" dirty="0" smtClean="0"/>
              <a:t>Test Data –Used to assess the capabilities of the model</a:t>
            </a:r>
          </a:p>
          <a:p>
            <a:pPr marL="1316826" lvl="1" indent="-455684">
              <a:buFont typeface="Arial"/>
              <a:buChar char="•"/>
            </a:pPr>
            <a:r>
              <a:rPr lang="en-US" dirty="0" smtClean="0"/>
              <a:t>Implementation – Algorithm is implemented in the context of a business process </a:t>
            </a:r>
          </a:p>
          <a:p>
            <a:pPr marL="1316826" lvl="1" indent="-455684">
              <a:buFont typeface="Arial"/>
              <a:buChar char="•"/>
            </a:pPr>
            <a:endParaRPr lang="en-US" dirty="0"/>
          </a:p>
        </p:txBody>
      </p:sp>
    </p:spTree>
    <p:extLst>
      <p:ext uri="{BB962C8B-B14F-4D97-AF65-F5344CB8AC3E}">
        <p14:creationId xmlns:p14="http://schemas.microsoft.com/office/powerpoint/2010/main" val="3836181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vs. Unsupervised Learning</a:t>
            </a:r>
            <a:endParaRPr lang="en-US" dirty="0"/>
          </a:p>
        </p:txBody>
      </p:sp>
      <p:sp>
        <p:nvSpPr>
          <p:cNvPr id="3" name="Content Placeholder 2"/>
          <p:cNvSpPr>
            <a:spLocks noGrp="1"/>
          </p:cNvSpPr>
          <p:nvPr>
            <p:ph idx="1"/>
          </p:nvPr>
        </p:nvSpPr>
        <p:spPr/>
        <p:txBody>
          <a:bodyPr/>
          <a:lstStyle/>
          <a:p>
            <a:pPr marL="0" indent="0">
              <a:buNone/>
            </a:pPr>
            <a:r>
              <a:rPr lang="en-US" b="1" dirty="0" smtClean="0"/>
              <a:t>Supervised Learning</a:t>
            </a:r>
          </a:p>
          <a:p>
            <a:r>
              <a:rPr lang="en-US" dirty="0"/>
              <a:t>In supervised learning, each example is a </a:t>
            </a:r>
            <a:r>
              <a:rPr lang="en-US" i="1" dirty="0"/>
              <a:t>pair</a:t>
            </a:r>
            <a:r>
              <a:rPr lang="en-US" dirty="0"/>
              <a:t> consisting of an input object (typically a vector) and a desired output value (also called the </a:t>
            </a:r>
            <a:r>
              <a:rPr lang="en-US" i="1" dirty="0"/>
              <a:t>supervisory signal</a:t>
            </a:r>
            <a:r>
              <a:rPr lang="en-US" dirty="0"/>
              <a:t>). A supervised learning algorithm analyzes the training data and produces an inferred function, which can be used for mapping new examples</a:t>
            </a:r>
            <a:r>
              <a:rPr lang="en-US" dirty="0" smtClean="0"/>
              <a:t>. </a:t>
            </a:r>
            <a:endParaRPr lang="en-US" dirty="0"/>
          </a:p>
        </p:txBody>
      </p:sp>
    </p:spTree>
    <p:extLst>
      <p:ext uri="{BB962C8B-B14F-4D97-AF65-F5344CB8AC3E}">
        <p14:creationId xmlns:p14="http://schemas.microsoft.com/office/powerpoint/2010/main" val="1543385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idx="1"/>
          </p:nvPr>
        </p:nvSpPr>
        <p:spPr/>
        <p:txBody>
          <a:bodyPr/>
          <a:lstStyle/>
          <a:p>
            <a:r>
              <a:rPr lang="en-US" dirty="0" smtClean="0"/>
              <a:t>Categories/Group membership</a:t>
            </a:r>
          </a:p>
          <a:p>
            <a:pPr lvl="1"/>
            <a:r>
              <a:rPr lang="en-US" dirty="0" smtClean="0"/>
              <a:t>How can we classify individual samples into different class?</a:t>
            </a:r>
            <a:endParaRPr lang="en-US" dirty="0"/>
          </a:p>
        </p:txBody>
      </p:sp>
      <p:pic>
        <p:nvPicPr>
          <p:cNvPr id="4" name="Picture 3"/>
          <p:cNvPicPr>
            <a:picLocks noChangeAspect="1"/>
          </p:cNvPicPr>
          <p:nvPr/>
        </p:nvPicPr>
        <p:blipFill>
          <a:blip r:embed="rId2"/>
          <a:stretch>
            <a:fillRect/>
          </a:stretch>
        </p:blipFill>
        <p:spPr>
          <a:xfrm>
            <a:off x="4659312" y="3094037"/>
            <a:ext cx="2401316" cy="2209800"/>
          </a:xfrm>
          <a:prstGeom prst="rect">
            <a:avLst/>
          </a:prstGeom>
        </p:spPr>
      </p:pic>
      <p:sp>
        <p:nvSpPr>
          <p:cNvPr id="5" name="Rectangle 4"/>
          <p:cNvSpPr/>
          <p:nvPr/>
        </p:nvSpPr>
        <p:spPr>
          <a:xfrm>
            <a:off x="7097712" y="3094037"/>
            <a:ext cx="2286000" cy="2308324"/>
          </a:xfrm>
          <a:prstGeom prst="rect">
            <a:avLst/>
          </a:prstGeom>
        </p:spPr>
        <p:txBody>
          <a:bodyPr wrap="square">
            <a:spAutoFit/>
          </a:bodyPr>
          <a:lstStyle/>
          <a:p>
            <a:r>
              <a:rPr lang="en-US" dirty="0"/>
              <a:t>1. sepal length in cm  2. sepal width in cm  3. petal length in cm  4. petal width in cm  5. class:  -- Iris </a:t>
            </a:r>
            <a:r>
              <a:rPr lang="en-US" dirty="0" err="1"/>
              <a:t>Setosa</a:t>
            </a:r>
            <a:r>
              <a:rPr lang="en-US" dirty="0"/>
              <a:t>  -- Iris </a:t>
            </a:r>
            <a:r>
              <a:rPr lang="en-US" dirty="0" err="1"/>
              <a:t>Versicolour</a:t>
            </a:r>
            <a:r>
              <a:rPr lang="en-US" dirty="0"/>
              <a:t>  -- Iris </a:t>
            </a:r>
            <a:r>
              <a:rPr lang="en-US" dirty="0" err="1"/>
              <a:t>Virginica</a:t>
            </a:r>
            <a:r>
              <a:rPr lang="en-US" dirty="0"/>
              <a:t>	</a:t>
            </a:r>
          </a:p>
        </p:txBody>
      </p:sp>
      <p:pic>
        <p:nvPicPr>
          <p:cNvPr id="7" name="Picture 6" descr="Screen Shot 2013-10-19 at 9.59.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5456237"/>
            <a:ext cx="8763000" cy="1409700"/>
          </a:xfrm>
          <a:prstGeom prst="rect">
            <a:avLst/>
          </a:prstGeom>
        </p:spPr>
      </p:pic>
      <p:sp>
        <p:nvSpPr>
          <p:cNvPr id="8" name="Rectangle 7"/>
          <p:cNvSpPr/>
          <p:nvPr/>
        </p:nvSpPr>
        <p:spPr>
          <a:xfrm>
            <a:off x="620712" y="7056437"/>
            <a:ext cx="4121641" cy="369332"/>
          </a:xfrm>
          <a:prstGeom prst="rect">
            <a:avLst/>
          </a:prstGeom>
        </p:spPr>
        <p:txBody>
          <a:bodyPr wrap="none">
            <a:spAutoFit/>
          </a:bodyPr>
          <a:lstStyle/>
          <a:p>
            <a:r>
              <a:rPr lang="en-US" dirty="0"/>
              <a:t>http://</a:t>
            </a:r>
            <a:r>
              <a:rPr lang="en-US" dirty="0" err="1"/>
              <a:t>archive.ics.uci.edu</a:t>
            </a:r>
            <a:r>
              <a:rPr lang="en-US" dirty="0"/>
              <a:t>/ml/datasets/Iris</a:t>
            </a:r>
          </a:p>
        </p:txBody>
      </p:sp>
    </p:spTree>
    <p:extLst>
      <p:ext uri="{BB962C8B-B14F-4D97-AF65-F5344CB8AC3E}">
        <p14:creationId xmlns:p14="http://schemas.microsoft.com/office/powerpoint/2010/main" val="28228545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Decision Tree is a flow-chart like structure in which internal node represents test on an attribute, each branch represents outcome of test and each leaf node represents class label (decision taken after computing all attributes). A path from root to leaf represents classification rules.</a:t>
            </a:r>
          </a:p>
          <a:p>
            <a:r>
              <a:rPr lang="en-US" dirty="0" smtClean="0"/>
              <a:t>A decision tree consists of 3 types of nodes:</a:t>
            </a:r>
          </a:p>
          <a:p>
            <a:pPr lvl="1"/>
            <a:r>
              <a:rPr lang="en-US" dirty="0" smtClean="0"/>
              <a:t>Decision nodes - commonly represented by squares</a:t>
            </a:r>
          </a:p>
          <a:p>
            <a:pPr lvl="1"/>
            <a:r>
              <a:rPr lang="en-US" dirty="0" smtClean="0"/>
              <a:t>Chance nodes - represented by circles</a:t>
            </a:r>
          </a:p>
          <a:p>
            <a:pPr lvl="1"/>
            <a:r>
              <a:rPr lang="en-US" dirty="0" smtClean="0"/>
              <a:t>End nodes - represented by triangles</a:t>
            </a:r>
            <a:endParaRPr lang="en-US" dirty="0"/>
          </a:p>
        </p:txBody>
      </p:sp>
    </p:spTree>
    <p:extLst>
      <p:ext uri="{BB962C8B-B14F-4D97-AF65-F5344CB8AC3E}">
        <p14:creationId xmlns:p14="http://schemas.microsoft.com/office/powerpoint/2010/main" val="33395820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Golf</a:t>
            </a:r>
            <a:endParaRPr lang="en-US" dirty="0"/>
          </a:p>
        </p:txBody>
      </p:sp>
      <p:pic>
        <p:nvPicPr>
          <p:cNvPr id="4" name="Content Placeholder 3"/>
          <p:cNvPicPr>
            <a:picLocks noGrp="1" noChangeAspect="1"/>
          </p:cNvPicPr>
          <p:nvPr>
            <p:ph idx="1"/>
          </p:nvPr>
        </p:nvPicPr>
        <p:blipFill>
          <a:blip r:embed="rId2"/>
          <a:srcRect l="-14108" r="-14108"/>
          <a:stretch>
            <a:fillRect/>
          </a:stretch>
        </p:blipFill>
        <p:spPr/>
      </p:pic>
    </p:spTree>
    <p:extLst>
      <p:ext uri="{BB962C8B-B14F-4D97-AF65-F5344CB8AC3E}">
        <p14:creationId xmlns:p14="http://schemas.microsoft.com/office/powerpoint/2010/main" val="34354536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(c1) and Nonlinear (c2) Classification</a:t>
            </a:r>
            <a:endParaRPr lang="en-US" dirty="0"/>
          </a:p>
        </p:txBody>
      </p:sp>
      <p:pic>
        <p:nvPicPr>
          <p:cNvPr id="4" name="Content Placeholder 3"/>
          <p:cNvPicPr>
            <a:picLocks noGrp="1" noChangeAspect="1"/>
          </p:cNvPicPr>
          <p:nvPr>
            <p:ph idx="1"/>
          </p:nvPr>
        </p:nvPicPr>
        <p:blipFill>
          <a:blip r:embed="rId2"/>
          <a:srcRect l="-41895" r="-41895"/>
          <a:stretch>
            <a:fillRect/>
          </a:stretch>
        </p:blipFill>
        <p:spPr/>
      </p:pic>
    </p:spTree>
    <p:extLst>
      <p:ext uri="{BB962C8B-B14F-4D97-AF65-F5344CB8AC3E}">
        <p14:creationId xmlns:p14="http://schemas.microsoft.com/office/powerpoint/2010/main" val="30498774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Trees</a:t>
            </a:r>
            <a:endParaRPr lang="en-US" dirty="0"/>
          </a:p>
        </p:txBody>
      </p:sp>
      <p:sp>
        <p:nvSpPr>
          <p:cNvPr id="3" name="Content Placeholder 2"/>
          <p:cNvSpPr>
            <a:spLocks noGrp="1"/>
          </p:cNvSpPr>
          <p:nvPr>
            <p:ph idx="1"/>
          </p:nvPr>
        </p:nvSpPr>
        <p:spPr/>
        <p:txBody>
          <a:bodyPr/>
          <a:lstStyle/>
          <a:p>
            <a:r>
              <a:rPr lang="en-US" dirty="0"/>
              <a:t>A data-analysis method that recursively partitions data into sets each of which are simply modeled using regression methods.  </a:t>
            </a:r>
            <a:endParaRPr lang="en-US" dirty="0" smtClean="0"/>
          </a:p>
          <a:p>
            <a:endParaRPr lang="en-US" dirty="0"/>
          </a:p>
        </p:txBody>
      </p:sp>
    </p:spTree>
    <p:extLst>
      <p:ext uri="{BB962C8B-B14F-4D97-AF65-F5344CB8AC3E}">
        <p14:creationId xmlns:p14="http://schemas.microsoft.com/office/powerpoint/2010/main" val="165595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Bayesian Methods</a:t>
            </a:r>
          </a:p>
        </p:txBody>
      </p:sp>
      <p:sp>
        <p:nvSpPr>
          <p:cNvPr id="19459" name="Rectangle 3"/>
          <p:cNvSpPr>
            <a:spLocks noGrp="1" noChangeArrowheads="1"/>
          </p:cNvSpPr>
          <p:nvPr>
            <p:ph idx="1"/>
          </p:nvPr>
        </p:nvSpPr>
        <p:spPr/>
        <p:txBody>
          <a:bodyPr/>
          <a:lstStyle/>
          <a:p>
            <a:pPr>
              <a:lnSpc>
                <a:spcPct val="90000"/>
              </a:lnSpc>
            </a:pPr>
            <a:r>
              <a:rPr lang="en-US" altLang="zh-CN" sz="2900" dirty="0" smtClean="0"/>
              <a:t>Learning </a:t>
            </a:r>
            <a:r>
              <a:rPr lang="en-US" altLang="zh-CN" sz="2900" dirty="0"/>
              <a:t>and classification methods based on probability theory.</a:t>
            </a:r>
          </a:p>
          <a:p>
            <a:pPr>
              <a:lnSpc>
                <a:spcPct val="90000"/>
              </a:lnSpc>
            </a:pPr>
            <a:r>
              <a:rPr lang="en-US" altLang="zh-CN" sz="2900" dirty="0"/>
              <a:t>Bayes theorem plays a critical role in probabilistic learning and classification.</a:t>
            </a:r>
          </a:p>
          <a:p>
            <a:pPr>
              <a:lnSpc>
                <a:spcPct val="90000"/>
              </a:lnSpc>
            </a:pPr>
            <a:r>
              <a:rPr lang="en-US" altLang="zh-CN" sz="2900" dirty="0"/>
              <a:t>Uses </a:t>
            </a:r>
            <a:r>
              <a:rPr lang="en-US" altLang="zh-CN" sz="2900" i="1" dirty="0"/>
              <a:t>prior</a:t>
            </a:r>
            <a:r>
              <a:rPr lang="en-US" altLang="zh-CN" sz="2900" dirty="0"/>
              <a:t> probability of each category given no information about an item.</a:t>
            </a:r>
          </a:p>
          <a:p>
            <a:pPr>
              <a:lnSpc>
                <a:spcPct val="90000"/>
              </a:lnSpc>
            </a:pPr>
            <a:r>
              <a:rPr lang="en-US" altLang="zh-CN" sz="2900" dirty="0"/>
              <a:t>Categorization produces a </a:t>
            </a:r>
            <a:r>
              <a:rPr lang="en-US" altLang="zh-CN" sz="2900" i="1" dirty="0"/>
              <a:t>posterior</a:t>
            </a:r>
            <a:r>
              <a:rPr lang="en-US" altLang="zh-CN" sz="2900" dirty="0"/>
              <a:t> probability distribution over the possible categories given a description of an item.</a:t>
            </a:r>
          </a:p>
        </p:txBody>
      </p:sp>
    </p:spTree>
    <p:extLst>
      <p:ext uri="{BB962C8B-B14F-4D97-AF65-F5344CB8AC3E}">
        <p14:creationId xmlns:p14="http://schemas.microsoft.com/office/powerpoint/2010/main" val="3633784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t>Bayes Theorem</a:t>
            </a:r>
          </a:p>
        </p:txBody>
      </p:sp>
      <p:graphicFrame>
        <p:nvGraphicFramePr>
          <p:cNvPr id="5126" name="Object 6"/>
          <p:cNvGraphicFramePr>
            <a:graphicFrameLocks noGrp="1" noChangeAspect="1"/>
          </p:cNvGraphicFramePr>
          <p:nvPr>
            <p:ph idx="1"/>
          </p:nvPr>
        </p:nvGraphicFramePr>
        <p:xfrm>
          <a:off x="3194050" y="2519363"/>
          <a:ext cx="3105150" cy="854075"/>
        </p:xfrm>
        <a:graphic>
          <a:graphicData uri="http://schemas.openxmlformats.org/presentationml/2006/ole">
            <mc:AlternateContent xmlns:mc="http://schemas.openxmlformats.org/markup-compatibility/2006">
              <mc:Choice xmlns:v="urn:schemas-microsoft-com:vml" Requires="v">
                <p:oleObj spid="_x0000_s3074" name="Equation" r:id="rId4" imgW="1524000" imgH="419100" progId="Equation.3">
                  <p:embed/>
                </p:oleObj>
              </mc:Choice>
              <mc:Fallback>
                <p:oleObj name="Equation" r:id="rId4" imgW="1524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050" y="2519363"/>
                        <a:ext cx="310515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5123" name="Rectangle 3"/>
          <p:cNvSpPr>
            <a:spLocks noGrp="1" noChangeArrowheads="1"/>
          </p:cNvSpPr>
          <p:nvPr>
            <p:ph type="body" idx="4294967295"/>
          </p:nvPr>
        </p:nvSpPr>
        <p:spPr>
          <a:xfrm>
            <a:off x="0" y="1768475"/>
            <a:ext cx="9072563" cy="4384675"/>
          </a:xfrm>
        </p:spPr>
        <p:txBody>
          <a:bodyPr/>
          <a:lstStyle/>
          <a:p>
            <a:r>
              <a:rPr lang="en-US" altLang="zh-CN" sz="2900"/>
              <a:t>Given a hypothesis </a:t>
            </a:r>
            <a:r>
              <a:rPr lang="en-US" altLang="zh-CN" sz="2900" i="1"/>
              <a:t>h</a:t>
            </a:r>
            <a:r>
              <a:rPr lang="en-US" altLang="zh-CN" sz="2900"/>
              <a:t> and data </a:t>
            </a:r>
            <a:r>
              <a:rPr lang="en-US" altLang="zh-CN" sz="2900" i="1"/>
              <a:t>D</a:t>
            </a:r>
            <a:r>
              <a:rPr lang="en-US" altLang="zh-CN" sz="2900"/>
              <a:t> which bears on the hypothesis:</a:t>
            </a:r>
          </a:p>
          <a:p>
            <a:endParaRPr lang="en-US" altLang="zh-CN" sz="2900"/>
          </a:p>
          <a:p>
            <a:r>
              <a:rPr lang="en-US" altLang="zh-CN" sz="2900" i="1"/>
              <a:t>P(h)</a:t>
            </a:r>
            <a:r>
              <a:rPr lang="en-US" altLang="zh-CN" sz="2900"/>
              <a:t>: independent probability of </a:t>
            </a:r>
            <a:r>
              <a:rPr lang="en-US" altLang="zh-CN" sz="2900" i="1"/>
              <a:t>h</a:t>
            </a:r>
            <a:r>
              <a:rPr lang="en-US" altLang="zh-CN" sz="2900"/>
              <a:t>: </a:t>
            </a:r>
            <a:r>
              <a:rPr lang="en-US" altLang="zh-CN" sz="2900" i="1">
                <a:solidFill>
                  <a:srgbClr val="FF0000"/>
                </a:solidFill>
              </a:rPr>
              <a:t>prior probability</a:t>
            </a:r>
          </a:p>
          <a:p>
            <a:r>
              <a:rPr lang="en-US" altLang="zh-CN" sz="2900" i="1"/>
              <a:t>P(D)</a:t>
            </a:r>
            <a:r>
              <a:rPr lang="en-US" altLang="zh-CN" sz="2900"/>
              <a:t>: independent probability of </a:t>
            </a:r>
            <a:r>
              <a:rPr lang="en-US" altLang="zh-CN" sz="2900" i="1"/>
              <a:t>D</a:t>
            </a:r>
          </a:p>
          <a:p>
            <a:r>
              <a:rPr lang="en-US" altLang="zh-CN" sz="2900" i="1"/>
              <a:t>P(D|h)</a:t>
            </a:r>
            <a:r>
              <a:rPr lang="en-US" altLang="zh-CN" sz="2900"/>
              <a:t>: conditional probability of </a:t>
            </a:r>
            <a:r>
              <a:rPr lang="en-US" altLang="zh-CN" sz="2900" i="1"/>
              <a:t>D</a:t>
            </a:r>
            <a:r>
              <a:rPr lang="en-US" altLang="zh-CN" sz="2900"/>
              <a:t> given h: </a:t>
            </a:r>
            <a:r>
              <a:rPr lang="en-US" altLang="zh-CN" sz="2900" i="1">
                <a:solidFill>
                  <a:srgbClr val="FF0000"/>
                </a:solidFill>
              </a:rPr>
              <a:t>likelihood</a:t>
            </a:r>
          </a:p>
          <a:p>
            <a:r>
              <a:rPr lang="en-US" altLang="zh-CN" sz="2900" i="1"/>
              <a:t>P(h|D)</a:t>
            </a:r>
            <a:r>
              <a:rPr lang="en-US" altLang="zh-CN" sz="2900"/>
              <a:t>: conditional probability of </a:t>
            </a:r>
            <a:r>
              <a:rPr lang="en-US" altLang="zh-CN" sz="2900" i="1"/>
              <a:t>h</a:t>
            </a:r>
            <a:r>
              <a:rPr lang="en-US" altLang="zh-CN" sz="2900"/>
              <a:t> given </a:t>
            </a:r>
            <a:r>
              <a:rPr lang="en-US" altLang="zh-CN" sz="2900" i="1"/>
              <a:t>D</a:t>
            </a:r>
            <a:r>
              <a:rPr lang="en-US" altLang="zh-CN" sz="2900"/>
              <a:t>: </a:t>
            </a:r>
            <a:r>
              <a:rPr lang="en-US" altLang="zh-CN" sz="2900" i="1">
                <a:solidFill>
                  <a:srgbClr val="FF0000"/>
                </a:solidFill>
              </a:rPr>
              <a:t>posterior probability</a:t>
            </a:r>
          </a:p>
        </p:txBody>
      </p:sp>
    </p:spTree>
    <p:extLst>
      <p:ext uri="{BB962C8B-B14F-4D97-AF65-F5344CB8AC3E}">
        <p14:creationId xmlns:p14="http://schemas.microsoft.com/office/powerpoint/2010/main" val="3573160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normAutofit lnSpcReduction="10000"/>
          </a:bodyPr>
          <a:lstStyle/>
          <a:p>
            <a:r>
              <a:rPr lang="en-US" dirty="0"/>
              <a:t>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a:t>
            </a:r>
          </a:p>
        </p:txBody>
      </p:sp>
    </p:spTree>
    <p:extLst>
      <p:ext uri="{BB962C8B-B14F-4D97-AF65-F5344CB8AC3E}">
        <p14:creationId xmlns:p14="http://schemas.microsoft.com/office/powerpoint/2010/main" val="236919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4349412"/>
              </p:ext>
            </p:extLst>
          </p:nvPr>
        </p:nvGraphicFramePr>
        <p:xfrm>
          <a:off x="504032" y="1343948"/>
          <a:ext cx="9202650" cy="5625769"/>
        </p:xfrm>
        <a:graphic>
          <a:graphicData uri="http://schemas.openxmlformats.org/drawingml/2006/table">
            <a:tbl>
              <a:tblPr firstRow="1" bandRow="1">
                <a:tableStyleId>{5C22544A-7EE6-4342-B048-85BDC9FD1C3A}</a:tableStyleId>
              </a:tblPr>
              <a:tblGrid>
                <a:gridCol w="2360238"/>
                <a:gridCol w="2910145"/>
                <a:gridCol w="3932267"/>
              </a:tblGrid>
              <a:tr h="989168">
                <a:tc>
                  <a:txBody>
                    <a:bodyPr/>
                    <a:lstStyle/>
                    <a:p>
                      <a:endParaRPr lang="en-US" sz="3100" dirty="0"/>
                    </a:p>
                  </a:txBody>
                  <a:tcPr marL="100806" marR="100806" marT="50398" marB="50398"/>
                </a:tc>
                <a:tc>
                  <a:txBody>
                    <a:bodyPr/>
                    <a:lstStyle/>
                    <a:p>
                      <a:r>
                        <a:rPr lang="en-US" sz="3500" dirty="0" smtClean="0"/>
                        <a:t>Variables</a:t>
                      </a:r>
                      <a:endParaRPr lang="en-US" sz="3500" dirty="0"/>
                    </a:p>
                  </a:txBody>
                  <a:tcPr marL="100806" marR="100806" marT="50398" marB="50398"/>
                </a:tc>
                <a:tc>
                  <a:txBody>
                    <a:bodyPr/>
                    <a:lstStyle/>
                    <a:p>
                      <a:r>
                        <a:rPr lang="en-US" sz="3500" dirty="0" smtClean="0"/>
                        <a:t>Model</a:t>
                      </a:r>
                      <a:endParaRPr lang="en-US" sz="3500" dirty="0"/>
                    </a:p>
                  </a:txBody>
                  <a:tcPr marL="100806" marR="100806" marT="50398" marB="50398"/>
                </a:tc>
              </a:tr>
              <a:tr h="2519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dirty="0" smtClean="0"/>
                        <a:t>Traditional Statistics</a:t>
                      </a:r>
                    </a:p>
                    <a:p>
                      <a:endParaRPr lang="en-US" sz="2600" dirty="0"/>
                    </a:p>
                  </a:txBody>
                  <a:tcPr marL="100806" marR="100806" marT="50398" marB="50398"/>
                </a:tc>
                <a:tc>
                  <a:txBody>
                    <a:bodyPr/>
                    <a:lstStyle/>
                    <a:p>
                      <a:r>
                        <a:rPr lang="en-US" sz="2600" dirty="0" smtClean="0">
                          <a:solidFill>
                            <a:srgbClr val="000000"/>
                          </a:solidFill>
                        </a:rPr>
                        <a:t>MEASURE</a:t>
                      </a:r>
                      <a:r>
                        <a:rPr lang="en-US" sz="2600" baseline="0" dirty="0" smtClean="0">
                          <a:solidFill>
                            <a:schemeClr val="bg1"/>
                          </a:solidFill>
                        </a:rPr>
                        <a:t> </a:t>
                      </a:r>
                      <a:r>
                        <a:rPr lang="en-US" sz="2600" baseline="0" dirty="0" smtClean="0">
                          <a:solidFill>
                            <a:schemeClr val="accent6"/>
                          </a:solidFill>
                        </a:rPr>
                        <a:t>VALIDATED CONSTRUCTS </a:t>
                      </a:r>
                      <a:r>
                        <a:rPr lang="en-US" sz="2600" baseline="0" dirty="0" smtClean="0">
                          <a:solidFill>
                            <a:srgbClr val="000000"/>
                          </a:solidFill>
                        </a:rPr>
                        <a:t>of interest used by </a:t>
                      </a:r>
                      <a:r>
                        <a:rPr lang="en-US" sz="2600" baseline="0" dirty="0" smtClean="0">
                          <a:solidFill>
                            <a:schemeClr val="accent6"/>
                          </a:solidFill>
                        </a:rPr>
                        <a:t>OTHER RESEARCHERS</a:t>
                      </a:r>
                      <a:endParaRPr lang="en-US" sz="2600" dirty="0"/>
                    </a:p>
                  </a:txBody>
                  <a:tcPr marL="100806" marR="100806" marT="50398" marB="50398"/>
                </a:tc>
                <a:tc>
                  <a:txBody>
                    <a:bodyPr/>
                    <a:lstStyle/>
                    <a:p>
                      <a:r>
                        <a:rPr lang="en-US" sz="2600" dirty="0" smtClean="0">
                          <a:solidFill>
                            <a:schemeClr val="accent6"/>
                          </a:solidFill>
                        </a:rPr>
                        <a:t>DATA REDUCTION </a:t>
                      </a:r>
                      <a:r>
                        <a:rPr lang="en-US" sz="2600" dirty="0" smtClean="0"/>
                        <a:t>and </a:t>
                      </a:r>
                      <a:r>
                        <a:rPr lang="en-US" sz="2600" dirty="0" smtClean="0">
                          <a:solidFill>
                            <a:schemeClr val="accent6"/>
                          </a:solidFill>
                        </a:rPr>
                        <a:t>EASY</a:t>
                      </a:r>
                      <a:r>
                        <a:rPr lang="en-US" sz="2600" baseline="0" dirty="0" smtClean="0">
                          <a:solidFill>
                            <a:schemeClr val="accent6"/>
                          </a:solidFill>
                        </a:rPr>
                        <a:t> UNDERSTAND RELATIONSHIP ANALYSIS </a:t>
                      </a:r>
                      <a:r>
                        <a:rPr lang="en-US" sz="2600" baseline="0" dirty="0" smtClean="0"/>
                        <a:t>(SEM or REGRESSION)</a:t>
                      </a:r>
                      <a:endParaRPr lang="en-US" sz="26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dirty="0" smtClean="0"/>
                        <a:t>Predictive</a:t>
                      </a:r>
                      <a:r>
                        <a:rPr lang="en-US" sz="2600" baseline="0" dirty="0" smtClean="0"/>
                        <a:t> Analytics</a:t>
                      </a:r>
                      <a:endParaRPr lang="en-US" sz="2600" dirty="0" smtClean="0"/>
                    </a:p>
                    <a:p>
                      <a:endParaRPr lang="en-US" sz="2600" dirty="0"/>
                    </a:p>
                  </a:txBody>
                  <a:tcPr marL="100806" marR="100806" marT="50398" marB="50398"/>
                </a:tc>
                <a:tc>
                  <a:txBody>
                    <a:bodyPr/>
                    <a:lstStyle/>
                    <a:p>
                      <a:r>
                        <a:rPr lang="en-US" sz="2600" baseline="0" dirty="0" smtClean="0">
                          <a:solidFill>
                            <a:srgbClr val="000000"/>
                          </a:solidFill>
                        </a:rPr>
                        <a:t>INCLUDE </a:t>
                      </a:r>
                      <a:r>
                        <a:rPr lang="en-US" sz="2600" baseline="0" dirty="0" smtClean="0">
                          <a:solidFill>
                            <a:schemeClr val="accent6"/>
                          </a:solidFill>
                        </a:rPr>
                        <a:t>ALL</a:t>
                      </a:r>
                      <a:r>
                        <a:rPr lang="en-US" sz="2600" baseline="0" dirty="0" smtClean="0">
                          <a:solidFill>
                            <a:srgbClr val="000000"/>
                          </a:solidFill>
                        </a:rPr>
                        <a:t> </a:t>
                      </a:r>
                      <a:r>
                        <a:rPr lang="en-US" sz="2600" baseline="0" dirty="0" smtClean="0">
                          <a:solidFill>
                            <a:srgbClr val="C00000"/>
                          </a:solidFill>
                        </a:rPr>
                        <a:t>AVAILABLE DATA </a:t>
                      </a:r>
                      <a:r>
                        <a:rPr lang="en-US" sz="2600" baseline="0" dirty="0" smtClean="0">
                          <a:solidFill>
                            <a:srgbClr val="000000"/>
                          </a:solidFill>
                        </a:rPr>
                        <a:t>(there might be some relevant nuggets)</a:t>
                      </a:r>
                      <a:endParaRPr lang="en-US" sz="2600" dirty="0">
                        <a:solidFill>
                          <a:srgbClr val="C00000"/>
                        </a:solidFill>
                      </a:endParaRPr>
                    </a:p>
                  </a:txBody>
                  <a:tcPr marL="100806" marR="100806" marT="50398" marB="50398"/>
                </a:tc>
                <a:tc>
                  <a:txBody>
                    <a:bodyPr/>
                    <a:lstStyle/>
                    <a:p>
                      <a:r>
                        <a:rPr lang="en-US" sz="2600" dirty="0" smtClean="0">
                          <a:solidFill>
                            <a:srgbClr val="000000"/>
                          </a:solidFill>
                        </a:rPr>
                        <a:t>Complex</a:t>
                      </a:r>
                      <a:r>
                        <a:rPr lang="en-US" sz="2600" baseline="0" dirty="0" smtClean="0">
                          <a:solidFill>
                            <a:srgbClr val="C00000"/>
                          </a:solidFill>
                        </a:rPr>
                        <a:t> BLACK BOX </a:t>
                      </a:r>
                      <a:r>
                        <a:rPr lang="en-US" sz="2600" baseline="0" dirty="0" smtClean="0">
                          <a:solidFill>
                            <a:schemeClr val="tx1"/>
                          </a:solidFill>
                        </a:rPr>
                        <a:t>methods like</a:t>
                      </a:r>
                      <a:r>
                        <a:rPr lang="en-US" sz="2600" baseline="0" dirty="0" smtClean="0">
                          <a:solidFill>
                            <a:schemeClr val="bg1"/>
                          </a:solidFill>
                        </a:rPr>
                        <a:t> </a:t>
                      </a:r>
                      <a:r>
                        <a:rPr lang="en-US" sz="2600" baseline="0" dirty="0" smtClean="0">
                          <a:solidFill>
                            <a:srgbClr val="C00000"/>
                          </a:solidFill>
                        </a:rPr>
                        <a:t>NEURAL NETWORKS </a:t>
                      </a:r>
                      <a:r>
                        <a:rPr lang="en-US" sz="2600" baseline="0" dirty="0" smtClean="0">
                          <a:solidFill>
                            <a:srgbClr val="000000"/>
                          </a:solidFill>
                        </a:rPr>
                        <a:t>and</a:t>
                      </a:r>
                      <a:r>
                        <a:rPr lang="en-US" sz="2600" baseline="0" dirty="0" smtClean="0">
                          <a:solidFill>
                            <a:srgbClr val="C00000"/>
                          </a:solidFill>
                        </a:rPr>
                        <a:t> SUPPORT VECTOR MACHINES </a:t>
                      </a:r>
                      <a:endParaRPr lang="en-US" sz="2600" dirty="0">
                        <a:solidFill>
                          <a:srgbClr val="C00000"/>
                        </a:solidFill>
                      </a:endParaRPr>
                    </a:p>
                  </a:txBody>
                  <a:tcPr marL="100806" marR="100806" marT="50398" marB="50398"/>
                </a:tc>
              </a:tr>
            </a:tbl>
          </a:graphicData>
        </a:graphic>
      </p:graphicFrame>
    </p:spTree>
    <p:extLst>
      <p:ext uri="{BB962C8B-B14F-4D97-AF65-F5344CB8AC3E}">
        <p14:creationId xmlns:p14="http://schemas.microsoft.com/office/powerpoint/2010/main" val="42578352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Event </a:t>
            </a:r>
            <a:r>
              <a:rPr lang="en-US" dirty="0"/>
              <a:t>A</a:t>
            </a:r>
            <a:r>
              <a:rPr lang="en-US" baseline="-25000" dirty="0"/>
              <a:t>1</a:t>
            </a:r>
            <a:r>
              <a:rPr lang="en-US" dirty="0"/>
              <a:t>. It rains on Marie's wedding.</a:t>
            </a:r>
          </a:p>
          <a:p>
            <a:r>
              <a:rPr lang="en-US" dirty="0"/>
              <a:t>	</a:t>
            </a:r>
            <a:r>
              <a:rPr lang="en-US" dirty="0" smtClean="0"/>
              <a:t>Event </a:t>
            </a:r>
            <a:r>
              <a:rPr lang="en-US" dirty="0"/>
              <a:t>A</a:t>
            </a:r>
            <a:r>
              <a:rPr lang="en-US" baseline="-25000" dirty="0"/>
              <a:t>2</a:t>
            </a:r>
            <a:r>
              <a:rPr lang="en-US" dirty="0"/>
              <a:t>. It does not rain on Marie's wedding.</a:t>
            </a:r>
          </a:p>
          <a:p>
            <a:r>
              <a:rPr lang="en-US" dirty="0"/>
              <a:t>	</a:t>
            </a:r>
            <a:r>
              <a:rPr lang="en-US" dirty="0" smtClean="0"/>
              <a:t>Event </a:t>
            </a:r>
            <a:r>
              <a:rPr lang="en-US" dirty="0"/>
              <a:t>B. The weatherman predicts rain</a:t>
            </a:r>
            <a:r>
              <a:rPr lang="en-US" dirty="0" smtClean="0"/>
              <a:t>.</a:t>
            </a:r>
          </a:p>
          <a:p>
            <a:pPr lvl="1"/>
            <a:r>
              <a:rPr lang="en-US" dirty="0"/>
              <a:t>	</a:t>
            </a:r>
            <a:r>
              <a:rPr lang="en-US" sz="3000" dirty="0" smtClean="0"/>
              <a:t>P</a:t>
            </a:r>
            <a:r>
              <a:rPr lang="en-US" sz="3000" dirty="0"/>
              <a:t>( A</a:t>
            </a:r>
            <a:r>
              <a:rPr lang="en-US" sz="3000" baseline="-25000" dirty="0"/>
              <a:t>1</a:t>
            </a:r>
            <a:r>
              <a:rPr lang="en-US" sz="3000" dirty="0"/>
              <a:t> ) = 5/365 =0.0136985 [It rains 5 days out of the year.]</a:t>
            </a:r>
          </a:p>
          <a:p>
            <a:pPr lvl="1"/>
            <a:r>
              <a:rPr lang="en-US" sz="3000" dirty="0"/>
              <a:t>	</a:t>
            </a:r>
            <a:r>
              <a:rPr lang="en-US" sz="3000" dirty="0" smtClean="0"/>
              <a:t>P</a:t>
            </a:r>
            <a:r>
              <a:rPr lang="en-US" sz="3000" dirty="0"/>
              <a:t>( A</a:t>
            </a:r>
            <a:r>
              <a:rPr lang="en-US" sz="3000" baseline="-25000" dirty="0"/>
              <a:t>2</a:t>
            </a:r>
            <a:r>
              <a:rPr lang="en-US" sz="3000" dirty="0"/>
              <a:t> ) = 360/365 = 0.9863014 [It does not rain 360 days out of the year.]</a:t>
            </a:r>
          </a:p>
          <a:p>
            <a:pPr lvl="1"/>
            <a:r>
              <a:rPr lang="en-US" sz="3000" dirty="0"/>
              <a:t>	</a:t>
            </a:r>
            <a:r>
              <a:rPr lang="en-US" sz="3000" dirty="0" smtClean="0"/>
              <a:t>P</a:t>
            </a:r>
            <a:r>
              <a:rPr lang="en-US" sz="3000" dirty="0"/>
              <a:t>( B | A</a:t>
            </a:r>
            <a:r>
              <a:rPr lang="en-US" sz="3000" baseline="-25000" dirty="0"/>
              <a:t>1</a:t>
            </a:r>
            <a:r>
              <a:rPr lang="en-US" sz="3000" dirty="0"/>
              <a:t> ) = 0.9 [When it rains, the weatherman predicts rain 90% of the time.]</a:t>
            </a:r>
          </a:p>
          <a:p>
            <a:pPr lvl="1"/>
            <a:r>
              <a:rPr lang="en-US" sz="3000" dirty="0"/>
              <a:t>	</a:t>
            </a:r>
            <a:r>
              <a:rPr lang="en-US" sz="3000" dirty="0" smtClean="0"/>
              <a:t>P</a:t>
            </a:r>
            <a:r>
              <a:rPr lang="en-US" sz="3000" dirty="0"/>
              <a:t>( B | A</a:t>
            </a:r>
            <a:r>
              <a:rPr lang="en-US" sz="3000" baseline="-25000" dirty="0"/>
              <a:t>2</a:t>
            </a:r>
            <a:r>
              <a:rPr lang="en-US" sz="3000" dirty="0"/>
              <a:t> ) = 0.1 [When it does not rain, the weatherman predicts rain 10% of the time.]</a:t>
            </a:r>
            <a:r>
              <a:rPr lang="en-US" sz="3000" dirty="0" smtClean="0"/>
              <a:t> </a:t>
            </a:r>
            <a:endParaRPr lang="en-US" sz="3000" dirty="0"/>
          </a:p>
        </p:txBody>
      </p:sp>
    </p:spTree>
    <p:extLst>
      <p:ext uri="{BB962C8B-B14F-4D97-AF65-F5344CB8AC3E}">
        <p14:creationId xmlns:p14="http://schemas.microsoft.com/office/powerpoint/2010/main" val="18361312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lstStyle/>
          <a:p>
            <a:r>
              <a:rPr lang="en-US" dirty="0"/>
              <a:t>We want to know P( A</a:t>
            </a:r>
            <a:r>
              <a:rPr lang="en-US" baseline="-25000" dirty="0"/>
              <a:t>1</a:t>
            </a:r>
            <a:r>
              <a:rPr lang="en-US" dirty="0"/>
              <a:t> | B ), the probability it will rain on the day of Marie's wedding, given a forecast for rain by the weatherman. The answer can be determined from Bayes' theorem, as shown below</a:t>
            </a:r>
            <a:r>
              <a:rPr lang="en-US" dirty="0" smtClean="0"/>
              <a:t>.</a:t>
            </a:r>
          </a:p>
          <a:p>
            <a:endParaRPr lang="en-US" dirty="0"/>
          </a:p>
        </p:txBody>
      </p:sp>
      <p:pic>
        <p:nvPicPr>
          <p:cNvPr id="4" name="Picture 3" descr="Screen Shot 2013-10-20 at 10.29.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12" y="4770437"/>
            <a:ext cx="8740140" cy="2362200"/>
          </a:xfrm>
          <a:prstGeom prst="rect">
            <a:avLst/>
          </a:prstGeom>
        </p:spPr>
      </p:pic>
    </p:spTree>
    <p:extLst>
      <p:ext uri="{BB962C8B-B14F-4D97-AF65-F5344CB8AC3E}">
        <p14:creationId xmlns:p14="http://schemas.microsoft.com/office/powerpoint/2010/main" val="7726193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Variance in Outcome</a:t>
            </a:r>
            <a:endParaRPr lang="en-US" dirty="0"/>
          </a:p>
        </p:txBody>
      </p:sp>
      <p:pic>
        <p:nvPicPr>
          <p:cNvPr id="4" name="Content Placeholder 3" descr="Screen Shot 2013-10-18 at 8.06.12 AM.png"/>
          <p:cNvPicPr>
            <a:picLocks noGrp="1" noChangeAspect="1"/>
          </p:cNvPicPr>
          <p:nvPr>
            <p:ph idx="1"/>
          </p:nvPr>
        </p:nvPicPr>
        <p:blipFill>
          <a:blip r:embed="rId2">
            <a:extLst>
              <a:ext uri="{28A0092B-C50C-407E-A947-70E740481C1C}">
                <a14:useLocalDpi xmlns:a14="http://schemas.microsoft.com/office/drawing/2010/main" val="0"/>
              </a:ext>
            </a:extLst>
          </a:blip>
          <a:srcRect l="-39338" r="-39338"/>
          <a:stretch>
            <a:fillRect/>
          </a:stretch>
        </p:blipFill>
        <p:spPr/>
      </p:pic>
    </p:spTree>
    <p:extLst>
      <p:ext uri="{BB962C8B-B14F-4D97-AF65-F5344CB8AC3E}">
        <p14:creationId xmlns:p14="http://schemas.microsoft.com/office/powerpoint/2010/main" val="1914333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 Prediction </a:t>
            </a:r>
            <a:endParaRPr lang="en-US" dirty="0"/>
          </a:p>
        </p:txBody>
      </p:sp>
      <p:sp>
        <p:nvSpPr>
          <p:cNvPr id="3" name="Content Placeholder 2"/>
          <p:cNvSpPr>
            <a:spLocks noGrp="1"/>
          </p:cNvSpPr>
          <p:nvPr>
            <p:ph idx="1"/>
          </p:nvPr>
        </p:nvSpPr>
        <p:spPr/>
        <p:txBody>
          <a:bodyPr/>
          <a:lstStyle/>
          <a:p>
            <a:r>
              <a:rPr lang="en-US" smtClean="0"/>
              <a:t>artificial </a:t>
            </a:r>
            <a:r>
              <a:rPr lang="en-US" dirty="0" smtClean="0"/>
              <a:t>neural networks are computational models inspired by animal central nervous systems (in particular the brain) that are capable of machine learning and pattern recognition. They are usually presented as systems of interconnected "neurons" that can compute values from inputs by feeding information through the network.</a:t>
            </a:r>
            <a:endParaRPr lang="en-US" dirty="0"/>
          </a:p>
        </p:txBody>
      </p:sp>
    </p:spTree>
    <p:extLst>
      <p:ext uri="{BB962C8B-B14F-4D97-AF65-F5344CB8AC3E}">
        <p14:creationId xmlns:p14="http://schemas.microsoft.com/office/powerpoint/2010/main" val="17015517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pic>
        <p:nvPicPr>
          <p:cNvPr id="4" name="Content Placeholder 3"/>
          <p:cNvPicPr>
            <a:picLocks noGrp="1" noChangeAspect="1"/>
          </p:cNvPicPr>
          <p:nvPr>
            <p:ph idx="1"/>
          </p:nvPr>
        </p:nvPicPr>
        <p:blipFill>
          <a:blip r:embed="rId2"/>
          <a:srcRect l="-14167" r="-14167"/>
          <a:stretch>
            <a:fillRect/>
          </a:stretch>
        </p:blipFill>
        <p:spPr/>
      </p:pic>
    </p:spTree>
    <p:extLst>
      <p:ext uri="{BB962C8B-B14F-4D97-AF65-F5344CB8AC3E}">
        <p14:creationId xmlns:p14="http://schemas.microsoft.com/office/powerpoint/2010/main" val="23127262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vs. Regression</a:t>
            </a:r>
            <a:endParaRPr lang="en-US" dirty="0"/>
          </a:p>
        </p:txBody>
      </p:sp>
      <p:sp>
        <p:nvSpPr>
          <p:cNvPr id="3" name="Content Placeholder 2"/>
          <p:cNvSpPr>
            <a:spLocks noGrp="1"/>
          </p:cNvSpPr>
          <p:nvPr>
            <p:ph idx="1"/>
          </p:nvPr>
        </p:nvSpPr>
        <p:spPr/>
        <p:txBody>
          <a:bodyPr/>
          <a:lstStyle/>
          <a:p>
            <a:r>
              <a:rPr lang="en-US" dirty="0" smtClean="0"/>
              <a:t>Neural Networks are likely to provide better predictions than regression based analyses</a:t>
            </a:r>
          </a:p>
          <a:p>
            <a:r>
              <a:rPr lang="en-US" dirty="0" smtClean="0"/>
              <a:t>However, unlike regression we can’t directly understand the “hidden” layer resulting from the analysis</a:t>
            </a:r>
            <a:endParaRPr lang="en-US" dirty="0"/>
          </a:p>
        </p:txBody>
      </p:sp>
    </p:spTree>
    <p:extLst>
      <p:ext uri="{BB962C8B-B14F-4D97-AF65-F5344CB8AC3E}">
        <p14:creationId xmlns:p14="http://schemas.microsoft.com/office/powerpoint/2010/main" val="2494179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Learners</a:t>
            </a:r>
            <a:endParaRPr lang="en-US" dirty="0"/>
          </a:p>
        </p:txBody>
      </p:sp>
      <p:sp>
        <p:nvSpPr>
          <p:cNvPr id="3" name="Content Placeholder 2"/>
          <p:cNvSpPr>
            <a:spLocks noGrp="1"/>
          </p:cNvSpPr>
          <p:nvPr>
            <p:ph idx="1"/>
          </p:nvPr>
        </p:nvSpPr>
        <p:spPr/>
        <p:txBody>
          <a:bodyPr/>
          <a:lstStyle/>
          <a:p>
            <a:r>
              <a:rPr lang="en-US" dirty="0" smtClean="0"/>
              <a:t>Rather than creating each algorithm separately, we can put a wrapper class around an algorithm to validate it</a:t>
            </a:r>
          </a:p>
          <a:p>
            <a:r>
              <a:rPr lang="en-US" dirty="0" smtClean="0">
                <a:hlinkClick r:id="rId2"/>
              </a:rPr>
              <a:t>http://cran.r-project.org/web/packages/SuperLearner/vignettes/SuperLearnerPresent.pdf</a:t>
            </a:r>
            <a:r>
              <a:rPr lang="en-US" dirty="0" smtClean="0"/>
              <a:t> </a:t>
            </a:r>
          </a:p>
        </p:txBody>
      </p:sp>
    </p:spTree>
    <p:extLst>
      <p:ext uri="{BB962C8B-B14F-4D97-AF65-F5344CB8AC3E}">
        <p14:creationId xmlns:p14="http://schemas.microsoft.com/office/powerpoint/2010/main" val="29653337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Learner</a:t>
            </a:r>
            <a:endParaRPr lang="en-US" dirty="0"/>
          </a:p>
        </p:txBody>
      </p:sp>
      <p:pic>
        <p:nvPicPr>
          <p:cNvPr id="4" name="Picture 3" descr="Screen Shot 2013-10-21 at 5.46.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12" y="1493837"/>
            <a:ext cx="8850313" cy="5317952"/>
          </a:xfrm>
          <a:prstGeom prst="rect">
            <a:avLst/>
          </a:prstGeom>
        </p:spPr>
      </p:pic>
    </p:spTree>
    <p:extLst>
      <p:ext uri="{BB962C8B-B14F-4D97-AF65-F5344CB8AC3E}">
        <p14:creationId xmlns:p14="http://schemas.microsoft.com/office/powerpoint/2010/main" val="28189525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	</a:t>
            </a:r>
            <a:endParaRPr lang="en-US" dirty="0"/>
          </a:p>
        </p:txBody>
      </p:sp>
      <p:sp>
        <p:nvSpPr>
          <p:cNvPr id="3" name="Content Placeholder 2"/>
          <p:cNvSpPr>
            <a:spLocks noGrp="1"/>
          </p:cNvSpPr>
          <p:nvPr>
            <p:ph idx="1"/>
          </p:nvPr>
        </p:nvSpPr>
        <p:spPr/>
        <p:txBody>
          <a:bodyPr/>
          <a:lstStyle/>
          <a:p>
            <a:r>
              <a:rPr lang="en-US" dirty="0" smtClean="0"/>
              <a:t>Presentations</a:t>
            </a:r>
          </a:p>
          <a:p>
            <a:r>
              <a:rPr lang="en-US" smtClean="0"/>
              <a:t>Midterm</a:t>
            </a:r>
            <a:endParaRPr lang="en-US" dirty="0"/>
          </a:p>
        </p:txBody>
      </p:sp>
    </p:spTree>
    <p:extLst>
      <p:ext uri="{BB962C8B-B14F-4D97-AF65-F5344CB8AC3E}">
        <p14:creationId xmlns:p14="http://schemas.microsoft.com/office/powerpoint/2010/main" val="294461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463" b="463"/>
          <a:stretch>
            <a:fillRect/>
          </a:stretch>
        </p:blipFill>
        <p:spPr>
          <a:xfrm>
            <a:off x="151440" y="1341437"/>
            <a:ext cx="9840863" cy="5411527"/>
          </a:xfrm>
        </p:spPr>
      </p:pic>
    </p:spTree>
    <p:extLst>
      <p:ext uri="{BB962C8B-B14F-4D97-AF65-F5344CB8AC3E}">
        <p14:creationId xmlns:p14="http://schemas.microsoft.com/office/powerpoint/2010/main" val="369649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20489</TotalTime>
  <Words>3362</Words>
  <Application>Microsoft Macintosh PowerPoint</Application>
  <PresentationFormat>Custom</PresentationFormat>
  <Paragraphs>455</Paragraphs>
  <Slides>88</Slides>
  <Notes>10</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88</vt:i4>
      </vt:variant>
    </vt:vector>
  </HeadingPairs>
  <TitlesOfParts>
    <vt:vector size="97" baseType="lpstr">
      <vt:lpstr>Office Theme</vt:lpstr>
      <vt:lpstr>Office Theme</vt:lpstr>
      <vt:lpstr>Office Theme</vt:lpstr>
      <vt:lpstr>Office Theme</vt:lpstr>
      <vt:lpstr>Office Theme</vt:lpstr>
      <vt:lpstr>Office Theme</vt:lpstr>
      <vt:lpstr>1_Office Theme</vt:lpstr>
      <vt:lpstr>Equation</vt:lpstr>
      <vt:lpstr>Microsoft Equation</vt:lpstr>
      <vt:lpstr>Technology Fundamentals for Analytics </vt:lpstr>
      <vt:lpstr>Kaggle Assignment 1</vt:lpstr>
      <vt:lpstr>Statistical Models </vt:lpstr>
      <vt:lpstr>Statistical Inference vs. Prediction</vt:lpstr>
      <vt:lpstr>PowerPoint Presentation</vt:lpstr>
      <vt:lpstr>PowerPoint Presentation</vt:lpstr>
      <vt:lpstr>PREDICTION DIFFERENCES result from the VARIABLES and the MODEL</vt:lpstr>
      <vt:lpstr>PowerPoint Presentation</vt:lpstr>
      <vt:lpstr>PowerPoint Presentation</vt:lpstr>
      <vt:lpstr>What is scikit-learn?</vt:lpstr>
      <vt:lpstr>What can we learn from this?</vt:lpstr>
      <vt:lpstr>What can we learn from this?</vt:lpstr>
      <vt:lpstr>Regression</vt:lpstr>
      <vt:lpstr>Regression Basics</vt:lpstr>
      <vt:lpstr>Regression Equation</vt:lpstr>
      <vt:lpstr>Regression Analysis: Data/Distribution </vt:lpstr>
      <vt:lpstr>PowerPoint Presentation</vt:lpstr>
      <vt:lpstr>Example – Online Auction</vt:lpstr>
      <vt:lpstr>PowerPoint Presentation</vt:lpstr>
      <vt:lpstr>R2</vt:lpstr>
      <vt:lpstr>Measures of Variation: The Sum of Squares </vt:lpstr>
      <vt:lpstr>Measures of Variation: The Sum of Squares</vt:lpstr>
      <vt:lpstr>Outliers: Important to Visualize </vt:lpstr>
      <vt:lpstr>Variance Explained</vt:lpstr>
      <vt:lpstr>Adjusted R2</vt:lpstr>
      <vt:lpstr>R2 in R</vt:lpstr>
      <vt:lpstr>Statistical Testing</vt:lpstr>
      <vt:lpstr>Statistical Testing</vt:lpstr>
      <vt:lpstr>Statistical Testing</vt:lpstr>
      <vt:lpstr>Statistical Testing</vt:lpstr>
      <vt:lpstr>β Coefficient</vt:lpstr>
      <vt:lpstr>Factor Variables</vt:lpstr>
      <vt:lpstr>Statistical Testing</vt:lpstr>
      <vt:lpstr>Interaction Effect Regression</vt:lpstr>
      <vt:lpstr>Interaction Effects</vt:lpstr>
      <vt:lpstr>Statistical Testing and Big Data</vt:lpstr>
      <vt:lpstr>Coefficients of Determination (r2) and Correlation (r) </vt:lpstr>
      <vt:lpstr>Statistical Test</vt:lpstr>
      <vt:lpstr>Associated Assumptions</vt:lpstr>
      <vt:lpstr>Regression Assumptions</vt:lpstr>
      <vt:lpstr>Best Linear Unbiased Estimate (BLUE)</vt:lpstr>
      <vt:lpstr>The Three Desirable Characteristics</vt:lpstr>
      <vt:lpstr>M1 Completeness</vt:lpstr>
      <vt:lpstr>Diagnosis and Remedy</vt:lpstr>
      <vt:lpstr>M2 Linearity</vt:lpstr>
      <vt:lpstr>E1  Normally Distributed Error </vt:lpstr>
      <vt:lpstr>Non-Normal Error</vt:lpstr>
      <vt:lpstr>E2  Error Has a Non-Zero Mean</vt:lpstr>
      <vt:lpstr>E3  Non-independent errors</vt:lpstr>
      <vt:lpstr>Diagnosis &amp; Remedy</vt:lpstr>
      <vt:lpstr>E4  Heteroscedasticity</vt:lpstr>
      <vt:lpstr>E5  Predictor Related to Error</vt:lpstr>
      <vt:lpstr>E6  Correlated errors across interrelated equations</vt:lpstr>
      <vt:lpstr>ANOVA</vt:lpstr>
      <vt:lpstr>Classification</vt:lpstr>
      <vt:lpstr>Logistic Regression</vt:lpstr>
      <vt:lpstr> "Field of study that gives computers the ability to learn without being explicitly programmed”  -Arthur Samuel (on machine learning)</vt:lpstr>
      <vt:lpstr>Categories of Machine Learning Problems</vt:lpstr>
      <vt:lpstr>PowerPoint Presentation</vt:lpstr>
      <vt:lpstr>When computer scientists at Google’s mysterious X lab built a neural network of 16,000 computer processors with one billion connections and let it browse YouTube, it did what many web users might do — it began to look for cats.  </vt:lpstr>
      <vt:lpstr>PowerPoint Presentation</vt:lpstr>
      <vt:lpstr>Building high-level features using large scale unsupervised learning</vt:lpstr>
      <vt:lpstr>What do we mean by “unsupervised learning?”</vt:lpstr>
      <vt:lpstr>Unsupervised Learning</vt:lpstr>
      <vt:lpstr>Supervised vs. Unsupervised Learning of Cats</vt:lpstr>
      <vt:lpstr>Classification</vt:lpstr>
      <vt:lpstr>Unsupervised Learning - Classification</vt:lpstr>
      <vt:lpstr>K-Means Clustering</vt:lpstr>
      <vt:lpstr>K-Means</vt:lpstr>
      <vt:lpstr>Supervised Learning</vt:lpstr>
      <vt:lpstr>Supervised vs. Unsupervised Learning</vt:lpstr>
      <vt:lpstr>Supervised Learning Example</vt:lpstr>
      <vt:lpstr>Decision Tree</vt:lpstr>
      <vt:lpstr>Decision Tree - Golf</vt:lpstr>
      <vt:lpstr>Linear (c1) and Nonlinear (c2) Classification</vt:lpstr>
      <vt:lpstr>Regression Trees</vt:lpstr>
      <vt:lpstr>Bayesian Methods</vt:lpstr>
      <vt:lpstr>Bayes Theorem</vt:lpstr>
      <vt:lpstr>Example - Bayes</vt:lpstr>
      <vt:lpstr>Example - Bayes</vt:lpstr>
      <vt:lpstr>Example - Bayes</vt:lpstr>
      <vt:lpstr>Bias and Variance in Outcome</vt:lpstr>
      <vt:lpstr>Neural Networks - Prediction </vt:lpstr>
      <vt:lpstr>Neural Networks</vt:lpstr>
      <vt:lpstr>Neural Network vs. Regression</vt:lpstr>
      <vt:lpstr>Super Learners</vt:lpstr>
      <vt:lpstr>Super Learner</vt:lpstr>
      <vt:lpstr>Next Time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
  <cp:lastModifiedBy>Jason Kuruzovich</cp:lastModifiedBy>
  <cp:revision>57</cp:revision>
  <dcterms:created xsi:type="dcterms:W3CDTF">2006-08-16T00:00:00Z</dcterms:created>
  <dcterms:modified xsi:type="dcterms:W3CDTF">2014-10-06T21:26:54Z</dcterms:modified>
</cp:coreProperties>
</file>