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7" r:id="rId2"/>
    <p:sldId id="258" r:id="rId3"/>
    <p:sldId id="259" r:id="rId4"/>
    <p:sldId id="260" r:id="rId5"/>
    <p:sldId id="262" r:id="rId6"/>
    <p:sldId id="263" r:id="rId7"/>
    <p:sldId id="264" r:id="rId8"/>
    <p:sldId id="276" r:id="rId9"/>
    <p:sldId id="273" r:id="rId10"/>
    <p:sldId id="274" r:id="rId11"/>
    <p:sldId id="275" r:id="rId12"/>
    <p:sldId id="277" r:id="rId13"/>
    <p:sldId id="272" r:id="rId14"/>
    <p:sldId id="285" r:id="rId15"/>
    <p:sldId id="290" r:id="rId16"/>
    <p:sldId id="305" r:id="rId17"/>
    <p:sldId id="306"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286" r:id="rId37"/>
    <p:sldId id="287" r:id="rId38"/>
    <p:sldId id="289" r:id="rId39"/>
    <p:sldId id="303" r:id="rId40"/>
    <p:sldId id="302" r:id="rId41"/>
    <p:sldId id="304" r:id="rId42"/>
    <p:sldId id="279" r:id="rId43"/>
    <p:sldId id="265" r:id="rId44"/>
    <p:sldId id="278" r:id="rId45"/>
    <p:sldId id="284" r:id="rId46"/>
    <p:sldId id="291" r:id="rId47"/>
    <p:sldId id="281" r:id="rId48"/>
    <p:sldId id="282" r:id="rId49"/>
    <p:sldId id="283" r:id="rId50"/>
    <p:sldId id="271" r:id="rId51"/>
    <p:sldId id="266" r:id="rId52"/>
    <p:sldId id="267" r:id="rId53"/>
    <p:sldId id="268" r:id="rId54"/>
    <p:sldId id="269" r:id="rId55"/>
    <p:sldId id="270" r:id="rId56"/>
    <p:sldId id="292" r:id="rId57"/>
    <p:sldId id="293" r:id="rId58"/>
    <p:sldId id="294" r:id="rId59"/>
    <p:sldId id="300" r:id="rId60"/>
    <p:sldId id="301" r:id="rId61"/>
    <p:sldId id="295" r:id="rId62"/>
    <p:sldId id="296" r:id="rId63"/>
    <p:sldId id="297"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12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0CC9-C252-5B40-AB20-72EC5A5130D2}" type="datetimeFigureOut">
              <a:rPr lang="en-US" smtClean="0"/>
              <a:t>9/15/14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D84DF-CEFE-FE4D-8525-B056BF3B7347}" type="slidenum">
              <a:rPr lang="en-US" smtClean="0"/>
              <a:t>‹#›</a:t>
            </a:fld>
            <a:endParaRPr lang="en-US"/>
          </a:p>
        </p:txBody>
      </p:sp>
    </p:spTree>
    <p:extLst>
      <p:ext uri="{BB962C8B-B14F-4D97-AF65-F5344CB8AC3E}">
        <p14:creationId xmlns:p14="http://schemas.microsoft.com/office/powerpoint/2010/main" val="32831931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ea typeface="ＭＳ Ｐゴシック" pitchFamily="-105" charset="-128"/>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2038A7-229C-45DA-A8DC-D905A94A16BC}"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 more at http://</a:t>
            </a:r>
            <a:r>
              <a:rPr lang="en-US" dirty="0" err="1" smtClean="0"/>
              <a:t>venturebeat.com</a:t>
            </a:r>
            <a:r>
              <a:rPr lang="en-US" dirty="0" smtClean="0"/>
              <a:t>/2013/08/31/</a:t>
            </a:r>
            <a:r>
              <a:rPr lang="en-US" dirty="0" err="1" smtClean="0"/>
              <a:t>api</a:t>
            </a:r>
            <a:r>
              <a:rPr lang="en-US" dirty="0" smtClean="0"/>
              <a:t>-economy/#z1H2PHajvumblUla.99 </a:t>
            </a:r>
          </a:p>
          <a:p>
            <a:endParaRPr lang="en-US" dirty="0"/>
          </a:p>
        </p:txBody>
      </p:sp>
      <p:sp>
        <p:nvSpPr>
          <p:cNvPr id="4" name="Slide Number Placeholder 3"/>
          <p:cNvSpPr>
            <a:spLocks noGrp="1"/>
          </p:cNvSpPr>
          <p:nvPr>
            <p:ph type="sldNum" sz="quarter" idx="10"/>
          </p:nvPr>
        </p:nvSpPr>
        <p:spPr/>
        <p:txBody>
          <a:bodyPr/>
          <a:lstStyle/>
          <a:p>
            <a:fld id="{0C3B34F8-2E79-0C44-9544-57AB7FFA2810}" type="slidenum">
              <a:rPr lang="en-US" smtClean="0"/>
              <a:t>22</a:t>
            </a:fld>
            <a:endParaRPr lang="en-US"/>
          </a:p>
        </p:txBody>
      </p:sp>
    </p:spTree>
    <p:extLst>
      <p:ext uri="{BB962C8B-B14F-4D97-AF65-F5344CB8AC3E}">
        <p14:creationId xmlns:p14="http://schemas.microsoft.com/office/powerpoint/2010/main" val="45705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2400">
                <a:solidFill>
                  <a:schemeClr val="tx1"/>
                </a:solidFill>
                <a:latin typeface="Tahoma" charset="0"/>
                <a:ea typeface="ＭＳ Ｐゴシック" charset="0"/>
                <a:cs typeface="ＭＳ Ｐゴシック" charset="0"/>
              </a:defRPr>
            </a:lvl1pPr>
            <a:lvl2pPr marL="729057" indent="-280406" defTabSz="914437">
              <a:defRPr sz="2400">
                <a:solidFill>
                  <a:schemeClr val="tx1"/>
                </a:solidFill>
                <a:latin typeface="Tahoma" charset="0"/>
                <a:ea typeface="ＭＳ Ｐゴシック" charset="0"/>
              </a:defRPr>
            </a:lvl2pPr>
            <a:lvl3pPr marL="1121626" indent="-224325" defTabSz="914437">
              <a:defRPr sz="2400">
                <a:solidFill>
                  <a:schemeClr val="tx1"/>
                </a:solidFill>
                <a:latin typeface="Tahoma" charset="0"/>
                <a:ea typeface="ＭＳ Ｐゴシック" charset="0"/>
              </a:defRPr>
            </a:lvl3pPr>
            <a:lvl4pPr marL="1570276" indent="-224325" defTabSz="914437">
              <a:defRPr sz="2400">
                <a:solidFill>
                  <a:schemeClr val="tx1"/>
                </a:solidFill>
                <a:latin typeface="Tahoma" charset="0"/>
                <a:ea typeface="ＭＳ Ｐゴシック" charset="0"/>
              </a:defRPr>
            </a:lvl4pPr>
            <a:lvl5pPr marL="2018927" indent="-224325" defTabSz="914437">
              <a:defRPr sz="2400">
                <a:solidFill>
                  <a:schemeClr val="tx1"/>
                </a:solidFill>
                <a:latin typeface="Tahoma" charset="0"/>
                <a:ea typeface="ＭＳ Ｐゴシック" charset="0"/>
              </a:defRPr>
            </a:lvl5pPr>
            <a:lvl6pPr marL="2467577" indent="-224325" defTabSz="914437" eaLnBrk="0" fontAlgn="base" hangingPunct="0">
              <a:spcBef>
                <a:spcPct val="0"/>
              </a:spcBef>
              <a:spcAft>
                <a:spcPct val="0"/>
              </a:spcAft>
              <a:defRPr sz="2400">
                <a:solidFill>
                  <a:schemeClr val="tx1"/>
                </a:solidFill>
                <a:latin typeface="Tahoma" charset="0"/>
                <a:ea typeface="ＭＳ Ｐゴシック" charset="0"/>
              </a:defRPr>
            </a:lvl6pPr>
            <a:lvl7pPr marL="2916227" indent="-224325" defTabSz="914437" eaLnBrk="0" fontAlgn="base" hangingPunct="0">
              <a:spcBef>
                <a:spcPct val="0"/>
              </a:spcBef>
              <a:spcAft>
                <a:spcPct val="0"/>
              </a:spcAft>
              <a:defRPr sz="2400">
                <a:solidFill>
                  <a:schemeClr val="tx1"/>
                </a:solidFill>
                <a:latin typeface="Tahoma" charset="0"/>
                <a:ea typeface="ＭＳ Ｐゴシック" charset="0"/>
              </a:defRPr>
            </a:lvl7pPr>
            <a:lvl8pPr marL="3364878" indent="-224325" defTabSz="914437" eaLnBrk="0" fontAlgn="base" hangingPunct="0">
              <a:spcBef>
                <a:spcPct val="0"/>
              </a:spcBef>
              <a:spcAft>
                <a:spcPct val="0"/>
              </a:spcAft>
              <a:defRPr sz="2400">
                <a:solidFill>
                  <a:schemeClr val="tx1"/>
                </a:solidFill>
                <a:latin typeface="Tahoma" charset="0"/>
                <a:ea typeface="ＭＳ Ｐゴシック" charset="0"/>
              </a:defRPr>
            </a:lvl8pPr>
            <a:lvl9pPr marL="3813528" indent="-224325" defTabSz="914437" eaLnBrk="0" fontAlgn="base" hangingPunct="0">
              <a:spcBef>
                <a:spcPct val="0"/>
              </a:spcBef>
              <a:spcAft>
                <a:spcPct val="0"/>
              </a:spcAft>
              <a:defRPr sz="2400">
                <a:solidFill>
                  <a:schemeClr val="tx1"/>
                </a:solidFill>
                <a:latin typeface="Tahoma" charset="0"/>
                <a:ea typeface="ＭＳ Ｐゴシック" charset="0"/>
              </a:defRPr>
            </a:lvl9pPr>
          </a:lstStyle>
          <a:p>
            <a:fld id="{59B64FFC-690B-9744-AB9E-60CCC74AAC29}" type="slidenum">
              <a:rPr lang="en-US" sz="1200">
                <a:latin typeface="Times New Roman" charset="0"/>
              </a:rPr>
              <a:pPr/>
              <a:t>42</a:t>
            </a:fld>
            <a:endParaRPr lang="en-US"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6264" y="4344025"/>
            <a:ext cx="5025473"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database clustering architecture, such as MySQL Cluster and Emic m/cluster, organize multiple MySQL servers to operate together as a unit to eliminate single points of failure.  The servers communicate with one another to keep their systems synchronized and identical.  All servers in a database cluster can handle read and write queries, providing an increased capacity for all types of requests while resisting individual server failures.  A virtual IP or DNS round robin solution is used to have client applications load balance between different servers and to also detect individual server failures.  The configuration and management of a database cluster is more complicated than a shared storage architecture or replication, but is the only non-disk mechanism to have multiple servers make the same database available in a transactionally safe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endParaRPr lang="en-US" dirty="0"/>
          </a:p>
        </p:txBody>
      </p:sp>
      <p:sp>
        <p:nvSpPr>
          <p:cNvPr id="4" name="Slide Number Placeholder 3"/>
          <p:cNvSpPr>
            <a:spLocks noGrp="1"/>
          </p:cNvSpPr>
          <p:nvPr>
            <p:ph type="sldNum" sz="quarter" idx="10"/>
          </p:nvPr>
        </p:nvSpPr>
        <p:spPr/>
        <p:txBody>
          <a:bodyPr/>
          <a:lstStyle/>
          <a:p>
            <a:fld id="{39ED84DF-CEFE-FE4D-8525-B056BF3B7347}" type="slidenum">
              <a:rPr lang="en-US" smtClean="0"/>
              <a:t>56</a:t>
            </a:fld>
            <a:endParaRPr lang="en-US"/>
          </a:p>
        </p:txBody>
      </p:sp>
    </p:spTree>
    <p:extLst>
      <p:ext uri="{BB962C8B-B14F-4D97-AF65-F5344CB8AC3E}">
        <p14:creationId xmlns:p14="http://schemas.microsoft.com/office/powerpoint/2010/main" val="24363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093155-60E3-2448-A50A-77A0D1B73CFE}"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169825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93155-60E3-2448-A50A-77A0D1B73CFE}"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341979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93155-60E3-2448-A50A-77A0D1B73CFE}"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61382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93155-60E3-2448-A50A-77A0D1B73CFE}"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403161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93155-60E3-2448-A50A-77A0D1B73CFE}"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345353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093155-60E3-2448-A50A-77A0D1B73CFE}"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358513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093155-60E3-2448-A50A-77A0D1B73CFE}" type="datetimeFigureOut">
              <a:rPr lang="en-US" smtClean="0"/>
              <a:t>9/15/14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16252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093155-60E3-2448-A50A-77A0D1B73CFE}" type="datetimeFigureOut">
              <a:rPr lang="en-US" smtClean="0"/>
              <a:t>9/15/14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38340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93155-60E3-2448-A50A-77A0D1B73CFE}" type="datetimeFigureOut">
              <a:rPr lang="en-US" smtClean="0"/>
              <a:t>9/15/14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90336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93155-60E3-2448-A50A-77A0D1B73CFE}"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26338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93155-60E3-2448-A50A-77A0D1B73CFE}"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5B0F6-A0E7-B34E-B3B7-013F887E5FBF}" type="slidenum">
              <a:rPr lang="en-US" smtClean="0"/>
              <a:t>‹#›</a:t>
            </a:fld>
            <a:endParaRPr lang="en-US"/>
          </a:p>
        </p:txBody>
      </p:sp>
    </p:spTree>
    <p:extLst>
      <p:ext uri="{BB962C8B-B14F-4D97-AF65-F5344CB8AC3E}">
        <p14:creationId xmlns:p14="http://schemas.microsoft.com/office/powerpoint/2010/main" val="6608442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93155-60E3-2448-A50A-77A0D1B73CFE}" type="datetimeFigureOut">
              <a:rPr lang="en-US" smtClean="0"/>
              <a:t>9/15/14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5B0F6-A0E7-B34E-B3B7-013F887E5FBF}" type="slidenum">
              <a:rPr lang="en-US" smtClean="0"/>
              <a:t>‹#›</a:t>
            </a:fld>
            <a:endParaRPr lang="en-US"/>
          </a:p>
        </p:txBody>
      </p:sp>
    </p:spTree>
    <p:extLst>
      <p:ext uri="{BB962C8B-B14F-4D97-AF65-F5344CB8AC3E}">
        <p14:creationId xmlns:p14="http://schemas.microsoft.com/office/powerpoint/2010/main" val="304671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nn.com/2011/TECH/web/09/12/web.index/index.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research.stlouisfed.org/fred2/downloaddata/" TargetMode="External"/><Relationship Id="rId4" Type="http://schemas.openxmlformats.org/officeDocument/2006/relationships/hyperlink" Target="http://www.infochimps.com/marketplace" TargetMode="External"/><Relationship Id="rId5" Type="http://schemas.openxmlformats.org/officeDocument/2006/relationships/hyperlink" Target="http://aws.amazon.com/datasets?_encoding=UTF8&amp;jiveRedirect=1" TargetMode="External"/><Relationship Id="rId1" Type="http://schemas.openxmlformats.org/officeDocument/2006/relationships/slideLayout" Target="../slideLayouts/slideLayout2.xml"/><Relationship Id="rId2" Type="http://schemas.openxmlformats.org/officeDocument/2006/relationships/hyperlink" Target="http://www.data.gov/education/page/education-develop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cs.uci.edu/~fielding/pubs/dissertation/rest_arch_style.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lore.data.gov/views/3vvm-4qnc/rows.json?accessTyp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ges.connotate.com/replace-outdated-web-scraping.html" TargetMode="External"/><Relationship Id="rId3" Type="http://schemas.openxmlformats.org/officeDocument/2006/relationships/hyperlink" Target="http://scrapy.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cgi.ebay.com/ebaymotors/2012-Spider-/181215852934?pt=US_Cars_Trucks&amp;hash=item2a314e7986%23ht_500wt_118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Fault-tolerance" TargetMode="External"/><Relationship Id="rId3" Type="http://schemas.openxmlformats.org/officeDocument/2006/relationships/hyperlink" Target="http://en.wikipedia.org/wiki/Replication_(computer_scienc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ws.amazon.com/dynamodb/" TargetMode="External"/><Relationship Id="rId3" Type="http://schemas.openxmlformats.org/officeDocument/2006/relationships/hyperlink" Target="http://docs.aws.amazon.com/amazondynamodb/latest/developerguide/SampleTablesAndData.html"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Fundamentals for Analytics</a:t>
            </a:r>
            <a:r>
              <a:rPr lang="en-US" dirty="0" smtClean="0">
                <a:effectLst/>
              </a:rPr>
              <a:t> </a:t>
            </a:r>
            <a:endParaRPr lang="en-US" dirty="0"/>
          </a:p>
        </p:txBody>
      </p:sp>
      <p:sp>
        <p:nvSpPr>
          <p:cNvPr id="3" name="Subtitle 2"/>
          <p:cNvSpPr>
            <a:spLocks noGrp="1"/>
          </p:cNvSpPr>
          <p:nvPr>
            <p:ph type="subTitle" idx="1"/>
          </p:nvPr>
        </p:nvSpPr>
        <p:spPr/>
        <p:txBody>
          <a:bodyPr/>
          <a:lstStyle/>
          <a:p>
            <a:r>
              <a:rPr lang="en-US" dirty="0" smtClean="0"/>
              <a:t>Jason Kuruzovich</a:t>
            </a:r>
            <a:endParaRPr lang="en-US" dirty="0"/>
          </a:p>
        </p:txBody>
      </p:sp>
    </p:spTree>
    <p:extLst>
      <p:ext uri="{BB962C8B-B14F-4D97-AF65-F5344CB8AC3E}">
        <p14:creationId xmlns:p14="http://schemas.microsoft.com/office/powerpoint/2010/main" val="3861925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File System </a:t>
            </a:r>
            <a:endParaRPr lang="en-US" dirty="0"/>
          </a:p>
        </p:txBody>
      </p:sp>
      <p:sp>
        <p:nvSpPr>
          <p:cNvPr id="3" name="Content Placeholder 2"/>
          <p:cNvSpPr>
            <a:spLocks noGrp="1"/>
          </p:cNvSpPr>
          <p:nvPr>
            <p:ph idx="1"/>
          </p:nvPr>
        </p:nvSpPr>
        <p:spPr/>
        <p:txBody>
          <a:bodyPr>
            <a:normAutofit lnSpcReduction="10000"/>
          </a:bodyPr>
          <a:lstStyle/>
          <a:p>
            <a:r>
              <a:rPr lang="en-US" dirty="0" smtClean="0"/>
              <a:t>Limitations</a:t>
            </a:r>
          </a:p>
          <a:p>
            <a:pPr lvl="1"/>
            <a:r>
              <a:rPr lang="en-US" dirty="0" smtClean="0"/>
              <a:t>File System on a Single Disk can Fill up</a:t>
            </a:r>
          </a:p>
          <a:p>
            <a:pPr lvl="1"/>
            <a:r>
              <a:rPr lang="en-US" dirty="0" smtClean="0"/>
              <a:t>RAID (redundant array of independent disks, originally redundant array of inexpensive disks[1][2]) is a storage technology that combines multiple disk drive components into a logical unit. Data is distributed across the drives in one of several ways called "RAID levels", depending on the level of redundancy and performance required.</a:t>
            </a:r>
          </a:p>
          <a:p>
            <a:pPr lvl="1"/>
            <a:endParaRPr lang="en-US" dirty="0" smtClean="0"/>
          </a:p>
        </p:txBody>
      </p:sp>
    </p:spTree>
    <p:extLst>
      <p:ext uri="{BB962C8B-B14F-4D97-AF65-F5344CB8AC3E}">
        <p14:creationId xmlns:p14="http://schemas.microsoft.com/office/powerpoint/2010/main" val="240158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Area Network</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smtClean="0"/>
              <a:t>SAN – Storage Area Network A storage area network (SAN) is a dedicated network that provides access to consolidated, block level data storage. SANs are primarily used to make storage devices, such as disk arrays, tape libraries, and optical jukeboxes, accessible to servers so that the devices appear like locally attached devices to the operating system. A SAN typically has its own network of storage devices that are generally not accessible through the local area network by other devices. </a:t>
            </a:r>
          </a:p>
          <a:p>
            <a:endParaRPr lang="en-US" dirty="0"/>
          </a:p>
        </p:txBody>
      </p:sp>
    </p:spTree>
    <p:extLst>
      <p:ext uri="{BB962C8B-B14F-4D97-AF65-F5344CB8AC3E}">
        <p14:creationId xmlns:p14="http://schemas.microsoft.com/office/powerpoint/2010/main" val="296541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Area Network</a:t>
            </a:r>
            <a:endParaRPr lang="en-US" dirty="0"/>
          </a:p>
        </p:txBody>
      </p:sp>
      <p:pic>
        <p:nvPicPr>
          <p:cNvPr id="4" name="Content Placeholder 3"/>
          <p:cNvPicPr>
            <a:picLocks noGrp="1" noChangeAspect="1"/>
          </p:cNvPicPr>
          <p:nvPr>
            <p:ph idx="1"/>
          </p:nvPr>
        </p:nvPicPr>
        <p:blipFill>
          <a:blip r:embed="rId2"/>
          <a:srcRect t="13336" b="13336"/>
          <a:stretch>
            <a:fillRect/>
          </a:stretch>
        </p:blipFill>
        <p:spPr/>
      </p:pic>
    </p:spTree>
    <p:extLst>
      <p:ext uri="{BB962C8B-B14F-4D97-AF65-F5344CB8AC3E}">
        <p14:creationId xmlns:p14="http://schemas.microsoft.com/office/powerpoint/2010/main" val="1093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Distributed File Systems</a:t>
            </a:r>
            <a:endParaRPr lang="en-US" dirty="0"/>
          </a:p>
        </p:txBody>
      </p:sp>
      <p:sp>
        <p:nvSpPr>
          <p:cNvPr id="3" name="Content Placeholder 2"/>
          <p:cNvSpPr>
            <a:spLocks noGrp="1"/>
          </p:cNvSpPr>
          <p:nvPr>
            <p:ph idx="1"/>
          </p:nvPr>
        </p:nvSpPr>
        <p:spPr/>
        <p:txBody>
          <a:bodyPr/>
          <a:lstStyle/>
          <a:p>
            <a:pPr marL="0" indent="0">
              <a:buNone/>
            </a:pPr>
            <a:r>
              <a:rPr lang="en-US" dirty="0" smtClean="0"/>
              <a:t>HDFS – </a:t>
            </a:r>
            <a:r>
              <a:rPr lang="en-US" dirty="0" err="1" smtClean="0"/>
              <a:t>Hadoop</a:t>
            </a:r>
            <a:r>
              <a:rPr lang="en-US" dirty="0" smtClean="0"/>
              <a:t> File System is a HDFS is a distributed, scalable, and portable file system written in Java for the </a:t>
            </a:r>
            <a:r>
              <a:rPr lang="en-US" dirty="0" err="1" smtClean="0"/>
              <a:t>Hadoop</a:t>
            </a:r>
            <a:r>
              <a:rPr lang="en-US" dirty="0" smtClean="0"/>
              <a:t> framework. </a:t>
            </a:r>
          </a:p>
        </p:txBody>
      </p:sp>
      <p:pic>
        <p:nvPicPr>
          <p:cNvPr id="5" name="Picture 4"/>
          <p:cNvPicPr>
            <a:picLocks noChangeAspect="1"/>
          </p:cNvPicPr>
          <p:nvPr/>
        </p:nvPicPr>
        <p:blipFill>
          <a:blip r:embed="rId2"/>
          <a:stretch>
            <a:fillRect/>
          </a:stretch>
        </p:blipFill>
        <p:spPr>
          <a:xfrm>
            <a:off x="1131786" y="3168022"/>
            <a:ext cx="6183414" cy="3689977"/>
          </a:xfrm>
          <a:prstGeom prst="rect">
            <a:avLst/>
          </a:prstGeom>
        </p:spPr>
      </p:pic>
      <p:sp>
        <p:nvSpPr>
          <p:cNvPr id="6" name="TextBox 5"/>
          <p:cNvSpPr txBox="1"/>
          <p:nvPr/>
        </p:nvSpPr>
        <p:spPr>
          <a:xfrm>
            <a:off x="6542273" y="5687964"/>
            <a:ext cx="2601727" cy="1077218"/>
          </a:xfrm>
          <a:prstGeom prst="rect">
            <a:avLst/>
          </a:prstGeom>
          <a:noFill/>
        </p:spPr>
        <p:txBody>
          <a:bodyPr wrap="square" rtlCol="0">
            <a:spAutoFit/>
          </a:bodyPr>
          <a:lstStyle/>
          <a:p>
            <a:r>
              <a:rPr lang="en-US" sz="3200" b="1" dirty="0" smtClean="0"/>
              <a:t>3 Copies of Data</a:t>
            </a:r>
            <a:endParaRPr lang="en-US" sz="3200" b="1" dirty="0"/>
          </a:p>
        </p:txBody>
      </p:sp>
    </p:spTree>
    <p:extLst>
      <p:ext uri="{BB962C8B-B14F-4D97-AF65-F5344CB8AC3E}">
        <p14:creationId xmlns:p14="http://schemas.microsoft.com/office/powerpoint/2010/main" val="203725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a:t>
            </a:r>
            <a:endParaRPr lang="en-US" dirty="0"/>
          </a:p>
        </p:txBody>
      </p:sp>
      <p:sp>
        <p:nvSpPr>
          <p:cNvPr id="3" name="Content Placeholder 2"/>
          <p:cNvSpPr>
            <a:spLocks noGrp="1"/>
          </p:cNvSpPr>
          <p:nvPr>
            <p:ph idx="1"/>
          </p:nvPr>
        </p:nvSpPr>
        <p:spPr/>
        <p:txBody>
          <a:bodyPr/>
          <a:lstStyle/>
          <a:p>
            <a:r>
              <a:rPr lang="en-US" dirty="0" smtClean="0"/>
              <a:t>Often necessary to transmit data and </a:t>
            </a:r>
            <a:r>
              <a:rPr lang="en-US" smtClean="0"/>
              <a:t>retain meaning</a:t>
            </a:r>
            <a:endParaRPr lang="en-US" dirty="0" smtClean="0"/>
          </a:p>
          <a:p>
            <a:pPr marL="0" indent="0">
              <a:buNone/>
            </a:pPr>
            <a:r>
              <a:rPr lang="en-US" dirty="0" smtClean="0"/>
              <a:t>A common set of files structures:</a:t>
            </a:r>
            <a:endParaRPr lang="en-US" dirty="0"/>
          </a:p>
          <a:p>
            <a:r>
              <a:rPr lang="en-US" dirty="0" smtClean="0"/>
              <a:t>Delimited File (CSV/Tab)  [fixed structure]</a:t>
            </a:r>
          </a:p>
          <a:p>
            <a:r>
              <a:rPr lang="en-US" dirty="0" smtClean="0"/>
              <a:t>JSON  [flexible structure]</a:t>
            </a:r>
          </a:p>
          <a:p>
            <a:r>
              <a:rPr lang="en-US" dirty="0" smtClean="0"/>
              <a:t>XML   [flexible structure]</a:t>
            </a:r>
          </a:p>
          <a:p>
            <a:pPr marL="0" indent="0">
              <a:buNone/>
            </a:pPr>
            <a:endParaRPr lang="en-US" dirty="0"/>
          </a:p>
        </p:txBody>
      </p:sp>
    </p:spTree>
    <p:extLst>
      <p:ext uri="{BB962C8B-B14F-4D97-AF65-F5344CB8AC3E}">
        <p14:creationId xmlns:p14="http://schemas.microsoft.com/office/powerpoint/2010/main" val="258961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Delimited File</a:t>
            </a:r>
            <a:endParaRPr lang="en-US" dirty="0"/>
          </a:p>
        </p:txBody>
      </p:sp>
      <p:sp>
        <p:nvSpPr>
          <p:cNvPr id="3" name="Content Placeholder 2"/>
          <p:cNvSpPr>
            <a:spLocks noGrp="1"/>
          </p:cNvSpPr>
          <p:nvPr>
            <p:ph idx="1"/>
          </p:nvPr>
        </p:nvSpPr>
        <p:spPr/>
        <p:txBody>
          <a:bodyPr/>
          <a:lstStyle/>
          <a:p>
            <a:r>
              <a:rPr lang="en-US" dirty="0" smtClean="0"/>
              <a:t>Delimited files are often used to transfer data between applications</a:t>
            </a:r>
          </a:p>
          <a:p>
            <a:pPr lvl="1"/>
            <a:r>
              <a:rPr lang="en-US" dirty="0" smtClean="0"/>
              <a:t>Comma delimited</a:t>
            </a:r>
          </a:p>
          <a:p>
            <a:pPr lvl="1"/>
            <a:r>
              <a:rPr lang="en-US" dirty="0" smtClean="0"/>
              <a:t>Tab delimited</a:t>
            </a:r>
          </a:p>
          <a:p>
            <a:r>
              <a:rPr lang="en-US" dirty="0" smtClean="0"/>
              <a:t>Simple solution, but delimited files don’t  store data type information and can result in “delimiter collisions”</a:t>
            </a:r>
            <a:endParaRPr lang="en-US" dirty="0"/>
          </a:p>
        </p:txBody>
      </p:sp>
      <p:sp>
        <p:nvSpPr>
          <p:cNvPr id="4" name="Slide Number Placeholder 3"/>
          <p:cNvSpPr>
            <a:spLocks noGrp="1"/>
          </p:cNvSpPr>
          <p:nvPr>
            <p:ph type="sldNum" sz="quarter" idx="12"/>
          </p:nvPr>
        </p:nvSpPr>
        <p:spPr/>
        <p:txBody>
          <a:bodyPr/>
          <a:lstStyle/>
          <a:p>
            <a:pPr>
              <a:defRPr/>
            </a:pPr>
            <a:endParaRPr lang="en-US" smtClean="0"/>
          </a:p>
          <a:p>
            <a:pPr>
              <a:defRPr/>
            </a:pPr>
            <a:fld id="{7A661ACB-E852-44CB-80F3-B35CB0F8AF7E}" type="slidenum">
              <a:rPr lang="en-US" sz="1200" smtClean="0"/>
              <a:pPr>
                <a:defRPr/>
              </a:pPr>
              <a:t>15</a:t>
            </a:fld>
            <a:endParaRPr lang="en-US" sz="1200" dirty="0"/>
          </a:p>
        </p:txBody>
      </p:sp>
      <p:sp>
        <p:nvSpPr>
          <p:cNvPr id="5" name="Rectangle 4"/>
          <p:cNvSpPr/>
          <p:nvPr/>
        </p:nvSpPr>
        <p:spPr>
          <a:xfrm>
            <a:off x="2133600" y="5226784"/>
            <a:ext cx="5029200" cy="1631216"/>
          </a:xfrm>
          <a:prstGeom prst="rect">
            <a:avLst/>
          </a:prstGeom>
        </p:spPr>
        <p:txBody>
          <a:bodyPr wrap="square">
            <a:spAutoFit/>
          </a:bodyPr>
          <a:lstStyle/>
          <a:p>
            <a:r>
              <a:rPr lang="en-US" sz="2000" b="1" dirty="0"/>
              <a:t>"</a:t>
            </a:r>
            <a:r>
              <a:rPr lang="en-US" sz="2000" b="1" dirty="0" err="1"/>
              <a:t>Date","Pupil","Grade</a:t>
            </a:r>
            <a:r>
              <a:rPr lang="en-US" sz="2000" b="1" dirty="0"/>
              <a:t>"</a:t>
            </a:r>
          </a:p>
          <a:p>
            <a:r>
              <a:rPr lang="it-IT" sz="2000" b="1" dirty="0"/>
              <a:t>"25 </a:t>
            </a:r>
            <a:r>
              <a:rPr lang="it-IT" sz="2000" b="1" dirty="0" err="1"/>
              <a:t>May</a:t>
            </a:r>
            <a:r>
              <a:rPr lang="it-IT" sz="2000" b="1" dirty="0"/>
              <a:t>","</a:t>
            </a:r>
            <a:r>
              <a:rPr lang="it-IT" sz="2000" b="1" dirty="0" err="1"/>
              <a:t>Bloggs</a:t>
            </a:r>
            <a:r>
              <a:rPr lang="it-IT" sz="2000" b="1" dirty="0"/>
              <a:t>, </a:t>
            </a:r>
            <a:r>
              <a:rPr lang="it-IT" sz="2000" b="1" dirty="0" err="1"/>
              <a:t>Fred","C</a:t>
            </a:r>
            <a:r>
              <a:rPr lang="it-IT" sz="2000" b="1" dirty="0"/>
              <a:t>"</a:t>
            </a:r>
          </a:p>
          <a:p>
            <a:r>
              <a:rPr lang="pt-BR" sz="2000" b="1" dirty="0"/>
              <a:t>"25 </a:t>
            </a:r>
            <a:r>
              <a:rPr lang="pt-BR" sz="2000" b="1" dirty="0" err="1"/>
              <a:t>May","Doe</a:t>
            </a:r>
            <a:r>
              <a:rPr lang="pt-BR" sz="2000" b="1" dirty="0"/>
              <a:t>, Jane","</a:t>
            </a:r>
            <a:r>
              <a:rPr lang="pt-BR" sz="2000" b="1" dirty="0" err="1"/>
              <a:t>B</a:t>
            </a:r>
            <a:r>
              <a:rPr lang="pt-BR" sz="2000" b="1" dirty="0"/>
              <a:t>"</a:t>
            </a:r>
          </a:p>
          <a:p>
            <a:r>
              <a:rPr lang="pt-BR" sz="2000" b="1" dirty="0"/>
              <a:t>"15 July","</a:t>
            </a:r>
            <a:r>
              <a:rPr lang="pt-BR" sz="2000" b="1" dirty="0" err="1"/>
              <a:t>Bloggs</a:t>
            </a:r>
            <a:r>
              <a:rPr lang="pt-BR" sz="2000" b="1" dirty="0"/>
              <a:t>, </a:t>
            </a:r>
            <a:r>
              <a:rPr lang="pt-BR" sz="2000" b="1" dirty="0" err="1"/>
              <a:t>Fred","A</a:t>
            </a:r>
            <a:r>
              <a:rPr lang="pt-BR" sz="2000" b="1" dirty="0"/>
              <a:t>"</a:t>
            </a:r>
          </a:p>
          <a:p>
            <a:r>
              <a:rPr lang="pt-BR" sz="2000" b="1" dirty="0"/>
              <a:t>"15 </a:t>
            </a:r>
            <a:r>
              <a:rPr lang="pt-BR" sz="2000" b="1" dirty="0" err="1"/>
              <a:t>April</a:t>
            </a:r>
            <a:r>
              <a:rPr lang="pt-BR" sz="2000" b="1" dirty="0"/>
              <a:t>","Muniz, Alvin ""</a:t>
            </a:r>
            <a:r>
              <a:rPr lang="pt-BR" sz="2000" b="1" dirty="0" err="1"/>
              <a:t>Hank</a:t>
            </a:r>
            <a:r>
              <a:rPr lang="pt-BR" sz="2000" b="1" dirty="0"/>
              <a:t>""","A"</a:t>
            </a:r>
            <a:endParaRPr lang="en-US" sz="2000" b="1" dirty="0"/>
          </a:p>
        </p:txBody>
      </p:sp>
    </p:spTree>
    <p:extLst>
      <p:ext uri="{BB962C8B-B14F-4D97-AF65-F5344CB8AC3E}">
        <p14:creationId xmlns:p14="http://schemas.microsoft.com/office/powerpoint/2010/main" val="159683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Files on Google</a:t>
            </a:r>
            <a:endParaRPr lang="en-US" dirty="0"/>
          </a:p>
        </p:txBody>
      </p:sp>
      <p:pic>
        <p:nvPicPr>
          <p:cNvPr id="4" name="Content Placeholder 3" descr="Screen Shot 2013-09-19 at 8.04.31 AM.png"/>
          <p:cNvPicPr>
            <a:picLocks noGrp="1" noChangeAspect="1"/>
          </p:cNvPicPr>
          <p:nvPr>
            <p:ph idx="1"/>
          </p:nvPr>
        </p:nvPicPr>
        <p:blipFill>
          <a:blip r:embed="rId2">
            <a:extLst>
              <a:ext uri="{28A0092B-C50C-407E-A947-70E740481C1C}">
                <a14:useLocalDpi xmlns:a14="http://schemas.microsoft.com/office/drawing/2010/main" val="0"/>
              </a:ext>
            </a:extLst>
          </a:blip>
          <a:srcRect t="3589" b="3589"/>
          <a:stretch>
            <a:fillRect/>
          </a:stretch>
        </p:blipFill>
        <p:spPr/>
      </p:pic>
    </p:spTree>
    <p:extLst>
      <p:ext uri="{BB962C8B-B14F-4D97-AF65-F5344CB8AC3E}">
        <p14:creationId xmlns:p14="http://schemas.microsoft.com/office/powerpoint/2010/main" val="1541962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Estimates</a:t>
            </a:r>
            <a:endParaRPr lang="en-US" dirty="0"/>
          </a:p>
        </p:txBody>
      </p:sp>
      <p:sp>
        <p:nvSpPr>
          <p:cNvPr id="3" name="Content Placeholder 2"/>
          <p:cNvSpPr>
            <a:spLocks noGrp="1"/>
          </p:cNvSpPr>
          <p:nvPr>
            <p:ph idx="1"/>
          </p:nvPr>
        </p:nvSpPr>
        <p:spPr/>
        <p:txBody>
          <a:bodyPr/>
          <a:lstStyle/>
          <a:p>
            <a:r>
              <a:rPr lang="en-US" dirty="0" smtClean="0"/>
              <a:t>~ 1 Trillion Pages</a:t>
            </a:r>
          </a:p>
          <a:p>
            <a:r>
              <a:rPr lang="en-US" dirty="0" smtClean="0">
                <a:hlinkClick r:id="rId2"/>
              </a:rPr>
              <a:t>http://www.cnn.com/2011/TECH/web/09/12/web.index/index.html</a:t>
            </a:r>
            <a:r>
              <a:rPr lang="en-US" dirty="0" smtClean="0"/>
              <a:t> </a:t>
            </a:r>
            <a:endParaRPr lang="en-US" dirty="0"/>
          </a:p>
        </p:txBody>
      </p:sp>
    </p:spTree>
    <p:extLst>
      <p:ext uri="{BB962C8B-B14F-4D97-AF65-F5344CB8AC3E}">
        <p14:creationId xmlns:p14="http://schemas.microsoft.com/office/powerpoint/2010/main" val="8489512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Preferred Methods for Getting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514350" indent="-514350">
              <a:buFont typeface="+mj-lt"/>
              <a:buAutoNum type="arabicPeriod"/>
            </a:pPr>
            <a:r>
              <a:rPr lang="en-US" dirty="0" smtClean="0"/>
              <a:t>Bulk Data Download/Cloud Access </a:t>
            </a:r>
          </a:p>
          <a:p>
            <a:pPr lvl="1"/>
            <a:r>
              <a:rPr lang="en-US" dirty="0" smtClean="0"/>
              <a:t>Easiest way to get large datasets</a:t>
            </a:r>
          </a:p>
          <a:p>
            <a:pPr marL="514350" indent="-514350">
              <a:buFont typeface="+mj-lt"/>
              <a:buAutoNum type="arabicPeriod"/>
            </a:pPr>
            <a:r>
              <a:rPr lang="en-US" dirty="0" smtClean="0"/>
              <a:t>API</a:t>
            </a:r>
          </a:p>
          <a:p>
            <a:pPr lvl="1"/>
            <a:r>
              <a:rPr lang="en-US" dirty="0" smtClean="0"/>
              <a:t>Make specific calls to data resources</a:t>
            </a:r>
          </a:p>
          <a:p>
            <a:pPr marL="514350" indent="-514350">
              <a:buFont typeface="+mj-lt"/>
              <a:buAutoNum type="arabicPeriod"/>
            </a:pPr>
            <a:r>
              <a:rPr lang="en-US" dirty="0" smtClean="0"/>
              <a:t>Screen Scraping (last resort)</a:t>
            </a:r>
          </a:p>
          <a:p>
            <a:pPr lvl="1"/>
            <a:r>
              <a:rPr lang="en-US" dirty="0" smtClean="0"/>
              <a:t>Parse data from html </a:t>
            </a:r>
            <a:endParaRPr lang="en-US" dirty="0"/>
          </a:p>
        </p:txBody>
      </p:sp>
    </p:spTree>
    <p:extLst>
      <p:ext uri="{BB962C8B-B14F-4D97-AF65-F5344CB8AC3E}">
        <p14:creationId xmlns:p14="http://schemas.microsoft.com/office/powerpoint/2010/main" val="2986741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Data Download</a:t>
            </a:r>
            <a:endParaRPr lang="en-US" dirty="0"/>
          </a:p>
        </p:txBody>
      </p:sp>
      <p:sp>
        <p:nvSpPr>
          <p:cNvPr id="3" name="Content Placeholder 2"/>
          <p:cNvSpPr>
            <a:spLocks noGrp="1"/>
          </p:cNvSpPr>
          <p:nvPr>
            <p:ph idx="1"/>
          </p:nvPr>
        </p:nvSpPr>
        <p:spPr/>
        <p:txBody>
          <a:bodyPr>
            <a:normAutofit fontScale="92500"/>
          </a:bodyPr>
          <a:lstStyle/>
          <a:p>
            <a:r>
              <a:rPr lang="en-US" dirty="0" smtClean="0"/>
              <a:t>Specialty Sites</a:t>
            </a:r>
          </a:p>
          <a:p>
            <a:pPr lvl="1"/>
            <a:r>
              <a:rPr lang="en-US" dirty="0" smtClean="0"/>
              <a:t>Baseball Databank (CSV file or .</a:t>
            </a:r>
            <a:r>
              <a:rPr lang="en-US" dirty="0" err="1" smtClean="0"/>
              <a:t>sql</a:t>
            </a:r>
            <a:r>
              <a:rPr lang="en-US" dirty="0" smtClean="0"/>
              <a:t> database archive)</a:t>
            </a:r>
          </a:p>
          <a:p>
            <a:r>
              <a:rPr lang="en-US" dirty="0" smtClean="0"/>
              <a:t>Government (</a:t>
            </a:r>
            <a:r>
              <a:rPr lang="en-US" dirty="0" err="1" smtClean="0"/>
              <a:t>Data.gov</a:t>
            </a:r>
            <a:r>
              <a:rPr lang="en-US" dirty="0"/>
              <a:t>)</a:t>
            </a:r>
            <a:endParaRPr lang="en-US" dirty="0" smtClean="0"/>
          </a:p>
          <a:p>
            <a:pPr lvl="1"/>
            <a:r>
              <a:rPr lang="en-US" dirty="0" smtClean="0"/>
              <a:t>Education Data </a:t>
            </a:r>
            <a:r>
              <a:rPr lang="en-US" dirty="0" smtClean="0">
                <a:hlinkClick r:id="rId2"/>
              </a:rPr>
              <a:t>link</a:t>
            </a:r>
            <a:endParaRPr lang="en-US" dirty="0" smtClean="0"/>
          </a:p>
          <a:p>
            <a:pPr lvl="1"/>
            <a:r>
              <a:rPr lang="en-US" dirty="0" smtClean="0"/>
              <a:t>Economic Data </a:t>
            </a:r>
            <a:r>
              <a:rPr lang="en-US" dirty="0" smtClean="0">
                <a:hlinkClick r:id="rId3"/>
              </a:rPr>
              <a:t>link</a:t>
            </a:r>
            <a:endParaRPr lang="en-US" dirty="0" smtClean="0"/>
          </a:p>
          <a:p>
            <a:r>
              <a:rPr lang="en-US" dirty="0" smtClean="0"/>
              <a:t>Data Marketplaces</a:t>
            </a:r>
          </a:p>
          <a:p>
            <a:pPr lvl="1"/>
            <a:r>
              <a:rPr lang="en-US" dirty="0" err="1" smtClean="0"/>
              <a:t>Infochimps</a:t>
            </a:r>
            <a:r>
              <a:rPr lang="en-US" dirty="0" smtClean="0"/>
              <a:t>  </a:t>
            </a:r>
            <a:r>
              <a:rPr lang="en-US" dirty="0" smtClean="0">
                <a:hlinkClick r:id="rId4"/>
              </a:rPr>
              <a:t>link</a:t>
            </a:r>
            <a:endParaRPr lang="en-US" dirty="0"/>
          </a:p>
          <a:p>
            <a:pPr lvl="1"/>
            <a:r>
              <a:rPr lang="en-US" dirty="0" smtClean="0"/>
              <a:t>Amazon </a:t>
            </a:r>
            <a:r>
              <a:rPr lang="en-US" dirty="0" smtClean="0">
                <a:hlinkClick r:id="rId5"/>
              </a:rPr>
              <a:t>link</a:t>
            </a:r>
            <a:r>
              <a:rPr lang="en-US" dirty="0" smtClean="0"/>
              <a:t> (Mapping drives so don’t have to do upload/download)</a:t>
            </a:r>
          </a:p>
        </p:txBody>
      </p:sp>
    </p:spTree>
    <p:extLst>
      <p:ext uri="{BB962C8B-B14F-4D97-AF65-F5344CB8AC3E}">
        <p14:creationId xmlns:p14="http://schemas.microsoft.com/office/powerpoint/2010/main" val="5377216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Topics, Last Class</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are R Packages?</a:t>
            </a:r>
            <a:endParaRPr lang="en-US" dirty="0"/>
          </a:p>
          <a:p>
            <a:r>
              <a:rPr lang="en-US" dirty="0" smtClean="0"/>
              <a:t>What is a delimited file? How are they used?</a:t>
            </a:r>
          </a:p>
          <a:p>
            <a:r>
              <a:rPr lang="en-US" dirty="0" smtClean="0"/>
              <a:t>What is normalization? </a:t>
            </a:r>
          </a:p>
          <a:p>
            <a:r>
              <a:rPr lang="en-US" dirty="0" smtClean="0"/>
              <a:t>What is a join?</a:t>
            </a:r>
            <a:endParaRPr lang="en-US" dirty="0"/>
          </a:p>
        </p:txBody>
      </p:sp>
    </p:spTree>
    <p:extLst>
      <p:ext uri="{BB962C8B-B14F-4D97-AF65-F5344CB8AC3E}">
        <p14:creationId xmlns:p14="http://schemas.microsoft.com/office/powerpoint/2010/main" val="20199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Companies Make Data Available Via API?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39443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Data/API Strategy</a:t>
            </a:r>
            <a:endParaRPr lang="en-US" dirty="0"/>
          </a:p>
        </p:txBody>
      </p:sp>
      <p:sp>
        <p:nvSpPr>
          <p:cNvPr id="3" name="Content Placeholder 2"/>
          <p:cNvSpPr>
            <a:spLocks noGrp="1"/>
          </p:cNvSpPr>
          <p:nvPr>
            <p:ph idx="1"/>
          </p:nvPr>
        </p:nvSpPr>
        <p:spPr/>
        <p:txBody>
          <a:bodyPr>
            <a:normAutofit/>
          </a:bodyPr>
          <a:lstStyle/>
          <a:p>
            <a:r>
              <a:rPr lang="en-US" dirty="0" smtClean="0"/>
              <a:t>Twitter</a:t>
            </a:r>
          </a:p>
          <a:p>
            <a:pPr lvl="1"/>
            <a:r>
              <a:rPr lang="en-US" sz="2800" dirty="0" smtClean="0"/>
              <a:t>Make data available, enabling an ecosystem of developers to surround the platform, making it more valuable</a:t>
            </a:r>
          </a:p>
          <a:p>
            <a:pPr marL="0" indent="0">
              <a:buNone/>
            </a:pPr>
            <a:endParaRPr lang="en-US" dirty="0"/>
          </a:p>
          <a:p>
            <a:r>
              <a:rPr lang="en-US" dirty="0" smtClean="0"/>
              <a:t>Facebook</a:t>
            </a:r>
          </a:p>
          <a:p>
            <a:pPr lvl="1"/>
            <a:r>
              <a:rPr lang="en-US" sz="2800" dirty="0" smtClean="0"/>
              <a:t>Make </a:t>
            </a:r>
            <a:r>
              <a:rPr lang="en-US" sz="2800" dirty="0"/>
              <a:t>data available, enabling an ecosystem of developers to surround the platform, making it more valuable</a:t>
            </a:r>
          </a:p>
          <a:p>
            <a:endParaRPr lang="en-US" dirty="0"/>
          </a:p>
        </p:txBody>
      </p:sp>
    </p:spTree>
    <p:extLst>
      <p:ext uri="{BB962C8B-B14F-4D97-AF65-F5344CB8AC3E}">
        <p14:creationId xmlns:p14="http://schemas.microsoft.com/office/powerpoint/2010/main" val="13722493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Access and Data </a:t>
            </a:r>
            <a:endParaRPr lang="en-US" dirty="0"/>
          </a:p>
        </p:txBody>
      </p:sp>
      <p:pic>
        <p:nvPicPr>
          <p:cNvPr id="4" name="Content Placeholder 3" descr="Screen Shot 2013-09-19 at 2.39.2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1088" b="-26514"/>
          <a:stretch/>
        </p:blipFill>
        <p:spPr>
          <a:xfrm>
            <a:off x="457200" y="1627425"/>
            <a:ext cx="8229600" cy="1097281"/>
          </a:xfrm>
        </p:spPr>
      </p:pic>
      <p:sp>
        <p:nvSpPr>
          <p:cNvPr id="5" name="TextBox 4"/>
          <p:cNvSpPr txBox="1"/>
          <p:nvPr/>
        </p:nvSpPr>
        <p:spPr>
          <a:xfrm>
            <a:off x="457200" y="2995944"/>
            <a:ext cx="7656732" cy="4154983"/>
          </a:xfrm>
          <a:prstGeom prst="rect">
            <a:avLst/>
          </a:prstGeom>
          <a:noFill/>
        </p:spPr>
        <p:txBody>
          <a:bodyPr wrap="square" rtlCol="0">
            <a:spAutoFit/>
          </a:bodyPr>
          <a:lstStyle/>
          <a:p>
            <a:pPr marL="342900" lvl="1" indent="-342900">
              <a:buFont typeface="Arial"/>
              <a:buChar char="•"/>
            </a:pPr>
            <a:r>
              <a:rPr lang="en-US" sz="2400" b="1" dirty="0" smtClean="0">
                <a:latin typeface="Trebuchet MS" charset="0"/>
                <a:ea typeface="ヒラギノ角ゴ Pro W3" charset="0"/>
              </a:rPr>
              <a:t>Application programming interfaces (APIs)</a:t>
            </a:r>
            <a:r>
              <a:rPr lang="en-US" sz="2400" dirty="0" smtClean="0">
                <a:latin typeface="Trebuchet MS" charset="0"/>
                <a:ea typeface="ヒラギノ角ゴ Pro W3" charset="0"/>
              </a:rPr>
              <a:t>: Programming hooks, specifications, or guidelines published by firms that tell other programs how to get a service to perform a task such as send or receive data</a:t>
            </a:r>
          </a:p>
          <a:p>
            <a:pPr marL="342900" indent="-342900">
              <a:buFont typeface="Arial"/>
              <a:buChar char="•"/>
            </a:pPr>
            <a:endParaRPr lang="en-US" sz="2400" dirty="0" smtClean="0"/>
          </a:p>
          <a:p>
            <a:pPr marL="342900" indent="-342900">
              <a:buFont typeface="Arial"/>
              <a:buChar char="•"/>
            </a:pPr>
            <a:r>
              <a:rPr lang="en-US" sz="2400" dirty="0" smtClean="0"/>
              <a:t>Empowering developers to build against your platform doesn’t just create value for partners; the API provider wins as well by expanding the ecosystem, increasing retention, and driving up the value of the platform.</a:t>
            </a:r>
          </a:p>
          <a:p>
            <a:pPr marL="342900" indent="-342900">
              <a:buFont typeface="Arial"/>
              <a:buChar char="•"/>
            </a:pPr>
            <a:endParaRPr lang="en-US" sz="2400" dirty="0" smtClean="0"/>
          </a:p>
        </p:txBody>
      </p:sp>
    </p:spTree>
    <p:extLst>
      <p:ext uri="{BB962C8B-B14F-4D97-AF65-F5344CB8AC3E}">
        <p14:creationId xmlns:p14="http://schemas.microsoft.com/office/powerpoint/2010/main" val="8646078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atin typeface="Trebuchet MS" charset="0"/>
                <a:ea typeface="ヒラギノ角ゴ Pro W3" charset="0"/>
              </a:rPr>
              <a:t>Facebook as a Platform</a:t>
            </a:r>
          </a:p>
        </p:txBody>
      </p:sp>
      <p:sp>
        <p:nvSpPr>
          <p:cNvPr id="44035" name="Content Placeholder 2"/>
          <p:cNvSpPr>
            <a:spLocks noGrp="1"/>
          </p:cNvSpPr>
          <p:nvPr>
            <p:ph idx="1"/>
          </p:nvPr>
        </p:nvSpPr>
        <p:spPr>
          <a:xfrm>
            <a:off x="457200" y="1764116"/>
            <a:ext cx="8229600" cy="4774269"/>
          </a:xfrm>
        </p:spPr>
        <p:txBody>
          <a:bodyPr>
            <a:normAutofit lnSpcReduction="10000"/>
          </a:bodyPr>
          <a:lstStyle/>
          <a:p>
            <a:r>
              <a:rPr lang="en-US" dirty="0">
                <a:latin typeface="Trebuchet MS" charset="0"/>
                <a:ea typeface="ヒラギノ角ゴ Pro W3" charset="0"/>
              </a:rPr>
              <a:t>In May 2007, at a conference called F8, Mark </a:t>
            </a:r>
            <a:r>
              <a:rPr lang="en-US" dirty="0" err="1">
                <a:latin typeface="Trebuchet MS" charset="0"/>
                <a:ea typeface="ヒラギノ角ゴ Pro W3" charset="0"/>
              </a:rPr>
              <a:t>Zuckerberg</a:t>
            </a:r>
            <a:r>
              <a:rPr lang="en-US" dirty="0">
                <a:latin typeface="Trebuchet MS" charset="0"/>
                <a:ea typeface="ヒラギノ角ゴ Pro W3" charset="0"/>
              </a:rPr>
              <a:t> announced that he was opening up the screen real estate on Facebook to other application developers</a:t>
            </a:r>
          </a:p>
          <a:p>
            <a:r>
              <a:rPr lang="en-US" dirty="0">
                <a:latin typeface="Trebuchet MS" charset="0"/>
                <a:ea typeface="ヒラギノ角ゴ Pro W3" charset="0"/>
              </a:rPr>
              <a:t>Facebook published a set of application programming interfaces (APIs) that specified how programs could be written to run within and interact with Facebook</a:t>
            </a:r>
          </a:p>
          <a:p>
            <a:pPr lvl="1"/>
            <a:r>
              <a:rPr lang="en-US" dirty="0" smtClean="0">
                <a:latin typeface="Trebuchet MS" charset="0"/>
                <a:ea typeface="ヒラギノ角ゴ Pro W3" charset="0"/>
              </a:rPr>
              <a:t>Any </a:t>
            </a:r>
            <a:r>
              <a:rPr lang="en-US" dirty="0">
                <a:latin typeface="Trebuchet MS" charset="0"/>
                <a:ea typeface="ヒラギノ角ゴ Pro W3" charset="0"/>
              </a:rPr>
              <a:t>programmer could write an application that would run inside a user</a:t>
            </a:r>
            <a:r>
              <a:rPr lang="ja-JP" altLang="en-US" dirty="0">
                <a:latin typeface="Trebuchet MS" charset="0"/>
                <a:ea typeface="ヒラギノ角ゴ Pro W3" charset="0"/>
              </a:rPr>
              <a:t>’</a:t>
            </a:r>
            <a:r>
              <a:rPr lang="en-US" dirty="0">
                <a:latin typeface="Trebuchet MS" charset="0"/>
                <a:ea typeface="ヒラギノ角ゴ Pro W3" charset="0"/>
              </a:rPr>
              <a:t>s profile</a:t>
            </a:r>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solidFill>
                  <a:srgbClr val="FFFFFF"/>
                </a:solidFill>
                <a:latin typeface="Calibri" charset="0"/>
              </a:rPr>
              <a:t>8-</a:t>
            </a:r>
            <a:fld id="{A6B5FBB9-A66E-6F42-AED4-0E4A64D74E24}" type="slidenum">
              <a:rPr lang="en-US" sz="1200">
                <a:solidFill>
                  <a:srgbClr val="FFFFFF"/>
                </a:solidFill>
                <a:latin typeface="Calibri" charset="0"/>
              </a:rPr>
              <a:pPr eaLnBrk="1" hangingPunct="1"/>
              <a:t>23</a:t>
            </a:fld>
            <a:endParaRPr lang="en-US" sz="1200">
              <a:solidFill>
                <a:srgbClr val="FFFFFF"/>
              </a:solidFill>
              <a:latin typeface="Calibri" charset="0"/>
            </a:endParaRPr>
          </a:p>
        </p:txBody>
      </p:sp>
    </p:spTree>
    <p:extLst>
      <p:ext uri="{BB962C8B-B14F-4D97-AF65-F5344CB8AC3E}">
        <p14:creationId xmlns:p14="http://schemas.microsoft.com/office/powerpoint/2010/main" val="283659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atin typeface="Trebuchet MS" charset="0"/>
                <a:ea typeface="ヒラギノ角ゴ Pro W3" charset="0"/>
              </a:rPr>
              <a:t>Facebook as a Platform</a:t>
            </a:r>
          </a:p>
        </p:txBody>
      </p:sp>
      <p:sp>
        <p:nvSpPr>
          <p:cNvPr id="45059" name="Content Placeholder 2"/>
          <p:cNvSpPr>
            <a:spLocks noGrp="1"/>
          </p:cNvSpPr>
          <p:nvPr>
            <p:ph idx="1"/>
          </p:nvPr>
        </p:nvSpPr>
        <p:spPr>
          <a:xfrm>
            <a:off x="457200" y="1728834"/>
            <a:ext cx="8229600" cy="4439134"/>
          </a:xfrm>
        </p:spPr>
        <p:txBody>
          <a:bodyPr>
            <a:normAutofit fontScale="85000" lnSpcReduction="20000"/>
          </a:bodyPr>
          <a:lstStyle/>
          <a:p>
            <a:r>
              <a:rPr lang="en-US" dirty="0">
                <a:latin typeface="Trebuchet MS" charset="0"/>
                <a:ea typeface="ヒラギノ角ゴ Pro W3" charset="0"/>
              </a:rPr>
              <a:t>Developers can charge for their wares, offer them for free, and even run ads</a:t>
            </a:r>
          </a:p>
          <a:p>
            <a:r>
              <a:rPr lang="en-US" dirty="0">
                <a:latin typeface="Trebuchet MS" charset="0"/>
                <a:ea typeface="ヒラギノ角ゴ Pro W3" charset="0"/>
              </a:rPr>
              <a:t>Facebook let developers keep what they made </a:t>
            </a:r>
          </a:p>
          <a:p>
            <a:r>
              <a:rPr lang="en-US" dirty="0">
                <a:latin typeface="Trebuchet MS" charset="0"/>
                <a:ea typeface="ヒラギノ角ゴ Pro W3" charset="0"/>
              </a:rPr>
              <a:t>A key distinction: MySpace initially restricted developer revenue on the few products designed to run on their site, at times even blocking some applications</a:t>
            </a:r>
          </a:p>
          <a:p>
            <a:pPr lvl="1"/>
            <a:r>
              <a:rPr lang="en-US" dirty="0">
                <a:latin typeface="Trebuchet MS" charset="0"/>
                <a:ea typeface="ヒラギノ角ゴ Pro W3" charset="0"/>
              </a:rPr>
              <a:t>The choice was clear, and developers flocked to Facebook</a:t>
            </a:r>
          </a:p>
          <a:p>
            <a:r>
              <a:rPr lang="en-US" dirty="0">
                <a:latin typeface="Trebuchet MS" charset="0"/>
                <a:ea typeface="ヒラギノ角ゴ Pro W3" charset="0"/>
              </a:rPr>
              <a:t>To promote the new apps, Facebook runs an applications area on the site where users can browse offerings</a:t>
            </a:r>
          </a:p>
        </p:txBody>
      </p:sp>
      <p:sp>
        <p:nvSpPr>
          <p:cNvPr id="450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solidFill>
                  <a:srgbClr val="FFFFFF"/>
                </a:solidFill>
                <a:latin typeface="Calibri" charset="0"/>
              </a:rPr>
              <a:t>8-</a:t>
            </a:r>
            <a:fld id="{C3F065BF-9EC9-6642-866F-AA058B200644}" type="slidenum">
              <a:rPr lang="en-US" sz="1200">
                <a:solidFill>
                  <a:srgbClr val="FFFFFF"/>
                </a:solidFill>
                <a:latin typeface="Calibri" charset="0"/>
              </a:rPr>
              <a:pPr eaLnBrk="1" hangingPunct="1"/>
              <a:t>24</a:t>
            </a:fld>
            <a:endParaRPr lang="en-US" sz="1200">
              <a:solidFill>
                <a:srgbClr val="FFFFFF"/>
              </a:solidFill>
              <a:latin typeface="Calibri" charset="0"/>
            </a:endParaRPr>
          </a:p>
        </p:txBody>
      </p:sp>
    </p:spTree>
    <p:extLst>
      <p:ext uri="{BB962C8B-B14F-4D97-AF65-F5344CB8AC3E}">
        <p14:creationId xmlns:p14="http://schemas.microsoft.com/office/powerpoint/2010/main" val="124381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atin typeface="Trebuchet MS" charset="0"/>
                <a:ea typeface="ヒラギノ角ゴ Pro W3" charset="0"/>
              </a:rPr>
              <a:t>Facebook as a Platform</a:t>
            </a:r>
          </a:p>
        </p:txBody>
      </p:sp>
      <p:sp>
        <p:nvSpPr>
          <p:cNvPr id="46083" name="Content Placeholder 2"/>
          <p:cNvSpPr>
            <a:spLocks noGrp="1"/>
          </p:cNvSpPr>
          <p:nvPr>
            <p:ph idx="1"/>
          </p:nvPr>
        </p:nvSpPr>
        <p:spPr>
          <a:xfrm>
            <a:off x="457200" y="2044700"/>
            <a:ext cx="8229600" cy="3565188"/>
          </a:xfrm>
        </p:spPr>
        <p:txBody>
          <a:bodyPr>
            <a:normAutofit fontScale="85000" lnSpcReduction="10000"/>
          </a:bodyPr>
          <a:lstStyle/>
          <a:p>
            <a:r>
              <a:rPr lang="en-US" dirty="0">
                <a:latin typeface="Trebuchet MS" charset="0"/>
                <a:ea typeface="ヒラギノ角ゴ Pro W3" charset="0"/>
              </a:rPr>
              <a:t>Each application potentially added more value and features to the site without Facebook lifting a finger</a:t>
            </a:r>
          </a:p>
          <a:p>
            <a:r>
              <a:rPr lang="en-US" dirty="0">
                <a:latin typeface="Trebuchet MS" charset="0"/>
                <a:ea typeface="ヒラギノ角ゴ Pro W3" charset="0"/>
              </a:rPr>
              <a:t>Some applications were accused of spamming friends with invites to install them</a:t>
            </a:r>
          </a:p>
          <a:p>
            <a:r>
              <a:rPr lang="en-US" dirty="0">
                <a:latin typeface="Trebuchet MS" charset="0"/>
                <a:ea typeface="ヒラギノ角ゴ Pro W3" charset="0"/>
              </a:rPr>
              <a:t>There were security concerns and apps that violated the intellectual property of other firms </a:t>
            </a:r>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solidFill>
                  <a:srgbClr val="FFFFFF"/>
                </a:solidFill>
                <a:latin typeface="Calibri" charset="0"/>
              </a:rPr>
              <a:t>8-</a:t>
            </a:r>
            <a:fld id="{375F2204-2EB0-FF47-B912-D9C71B79627A}" type="slidenum">
              <a:rPr lang="en-US" sz="1200">
                <a:solidFill>
                  <a:srgbClr val="FFFFFF"/>
                </a:solidFill>
                <a:latin typeface="Calibri" charset="0"/>
              </a:rPr>
              <a:pPr eaLnBrk="1" hangingPunct="1"/>
              <a:t>25</a:t>
            </a:fld>
            <a:endParaRPr lang="en-US" sz="1200">
              <a:solidFill>
                <a:srgbClr val="FFFFFF"/>
              </a:solidFill>
              <a:latin typeface="Calibri" charset="0"/>
            </a:endParaRPr>
          </a:p>
        </p:txBody>
      </p:sp>
    </p:spTree>
    <p:extLst>
      <p:ext uri="{BB962C8B-B14F-4D97-AF65-F5344CB8AC3E}">
        <p14:creationId xmlns:p14="http://schemas.microsoft.com/office/powerpoint/2010/main" val="1402100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APIs</a:t>
            </a:r>
            <a:endParaRPr lang="en-US" dirty="0"/>
          </a:p>
        </p:txBody>
      </p:sp>
      <p:sp>
        <p:nvSpPr>
          <p:cNvPr id="3" name="Content Placeholder 2"/>
          <p:cNvSpPr>
            <a:spLocks noGrp="1"/>
          </p:cNvSpPr>
          <p:nvPr>
            <p:ph idx="1"/>
          </p:nvPr>
        </p:nvSpPr>
        <p:spPr/>
        <p:txBody>
          <a:bodyPr/>
          <a:lstStyle/>
          <a:p>
            <a:r>
              <a:rPr lang="en-US" dirty="0" smtClean="0"/>
              <a:t>Many initial visions of how systems would work together using web services (SOAP/XML)</a:t>
            </a:r>
          </a:p>
          <a:p>
            <a:r>
              <a:rPr lang="en-US" dirty="0" smtClean="0"/>
              <a:t>Transition to </a:t>
            </a:r>
            <a:r>
              <a:rPr lang="en-US" dirty="0" err="1" smtClean="0"/>
              <a:t>RESTful</a:t>
            </a:r>
            <a:r>
              <a:rPr lang="en-US" dirty="0" smtClean="0"/>
              <a:t> APIs that utilize HTTP</a:t>
            </a:r>
          </a:p>
          <a:p>
            <a:pPr lvl="1"/>
            <a:r>
              <a:rPr lang="en-US" dirty="0" smtClean="0"/>
              <a:t>Client-Server</a:t>
            </a:r>
          </a:p>
          <a:p>
            <a:pPr lvl="1"/>
            <a:r>
              <a:rPr lang="en-US" dirty="0" smtClean="0"/>
              <a:t>Stateless</a:t>
            </a:r>
          </a:p>
          <a:p>
            <a:pPr lvl="1"/>
            <a:r>
              <a:rPr lang="en-US" dirty="0" smtClean="0"/>
              <a:t>Cache</a:t>
            </a:r>
          </a:p>
          <a:p>
            <a:pPr lvl="1"/>
            <a:r>
              <a:rPr lang="en-US" dirty="0" smtClean="0"/>
              <a:t>Uniform Interface</a:t>
            </a:r>
          </a:p>
          <a:p>
            <a:pPr lvl="1"/>
            <a:r>
              <a:rPr lang="en-US" dirty="0" smtClean="0"/>
              <a:t>Layered System</a:t>
            </a:r>
          </a:p>
          <a:p>
            <a:endParaRPr lang="en-US" dirty="0"/>
          </a:p>
        </p:txBody>
      </p:sp>
      <p:sp>
        <p:nvSpPr>
          <p:cNvPr id="4" name="Rectangle 3"/>
          <p:cNvSpPr/>
          <p:nvPr/>
        </p:nvSpPr>
        <p:spPr>
          <a:xfrm>
            <a:off x="769448" y="6128703"/>
            <a:ext cx="7059899" cy="646331"/>
          </a:xfrm>
          <a:prstGeom prst="rect">
            <a:avLst/>
          </a:prstGeom>
        </p:spPr>
        <p:txBody>
          <a:bodyPr wrap="square">
            <a:spAutoFit/>
          </a:bodyPr>
          <a:lstStyle/>
          <a:p>
            <a:r>
              <a:rPr lang="en-US" dirty="0" smtClean="0">
                <a:hlinkClick r:id="rId2"/>
              </a:rPr>
              <a:t>Source Roy Thomas Felding </a:t>
            </a:r>
          </a:p>
          <a:p>
            <a:r>
              <a:rPr lang="en-US" dirty="0" smtClean="0">
                <a:hlinkClick r:id="rId2"/>
              </a:rPr>
              <a:t>http://www.ics.uci.edu/~fielding/pubs/dissertation/rest_arch_style.htm</a:t>
            </a:r>
            <a:r>
              <a:rPr lang="en-US" dirty="0" smtClean="0"/>
              <a:t> </a:t>
            </a:r>
            <a:endParaRPr lang="en-US" dirty="0"/>
          </a:p>
        </p:txBody>
      </p:sp>
    </p:spTree>
    <p:extLst>
      <p:ext uri="{BB962C8B-B14F-4D97-AF65-F5344CB8AC3E}">
        <p14:creationId xmlns:p14="http://schemas.microsoft.com/office/powerpoint/2010/main" val="2658964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we mean by an API utilizing HTTP?</a:t>
            </a:r>
            <a:endParaRPr lang="en-US" dirty="0"/>
          </a:p>
        </p:txBody>
      </p:sp>
      <p:sp>
        <p:nvSpPr>
          <p:cNvPr id="3" name="Content Placeholder 2"/>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27556660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normAutofit lnSpcReduction="10000"/>
          </a:bodyPr>
          <a:lstStyle/>
          <a:p>
            <a:r>
              <a:rPr lang="en-US" dirty="0" smtClean="0"/>
              <a:t>The Hypertext Transfer Protocol (HTTP) is an application protocol for distributed, collaborative, hypermedia information systems. HTTP is the foundation of data communication for the World Wide Web.</a:t>
            </a:r>
          </a:p>
          <a:p>
            <a:r>
              <a:rPr lang="en-US" dirty="0" smtClean="0"/>
              <a:t>Hypertext is structured text that uses logical links (hyperlinks) between nodes containing text. HTTP is the protocol to exchange or transfer hypertext.</a:t>
            </a:r>
          </a:p>
          <a:p>
            <a:pPr marL="0" indent="0">
              <a:buNone/>
            </a:pPr>
            <a:r>
              <a:rPr lang="en-US" sz="1600" dirty="0" smtClean="0"/>
              <a:t>WIKIPEDIA ENTRY)</a:t>
            </a:r>
            <a:endParaRPr lang="en-US" sz="1600" dirty="0"/>
          </a:p>
        </p:txBody>
      </p:sp>
    </p:spTree>
    <p:extLst>
      <p:ext uri="{BB962C8B-B14F-4D97-AF65-F5344CB8AC3E}">
        <p14:creationId xmlns:p14="http://schemas.microsoft.com/office/powerpoint/2010/main" val="8433312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Use of HTTP simplifies data resource management because http can be used from whatever language the individual is using</a:t>
            </a:r>
          </a:p>
          <a:p>
            <a:endParaRPr lang="en-US" dirty="0"/>
          </a:p>
          <a:p>
            <a:pPr marL="0" indent="0">
              <a:buNone/>
            </a:pPr>
            <a:r>
              <a:rPr lang="en-US" dirty="0" smtClean="0"/>
              <a:t>Example</a:t>
            </a:r>
          </a:p>
          <a:p>
            <a:pPr marL="0" indent="0">
              <a:buNone/>
            </a:pPr>
            <a:r>
              <a:rPr lang="en-US" dirty="0" smtClean="0">
                <a:hlinkClick r:id="rId2"/>
              </a:rPr>
              <a:t>https://explore.data.gov/views/3vvm-4qnc/rows.json?accessType=DOWNLOAD</a:t>
            </a:r>
            <a:r>
              <a:rPr lang="en-US" dirty="0" smtClean="0"/>
              <a:t> </a:t>
            </a:r>
          </a:p>
          <a:p>
            <a:pPr marL="0" indent="0">
              <a:buNone/>
            </a:pPr>
            <a:endParaRPr lang="en-US" dirty="0"/>
          </a:p>
        </p:txBody>
      </p:sp>
    </p:spTree>
    <p:extLst>
      <p:ext uri="{BB962C8B-B14F-4D97-AF65-F5344CB8AC3E}">
        <p14:creationId xmlns:p14="http://schemas.microsoft.com/office/powerpoint/2010/main" val="9490363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and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Packages are collections of </a:t>
            </a:r>
            <a:r>
              <a:rPr lang="en-US" b="1" dirty="0"/>
              <a:t>R</a:t>
            </a:r>
            <a:r>
              <a:rPr lang="en-US" dirty="0"/>
              <a:t> functions, data, and compiled code in a well-defined format. </a:t>
            </a:r>
            <a:endParaRPr lang="en-US" dirty="0" smtClean="0"/>
          </a:p>
          <a:p>
            <a:r>
              <a:rPr lang="en-US" b="1" dirty="0" smtClean="0"/>
              <a:t>R</a:t>
            </a:r>
            <a:r>
              <a:rPr lang="en-US" dirty="0" smtClean="0"/>
              <a:t> </a:t>
            </a:r>
            <a:r>
              <a:rPr lang="en-US" dirty="0"/>
              <a:t>comes with a standard set of packages. </a:t>
            </a:r>
            <a:endParaRPr lang="en-US" dirty="0" smtClean="0"/>
          </a:p>
          <a:p>
            <a:r>
              <a:rPr lang="en-US" dirty="0" smtClean="0"/>
              <a:t>Others </a:t>
            </a:r>
            <a:r>
              <a:rPr lang="en-US" dirty="0"/>
              <a:t>are available for download and installation. </a:t>
            </a:r>
            <a:endParaRPr lang="en-US" dirty="0" smtClean="0"/>
          </a:p>
          <a:p>
            <a:r>
              <a:rPr lang="en-US" dirty="0" smtClean="0"/>
              <a:t>External packages only have to be installed once, but they have to be loaded each time they are used. </a:t>
            </a:r>
          </a:p>
          <a:p>
            <a:r>
              <a:rPr lang="en-US" dirty="0" smtClean="0"/>
              <a:t>You can create your own packages and contribute them back to the ecosystem</a:t>
            </a:r>
            <a:endParaRPr lang="en-US" dirty="0"/>
          </a:p>
        </p:txBody>
      </p:sp>
      <p:sp>
        <p:nvSpPr>
          <p:cNvPr id="4" name="Slide Number Placeholder 3"/>
          <p:cNvSpPr>
            <a:spLocks noGrp="1"/>
          </p:cNvSpPr>
          <p:nvPr>
            <p:ph type="sldNum" sz="quarter" idx="12"/>
          </p:nvPr>
        </p:nvSpPr>
        <p:spPr/>
        <p:txBody>
          <a:bodyPr/>
          <a:lstStyle/>
          <a:p>
            <a:pPr>
              <a:defRPr/>
            </a:pPr>
            <a:endParaRPr lang="en-US" smtClean="0"/>
          </a:p>
          <a:p>
            <a:pPr>
              <a:defRPr/>
            </a:pPr>
            <a:fld id="{7A661ACB-E852-44CB-80F3-B35CB0F8AF7E}" type="slidenum">
              <a:rPr lang="en-US" sz="1200" smtClean="0"/>
              <a:pPr>
                <a:defRPr/>
              </a:pPr>
              <a:t>3</a:t>
            </a:fld>
            <a:endParaRPr lang="en-US" sz="1200" dirty="0"/>
          </a:p>
        </p:txBody>
      </p:sp>
    </p:spTree>
    <p:extLst>
      <p:ext uri="{BB962C8B-B14F-4D97-AF65-F5344CB8AC3E}">
        <p14:creationId xmlns:p14="http://schemas.microsoft.com/office/powerpoint/2010/main" val="3698389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Databases…</a:t>
            </a:r>
            <a:endParaRPr lang="en-US" dirty="0"/>
          </a:p>
        </p:txBody>
      </p:sp>
      <p:sp>
        <p:nvSpPr>
          <p:cNvPr id="3" name="Content Placeholder 2"/>
          <p:cNvSpPr>
            <a:spLocks noGrp="1"/>
          </p:cNvSpPr>
          <p:nvPr>
            <p:ph idx="1"/>
          </p:nvPr>
        </p:nvSpPr>
        <p:spPr/>
        <p:txBody>
          <a:bodyPr/>
          <a:lstStyle/>
          <a:p>
            <a:r>
              <a:rPr lang="en-US" dirty="0" smtClean="0"/>
              <a:t>HTTP API </a:t>
            </a:r>
          </a:p>
          <a:p>
            <a:pPr lvl="1"/>
            <a:r>
              <a:rPr lang="en-US" dirty="0" smtClean="0"/>
              <a:t>Port is typically available</a:t>
            </a:r>
          </a:p>
          <a:p>
            <a:pPr lvl="1"/>
            <a:r>
              <a:rPr lang="en-US" dirty="0" smtClean="0"/>
              <a:t>Driver Common</a:t>
            </a:r>
          </a:p>
          <a:p>
            <a:pPr lvl="1"/>
            <a:endParaRPr lang="en-US" dirty="0"/>
          </a:p>
          <a:p>
            <a:r>
              <a:rPr lang="en-US" dirty="0" smtClean="0"/>
              <a:t>Databases</a:t>
            </a:r>
          </a:p>
          <a:p>
            <a:pPr lvl="1"/>
            <a:r>
              <a:rPr lang="en-US" dirty="0" smtClean="0"/>
              <a:t>Different databases, different ports may not be available (MySQL 3306)</a:t>
            </a:r>
          </a:p>
          <a:p>
            <a:pPr lvl="1"/>
            <a:r>
              <a:rPr lang="en-US" dirty="0" smtClean="0"/>
              <a:t>Different types of drivers </a:t>
            </a:r>
          </a:p>
          <a:p>
            <a:pPr lvl="1"/>
            <a:endParaRPr lang="en-US" dirty="0"/>
          </a:p>
        </p:txBody>
      </p:sp>
    </p:spTree>
    <p:extLst>
      <p:ext uri="{BB962C8B-B14F-4D97-AF65-F5344CB8AC3E}">
        <p14:creationId xmlns:p14="http://schemas.microsoft.com/office/powerpoint/2010/main" val="11256833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r>
              <a:rPr lang="en-US" dirty="0" smtClean="0"/>
              <a:t>No Authentication </a:t>
            </a:r>
          </a:p>
          <a:p>
            <a:r>
              <a:rPr lang="en-US" dirty="0" smtClean="0"/>
              <a:t>API Key Authentication</a:t>
            </a:r>
          </a:p>
          <a:p>
            <a:r>
              <a:rPr lang="en-US" dirty="0" err="1" smtClean="0"/>
              <a:t>Oauth</a:t>
            </a:r>
            <a:r>
              <a:rPr lang="en-US" dirty="0" smtClean="0"/>
              <a:t>/ Username password</a:t>
            </a:r>
          </a:p>
          <a:p>
            <a:endParaRPr lang="en-US" dirty="0"/>
          </a:p>
        </p:txBody>
      </p:sp>
    </p:spTree>
    <p:extLst>
      <p:ext uri="{BB962C8B-B14F-4D97-AF65-F5344CB8AC3E}">
        <p14:creationId xmlns:p14="http://schemas.microsoft.com/office/powerpoint/2010/main" val="38068662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Scraping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39446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Scraping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Web Pages often have a similar structure, this can be leveraged to “scrape” data in such a way that it can be used (in matrix)</a:t>
            </a:r>
          </a:p>
          <a:p>
            <a:r>
              <a:rPr lang="en-US" dirty="0" smtClean="0"/>
              <a:t>Tools</a:t>
            </a:r>
          </a:p>
          <a:p>
            <a:pPr lvl="1"/>
            <a:r>
              <a:rPr lang="en-US" dirty="0" err="1" smtClean="0"/>
              <a:t>Connotate</a:t>
            </a:r>
            <a:r>
              <a:rPr lang="en-US" dirty="0" err="1" smtClean="0">
                <a:hlinkClick r:id="rId2"/>
              </a:rPr>
              <a:t>http</a:t>
            </a:r>
            <a:r>
              <a:rPr lang="en-US" dirty="0" smtClean="0">
                <a:hlinkClick r:id="rId2"/>
              </a:rPr>
              <a:t>://pages.connotate.com/replace-outdated-web-scraping.html</a:t>
            </a:r>
            <a:r>
              <a:rPr lang="en-US" dirty="0" smtClean="0"/>
              <a:t> </a:t>
            </a:r>
          </a:p>
          <a:p>
            <a:r>
              <a:rPr lang="en-US" dirty="0" smtClean="0"/>
              <a:t>Packages</a:t>
            </a:r>
          </a:p>
          <a:p>
            <a:pPr lvl="1"/>
            <a:r>
              <a:rPr lang="en-US" dirty="0" smtClean="0"/>
              <a:t>Beautiful Soup</a:t>
            </a:r>
          </a:p>
          <a:p>
            <a:pPr lvl="1"/>
            <a:r>
              <a:rPr lang="en-US" dirty="0" err="1" smtClean="0"/>
              <a:t>Scrapy</a:t>
            </a:r>
            <a:endParaRPr lang="en-US" dirty="0">
              <a:hlinkClick r:id="rId3"/>
            </a:endParaRPr>
          </a:p>
          <a:p>
            <a:pPr lvl="2"/>
            <a:r>
              <a:rPr lang="en-US" dirty="0" smtClean="0">
                <a:hlinkClick r:id="rId3"/>
              </a:rPr>
              <a:t>http://scrapy.org/</a:t>
            </a:r>
            <a:r>
              <a:rPr lang="en-US" dirty="0" smtClean="0"/>
              <a:t> </a:t>
            </a:r>
            <a:endParaRPr lang="en-US" dirty="0"/>
          </a:p>
        </p:txBody>
      </p:sp>
    </p:spTree>
    <p:extLst>
      <p:ext uri="{BB962C8B-B14F-4D97-AF65-F5344CB8AC3E}">
        <p14:creationId xmlns:p14="http://schemas.microsoft.com/office/powerpoint/2010/main" val="156983815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Scraping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PROBLEM: Any changes in html structure can break a web scraper</a:t>
            </a:r>
          </a:p>
          <a:p>
            <a:pPr marL="0" indent="0">
              <a:buNone/>
            </a:pPr>
            <a:endParaRPr lang="en-US" dirty="0"/>
          </a:p>
          <a:p>
            <a:pPr marL="0" indent="0">
              <a:buNone/>
            </a:pPr>
            <a:r>
              <a:rPr lang="en-US" dirty="0" smtClean="0"/>
              <a:t>Sample Procedure</a:t>
            </a:r>
          </a:p>
          <a:p>
            <a:r>
              <a:rPr lang="en-US" dirty="0" smtClean="0"/>
              <a:t>Index </a:t>
            </a:r>
          </a:p>
          <a:p>
            <a:r>
              <a:rPr lang="en-US" dirty="0" smtClean="0"/>
              <a:t>Download HTML file</a:t>
            </a:r>
          </a:p>
          <a:p>
            <a:r>
              <a:rPr lang="en-US" dirty="0" smtClean="0"/>
              <a:t>Parse data and store in relational database</a:t>
            </a:r>
          </a:p>
          <a:p>
            <a:r>
              <a:rPr lang="en-US" dirty="0" smtClean="0"/>
              <a:t>Analyze data</a:t>
            </a:r>
          </a:p>
          <a:p>
            <a:endParaRPr lang="en-US" dirty="0"/>
          </a:p>
        </p:txBody>
      </p:sp>
    </p:spTree>
    <p:extLst>
      <p:ext uri="{BB962C8B-B14F-4D97-AF65-F5344CB8AC3E}">
        <p14:creationId xmlns:p14="http://schemas.microsoft.com/office/powerpoint/2010/main" val="18501572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Relevant Data is Here </a:t>
            </a:r>
            <a:endParaRPr lang="en-US" dirty="0"/>
          </a:p>
        </p:txBody>
      </p:sp>
      <p:pic>
        <p:nvPicPr>
          <p:cNvPr id="5" name="Content Placeholder 4" descr="Screen Shot 2013-09-19 at 8.39.16 AM.png"/>
          <p:cNvPicPr>
            <a:picLocks noGrp="1" noChangeAspect="1"/>
          </p:cNvPicPr>
          <p:nvPr>
            <p:ph idx="1"/>
          </p:nvPr>
        </p:nvPicPr>
        <p:blipFill>
          <a:blip r:embed="rId2">
            <a:extLst>
              <a:ext uri="{28A0092B-C50C-407E-A947-70E740481C1C}">
                <a14:useLocalDpi xmlns:a14="http://schemas.microsoft.com/office/drawing/2010/main" val="0"/>
              </a:ext>
            </a:extLst>
          </a:blip>
          <a:srcRect t="-12682" b="-12682"/>
          <a:stretch>
            <a:fillRect/>
          </a:stretch>
        </p:blipFill>
        <p:spPr/>
      </p:pic>
      <p:sp>
        <p:nvSpPr>
          <p:cNvPr id="4" name="Rectangle 3"/>
          <p:cNvSpPr/>
          <p:nvPr/>
        </p:nvSpPr>
        <p:spPr>
          <a:xfrm>
            <a:off x="1016245" y="6126163"/>
            <a:ext cx="6858000" cy="646331"/>
          </a:xfrm>
          <a:prstGeom prst="rect">
            <a:avLst/>
          </a:prstGeom>
        </p:spPr>
        <p:txBody>
          <a:bodyPr wrap="square">
            <a:spAutoFit/>
          </a:bodyPr>
          <a:lstStyle/>
          <a:p>
            <a:r>
              <a:rPr lang="en-US" dirty="0" smtClean="0">
                <a:hlinkClick r:id="rId3"/>
              </a:rPr>
              <a:t>http://cgi.ebay.com/ebaymotors/2012-Spider-/181215852934?pt=US_Cars_Trucks&amp;hash=item2a314e7986#ht_500wt_1182</a:t>
            </a:r>
            <a:r>
              <a:rPr lang="en-US" dirty="0" smtClean="0"/>
              <a:t> </a:t>
            </a:r>
            <a:endParaRPr lang="en-US" dirty="0"/>
          </a:p>
        </p:txBody>
      </p:sp>
    </p:spTree>
    <p:extLst>
      <p:ext uri="{BB962C8B-B14F-4D97-AF65-F5344CB8AC3E}">
        <p14:creationId xmlns:p14="http://schemas.microsoft.com/office/powerpoint/2010/main" val="24460256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r>
              <a:rPr lang="en-US" dirty="0" smtClean="0"/>
              <a:t>JavaScript Object Notation, is a text-based open standard designed for human-readable data interchange. It is derived from the JavaScript scripting language for representing simple data structures and associative arrays, called objects. Despite its relationship to JavaScript, it is language-independent, with parsers available for many languages.</a:t>
            </a:r>
            <a:endParaRPr lang="en-US" dirty="0"/>
          </a:p>
        </p:txBody>
      </p:sp>
    </p:spTree>
    <p:extLst>
      <p:ext uri="{BB962C8B-B14F-4D97-AF65-F5344CB8AC3E}">
        <p14:creationId xmlns:p14="http://schemas.microsoft.com/office/powerpoint/2010/main" val="345410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Example</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marL="0" indent="0">
              <a:buNone/>
            </a:pPr>
            <a:r>
              <a:rPr lang="en-US" dirty="0"/>
              <a:t>[</a:t>
            </a:r>
          </a:p>
          <a:p>
            <a:pPr marL="0" indent="0">
              <a:buNone/>
            </a:pPr>
            <a:r>
              <a:rPr lang="en-US" sz="3600" dirty="0"/>
              <a:t>    {</a:t>
            </a:r>
          </a:p>
          <a:p>
            <a:pPr marL="0" indent="0">
              <a:buNone/>
            </a:pPr>
            <a:r>
              <a:rPr lang="en-US" sz="3600" dirty="0"/>
              <a:t>        "year": 1997,</a:t>
            </a:r>
          </a:p>
          <a:p>
            <a:pPr marL="0" indent="0">
              <a:buNone/>
            </a:pPr>
            <a:r>
              <a:rPr lang="tr-TR" sz="3600" dirty="0"/>
              <a:t>        "</a:t>
            </a:r>
            <a:r>
              <a:rPr lang="tr-TR" sz="3600" dirty="0" err="1"/>
              <a:t>make</a:t>
            </a:r>
            <a:r>
              <a:rPr lang="tr-TR" sz="3600" dirty="0"/>
              <a:t>": "Ford",</a:t>
            </a:r>
          </a:p>
          <a:p>
            <a:pPr marL="0" indent="0">
              <a:buNone/>
            </a:pPr>
            <a:r>
              <a:rPr lang="tr-TR" sz="3600" dirty="0"/>
              <a:t>        "model": "E350",</a:t>
            </a:r>
          </a:p>
          <a:p>
            <a:pPr marL="0" indent="0">
              <a:buNone/>
            </a:pPr>
            <a:r>
              <a:rPr lang="en-US" sz="3600" dirty="0"/>
              <a:t>        "description": "ac, abs, moon",</a:t>
            </a:r>
          </a:p>
          <a:p>
            <a:pPr marL="0" indent="0">
              <a:buNone/>
            </a:pPr>
            <a:r>
              <a:rPr lang="en-US" sz="3600" dirty="0"/>
              <a:t>        "price": 3000</a:t>
            </a:r>
          </a:p>
          <a:p>
            <a:pPr marL="0" indent="0">
              <a:buNone/>
            </a:pPr>
            <a:r>
              <a:rPr lang="en-US" sz="3600" dirty="0"/>
              <a:t>    },</a:t>
            </a:r>
          </a:p>
          <a:p>
            <a:pPr marL="0" indent="0">
              <a:buNone/>
            </a:pPr>
            <a:r>
              <a:rPr lang="en-US" sz="3600" dirty="0"/>
              <a:t>    {</a:t>
            </a:r>
          </a:p>
          <a:p>
            <a:pPr marL="0" indent="0">
              <a:buNone/>
            </a:pPr>
            <a:r>
              <a:rPr lang="en-US" sz="3600" dirty="0"/>
              <a:t>        "year": 1999,</a:t>
            </a:r>
          </a:p>
          <a:p>
            <a:pPr marL="0" indent="0">
              <a:buNone/>
            </a:pPr>
            <a:r>
              <a:rPr lang="fi-FI" sz="3600" dirty="0"/>
              <a:t>        "</a:t>
            </a:r>
            <a:r>
              <a:rPr lang="fi-FI" sz="3600" dirty="0" err="1"/>
              <a:t>make</a:t>
            </a:r>
            <a:r>
              <a:rPr lang="fi-FI" sz="3600" dirty="0"/>
              <a:t>": "</a:t>
            </a:r>
            <a:r>
              <a:rPr lang="fi-FI" sz="3600" dirty="0" err="1"/>
              <a:t>Chevy</a:t>
            </a:r>
            <a:r>
              <a:rPr lang="fi-FI" sz="3600" dirty="0"/>
              <a:t>",</a:t>
            </a:r>
          </a:p>
          <a:p>
            <a:pPr marL="0" indent="0">
              <a:buNone/>
            </a:pPr>
            <a:r>
              <a:rPr lang="fi-FI" sz="3600" dirty="0"/>
              <a:t>        "</a:t>
            </a:r>
            <a:r>
              <a:rPr lang="fi-FI" sz="3600" dirty="0" err="1"/>
              <a:t>model</a:t>
            </a:r>
            <a:r>
              <a:rPr lang="fi-FI" sz="3600" dirty="0"/>
              <a:t>": "</a:t>
            </a:r>
            <a:r>
              <a:rPr lang="fi-FI" sz="3600" dirty="0" err="1"/>
              <a:t>Venture</a:t>
            </a:r>
            <a:r>
              <a:rPr lang="fi-FI" sz="3600" dirty="0"/>
              <a:t> \"Extended Edition\"",</a:t>
            </a:r>
          </a:p>
          <a:p>
            <a:pPr marL="0" indent="0">
              <a:buNone/>
            </a:pPr>
            <a:r>
              <a:rPr lang="en-US" sz="3600" dirty="0"/>
              <a:t>        "description": "",</a:t>
            </a:r>
          </a:p>
          <a:p>
            <a:pPr marL="0" indent="0">
              <a:buNone/>
            </a:pPr>
            <a:r>
              <a:rPr lang="en-US" sz="3600" dirty="0"/>
              <a:t>        "price": 4900</a:t>
            </a:r>
          </a:p>
          <a:p>
            <a:pPr marL="0" indent="0">
              <a:buNone/>
            </a:pPr>
            <a:r>
              <a:rPr lang="en-US" sz="3600" dirty="0"/>
              <a:t>    }</a:t>
            </a:r>
          </a:p>
          <a:p>
            <a:pPr marL="0" indent="0">
              <a:buNone/>
            </a:pPr>
            <a:r>
              <a:rPr lang="en-US" sz="3600" dirty="0"/>
              <a:t>]</a:t>
            </a:r>
          </a:p>
        </p:txBody>
      </p:sp>
    </p:spTree>
    <p:extLst>
      <p:ext uri="{BB962C8B-B14F-4D97-AF65-F5344CB8AC3E}">
        <p14:creationId xmlns:p14="http://schemas.microsoft.com/office/powerpoint/2010/main" val="151940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a:t>
            </a:r>
          </a:p>
          <a:p>
            <a:r>
              <a:rPr lang="en-US" dirty="0"/>
              <a:t>    "book": [</a:t>
            </a:r>
          </a:p>
          <a:p>
            <a:r>
              <a:rPr lang="en-US" dirty="0"/>
              <a:t>    {</a:t>
            </a:r>
          </a:p>
          <a:p>
            <a:r>
              <a:rPr lang="en-US" dirty="0"/>
              <a:t>       "id":"01",</a:t>
            </a:r>
          </a:p>
          <a:p>
            <a:r>
              <a:rPr lang="en-US" dirty="0"/>
              <a:t>       "language": "Java",</a:t>
            </a:r>
          </a:p>
          <a:p>
            <a:r>
              <a:rPr lang="en-US" dirty="0"/>
              <a:t>       "edition": "third",</a:t>
            </a:r>
          </a:p>
          <a:p>
            <a:r>
              <a:rPr lang="en-US" dirty="0"/>
              <a:t>       "author": "Herbert </a:t>
            </a:r>
            <a:r>
              <a:rPr lang="en-US" dirty="0" err="1"/>
              <a:t>Schildt</a:t>
            </a:r>
            <a:r>
              <a:rPr lang="en-US" dirty="0"/>
              <a:t>"</a:t>
            </a:r>
          </a:p>
          <a:p>
            <a:r>
              <a:rPr lang="en-US" dirty="0"/>
              <a:t>    },</a:t>
            </a:r>
          </a:p>
          <a:p>
            <a:r>
              <a:rPr lang="en-US" dirty="0"/>
              <a:t>    {</a:t>
            </a:r>
          </a:p>
          <a:p>
            <a:r>
              <a:rPr lang="en-US" dirty="0"/>
              <a:t>       "id":"07",</a:t>
            </a:r>
          </a:p>
          <a:p>
            <a:r>
              <a:rPr lang="en-US" dirty="0"/>
              <a:t>       "language": "C++",</a:t>
            </a:r>
          </a:p>
          <a:p>
            <a:r>
              <a:rPr lang="it-IT" dirty="0"/>
              <a:t>       "</a:t>
            </a:r>
            <a:r>
              <a:rPr lang="it-IT" dirty="0" err="1"/>
              <a:t>edition</a:t>
            </a:r>
            <a:r>
              <a:rPr lang="it-IT" dirty="0"/>
              <a:t>": "</a:t>
            </a:r>
            <a:r>
              <a:rPr lang="it-IT" dirty="0" err="1"/>
              <a:t>second</a:t>
            </a:r>
            <a:r>
              <a:rPr lang="it-IT" dirty="0"/>
              <a:t>"</a:t>
            </a:r>
          </a:p>
          <a:p>
            <a:r>
              <a:rPr lang="it-IT" dirty="0"/>
              <a:t>       "</a:t>
            </a:r>
            <a:r>
              <a:rPr lang="it-IT" dirty="0" err="1"/>
              <a:t>author</a:t>
            </a:r>
            <a:r>
              <a:rPr lang="it-IT" dirty="0"/>
              <a:t>": "</a:t>
            </a:r>
            <a:r>
              <a:rPr lang="it-IT" dirty="0" err="1"/>
              <a:t>E.Balagurusamy</a:t>
            </a:r>
            <a:r>
              <a:rPr lang="it-IT" dirty="0"/>
              <a:t>"</a:t>
            </a:r>
          </a:p>
          <a:p>
            <a:r>
              <a:rPr lang="it-IT" dirty="0"/>
              <a:t>    }]</a:t>
            </a:r>
          </a:p>
          <a:p>
            <a:r>
              <a:rPr lang="it-IT" dirty="0"/>
              <a:t>}</a:t>
            </a:r>
            <a:endParaRPr lang="en-US" dirty="0"/>
          </a:p>
        </p:txBody>
      </p:sp>
    </p:spTree>
    <p:extLst>
      <p:ext uri="{BB962C8B-B14F-4D97-AF65-F5344CB8AC3E}">
        <p14:creationId xmlns:p14="http://schemas.microsoft.com/office/powerpoint/2010/main" val="1300495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Extensible Markup Language (XML) is a markup language that defines a set of rules for encoding documents in a format that is both human-readable and machine-readable. </a:t>
            </a:r>
          </a:p>
          <a:p>
            <a:r>
              <a:rPr lang="en-US" dirty="0" smtClean="0"/>
              <a:t>The design goals of XML emphasize simplicity, generality, and usability over the Internet.[6] It is a textual data format with strong support via Unicode for the languages of the world. Although the design of XML focuses on documents, it is widely used for the representation of arbitrary data structures, for example in web services/API.</a:t>
            </a:r>
            <a:endParaRPr lang="en-US" dirty="0"/>
          </a:p>
        </p:txBody>
      </p:sp>
    </p:spTree>
    <p:extLst>
      <p:ext uri="{BB962C8B-B14F-4D97-AF65-F5344CB8AC3E}">
        <p14:creationId xmlns:p14="http://schemas.microsoft.com/office/powerpoint/2010/main" val="276909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pic>
        <p:nvPicPr>
          <p:cNvPr id="5" name="Content Placeholder 4" descr="Screen Shot 2013-09-08 at 2.00.51 PM.png"/>
          <p:cNvPicPr>
            <a:picLocks noGrp="1" noChangeAspect="1"/>
          </p:cNvPicPr>
          <p:nvPr>
            <p:ph idx="1"/>
          </p:nvPr>
        </p:nvPicPr>
        <p:blipFill>
          <a:blip r:embed="rId2">
            <a:extLst>
              <a:ext uri="{28A0092B-C50C-407E-A947-70E740481C1C}">
                <a14:useLocalDpi xmlns:a14="http://schemas.microsoft.com/office/drawing/2010/main" val="0"/>
              </a:ext>
            </a:extLst>
          </a:blip>
          <a:srcRect l="-14861" r="-14861"/>
          <a:stretch>
            <a:fillRect/>
          </a:stretch>
        </p:blipFill>
        <p:spPr>
          <a:xfrm>
            <a:off x="-152400" y="1600200"/>
            <a:ext cx="9060931" cy="4983163"/>
          </a:xfrm>
        </p:spPr>
      </p:pic>
      <p:sp>
        <p:nvSpPr>
          <p:cNvPr id="4" name="Slide Number Placeholder 3"/>
          <p:cNvSpPr>
            <a:spLocks noGrp="1"/>
          </p:cNvSpPr>
          <p:nvPr>
            <p:ph type="sldNum" sz="quarter" idx="12"/>
          </p:nvPr>
        </p:nvSpPr>
        <p:spPr/>
        <p:txBody>
          <a:bodyPr/>
          <a:lstStyle/>
          <a:p>
            <a:pPr>
              <a:defRPr/>
            </a:pPr>
            <a:endParaRPr lang="en-US" smtClean="0"/>
          </a:p>
          <a:p>
            <a:pPr>
              <a:defRPr/>
            </a:pPr>
            <a:fld id="{7A661ACB-E852-44CB-80F3-B35CB0F8AF7E}" type="slidenum">
              <a:rPr lang="en-US" sz="1200" smtClean="0"/>
              <a:pPr>
                <a:defRPr/>
              </a:pPr>
              <a:t>4</a:t>
            </a:fld>
            <a:endParaRPr lang="en-US" sz="1200" dirty="0"/>
          </a:p>
        </p:txBody>
      </p:sp>
    </p:spTree>
    <p:extLst>
      <p:ext uri="{BB962C8B-B14F-4D97-AF65-F5344CB8AC3E}">
        <p14:creationId xmlns:p14="http://schemas.microsoft.com/office/powerpoint/2010/main" val="2121946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 Example</a:t>
            </a:r>
            <a:endParaRPr lang="en-US" dirty="0"/>
          </a:p>
        </p:txBody>
      </p:sp>
      <p:sp>
        <p:nvSpPr>
          <p:cNvPr id="3" name="Content Placeholder 2"/>
          <p:cNvSpPr>
            <a:spLocks noGrp="1"/>
          </p:cNvSpPr>
          <p:nvPr>
            <p:ph idx="1"/>
          </p:nvPr>
        </p:nvSpPr>
        <p:spPr/>
        <p:txBody>
          <a:bodyPr/>
          <a:lstStyle/>
          <a:p>
            <a:pPr marL="0" indent="0">
              <a:buNone/>
            </a:pPr>
            <a:r>
              <a:rPr lang="en-US" dirty="0" smtClean="0"/>
              <a:t>&lt;note&gt;</a:t>
            </a:r>
          </a:p>
          <a:p>
            <a:pPr marL="0" indent="0">
              <a:buNone/>
            </a:pPr>
            <a:r>
              <a:rPr lang="en-US" dirty="0" smtClean="0"/>
              <a:t>&lt;to&gt;</a:t>
            </a:r>
            <a:r>
              <a:rPr lang="en-US" dirty="0" err="1" smtClean="0"/>
              <a:t>Tove</a:t>
            </a:r>
            <a:r>
              <a:rPr lang="en-US" dirty="0" smtClean="0"/>
              <a:t>&lt;/to&gt;</a:t>
            </a:r>
          </a:p>
          <a:p>
            <a:pPr marL="0" indent="0">
              <a:buNone/>
            </a:pPr>
            <a:r>
              <a:rPr lang="en-US" dirty="0" smtClean="0"/>
              <a:t>&lt;from&gt;</a:t>
            </a:r>
            <a:r>
              <a:rPr lang="en-US" dirty="0" err="1" smtClean="0"/>
              <a:t>Jani</a:t>
            </a:r>
            <a:r>
              <a:rPr lang="en-US" dirty="0" smtClean="0"/>
              <a:t>&lt;/from&gt;</a:t>
            </a:r>
          </a:p>
          <a:p>
            <a:pPr marL="0" indent="0">
              <a:buNone/>
            </a:pPr>
            <a:r>
              <a:rPr lang="en-US" dirty="0" smtClean="0"/>
              <a:t>&lt;heading&gt;Reminder&lt;/heading&gt;</a:t>
            </a:r>
          </a:p>
          <a:p>
            <a:pPr marL="0" indent="0">
              <a:buNone/>
            </a:pPr>
            <a:r>
              <a:rPr lang="en-US" dirty="0" smtClean="0"/>
              <a:t>&lt;body&gt;Don't forget me this weekend!&lt;/body&gt;</a:t>
            </a:r>
          </a:p>
          <a:p>
            <a:pPr marL="0" indent="0">
              <a:buNone/>
            </a:pPr>
            <a:r>
              <a:rPr lang="en-US" dirty="0" smtClean="0"/>
              <a:t>&lt;/note&gt;</a:t>
            </a:r>
          </a:p>
          <a:p>
            <a:endParaRPr lang="en-US" dirty="0"/>
          </a:p>
        </p:txBody>
      </p:sp>
    </p:spTree>
    <p:extLst>
      <p:ext uri="{BB962C8B-B14F-4D97-AF65-F5344CB8AC3E}">
        <p14:creationId xmlns:p14="http://schemas.microsoft.com/office/powerpoint/2010/main" val="1912795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&lt;food&gt;</a:t>
            </a:r>
          </a:p>
          <a:p>
            <a:r>
              <a:rPr lang="en-US" dirty="0" smtClean="0"/>
              <a:t>	&lt;name&gt;Avocado Dip&lt;/name&gt;</a:t>
            </a:r>
          </a:p>
          <a:p>
            <a:r>
              <a:rPr lang="en-US" dirty="0" smtClean="0"/>
              <a:t>	&lt;</a:t>
            </a:r>
            <a:r>
              <a:rPr lang="en-US" dirty="0" err="1" smtClean="0"/>
              <a:t>mfr</a:t>
            </a:r>
            <a:r>
              <a:rPr lang="en-US" dirty="0" smtClean="0"/>
              <a:t>&gt;Sunnydale&lt;/</a:t>
            </a:r>
            <a:r>
              <a:rPr lang="en-US" dirty="0" err="1" smtClean="0"/>
              <a:t>mfr</a:t>
            </a:r>
            <a:r>
              <a:rPr lang="en-US" dirty="0" smtClean="0"/>
              <a:t>&gt;</a:t>
            </a:r>
          </a:p>
          <a:p>
            <a:r>
              <a:rPr lang="en-US" dirty="0" smtClean="0"/>
              <a:t>	&lt;serving units="g"&gt;29&lt;/serving&gt;</a:t>
            </a:r>
          </a:p>
          <a:p>
            <a:r>
              <a:rPr lang="en-US" dirty="0" smtClean="0"/>
              <a:t>	&lt;calories total="110" fat="100"/&gt;</a:t>
            </a:r>
          </a:p>
          <a:p>
            <a:r>
              <a:rPr lang="en-US" dirty="0" smtClean="0"/>
              <a:t>	&lt;total-fat&gt;11&lt;/total-fat&gt;</a:t>
            </a:r>
          </a:p>
          <a:p>
            <a:r>
              <a:rPr lang="en-US" dirty="0" smtClean="0"/>
              <a:t>	&lt;saturated-fat&gt;3&lt;/saturated-fat&gt;</a:t>
            </a:r>
          </a:p>
          <a:p>
            <a:r>
              <a:rPr lang="en-US" dirty="0" smtClean="0"/>
              <a:t>	&lt;cholesterol&gt;5&lt;/cholesterol&gt;</a:t>
            </a:r>
          </a:p>
          <a:p>
            <a:r>
              <a:rPr lang="en-US" dirty="0" smtClean="0"/>
              <a:t>	&lt;sodium&gt;210&lt;/sodium&gt;</a:t>
            </a:r>
          </a:p>
          <a:p>
            <a:r>
              <a:rPr lang="en-US" dirty="0" smtClean="0"/>
              <a:t>	&lt;carb&gt;2&lt;/carb&gt;</a:t>
            </a:r>
          </a:p>
          <a:p>
            <a:r>
              <a:rPr lang="en-US" dirty="0" smtClean="0"/>
              <a:t>	&lt;fiber&gt;0&lt;/fiber&gt;</a:t>
            </a:r>
          </a:p>
          <a:p>
            <a:r>
              <a:rPr lang="en-US" dirty="0" smtClean="0"/>
              <a:t>	&lt;protein&gt;1&lt;/protein&gt;</a:t>
            </a:r>
          </a:p>
          <a:p>
            <a:r>
              <a:rPr lang="en-US" dirty="0" smtClean="0"/>
              <a:t>	&lt;vitamins&gt;</a:t>
            </a:r>
          </a:p>
          <a:p>
            <a:r>
              <a:rPr lang="en-US" dirty="0" smtClean="0"/>
              <a:t>		&lt;a&gt;0&lt;/a&gt;</a:t>
            </a:r>
          </a:p>
          <a:p>
            <a:r>
              <a:rPr lang="en-US" dirty="0" smtClean="0"/>
              <a:t>		&lt;c&gt;0&lt;/c&gt;</a:t>
            </a:r>
          </a:p>
          <a:p>
            <a:r>
              <a:rPr lang="en-US" dirty="0" smtClean="0"/>
              <a:t>	&lt;/vitamins&gt;</a:t>
            </a:r>
          </a:p>
          <a:p>
            <a:r>
              <a:rPr lang="en-US" dirty="0" smtClean="0"/>
              <a:t>	&lt;minerals&gt;</a:t>
            </a:r>
          </a:p>
          <a:p>
            <a:r>
              <a:rPr lang="en-US" dirty="0" smtClean="0"/>
              <a:t>		&lt;</a:t>
            </a:r>
            <a:r>
              <a:rPr lang="en-US" dirty="0" err="1" smtClean="0"/>
              <a:t>ca</a:t>
            </a:r>
            <a:r>
              <a:rPr lang="en-US" dirty="0" smtClean="0"/>
              <a:t>&gt;0&lt;/</a:t>
            </a:r>
            <a:r>
              <a:rPr lang="en-US" dirty="0" err="1" smtClean="0"/>
              <a:t>ca</a:t>
            </a:r>
            <a:r>
              <a:rPr lang="en-US" dirty="0" smtClean="0"/>
              <a:t>&gt;</a:t>
            </a:r>
          </a:p>
          <a:p>
            <a:r>
              <a:rPr lang="en-US" dirty="0" smtClean="0"/>
              <a:t>		&lt;</a:t>
            </a:r>
            <a:r>
              <a:rPr lang="en-US" dirty="0" err="1" smtClean="0"/>
              <a:t>fe</a:t>
            </a:r>
            <a:r>
              <a:rPr lang="en-US" dirty="0" smtClean="0"/>
              <a:t>&gt;0&lt;/</a:t>
            </a:r>
            <a:r>
              <a:rPr lang="en-US" dirty="0" err="1" smtClean="0"/>
              <a:t>fe</a:t>
            </a:r>
            <a:r>
              <a:rPr lang="en-US" dirty="0" smtClean="0"/>
              <a:t>&gt;</a:t>
            </a:r>
          </a:p>
          <a:p>
            <a:r>
              <a:rPr lang="en-US" dirty="0" smtClean="0"/>
              <a:t>	&lt;/minerals&gt;</a:t>
            </a:r>
          </a:p>
          <a:p>
            <a:r>
              <a:rPr lang="en-US" dirty="0" smtClean="0"/>
              <a:t>&lt;/food&gt;</a:t>
            </a:r>
            <a:endParaRPr lang="en-US" dirty="0"/>
          </a:p>
        </p:txBody>
      </p:sp>
    </p:spTree>
    <p:extLst>
      <p:ext uri="{BB962C8B-B14F-4D97-AF65-F5344CB8AC3E}">
        <p14:creationId xmlns:p14="http://schemas.microsoft.com/office/powerpoint/2010/main" val="1494884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smtClean="0">
                <a:latin typeface="Calibri" charset="0"/>
              </a:rPr>
              <a:t>Scale Databases: </a:t>
            </a:r>
            <a:r>
              <a:rPr lang="en-US" dirty="0">
                <a:latin typeface="Calibri" charset="0"/>
              </a:rPr>
              <a:t>MySQL Cluster</a:t>
            </a:r>
          </a:p>
        </p:txBody>
      </p:sp>
      <p:sp>
        <p:nvSpPr>
          <p:cNvPr id="46082" name="Rectangle 3"/>
          <p:cNvSpPr>
            <a:spLocks noGrp="1" noChangeArrowheads="1"/>
          </p:cNvSpPr>
          <p:nvPr>
            <p:ph idx="1"/>
          </p:nvPr>
        </p:nvSpPr>
        <p:spPr>
          <a:xfrm>
            <a:off x="673100" y="1411288"/>
            <a:ext cx="7772400" cy="5257800"/>
          </a:xfrm>
        </p:spPr>
        <p:txBody>
          <a:bodyPr/>
          <a:lstStyle/>
          <a:p>
            <a:pPr eaLnBrk="1" hangingPunct="1"/>
            <a:r>
              <a:rPr lang="en-US" sz="2000" dirty="0">
                <a:latin typeface="Calibri" charset="0"/>
              </a:rPr>
              <a:t>Distributed, in-memory cluster and database</a:t>
            </a:r>
          </a:p>
          <a:p>
            <a:pPr eaLnBrk="1" hangingPunct="1"/>
            <a:r>
              <a:rPr lang="en-US" sz="2000" dirty="0">
                <a:latin typeface="Calibri" charset="0"/>
              </a:rPr>
              <a:t>ACID transactions with check pointing, logging and recovery</a:t>
            </a:r>
          </a:p>
          <a:p>
            <a:pPr eaLnBrk="1" hangingPunct="1"/>
            <a:r>
              <a:rPr lang="en-US" sz="2000" dirty="0">
                <a:latin typeface="Calibri" charset="0"/>
              </a:rPr>
              <a:t>No single point of failure, automatic fail-over</a:t>
            </a:r>
          </a:p>
          <a:p>
            <a:pPr eaLnBrk="1" hangingPunct="1"/>
            <a:r>
              <a:rPr lang="en-US" sz="2000" dirty="0">
                <a:latin typeface="Calibri" charset="0"/>
              </a:rPr>
              <a:t>Enables increased capacity for reads and write actions</a:t>
            </a:r>
          </a:p>
          <a:p>
            <a:pPr eaLnBrk="1" hangingPunct="1"/>
            <a:r>
              <a:rPr lang="en-US" sz="2000" dirty="0">
                <a:latin typeface="Calibri" charset="0"/>
              </a:rPr>
              <a:t>Database transparently fragmented over several nodes</a:t>
            </a:r>
          </a:p>
          <a:p>
            <a:pPr lvl="1" eaLnBrk="1" hangingPunct="1"/>
            <a:endParaRPr lang="en-US" sz="1800" dirty="0">
              <a:latin typeface="Calibri" charset="0"/>
            </a:endParaRPr>
          </a:p>
        </p:txBody>
      </p:sp>
      <p:sp>
        <p:nvSpPr>
          <p:cNvPr id="46083" name="Rectangle 4"/>
          <p:cNvSpPr>
            <a:spLocks noChangeArrowheads="1"/>
          </p:cNvSpPr>
          <p:nvPr/>
        </p:nvSpPr>
        <p:spPr bwMode="auto">
          <a:xfrm>
            <a:off x="323850" y="3983038"/>
            <a:ext cx="2374900" cy="671512"/>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6084" name="Text Box 5"/>
          <p:cNvSpPr txBox="1">
            <a:spLocks noChangeArrowheads="1"/>
          </p:cNvSpPr>
          <p:nvPr/>
        </p:nvSpPr>
        <p:spPr bwMode="auto">
          <a:xfrm>
            <a:off x="682625" y="4125913"/>
            <a:ext cx="1263650" cy="376237"/>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MySQL S</a:t>
            </a:r>
            <a:r>
              <a:rPr lang="sv-SE" sz="2000" baseline="-24000">
                <a:solidFill>
                  <a:schemeClr val="bg1"/>
                </a:solidFill>
                <a:latin typeface="Arial" charset="0"/>
              </a:rPr>
              <a:t>1</a:t>
            </a:r>
          </a:p>
        </p:txBody>
      </p:sp>
      <p:sp>
        <p:nvSpPr>
          <p:cNvPr id="46085" name="Rectangle 6"/>
          <p:cNvSpPr>
            <a:spLocks noChangeArrowheads="1"/>
          </p:cNvSpPr>
          <p:nvPr/>
        </p:nvSpPr>
        <p:spPr bwMode="auto">
          <a:xfrm>
            <a:off x="6445250" y="3983038"/>
            <a:ext cx="2374900" cy="671512"/>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6086" name="Text Box 7"/>
          <p:cNvSpPr txBox="1">
            <a:spLocks noChangeArrowheads="1"/>
          </p:cNvSpPr>
          <p:nvPr/>
        </p:nvSpPr>
        <p:spPr bwMode="auto">
          <a:xfrm>
            <a:off x="6804025" y="4125913"/>
            <a:ext cx="1263650" cy="376237"/>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MySQL S</a:t>
            </a:r>
            <a:r>
              <a:rPr lang="sv-SE" sz="2000" baseline="-24000">
                <a:solidFill>
                  <a:schemeClr val="bg1"/>
                </a:solidFill>
                <a:latin typeface="Arial" charset="0"/>
              </a:rPr>
              <a:t>n</a:t>
            </a:r>
          </a:p>
        </p:txBody>
      </p:sp>
      <p:sp>
        <p:nvSpPr>
          <p:cNvPr id="46087" name="AutoShape 8"/>
          <p:cNvSpPr>
            <a:spLocks/>
          </p:cNvSpPr>
          <p:nvPr/>
        </p:nvSpPr>
        <p:spPr bwMode="auto">
          <a:xfrm rot="-5400000">
            <a:off x="4464844" y="1858169"/>
            <a:ext cx="217487" cy="3889375"/>
          </a:xfrm>
          <a:prstGeom prst="rightBrace">
            <a:avLst>
              <a:gd name="adj1" fmla="val 149027"/>
              <a:gd name="adj2" fmla="val 50000"/>
            </a:avLst>
          </a:prstGeom>
          <a:noFill/>
          <a:ln w="25400">
            <a:solidFill>
              <a:schemeClr val="tx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88" name="Text Box 9"/>
          <p:cNvSpPr txBox="1">
            <a:spLocks noChangeArrowheads="1"/>
          </p:cNvSpPr>
          <p:nvPr/>
        </p:nvSpPr>
        <p:spPr bwMode="auto">
          <a:xfrm>
            <a:off x="3879850" y="3333750"/>
            <a:ext cx="1270000" cy="314325"/>
          </a:xfrm>
          <a:prstGeom prst="rect">
            <a:avLst/>
          </a:prstGeom>
          <a:noFill/>
          <a:ln w="9525">
            <a:solidFill>
              <a:srgbClr val="123954"/>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400">
                <a:solidFill>
                  <a:srgbClr val="123954"/>
                </a:solidFill>
                <a:latin typeface="Arial" charset="0"/>
              </a:rPr>
              <a:t>Client Access</a:t>
            </a:r>
          </a:p>
        </p:txBody>
      </p:sp>
      <p:sp>
        <p:nvSpPr>
          <p:cNvPr id="46089" name="Text Box 10"/>
          <p:cNvSpPr txBox="1">
            <a:spLocks noChangeArrowheads="1"/>
          </p:cNvSpPr>
          <p:nvPr/>
        </p:nvSpPr>
        <p:spPr bwMode="auto">
          <a:xfrm>
            <a:off x="5148263" y="3213100"/>
            <a:ext cx="32400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10000"/>
              </a:spcBef>
              <a:buFontTx/>
              <a:buChar char="•"/>
            </a:pPr>
            <a:r>
              <a:rPr lang="en-US" sz="1400">
                <a:latin typeface="Arial Narrow" charset="0"/>
              </a:rPr>
              <a:t> Server </a:t>
            </a:r>
            <a:r>
              <a:rPr lang="ja-JP" altLang="en-US" sz="1400">
                <a:latin typeface="Arial Narrow" charset="0"/>
              </a:rPr>
              <a:t>“</a:t>
            </a:r>
            <a:r>
              <a:rPr lang="en-US" altLang="ja-JP" sz="1400">
                <a:latin typeface="Arial Narrow" charset="0"/>
              </a:rPr>
              <a:t>Group</a:t>
            </a:r>
            <a:r>
              <a:rPr lang="ja-JP" altLang="en-US" sz="1400">
                <a:latin typeface="Arial Narrow" charset="0"/>
              </a:rPr>
              <a:t>”</a:t>
            </a:r>
            <a:r>
              <a:rPr lang="en-US" altLang="ja-JP" sz="1400">
                <a:latin typeface="Arial Narrow" charset="0"/>
              </a:rPr>
              <a:t> use Same Virtual IP Address</a:t>
            </a:r>
          </a:p>
          <a:p>
            <a:pPr>
              <a:spcBef>
                <a:spcPct val="10000"/>
              </a:spcBef>
              <a:buFontTx/>
              <a:buChar char="•"/>
            </a:pPr>
            <a:r>
              <a:rPr lang="en-US" sz="1400">
                <a:latin typeface="Arial Narrow" charset="0"/>
              </a:rPr>
              <a:t> Load Balance New Clients to Servers</a:t>
            </a:r>
          </a:p>
        </p:txBody>
      </p:sp>
      <p:sp>
        <p:nvSpPr>
          <p:cNvPr id="46090" name="Rectangle 11"/>
          <p:cNvSpPr>
            <a:spLocks noChangeArrowheads="1"/>
          </p:cNvSpPr>
          <p:nvPr/>
        </p:nvSpPr>
        <p:spPr bwMode="auto">
          <a:xfrm>
            <a:off x="3276600" y="5157788"/>
            <a:ext cx="2374900" cy="1150937"/>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6091" name="Text Box 12"/>
          <p:cNvSpPr txBox="1">
            <a:spLocks noChangeArrowheads="1"/>
          </p:cNvSpPr>
          <p:nvPr/>
        </p:nvSpPr>
        <p:spPr bwMode="auto">
          <a:xfrm>
            <a:off x="3419475" y="5286375"/>
            <a:ext cx="930275" cy="376238"/>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Node 1</a:t>
            </a:r>
          </a:p>
        </p:txBody>
      </p:sp>
      <p:sp>
        <p:nvSpPr>
          <p:cNvPr id="46092" name="Text Box 13"/>
          <p:cNvSpPr txBox="1">
            <a:spLocks noChangeArrowheads="1"/>
          </p:cNvSpPr>
          <p:nvPr/>
        </p:nvSpPr>
        <p:spPr bwMode="auto">
          <a:xfrm>
            <a:off x="3989388" y="6354763"/>
            <a:ext cx="1158875" cy="314325"/>
          </a:xfrm>
          <a:prstGeom prst="rect">
            <a:avLst/>
          </a:prstGeom>
          <a:noFill/>
          <a:ln w="9525">
            <a:solidFill>
              <a:srgbClr val="123954"/>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400">
                <a:solidFill>
                  <a:srgbClr val="123954"/>
                </a:solidFill>
                <a:latin typeface="Arial" charset="0"/>
              </a:rPr>
              <a:t>Node Group</a:t>
            </a:r>
          </a:p>
        </p:txBody>
      </p:sp>
      <p:sp>
        <p:nvSpPr>
          <p:cNvPr id="46093" name="Text Box 14"/>
          <p:cNvSpPr txBox="1">
            <a:spLocks noChangeArrowheads="1"/>
          </p:cNvSpPr>
          <p:nvPr/>
        </p:nvSpPr>
        <p:spPr bwMode="auto">
          <a:xfrm>
            <a:off x="4572000" y="5286375"/>
            <a:ext cx="930275" cy="376238"/>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Node 2</a:t>
            </a:r>
          </a:p>
        </p:txBody>
      </p:sp>
      <p:sp>
        <p:nvSpPr>
          <p:cNvPr id="46094" name="Text Box 15"/>
          <p:cNvSpPr txBox="1">
            <a:spLocks noChangeArrowheads="1"/>
          </p:cNvSpPr>
          <p:nvPr/>
        </p:nvSpPr>
        <p:spPr bwMode="auto">
          <a:xfrm>
            <a:off x="3419475" y="5805488"/>
            <a:ext cx="930275" cy="376237"/>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Node 3</a:t>
            </a:r>
          </a:p>
        </p:txBody>
      </p:sp>
      <p:sp>
        <p:nvSpPr>
          <p:cNvPr id="46095" name="Text Box 16"/>
          <p:cNvSpPr txBox="1">
            <a:spLocks noChangeArrowheads="1"/>
          </p:cNvSpPr>
          <p:nvPr/>
        </p:nvSpPr>
        <p:spPr bwMode="auto">
          <a:xfrm>
            <a:off x="4572000" y="5805488"/>
            <a:ext cx="930275" cy="376237"/>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Node 4</a:t>
            </a:r>
          </a:p>
        </p:txBody>
      </p:sp>
      <p:sp>
        <p:nvSpPr>
          <p:cNvPr id="46096" name="Text Box 17"/>
          <p:cNvSpPr txBox="1">
            <a:spLocks noChangeArrowheads="1"/>
          </p:cNvSpPr>
          <p:nvPr/>
        </p:nvSpPr>
        <p:spPr bwMode="auto">
          <a:xfrm>
            <a:off x="5651500" y="5229225"/>
            <a:ext cx="324008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11125" indent="-111125">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10000"/>
              </a:spcBef>
              <a:buFontTx/>
              <a:buChar char="•"/>
            </a:pPr>
            <a:r>
              <a:rPr lang="en-US" sz="1400">
                <a:latin typeface="Arial Narrow" charset="0"/>
              </a:rPr>
              <a:t>Node Group acts as single </a:t>
            </a:r>
            <a:r>
              <a:rPr lang="ja-JP" altLang="en-US" sz="1400">
                <a:latin typeface="Arial Narrow" charset="0"/>
              </a:rPr>
              <a:t>“</a:t>
            </a:r>
            <a:r>
              <a:rPr lang="en-US" altLang="ja-JP" sz="1400">
                <a:latin typeface="Arial Narrow" charset="0"/>
              </a:rPr>
              <a:t>Unit</a:t>
            </a:r>
            <a:r>
              <a:rPr lang="ja-JP" altLang="en-US" sz="1400">
                <a:latin typeface="Arial Narrow" charset="0"/>
              </a:rPr>
              <a:t>”</a:t>
            </a:r>
            <a:r>
              <a:rPr lang="en-US" altLang="ja-JP" sz="1400">
                <a:latin typeface="Arial Narrow" charset="0"/>
              </a:rPr>
              <a:t> to MySQL</a:t>
            </a:r>
          </a:p>
          <a:p>
            <a:pPr>
              <a:spcBef>
                <a:spcPct val="10000"/>
              </a:spcBef>
              <a:buFontTx/>
              <a:buChar char="•"/>
            </a:pPr>
            <a:r>
              <a:rPr lang="en-US" sz="1400">
                <a:latin typeface="Arial Narrow" charset="0"/>
              </a:rPr>
              <a:t>Same data is replicated between all nodes</a:t>
            </a:r>
          </a:p>
          <a:p>
            <a:pPr>
              <a:spcBef>
                <a:spcPct val="10000"/>
              </a:spcBef>
              <a:buFontTx/>
              <a:buChar char="•"/>
            </a:pPr>
            <a:r>
              <a:rPr lang="en-US" sz="1400">
                <a:latin typeface="Arial Narrow" charset="0"/>
              </a:rPr>
              <a:t>Can have different Node Groups replicating different </a:t>
            </a:r>
            <a:r>
              <a:rPr lang="ja-JP" altLang="en-US" sz="1400">
                <a:latin typeface="Arial Narrow" charset="0"/>
              </a:rPr>
              <a:t>“</a:t>
            </a:r>
            <a:r>
              <a:rPr lang="en-US" altLang="ja-JP" sz="1400">
                <a:latin typeface="Arial Narrow" charset="0"/>
              </a:rPr>
              <a:t>fragments</a:t>
            </a:r>
            <a:r>
              <a:rPr lang="ja-JP" altLang="en-US" sz="1400">
                <a:latin typeface="Arial Narrow" charset="0"/>
              </a:rPr>
              <a:t>”</a:t>
            </a:r>
            <a:r>
              <a:rPr lang="en-US" altLang="ja-JP" sz="1400">
                <a:latin typeface="Arial Narrow" charset="0"/>
              </a:rPr>
              <a:t> of data</a:t>
            </a:r>
          </a:p>
          <a:p>
            <a:pPr>
              <a:spcBef>
                <a:spcPct val="10000"/>
              </a:spcBef>
              <a:buFontTx/>
              <a:buChar char="•"/>
            </a:pPr>
            <a:r>
              <a:rPr lang="en-US" sz="1400">
                <a:latin typeface="Arial Narrow" charset="0"/>
              </a:rPr>
              <a:t>Each node resides on different machine</a:t>
            </a:r>
          </a:p>
        </p:txBody>
      </p:sp>
      <p:sp>
        <p:nvSpPr>
          <p:cNvPr id="46097" name="Line 18"/>
          <p:cNvSpPr>
            <a:spLocks noChangeShapeType="1"/>
          </p:cNvSpPr>
          <p:nvPr/>
        </p:nvSpPr>
        <p:spPr bwMode="auto">
          <a:xfrm flipH="1" flipV="1">
            <a:off x="3851275" y="5662613"/>
            <a:ext cx="0"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9"/>
          <p:cNvSpPr>
            <a:spLocks noChangeShapeType="1"/>
          </p:cNvSpPr>
          <p:nvPr/>
        </p:nvSpPr>
        <p:spPr bwMode="auto">
          <a:xfrm flipH="1" flipV="1">
            <a:off x="5003800" y="5662613"/>
            <a:ext cx="0"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20"/>
          <p:cNvSpPr>
            <a:spLocks noChangeShapeType="1"/>
          </p:cNvSpPr>
          <p:nvPr/>
        </p:nvSpPr>
        <p:spPr bwMode="auto">
          <a:xfrm rot="-5400000" flipH="1" flipV="1">
            <a:off x="4448969" y="5930107"/>
            <a:ext cx="0"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1"/>
          <p:cNvSpPr>
            <a:spLocks noChangeShapeType="1"/>
          </p:cNvSpPr>
          <p:nvPr/>
        </p:nvSpPr>
        <p:spPr bwMode="auto">
          <a:xfrm rot="-5400000" flipH="1" flipV="1">
            <a:off x="4453732" y="5412581"/>
            <a:ext cx="0"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2"/>
          <p:cNvSpPr>
            <a:spLocks noChangeShapeType="1"/>
          </p:cNvSpPr>
          <p:nvPr/>
        </p:nvSpPr>
        <p:spPr bwMode="auto">
          <a:xfrm flipH="1" flipV="1">
            <a:off x="4356100" y="5662613"/>
            <a:ext cx="215900"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23"/>
          <p:cNvSpPr>
            <a:spLocks noChangeShapeType="1"/>
          </p:cNvSpPr>
          <p:nvPr/>
        </p:nvSpPr>
        <p:spPr bwMode="auto">
          <a:xfrm flipV="1">
            <a:off x="4356100" y="5662613"/>
            <a:ext cx="215900"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Freeform 24"/>
          <p:cNvSpPr>
            <a:spLocks/>
          </p:cNvSpPr>
          <p:nvPr/>
        </p:nvSpPr>
        <p:spPr bwMode="auto">
          <a:xfrm>
            <a:off x="1979613" y="4654550"/>
            <a:ext cx="1295400" cy="1008063"/>
          </a:xfrm>
          <a:custGeom>
            <a:avLst/>
            <a:gdLst>
              <a:gd name="T0" fmla="*/ 0 w 816"/>
              <a:gd name="T1" fmla="*/ 0 h 635"/>
              <a:gd name="T2" fmla="*/ 0 w 816"/>
              <a:gd name="T3" fmla="*/ 1008063 h 635"/>
              <a:gd name="T4" fmla="*/ 1295400 w 816"/>
              <a:gd name="T5" fmla="*/ 1008063 h 635"/>
              <a:gd name="T6" fmla="*/ 0 60000 65536"/>
              <a:gd name="T7" fmla="*/ 0 60000 65536"/>
              <a:gd name="T8" fmla="*/ 0 60000 65536"/>
              <a:gd name="T9" fmla="*/ 0 w 816"/>
              <a:gd name="T10" fmla="*/ 0 h 635"/>
              <a:gd name="T11" fmla="*/ 816 w 816"/>
              <a:gd name="T12" fmla="*/ 635 h 635"/>
            </a:gdLst>
            <a:ahLst/>
            <a:cxnLst>
              <a:cxn ang="T6">
                <a:pos x="T0" y="T1"/>
              </a:cxn>
              <a:cxn ang="T7">
                <a:pos x="T2" y="T3"/>
              </a:cxn>
              <a:cxn ang="T8">
                <a:pos x="T4" y="T5"/>
              </a:cxn>
            </a:cxnLst>
            <a:rect l="T9" t="T10" r="T11" b="T12"/>
            <a:pathLst>
              <a:path w="816" h="635">
                <a:moveTo>
                  <a:pt x="0" y="0"/>
                </a:moveTo>
                <a:lnTo>
                  <a:pt x="0" y="635"/>
                </a:lnTo>
                <a:lnTo>
                  <a:pt x="816" y="635"/>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4" name="Text Box 25"/>
          <p:cNvSpPr txBox="1">
            <a:spLocks noChangeArrowheads="1"/>
          </p:cNvSpPr>
          <p:nvPr/>
        </p:nvSpPr>
        <p:spPr bwMode="auto">
          <a:xfrm>
            <a:off x="179388" y="5630863"/>
            <a:ext cx="32400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10000"/>
              </a:spcBef>
              <a:buFontTx/>
              <a:buChar char="•"/>
            </a:pPr>
            <a:r>
              <a:rPr lang="en-US" sz="1400">
                <a:latin typeface="Arial Narrow" charset="0"/>
              </a:rPr>
              <a:t> All queries load balanced between Nodes</a:t>
            </a:r>
          </a:p>
          <a:p>
            <a:pPr>
              <a:spcBef>
                <a:spcPct val="10000"/>
              </a:spcBef>
              <a:buFontTx/>
              <a:buChar char="•"/>
            </a:pPr>
            <a:r>
              <a:rPr lang="en-US" sz="1400">
                <a:latin typeface="Arial Narrow" charset="0"/>
              </a:rPr>
              <a:t> NDBCluster storage engine in MySQL handles load node selection</a:t>
            </a:r>
          </a:p>
        </p:txBody>
      </p:sp>
      <p:sp>
        <p:nvSpPr>
          <p:cNvPr id="46105" name="Freeform 26"/>
          <p:cNvSpPr>
            <a:spLocks/>
          </p:cNvSpPr>
          <p:nvPr/>
        </p:nvSpPr>
        <p:spPr bwMode="auto">
          <a:xfrm flipH="1">
            <a:off x="5651500" y="4654550"/>
            <a:ext cx="936625" cy="574675"/>
          </a:xfrm>
          <a:custGeom>
            <a:avLst/>
            <a:gdLst>
              <a:gd name="T0" fmla="*/ 0 w 816"/>
              <a:gd name="T1" fmla="*/ 0 h 635"/>
              <a:gd name="T2" fmla="*/ 0 w 816"/>
              <a:gd name="T3" fmla="*/ 574675 h 635"/>
              <a:gd name="T4" fmla="*/ 936625 w 816"/>
              <a:gd name="T5" fmla="*/ 574675 h 635"/>
              <a:gd name="T6" fmla="*/ 0 60000 65536"/>
              <a:gd name="T7" fmla="*/ 0 60000 65536"/>
              <a:gd name="T8" fmla="*/ 0 60000 65536"/>
              <a:gd name="T9" fmla="*/ 0 w 816"/>
              <a:gd name="T10" fmla="*/ 0 h 635"/>
              <a:gd name="T11" fmla="*/ 816 w 816"/>
              <a:gd name="T12" fmla="*/ 635 h 635"/>
            </a:gdLst>
            <a:ahLst/>
            <a:cxnLst>
              <a:cxn ang="T6">
                <a:pos x="T0" y="T1"/>
              </a:cxn>
              <a:cxn ang="T7">
                <a:pos x="T2" y="T3"/>
              </a:cxn>
              <a:cxn ang="T8">
                <a:pos x="T4" y="T5"/>
              </a:cxn>
            </a:cxnLst>
            <a:rect l="T9" t="T10" r="T11" b="T12"/>
            <a:pathLst>
              <a:path w="816" h="635">
                <a:moveTo>
                  <a:pt x="0" y="0"/>
                </a:moveTo>
                <a:lnTo>
                  <a:pt x="0" y="635"/>
                </a:lnTo>
                <a:lnTo>
                  <a:pt x="816" y="635"/>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6" name="Text Box 27"/>
          <p:cNvSpPr txBox="1">
            <a:spLocks noChangeArrowheads="1"/>
          </p:cNvSpPr>
          <p:nvPr/>
        </p:nvSpPr>
        <p:spPr bwMode="auto">
          <a:xfrm>
            <a:off x="3492500" y="4060825"/>
            <a:ext cx="2136775" cy="376238"/>
          </a:xfrm>
          <a:prstGeom prst="rect">
            <a:avLst/>
          </a:prstGeom>
          <a:solidFill>
            <a:srgbClr val="CD6E15"/>
          </a:solidFill>
          <a:ln w="9525">
            <a:solidFill>
              <a:srgbClr val="123954"/>
            </a:solidFill>
            <a:miter lim="800000"/>
            <a:headEnd/>
            <a:tailEnd/>
          </a:ln>
        </p:spPr>
        <p:txBody>
          <a:bodyPr wrap="none">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r>
              <a:rPr lang="sv-SE" sz="1800">
                <a:solidFill>
                  <a:schemeClr val="bg1"/>
                </a:solidFill>
                <a:latin typeface="Arial" charset="0"/>
              </a:rPr>
              <a:t>Management Node</a:t>
            </a:r>
          </a:p>
        </p:txBody>
      </p:sp>
      <p:sp>
        <p:nvSpPr>
          <p:cNvPr id="46107" name="Line 28"/>
          <p:cNvSpPr>
            <a:spLocks noChangeShapeType="1"/>
          </p:cNvSpPr>
          <p:nvPr/>
        </p:nvSpPr>
        <p:spPr bwMode="auto">
          <a:xfrm>
            <a:off x="4356100" y="4437063"/>
            <a:ext cx="0" cy="720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8" name="Text Box 29"/>
          <p:cNvSpPr txBox="1">
            <a:spLocks noChangeArrowheads="1"/>
          </p:cNvSpPr>
          <p:nvPr/>
        </p:nvSpPr>
        <p:spPr bwMode="auto">
          <a:xfrm>
            <a:off x="4318000" y="4386263"/>
            <a:ext cx="3240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ahoma" charset="0"/>
                <a:ea typeface="ＭＳ Ｐゴシック" charset="0"/>
                <a:cs typeface="ＭＳ Ｐゴシック" charset="0"/>
              </a:defRPr>
            </a:lvl1pPr>
            <a:lvl2pPr marL="742950" indent="-285750">
              <a:defRPr sz="2400">
                <a:solidFill>
                  <a:schemeClr val="tx1"/>
                </a:solidFill>
                <a:latin typeface="Tahoma" charset="0"/>
                <a:ea typeface="ＭＳ Ｐゴシック" charset="0"/>
              </a:defRPr>
            </a:lvl2pPr>
            <a:lvl3pPr marL="1143000" indent="-228600">
              <a:defRPr sz="2400">
                <a:solidFill>
                  <a:schemeClr val="tx1"/>
                </a:solidFill>
                <a:latin typeface="Tahoma" charset="0"/>
                <a:ea typeface="ＭＳ Ｐゴシック" charset="0"/>
              </a:defRPr>
            </a:lvl3pPr>
            <a:lvl4pPr marL="1600200" indent="-228600">
              <a:defRPr sz="2400">
                <a:solidFill>
                  <a:schemeClr val="tx1"/>
                </a:solidFill>
                <a:latin typeface="Tahoma" charset="0"/>
                <a:ea typeface="ＭＳ Ｐゴシック" charset="0"/>
              </a:defRPr>
            </a:lvl4pPr>
            <a:lvl5pPr marL="2057400" indent="-22860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10000"/>
              </a:spcBef>
              <a:buFontTx/>
              <a:buChar char="•"/>
            </a:pPr>
            <a:r>
              <a:rPr lang="en-US" sz="1400">
                <a:latin typeface="Arial Narrow" charset="0"/>
              </a:rPr>
              <a:t> Config, start, stop of Nodes</a:t>
            </a:r>
          </a:p>
        </p:txBody>
      </p:sp>
    </p:spTree>
    <p:extLst>
      <p:ext uri="{BB962C8B-B14F-4D97-AF65-F5344CB8AC3E}">
        <p14:creationId xmlns:p14="http://schemas.microsoft.com/office/powerpoint/2010/main" val="424793888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 - Limitations</a:t>
            </a:r>
            <a:endParaRPr lang="en-US" dirty="0"/>
          </a:p>
        </p:txBody>
      </p:sp>
      <p:sp>
        <p:nvSpPr>
          <p:cNvPr id="3" name="Content Placeholder 2"/>
          <p:cNvSpPr>
            <a:spLocks noGrp="1"/>
          </p:cNvSpPr>
          <p:nvPr>
            <p:ph idx="1"/>
          </p:nvPr>
        </p:nvSpPr>
        <p:spPr/>
        <p:txBody>
          <a:bodyPr/>
          <a:lstStyle/>
          <a:p>
            <a:r>
              <a:rPr lang="en-US" dirty="0" smtClean="0"/>
              <a:t>Horizontal Scaling - </a:t>
            </a:r>
            <a:r>
              <a:rPr lang="en-US" dirty="0"/>
              <a:t>To scale horizontally (or </a:t>
            </a:r>
            <a:r>
              <a:rPr lang="en-US" i="1" dirty="0"/>
              <a:t>scale out</a:t>
            </a:r>
            <a:r>
              <a:rPr lang="en-US" dirty="0"/>
              <a:t>) means to add more nodes to a </a:t>
            </a:r>
            <a:r>
              <a:rPr lang="en-US" dirty="0" smtClean="0"/>
              <a:t>system</a:t>
            </a:r>
          </a:p>
          <a:p>
            <a:r>
              <a:rPr lang="en-US" dirty="0" smtClean="0"/>
              <a:t>Vertical Scaling  - To move to a larger computers.</a:t>
            </a:r>
          </a:p>
          <a:p>
            <a:endParaRPr lang="en-US" dirty="0"/>
          </a:p>
          <a:p>
            <a:pPr marL="0" indent="0">
              <a:buNone/>
            </a:pPr>
            <a:r>
              <a:rPr lang="en-US" sz="3600" b="1" dirty="0" smtClean="0"/>
              <a:t>For global Internet solutions, what would be the preferred mode of scaling?  </a:t>
            </a:r>
          </a:p>
          <a:p>
            <a:endParaRPr lang="en-US" dirty="0"/>
          </a:p>
        </p:txBody>
      </p:sp>
    </p:spTree>
    <p:extLst>
      <p:ext uri="{BB962C8B-B14F-4D97-AF65-F5344CB8AC3E}">
        <p14:creationId xmlns:p14="http://schemas.microsoft.com/office/powerpoint/2010/main" val="2080439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9755" y="2865437"/>
            <a:ext cx="7772400" cy="1470025"/>
          </a:xfrm>
        </p:spPr>
        <p:txBody>
          <a:bodyPr>
            <a:normAutofit fontScale="90000"/>
          </a:bodyPr>
          <a:lstStyle/>
          <a:p>
            <a:r>
              <a:rPr lang="en-US" dirty="0" smtClean="0"/>
              <a:t>Horizontal Scaling with Commodity Servers is Facebook, Google, and Other Technology Companies Create Global Infrastructure</a:t>
            </a:r>
            <a:endParaRPr lang="en-US" dirty="0"/>
          </a:p>
        </p:txBody>
      </p:sp>
    </p:spTree>
    <p:extLst>
      <p:ext uri="{BB962C8B-B14F-4D97-AF65-F5344CB8AC3E}">
        <p14:creationId xmlns:p14="http://schemas.microsoft.com/office/powerpoint/2010/main" val="3738984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Facebook and Google both had to reimagine the database, why?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678535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Jeremy </a:t>
            </a:r>
            <a:r>
              <a:rPr lang="en-US" dirty="0" err="1" smtClean="0"/>
              <a:t>Zawodny</a:t>
            </a:r>
            <a:r>
              <a:rPr lang="en-US" dirty="0" smtClean="0"/>
              <a:t> Craigslist Software Engineer </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In the last 10 years, the Internet has challenged relational databases in ways nobody could have foreseen. Having used MySQL at large and growing Internet companies during this time, I’ve seen this happen firsthand. First you have a single server with a small data set. Then you find yourself setting up replication so you can scale out reads and deal with potential failures. And, before too long, you’ve added a caching layer, tuned all the queries, and thrown even more hardware at the problem. Eventually you arrive at the point when you need to shard the data across multiple clusters and rebuild a ton of application logic to deal with it. And soon after that you realize that you’re locked into the schema you modeled so many months before. Why? Because there’s so much data in your clusters now that altering the schema will take a long time and involve a lot of precious DBA time. It’s easier just to work around it in code. This can keep a small team of developers busy for many months. In the end, you’ll always find yourself wondering if there’s a better way—or why more of these features are not built into the core database server.</a:t>
            </a:r>
            <a:endParaRPr lang="en-US" dirty="0"/>
          </a:p>
        </p:txBody>
      </p:sp>
    </p:spTree>
    <p:extLst>
      <p:ext uri="{BB962C8B-B14F-4D97-AF65-F5344CB8AC3E}">
        <p14:creationId xmlns:p14="http://schemas.microsoft.com/office/powerpoint/2010/main" val="1260098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87490" b="-87490"/>
          <a:stretch>
            <a:fillRect/>
          </a:stretch>
        </p:blipFill>
        <p:spPr>
          <a:xfrm>
            <a:off x="457200" y="-123276"/>
            <a:ext cx="3942807" cy="2168392"/>
          </a:xfrm>
        </p:spPr>
      </p:pic>
      <p:sp>
        <p:nvSpPr>
          <p:cNvPr id="6" name="Rectangle 5"/>
          <p:cNvSpPr/>
          <p:nvPr/>
        </p:nvSpPr>
        <p:spPr>
          <a:xfrm>
            <a:off x="0" y="1443841"/>
            <a:ext cx="8452246" cy="5262980"/>
          </a:xfrm>
          <a:prstGeom prst="rect">
            <a:avLst/>
          </a:prstGeom>
        </p:spPr>
        <p:txBody>
          <a:bodyPr wrap="square">
            <a:spAutoFit/>
          </a:bodyPr>
          <a:lstStyle/>
          <a:p>
            <a:pPr marL="285750" indent="-285750">
              <a:buFont typeface="Arial"/>
              <a:buChar char="•"/>
            </a:pPr>
            <a:r>
              <a:rPr lang="en-US" sz="2800" dirty="0"/>
              <a:t>Apache Cassandra is an open source distributed database management </a:t>
            </a:r>
            <a:r>
              <a:rPr lang="en-US" sz="2800" dirty="0" smtClean="0"/>
              <a:t>system designed </a:t>
            </a:r>
            <a:r>
              <a:rPr lang="en-US" sz="2800" dirty="0"/>
              <a:t>to handle very large amounts of data spread out across many commodity servers while providing a highly available service with no single point of failure. </a:t>
            </a:r>
            <a:endParaRPr lang="en-US" sz="2800" dirty="0" smtClean="0"/>
          </a:p>
          <a:p>
            <a:pPr marL="285750" indent="-285750">
              <a:buFont typeface="Arial"/>
              <a:buChar char="•"/>
            </a:pPr>
            <a:r>
              <a:rPr lang="en-US" sz="2800" dirty="0" smtClean="0"/>
              <a:t>It </a:t>
            </a:r>
            <a:r>
              <a:rPr lang="en-US" sz="2800" dirty="0"/>
              <a:t>is a </a:t>
            </a:r>
            <a:r>
              <a:rPr lang="en-US" sz="2800" dirty="0" err="1"/>
              <a:t>NoSQL</a:t>
            </a:r>
            <a:r>
              <a:rPr lang="en-US" sz="2800" dirty="0"/>
              <a:t> solution that was initially developed by Facebook and powered their Inbox Search feature until late </a:t>
            </a:r>
            <a:r>
              <a:rPr lang="en-US" sz="2800" dirty="0" smtClean="0"/>
              <a:t>2010</a:t>
            </a:r>
            <a:endParaRPr lang="en-US" sz="2800" dirty="0"/>
          </a:p>
          <a:p>
            <a:pPr marL="285750" indent="-285750">
              <a:buFont typeface="Arial"/>
              <a:buChar char="•"/>
            </a:pPr>
            <a:r>
              <a:rPr lang="en-US" sz="2800" dirty="0" smtClean="0"/>
              <a:t> </a:t>
            </a:r>
            <a:r>
              <a:rPr lang="en-US" sz="2800" dirty="0"/>
              <a:t>Jeff </a:t>
            </a:r>
            <a:r>
              <a:rPr lang="en-US" sz="2800" dirty="0" err="1"/>
              <a:t>Hammerbacher</a:t>
            </a:r>
            <a:r>
              <a:rPr lang="en-US" sz="2800" dirty="0"/>
              <a:t>, who led the Facebook Data team at the time, has described Cassandra as a </a:t>
            </a:r>
            <a:r>
              <a:rPr lang="en-US" sz="2800" dirty="0" err="1"/>
              <a:t>BigTable</a:t>
            </a:r>
            <a:r>
              <a:rPr lang="en-US" sz="2800" dirty="0"/>
              <a:t> data model running on an Amazon Dynamo-like infrastructure</a:t>
            </a:r>
            <a:r>
              <a:rPr lang="en-US" sz="2800" dirty="0" smtClean="0"/>
              <a:t>.</a:t>
            </a:r>
            <a:endParaRPr lang="en-US" sz="2800" dirty="0"/>
          </a:p>
        </p:txBody>
      </p:sp>
    </p:spTree>
    <p:extLst>
      <p:ext uri="{BB962C8B-B14F-4D97-AF65-F5344CB8AC3E}">
        <p14:creationId xmlns:p14="http://schemas.microsoft.com/office/powerpoint/2010/main" val="294427204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NOSQL Databases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Decentralized</a:t>
            </a:r>
          </a:p>
          <a:p>
            <a:r>
              <a:rPr lang="en-US" dirty="0"/>
              <a:t>Every node in the cluster has the same role. There is </a:t>
            </a:r>
            <a:r>
              <a:rPr lang="en-US" b="1" dirty="0"/>
              <a:t>no single point of failure</a:t>
            </a:r>
            <a:r>
              <a:rPr lang="en-US" dirty="0"/>
              <a:t>. Data is distributed across the cluster (so each node contains different data), but there is no master as every node can service any request</a:t>
            </a:r>
            <a:r>
              <a:rPr lang="en-US" dirty="0" smtClean="0"/>
              <a:t>.</a:t>
            </a:r>
            <a:endParaRPr lang="en-US" b="1" dirty="0" smtClean="0"/>
          </a:p>
          <a:p>
            <a:pPr marL="0" indent="0">
              <a:buNone/>
            </a:pPr>
            <a:r>
              <a:rPr lang="en-US" b="1" dirty="0" smtClean="0"/>
              <a:t>Supports </a:t>
            </a:r>
            <a:r>
              <a:rPr lang="en-US" b="1" dirty="0"/>
              <a:t>replication and multi data center replication</a:t>
            </a:r>
          </a:p>
          <a:p>
            <a:r>
              <a:rPr lang="en-US" dirty="0"/>
              <a:t>Replication strategies are configurable.[15] Cassandra is designed as a distributed system, for deployment of large numbers of nodes across multiple data centers. Key features of Cassandra’s distributed architecture are specifically tailored for multiple-data center deployment, for redundancy, for failover and disaster recovery.</a:t>
            </a:r>
          </a:p>
          <a:p>
            <a:pPr marL="0" indent="0">
              <a:buNone/>
            </a:pPr>
            <a:r>
              <a:rPr lang="en-US" b="1" dirty="0"/>
              <a:t>Scalability</a:t>
            </a:r>
          </a:p>
          <a:p>
            <a:r>
              <a:rPr lang="en-US" dirty="0"/>
              <a:t>Read and write throughput both increase linearly as new machines are added, with no downtime or interruption to applications</a:t>
            </a:r>
            <a:r>
              <a:rPr lang="en-US" dirty="0" smtClean="0"/>
              <a:t>.</a:t>
            </a:r>
            <a:endParaRPr lang="en-US" dirty="0"/>
          </a:p>
        </p:txBody>
      </p:sp>
    </p:spTree>
    <p:extLst>
      <p:ext uri="{BB962C8B-B14F-4D97-AF65-F5344CB8AC3E}">
        <p14:creationId xmlns:p14="http://schemas.microsoft.com/office/powerpoint/2010/main" val="230449255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1655"/>
            <a:ext cx="8229600" cy="6440359"/>
          </a:xfrm>
        </p:spPr>
        <p:txBody>
          <a:bodyPr>
            <a:normAutofit fontScale="77500" lnSpcReduction="20000"/>
          </a:bodyPr>
          <a:lstStyle/>
          <a:p>
            <a:pPr marL="0" indent="0">
              <a:buNone/>
            </a:pPr>
            <a:r>
              <a:rPr lang="en-US" b="1" dirty="0"/>
              <a:t>Tunable consistency</a:t>
            </a:r>
          </a:p>
          <a:p>
            <a:r>
              <a:rPr lang="en-US" dirty="0"/>
              <a:t>Writes and reads offer a tunable level of consistency, all the way from "writes never fail" to "block for all replicas to be readable", with the quorum level in the middle.</a:t>
            </a:r>
          </a:p>
          <a:p>
            <a:pPr marL="0" indent="0">
              <a:buNone/>
            </a:pPr>
            <a:r>
              <a:rPr lang="en-US" b="1" dirty="0" err="1"/>
              <a:t>MapReduce</a:t>
            </a:r>
            <a:r>
              <a:rPr lang="en-US" b="1" dirty="0"/>
              <a:t> support</a:t>
            </a:r>
          </a:p>
          <a:p>
            <a:r>
              <a:rPr lang="en-US" dirty="0"/>
              <a:t>Cassandra has </a:t>
            </a:r>
            <a:r>
              <a:rPr lang="en-US" dirty="0" err="1"/>
              <a:t>Hadoop</a:t>
            </a:r>
            <a:r>
              <a:rPr lang="en-US" dirty="0"/>
              <a:t> integration, with </a:t>
            </a:r>
            <a:r>
              <a:rPr lang="en-US" dirty="0" err="1"/>
              <a:t>MapReduce</a:t>
            </a:r>
            <a:r>
              <a:rPr lang="en-US" dirty="0"/>
              <a:t> support. There is support also for Apache Pig and Apache Hive</a:t>
            </a:r>
            <a:r>
              <a:rPr lang="en-US" dirty="0" smtClean="0"/>
              <a:t>.</a:t>
            </a:r>
            <a:endParaRPr lang="en-US" dirty="0"/>
          </a:p>
          <a:p>
            <a:pPr marL="0" indent="0">
              <a:buNone/>
            </a:pPr>
            <a:r>
              <a:rPr lang="en-US" b="1" dirty="0" smtClean="0"/>
              <a:t>Query </a:t>
            </a:r>
            <a:r>
              <a:rPr lang="en-US" b="1" dirty="0"/>
              <a:t>language</a:t>
            </a:r>
          </a:p>
          <a:p>
            <a:r>
              <a:rPr lang="en-US" dirty="0" err="1"/>
              <a:t>CQLCassandra</a:t>
            </a:r>
            <a:r>
              <a:rPr lang="en-US" dirty="0"/>
              <a:t> Query Language) was introduced, an SQL-like alternative to the traditional RPC interface. Language drivers are available for Java (JDBC) and Python (DBAPI2</a:t>
            </a:r>
            <a:r>
              <a:rPr lang="en-US" dirty="0" smtClean="0"/>
              <a:t>)</a:t>
            </a:r>
          </a:p>
          <a:p>
            <a:pPr marL="0" indent="0">
              <a:buNone/>
            </a:pPr>
            <a:r>
              <a:rPr lang="en-US" b="1" dirty="0"/>
              <a:t>Fault-tolerant</a:t>
            </a:r>
          </a:p>
          <a:p>
            <a:r>
              <a:rPr lang="en-US" dirty="0"/>
              <a:t>Data is automatically replicated to multiple nodes for </a:t>
            </a:r>
            <a:r>
              <a:rPr lang="en-US" dirty="0">
                <a:hlinkClick r:id="rId2"/>
              </a:rPr>
              <a:t>fault-tolerance. </a:t>
            </a:r>
            <a:r>
              <a:rPr lang="en-US" dirty="0">
                <a:hlinkClick r:id="rId3"/>
              </a:rPr>
              <a:t>Replication across multiple data centers is supported. Failed nodes can be replaced with no downtime.</a:t>
            </a:r>
          </a:p>
          <a:p>
            <a:endParaRPr lang="en-US" dirty="0"/>
          </a:p>
        </p:txBody>
      </p:sp>
    </p:spTree>
    <p:extLst>
      <p:ext uri="{BB962C8B-B14F-4D97-AF65-F5344CB8AC3E}">
        <p14:creationId xmlns:p14="http://schemas.microsoft.com/office/powerpoint/2010/main" val="26424319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itchFamily="-105" charset="-128"/>
              </a:rPr>
              <a:t>Relational Database Approach</a:t>
            </a:r>
          </a:p>
        </p:txBody>
      </p:sp>
      <p:pic>
        <p:nvPicPr>
          <p:cNvPr id="22531" name="Picture 7"/>
          <p:cNvPicPr>
            <a:picLocks noChangeAspect="1" noChangeArrowheads="1"/>
          </p:cNvPicPr>
          <p:nvPr/>
        </p:nvPicPr>
        <p:blipFill>
          <a:blip r:embed="rId4" cstate="print"/>
          <a:srcRect/>
          <a:stretch>
            <a:fillRect/>
          </a:stretch>
        </p:blipFill>
        <p:spPr bwMode="auto">
          <a:xfrm>
            <a:off x="4343400" y="2514600"/>
            <a:ext cx="4419600" cy="1057275"/>
          </a:xfrm>
          <a:prstGeom prst="rect">
            <a:avLst/>
          </a:prstGeom>
          <a:noFill/>
          <a:ln w="9525">
            <a:noFill/>
            <a:miter lim="800000"/>
            <a:headEnd/>
            <a:tailEnd/>
          </a:ln>
        </p:spPr>
      </p:pic>
      <p:pic>
        <p:nvPicPr>
          <p:cNvPr id="22532" name="Picture 8"/>
          <p:cNvPicPr>
            <a:picLocks noChangeAspect="1" noChangeArrowheads="1"/>
          </p:cNvPicPr>
          <p:nvPr/>
        </p:nvPicPr>
        <p:blipFill>
          <a:blip r:embed="rId5" cstate="print"/>
          <a:srcRect/>
          <a:stretch>
            <a:fillRect/>
          </a:stretch>
        </p:blipFill>
        <p:spPr bwMode="auto">
          <a:xfrm>
            <a:off x="838200" y="2362200"/>
            <a:ext cx="3190875" cy="1257300"/>
          </a:xfrm>
          <a:prstGeom prst="rect">
            <a:avLst/>
          </a:prstGeom>
          <a:noFill/>
          <a:ln w="9525">
            <a:noFill/>
            <a:miter lim="800000"/>
            <a:headEnd/>
            <a:tailEnd/>
          </a:ln>
        </p:spPr>
      </p:pic>
      <p:pic>
        <p:nvPicPr>
          <p:cNvPr id="22533" name="Picture 9"/>
          <p:cNvPicPr>
            <a:picLocks noChangeAspect="1" noChangeArrowheads="1"/>
          </p:cNvPicPr>
          <p:nvPr/>
        </p:nvPicPr>
        <p:blipFill>
          <a:blip r:embed="rId6" cstate="print"/>
          <a:srcRect/>
          <a:stretch>
            <a:fillRect/>
          </a:stretch>
        </p:blipFill>
        <p:spPr bwMode="auto">
          <a:xfrm>
            <a:off x="2667000" y="3810000"/>
            <a:ext cx="3952875" cy="1400175"/>
          </a:xfrm>
          <a:prstGeom prst="rect">
            <a:avLst/>
          </a:prstGeom>
          <a:noFill/>
          <a:ln w="9525">
            <a:noFill/>
            <a:miter lim="800000"/>
            <a:headEnd/>
            <a:tailEnd/>
          </a:ln>
        </p:spPr>
      </p:pic>
      <p:sp>
        <p:nvSpPr>
          <p:cNvPr id="22534" name="Text Box 10"/>
          <p:cNvSpPr txBox="1">
            <a:spLocks noChangeArrowheads="1"/>
          </p:cNvSpPr>
          <p:nvPr/>
        </p:nvSpPr>
        <p:spPr bwMode="auto">
          <a:xfrm>
            <a:off x="914400" y="5257800"/>
            <a:ext cx="7688263" cy="915988"/>
          </a:xfrm>
          <a:prstGeom prst="rect">
            <a:avLst/>
          </a:prstGeom>
          <a:noFill/>
          <a:ln w="9525">
            <a:noFill/>
            <a:miter lim="800000"/>
            <a:headEnd/>
            <a:tailEnd/>
          </a:ln>
        </p:spPr>
        <p:txBody>
          <a:bodyPr>
            <a:spAutoFit/>
          </a:bodyPr>
          <a:lstStyle/>
          <a:p>
            <a:pPr eaLnBrk="0" hangingPunct="0"/>
            <a:r>
              <a:rPr lang="en-US"/>
              <a:t>We have </a:t>
            </a:r>
            <a:r>
              <a:rPr lang="en-US" b="1">
                <a:solidFill>
                  <a:srgbClr val="FF3300"/>
                </a:solidFill>
              </a:rPr>
              <a:t>3 tables</a:t>
            </a:r>
            <a:r>
              <a:rPr lang="en-US"/>
              <a:t> – a table for book related data, another for customer related data, and finally a table for order related data </a:t>
            </a:r>
            <a:endParaRPr lang="en-US" b="1">
              <a:solidFill>
                <a:srgbClr val="FF3300"/>
              </a:solidFill>
            </a:endParaRPr>
          </a:p>
          <a:p>
            <a:pPr eaLnBrk="0" hangingPunct="0"/>
            <a:r>
              <a:rPr lang="en-US" b="1">
                <a:solidFill>
                  <a:srgbClr val="FF3300"/>
                </a:solidFill>
              </a:rPr>
              <a:t>How are these “logically” related?</a:t>
            </a:r>
          </a:p>
        </p:txBody>
      </p:sp>
      <p:sp>
        <p:nvSpPr>
          <p:cNvPr id="22535" name="Rectangle 11"/>
          <p:cNvSpPr>
            <a:spLocks noChangeArrowheads="1"/>
          </p:cNvSpPr>
          <p:nvPr/>
        </p:nvSpPr>
        <p:spPr bwMode="auto">
          <a:xfrm>
            <a:off x="1295400" y="1524000"/>
            <a:ext cx="6553200" cy="822325"/>
          </a:xfrm>
          <a:prstGeom prst="rect">
            <a:avLst/>
          </a:prstGeom>
          <a:noFill/>
          <a:ln w="9525">
            <a:noFill/>
            <a:miter lim="800000"/>
            <a:headEnd/>
            <a:tailEnd/>
          </a:ln>
        </p:spPr>
        <p:txBody>
          <a:bodyPr>
            <a:spAutoFit/>
          </a:bodyPr>
          <a:lstStyle/>
          <a:p>
            <a:r>
              <a:rPr lang="en-US" sz="2400"/>
              <a:t>Create a series of </a:t>
            </a:r>
            <a:r>
              <a:rPr lang="en-US" sz="2400" b="1">
                <a:solidFill>
                  <a:srgbClr val="FF3300"/>
                </a:solidFill>
              </a:rPr>
              <a:t>logically related</a:t>
            </a:r>
            <a:r>
              <a:rPr lang="en-US" sz="2400" b="1"/>
              <a:t> two-dimensional tables</a:t>
            </a:r>
            <a:r>
              <a:rPr lang="en-US" sz="2400"/>
              <a:t> to store their information</a:t>
            </a:r>
          </a:p>
        </p:txBody>
      </p:sp>
    </p:spTree>
    <p:custDataLst>
      <p:tags r:id="rId1"/>
    </p:custDataLst>
    <p:extLst>
      <p:ext uri="{BB962C8B-B14F-4D97-AF65-F5344CB8AC3E}">
        <p14:creationId xmlns:p14="http://schemas.microsoft.com/office/powerpoint/2010/main" val="9163345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vs. BASE</a:t>
            </a:r>
            <a:endParaRPr lang="en-US" dirty="0"/>
          </a:p>
        </p:txBody>
      </p:sp>
      <p:sp>
        <p:nvSpPr>
          <p:cNvPr id="3" name="Content Placeholder 2"/>
          <p:cNvSpPr>
            <a:spLocks noGrp="1"/>
          </p:cNvSpPr>
          <p:nvPr>
            <p:ph idx="1"/>
          </p:nvPr>
        </p:nvSpPr>
        <p:spPr/>
        <p:txBody>
          <a:bodyPr/>
          <a:lstStyle/>
          <a:p>
            <a:pPr marL="0" indent="0">
              <a:buNone/>
            </a:pPr>
            <a:r>
              <a:rPr lang="en-US" dirty="0" smtClean="0"/>
              <a:t>Relational Databases</a:t>
            </a:r>
          </a:p>
          <a:p>
            <a:r>
              <a:rPr lang="en-US" dirty="0" smtClean="0"/>
              <a:t>ACID = Atomicity, Consistency, Isolation, and Durability </a:t>
            </a:r>
          </a:p>
          <a:p>
            <a:endParaRPr lang="en-US" dirty="0"/>
          </a:p>
          <a:p>
            <a:pPr marL="0" indent="0">
              <a:buNone/>
            </a:pPr>
            <a:r>
              <a:rPr lang="en-US" dirty="0" err="1" smtClean="0"/>
              <a:t>NoSQL</a:t>
            </a:r>
            <a:r>
              <a:rPr lang="en-US" dirty="0" smtClean="0"/>
              <a:t> Databases</a:t>
            </a:r>
          </a:p>
          <a:p>
            <a:r>
              <a:rPr lang="en-US" dirty="0" smtClean="0"/>
              <a:t>BASE = Basically Available, Soft state, Eventual consistency.</a:t>
            </a:r>
          </a:p>
          <a:p>
            <a:endParaRPr lang="en-US" dirty="0" smtClean="0"/>
          </a:p>
          <a:p>
            <a:pPr marL="0" indent="0">
              <a:buNone/>
            </a:pPr>
            <a:endParaRPr lang="en-US" dirty="0"/>
          </a:p>
        </p:txBody>
      </p:sp>
    </p:spTree>
    <p:extLst>
      <p:ext uri="{BB962C8B-B14F-4D97-AF65-F5344CB8AC3E}">
        <p14:creationId xmlns:p14="http://schemas.microsoft.com/office/powerpoint/2010/main" val="3349492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dirty="0" smtClean="0"/>
              <a:t>Atomicity</a:t>
            </a:r>
            <a:r>
              <a:rPr lang="en-US" i="1" dirty="0" smtClean="0"/>
              <a:t> requires that each transaction is "all or nothing": if one part of the transaction fails, the entire transaction fails, and the database state is left unchanged.</a:t>
            </a:r>
          </a:p>
          <a:p>
            <a:pPr marL="0" indent="0">
              <a:buNone/>
            </a:pPr>
            <a:endParaRPr lang="en-US" i="1" dirty="0" smtClean="0"/>
          </a:p>
          <a:p>
            <a:pPr marL="0" indent="0">
              <a:buNone/>
            </a:pPr>
            <a:r>
              <a:rPr lang="en-US" i="1" dirty="0" smtClean="0"/>
              <a:t>The </a:t>
            </a:r>
            <a:r>
              <a:rPr lang="en-US" b="1" i="1" dirty="0" smtClean="0"/>
              <a:t>consistenc</a:t>
            </a:r>
            <a:r>
              <a:rPr lang="en-US" i="1" dirty="0" smtClean="0"/>
              <a:t>y property ensures that any transaction will bring the database from one valid state to another, (i.e., you can’t have a database that gives 2 different answers)</a:t>
            </a:r>
            <a:endParaRPr lang="en-US" dirty="0" smtClean="0"/>
          </a:p>
          <a:p>
            <a:pPr marL="0" indent="0">
              <a:buNone/>
            </a:pPr>
            <a:endParaRPr lang="en-US" i="1" dirty="0" smtClean="0"/>
          </a:p>
          <a:p>
            <a:pPr marL="0" indent="0">
              <a:buNone/>
            </a:pPr>
            <a:endParaRPr lang="en-US" dirty="0"/>
          </a:p>
        </p:txBody>
      </p:sp>
    </p:spTree>
    <p:extLst>
      <p:ext uri="{BB962C8B-B14F-4D97-AF65-F5344CB8AC3E}">
        <p14:creationId xmlns:p14="http://schemas.microsoft.com/office/powerpoint/2010/main" val="811454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a:t>
            </a:r>
            <a:r>
              <a:rPr lang="en-US" b="1" dirty="0" smtClean="0"/>
              <a:t> isolation </a:t>
            </a:r>
            <a:r>
              <a:rPr lang="en-US" dirty="0" smtClean="0"/>
              <a:t>property ensures that the concurrent execution of transactions results in a system state that would be obtained if transactions were executed serially, i.e. one after the other.  </a:t>
            </a:r>
          </a:p>
          <a:p>
            <a:pPr marL="0" indent="0">
              <a:buNone/>
            </a:pPr>
            <a:endParaRPr lang="en-US" dirty="0" smtClean="0"/>
          </a:p>
          <a:p>
            <a:pPr marL="0" indent="0">
              <a:buNone/>
            </a:pPr>
            <a:r>
              <a:rPr lang="en-US" b="1" dirty="0" smtClean="0"/>
              <a:t>Durability</a:t>
            </a:r>
            <a:r>
              <a:rPr lang="en-US" dirty="0" smtClean="0"/>
              <a:t> means that once a transaction has been committed, it will remain so, even in the event of power loss, crashes, or errors.</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4171077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Properties</a:t>
            </a:r>
            <a:endParaRPr lang="en-US" dirty="0"/>
          </a:p>
        </p:txBody>
      </p:sp>
      <p:sp>
        <p:nvSpPr>
          <p:cNvPr id="3" name="Content Placeholder 2"/>
          <p:cNvSpPr>
            <a:spLocks noGrp="1"/>
          </p:cNvSpPr>
          <p:nvPr>
            <p:ph idx="1"/>
          </p:nvPr>
        </p:nvSpPr>
        <p:spPr/>
        <p:txBody>
          <a:bodyPr/>
          <a:lstStyle/>
          <a:p>
            <a:pPr marL="0" indent="0">
              <a:buNone/>
            </a:pPr>
            <a:r>
              <a:rPr lang="en-US" dirty="0" smtClean="0"/>
              <a:t>BASE = Basically Available, Soft state, Eventual consistency.</a:t>
            </a:r>
          </a:p>
          <a:p>
            <a:pPr marL="0" indent="0">
              <a:buNone/>
            </a:pPr>
            <a:endParaRPr lang="en-US" dirty="0"/>
          </a:p>
          <a:p>
            <a:r>
              <a:rPr lang="en-US" b="1" dirty="0"/>
              <a:t>In partitioned databases, trading some consistency for </a:t>
            </a:r>
            <a:r>
              <a:rPr lang="en-US" b="1" dirty="0" smtClean="0"/>
              <a:t>availability can </a:t>
            </a:r>
            <a:r>
              <a:rPr lang="en-US" b="1" dirty="0"/>
              <a:t>lead to dramatic improvements in </a:t>
            </a:r>
            <a:r>
              <a:rPr lang="en-US" b="1" dirty="0" smtClean="0"/>
              <a:t>scalability</a:t>
            </a:r>
            <a:endParaRPr lang="en-US" dirty="0" smtClean="0"/>
          </a:p>
          <a:p>
            <a:pPr marL="0" indent="0">
              <a:buNone/>
            </a:pPr>
            <a:endParaRPr lang="en-US" dirty="0" smtClean="0"/>
          </a:p>
        </p:txBody>
      </p:sp>
    </p:spTree>
    <p:extLst>
      <p:ext uri="{BB962C8B-B14F-4D97-AF65-F5344CB8AC3E}">
        <p14:creationId xmlns:p14="http://schemas.microsoft.com/office/powerpoint/2010/main" val="3969513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Properties</a:t>
            </a:r>
            <a:endParaRPr lang="en-US" dirty="0"/>
          </a:p>
        </p:txBody>
      </p:sp>
      <p:sp>
        <p:nvSpPr>
          <p:cNvPr id="3" name="Content Placeholder 2"/>
          <p:cNvSpPr>
            <a:spLocks noGrp="1"/>
          </p:cNvSpPr>
          <p:nvPr>
            <p:ph idx="1"/>
          </p:nvPr>
        </p:nvSpPr>
        <p:spPr/>
        <p:txBody>
          <a:bodyPr/>
          <a:lstStyle/>
          <a:p>
            <a:r>
              <a:rPr lang="en-US" dirty="0" smtClean="0"/>
              <a:t>Basically available – guarantee availability</a:t>
            </a:r>
          </a:p>
          <a:p>
            <a:r>
              <a:rPr lang="en-US" dirty="0" smtClean="0"/>
              <a:t>Soft state – The state may change without input, resulting from changes in other nodes being propagated.  </a:t>
            </a:r>
          </a:p>
          <a:p>
            <a:r>
              <a:rPr lang="en-US" dirty="0" smtClean="0"/>
              <a:t>Eventual consistency – Data will reach consistency across nodes over time. </a:t>
            </a:r>
            <a:endParaRPr lang="en-US" dirty="0"/>
          </a:p>
        </p:txBody>
      </p:sp>
    </p:spTree>
    <p:extLst>
      <p:ext uri="{BB962C8B-B14F-4D97-AF65-F5344CB8AC3E}">
        <p14:creationId xmlns:p14="http://schemas.microsoft.com/office/powerpoint/2010/main" val="3969513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Drivers of </a:t>
            </a:r>
            <a:r>
              <a:rPr lang="en-US" dirty="0" err="1" smtClean="0"/>
              <a:t>NoSQL</a:t>
            </a:r>
            <a:r>
              <a:rPr lang="en-US" dirty="0" smtClean="0"/>
              <a:t> Databases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All major programming languages (including R) have a object oriented a programming paradigm that represents concepts as "objects" that have data fields (attributes that describe the object) and associated procedures known as methods.</a:t>
            </a:r>
          </a:p>
          <a:p>
            <a:endParaRPr lang="en-US" i="1" dirty="0"/>
          </a:p>
          <a:p>
            <a:r>
              <a:rPr lang="en-US" i="1" dirty="0" smtClean="0"/>
              <a:t>Relational Databases are </a:t>
            </a:r>
            <a:r>
              <a:rPr lang="en-US" b="1" i="1" dirty="0" smtClean="0"/>
              <a:t>NOT</a:t>
            </a:r>
            <a:r>
              <a:rPr lang="en-US" i="1" dirty="0" smtClean="0"/>
              <a:t> directly compatible and require either custom SQL or an Object Relational Mapper. </a:t>
            </a:r>
          </a:p>
          <a:p>
            <a:r>
              <a:rPr lang="en-US" i="1" dirty="0" smtClean="0"/>
              <a:t>No SQL databases are more compatible with the object paradigm</a:t>
            </a:r>
          </a:p>
          <a:p>
            <a:endParaRPr lang="en-US" i="1" dirty="0" smtClean="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808553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6" name="Content Placeholder 5" descr="Screen Shot 2013-09-16 at 3.39.49 PM.png"/>
          <p:cNvPicPr>
            <a:picLocks noGrp="1" noChangeAspect="1"/>
          </p:cNvPicPr>
          <p:nvPr>
            <p:ph idx="1"/>
          </p:nvPr>
        </p:nvPicPr>
        <p:blipFill>
          <a:blip r:embed="rId3">
            <a:extLst>
              <a:ext uri="{28A0092B-C50C-407E-A947-70E740481C1C}">
                <a14:useLocalDpi xmlns:a14="http://schemas.microsoft.com/office/drawing/2010/main" val="0"/>
              </a:ext>
            </a:extLst>
          </a:blip>
          <a:srcRect t="-4609" b="-4609"/>
          <a:stretch>
            <a:fillRect/>
          </a:stretch>
        </p:blipFill>
        <p:spPr/>
      </p:pic>
    </p:spTree>
    <p:extLst>
      <p:ext uri="{BB962C8B-B14F-4D97-AF65-F5344CB8AC3E}">
        <p14:creationId xmlns:p14="http://schemas.microsoft.com/office/powerpoint/2010/main" val="2803461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a:t>
            </a:r>
            <a:endParaRPr lang="en-US" dirty="0"/>
          </a:p>
        </p:txBody>
      </p:sp>
      <p:pic>
        <p:nvPicPr>
          <p:cNvPr id="4" name="Content Placeholder 3" descr="Screen Shot 2013-09-16 at 3.43.30 PM.png"/>
          <p:cNvPicPr>
            <a:picLocks noGrp="1" noChangeAspect="1"/>
          </p:cNvPicPr>
          <p:nvPr>
            <p:ph idx="1"/>
          </p:nvPr>
        </p:nvPicPr>
        <p:blipFill>
          <a:blip r:embed="rId2">
            <a:extLst>
              <a:ext uri="{28A0092B-C50C-407E-A947-70E740481C1C}">
                <a14:useLocalDpi xmlns:a14="http://schemas.microsoft.com/office/drawing/2010/main" val="0"/>
              </a:ext>
            </a:extLst>
          </a:blip>
          <a:srcRect t="7397" b="7397"/>
          <a:stretch>
            <a:fillRect/>
          </a:stretch>
        </p:blipFill>
        <p:spPr/>
      </p:pic>
    </p:spTree>
    <p:extLst>
      <p:ext uri="{BB962C8B-B14F-4D97-AF65-F5344CB8AC3E}">
        <p14:creationId xmlns:p14="http://schemas.microsoft.com/office/powerpoint/2010/main" val="3101276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dirty="0" smtClean="0"/>
              <a:t>Key Value Store (</a:t>
            </a:r>
            <a:r>
              <a:rPr lang="en-US" dirty="0" err="1" smtClean="0"/>
              <a:t>DynamoDB</a:t>
            </a:r>
            <a:r>
              <a:rPr lang="en-US" dirty="0" smtClean="0"/>
              <a:t>)</a:t>
            </a:r>
          </a:p>
          <a:p>
            <a:pPr lvl="1"/>
            <a:r>
              <a:rPr lang="en-US" dirty="0" smtClean="0"/>
              <a:t>Databases as a service</a:t>
            </a:r>
          </a:p>
          <a:p>
            <a:pPr lvl="1"/>
            <a:r>
              <a:rPr lang="en-US" dirty="0" smtClean="0"/>
              <a:t>Created by Amazon (AWS)</a:t>
            </a:r>
            <a:endParaRPr lang="en-US" dirty="0"/>
          </a:p>
          <a:p>
            <a:r>
              <a:rPr lang="en-US" dirty="0" smtClean="0"/>
              <a:t>Document Data Store (</a:t>
            </a:r>
            <a:r>
              <a:rPr lang="en-US" dirty="0" err="1" smtClean="0"/>
              <a:t>MongoDB</a:t>
            </a:r>
            <a:r>
              <a:rPr lang="en-US" dirty="0" smtClean="0"/>
              <a:t>)</a:t>
            </a:r>
          </a:p>
          <a:p>
            <a:pPr lvl="1"/>
            <a:r>
              <a:rPr lang="en-US" dirty="0" smtClean="0"/>
              <a:t>One of leading databases for companies creating web applications</a:t>
            </a:r>
          </a:p>
          <a:p>
            <a:pPr lvl="1"/>
            <a:r>
              <a:rPr lang="en-US" dirty="0" smtClean="0"/>
              <a:t>Created by 10-gen</a:t>
            </a:r>
            <a:endParaRPr lang="en-US" dirty="0"/>
          </a:p>
        </p:txBody>
      </p:sp>
    </p:spTree>
    <p:extLst>
      <p:ext uri="{BB962C8B-B14F-4D97-AF65-F5344CB8AC3E}">
        <p14:creationId xmlns:p14="http://schemas.microsoft.com/office/powerpoint/2010/main" val="12887815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endParaRPr lang="en-US" dirty="0"/>
          </a:p>
        </p:txBody>
      </p:sp>
      <p:sp>
        <p:nvSpPr>
          <p:cNvPr id="3" name="Content Placeholder 2"/>
          <p:cNvSpPr>
            <a:spLocks noGrp="1"/>
          </p:cNvSpPr>
          <p:nvPr>
            <p:ph idx="1"/>
          </p:nvPr>
        </p:nvSpPr>
        <p:spPr/>
        <p:txBody>
          <a:bodyPr>
            <a:normAutofit/>
          </a:bodyPr>
          <a:lstStyle/>
          <a:p>
            <a:r>
              <a:rPr lang="en-US" dirty="0" err="1" smtClean="0"/>
              <a:t>DynamoDB</a:t>
            </a:r>
            <a:r>
              <a:rPr lang="en-US" dirty="0" smtClean="0"/>
              <a:t> is a fast, fully managed </a:t>
            </a:r>
            <a:r>
              <a:rPr lang="en-US" dirty="0" err="1" smtClean="0"/>
              <a:t>NoSQL</a:t>
            </a:r>
            <a:r>
              <a:rPr lang="en-US" dirty="0" smtClean="0"/>
              <a:t> database service that makes it simple and cost-effective to store and retrieve any amount of data, and serve any level of request traffic. All data items are stored on Solid State Drives (SSDs), and are replicated across 3 Availability Zones for high availability and durability.</a:t>
            </a:r>
            <a:endParaRPr lang="en-US" dirty="0"/>
          </a:p>
        </p:txBody>
      </p:sp>
      <p:sp>
        <p:nvSpPr>
          <p:cNvPr id="4" name="Rectangle 3"/>
          <p:cNvSpPr/>
          <p:nvPr/>
        </p:nvSpPr>
        <p:spPr>
          <a:xfrm>
            <a:off x="947840" y="5789096"/>
            <a:ext cx="5554560" cy="923330"/>
          </a:xfrm>
          <a:prstGeom prst="rect">
            <a:avLst/>
          </a:prstGeom>
        </p:spPr>
        <p:txBody>
          <a:bodyPr wrap="square">
            <a:spAutoFit/>
          </a:bodyPr>
          <a:lstStyle/>
          <a:p>
            <a:r>
              <a:rPr lang="en-US" dirty="0" smtClean="0">
                <a:hlinkClick r:id="rId2"/>
              </a:rPr>
              <a:t>http://aws.amazon.com/dynamodb/</a:t>
            </a:r>
            <a:r>
              <a:rPr lang="en-US" dirty="0" smtClean="0"/>
              <a:t> </a:t>
            </a:r>
          </a:p>
          <a:p>
            <a:r>
              <a:rPr lang="en-US" dirty="0" smtClean="0">
                <a:hlinkClick r:id="rId3"/>
              </a:rPr>
              <a:t>http://docs.aws.amazon.com/amazondynamodb/latest/developerguide/SampleTablesAndData.html</a:t>
            </a:r>
            <a:r>
              <a:rPr lang="en-US" dirty="0" smtClean="0"/>
              <a:t> </a:t>
            </a:r>
            <a:endParaRPr lang="en-US" dirty="0"/>
          </a:p>
        </p:txBody>
      </p:sp>
    </p:spTree>
    <p:extLst>
      <p:ext uri="{BB962C8B-B14F-4D97-AF65-F5344CB8AC3E}">
        <p14:creationId xmlns:p14="http://schemas.microsoft.com/office/powerpoint/2010/main" val="2541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4" cstate="print"/>
          <a:srcRect/>
          <a:stretch>
            <a:fillRect/>
          </a:stretch>
        </p:blipFill>
        <p:spPr bwMode="auto">
          <a:xfrm>
            <a:off x="4495800" y="2052638"/>
            <a:ext cx="4419600" cy="1057275"/>
          </a:xfrm>
          <a:prstGeom prst="rect">
            <a:avLst/>
          </a:prstGeom>
          <a:noFill/>
          <a:ln w="9525">
            <a:noFill/>
            <a:miter lim="800000"/>
            <a:headEnd/>
            <a:tailEnd/>
          </a:ln>
        </p:spPr>
      </p:pic>
      <p:pic>
        <p:nvPicPr>
          <p:cNvPr id="25603" name="Picture 4"/>
          <p:cNvPicPr>
            <a:picLocks noChangeAspect="1" noChangeArrowheads="1"/>
          </p:cNvPicPr>
          <p:nvPr/>
        </p:nvPicPr>
        <p:blipFill>
          <a:blip r:embed="rId5" cstate="print"/>
          <a:srcRect/>
          <a:stretch>
            <a:fillRect/>
          </a:stretch>
        </p:blipFill>
        <p:spPr bwMode="auto">
          <a:xfrm>
            <a:off x="1152525" y="1974850"/>
            <a:ext cx="3190875" cy="1257300"/>
          </a:xfrm>
          <a:prstGeom prst="rect">
            <a:avLst/>
          </a:prstGeom>
          <a:noFill/>
          <a:ln w="9525">
            <a:noFill/>
            <a:miter lim="800000"/>
            <a:headEnd/>
            <a:tailEnd/>
          </a:ln>
        </p:spPr>
      </p:pic>
      <p:pic>
        <p:nvPicPr>
          <p:cNvPr id="25604" name="Picture 5"/>
          <p:cNvPicPr>
            <a:picLocks noChangeAspect="1" noChangeArrowheads="1"/>
          </p:cNvPicPr>
          <p:nvPr/>
        </p:nvPicPr>
        <p:blipFill>
          <a:blip r:embed="rId6" cstate="print"/>
          <a:srcRect/>
          <a:stretch>
            <a:fillRect/>
          </a:stretch>
        </p:blipFill>
        <p:spPr bwMode="auto">
          <a:xfrm>
            <a:off x="2447925" y="3886200"/>
            <a:ext cx="3952875" cy="1400175"/>
          </a:xfrm>
          <a:prstGeom prst="rect">
            <a:avLst/>
          </a:prstGeom>
          <a:noFill/>
          <a:ln w="9525">
            <a:noFill/>
            <a:miter lim="800000"/>
            <a:headEnd/>
            <a:tailEnd/>
          </a:ln>
        </p:spPr>
      </p:pic>
      <p:sp>
        <p:nvSpPr>
          <p:cNvPr id="193544" name="Line 8"/>
          <p:cNvSpPr>
            <a:spLocks noChangeShapeType="1"/>
          </p:cNvSpPr>
          <p:nvPr/>
        </p:nvSpPr>
        <p:spPr bwMode="auto">
          <a:xfrm>
            <a:off x="1600200" y="1784350"/>
            <a:ext cx="228600" cy="577850"/>
          </a:xfrm>
          <a:prstGeom prst="line">
            <a:avLst/>
          </a:prstGeom>
          <a:noFill/>
          <a:ln w="57150">
            <a:solidFill>
              <a:schemeClr val="tx1"/>
            </a:solidFill>
            <a:round/>
            <a:headEnd/>
            <a:tailEnd type="triangle" w="med" len="med"/>
          </a:ln>
        </p:spPr>
        <p:txBody>
          <a:bodyPr/>
          <a:lstStyle/>
          <a:p>
            <a:endParaRPr lang="en-US"/>
          </a:p>
        </p:txBody>
      </p:sp>
      <p:sp>
        <p:nvSpPr>
          <p:cNvPr id="193545" name="Line 9"/>
          <p:cNvSpPr>
            <a:spLocks noChangeShapeType="1"/>
          </p:cNvSpPr>
          <p:nvPr/>
        </p:nvSpPr>
        <p:spPr bwMode="auto">
          <a:xfrm>
            <a:off x="5170488" y="1757363"/>
            <a:ext cx="228600" cy="685800"/>
          </a:xfrm>
          <a:prstGeom prst="line">
            <a:avLst/>
          </a:prstGeom>
          <a:noFill/>
          <a:ln w="57150">
            <a:solidFill>
              <a:schemeClr val="tx1"/>
            </a:solidFill>
            <a:round/>
            <a:headEnd/>
            <a:tailEnd type="triangle" w="med" len="med"/>
          </a:ln>
        </p:spPr>
        <p:txBody>
          <a:bodyPr/>
          <a:lstStyle/>
          <a:p>
            <a:endParaRPr lang="en-US"/>
          </a:p>
        </p:txBody>
      </p:sp>
      <p:sp>
        <p:nvSpPr>
          <p:cNvPr id="193546" name="Line 10"/>
          <p:cNvSpPr>
            <a:spLocks noChangeShapeType="1"/>
          </p:cNvSpPr>
          <p:nvPr/>
        </p:nvSpPr>
        <p:spPr bwMode="auto">
          <a:xfrm flipV="1">
            <a:off x="2143125" y="4419600"/>
            <a:ext cx="762000" cy="304800"/>
          </a:xfrm>
          <a:prstGeom prst="line">
            <a:avLst/>
          </a:prstGeom>
          <a:noFill/>
          <a:ln w="57150">
            <a:solidFill>
              <a:schemeClr val="tx1"/>
            </a:solidFill>
            <a:round/>
            <a:headEnd/>
            <a:tailEnd type="triangle" w="med" len="med"/>
          </a:ln>
        </p:spPr>
        <p:txBody>
          <a:bodyPr/>
          <a:lstStyle/>
          <a:p>
            <a:endParaRPr lang="en-US"/>
          </a:p>
        </p:txBody>
      </p:sp>
      <p:sp>
        <p:nvSpPr>
          <p:cNvPr id="193547" name="Text Box 11"/>
          <p:cNvSpPr txBox="1">
            <a:spLocks noChangeArrowheads="1"/>
          </p:cNvSpPr>
          <p:nvPr/>
        </p:nvSpPr>
        <p:spPr bwMode="auto">
          <a:xfrm>
            <a:off x="4632325" y="1479550"/>
            <a:ext cx="1428750" cy="366713"/>
          </a:xfrm>
          <a:prstGeom prst="rect">
            <a:avLst/>
          </a:prstGeom>
          <a:noFill/>
          <a:ln w="9525">
            <a:noFill/>
            <a:miter lim="800000"/>
            <a:headEnd/>
            <a:tailEnd/>
          </a:ln>
        </p:spPr>
        <p:txBody>
          <a:bodyPr wrap="none">
            <a:spAutoFit/>
          </a:bodyPr>
          <a:lstStyle/>
          <a:p>
            <a:r>
              <a:rPr lang="en-US"/>
              <a:t>Primary Key</a:t>
            </a:r>
          </a:p>
        </p:txBody>
      </p:sp>
      <p:sp>
        <p:nvSpPr>
          <p:cNvPr id="193548" name="Text Box 12"/>
          <p:cNvSpPr txBox="1">
            <a:spLocks noChangeArrowheads="1"/>
          </p:cNvSpPr>
          <p:nvPr/>
        </p:nvSpPr>
        <p:spPr bwMode="auto">
          <a:xfrm>
            <a:off x="685800" y="1447800"/>
            <a:ext cx="1428750" cy="366713"/>
          </a:xfrm>
          <a:prstGeom prst="rect">
            <a:avLst/>
          </a:prstGeom>
          <a:noFill/>
          <a:ln w="9525">
            <a:noFill/>
            <a:miter lim="800000"/>
            <a:headEnd/>
            <a:tailEnd/>
          </a:ln>
        </p:spPr>
        <p:txBody>
          <a:bodyPr wrap="none">
            <a:spAutoFit/>
          </a:bodyPr>
          <a:lstStyle/>
          <a:p>
            <a:r>
              <a:rPr lang="en-US"/>
              <a:t>Primary Key</a:t>
            </a:r>
          </a:p>
        </p:txBody>
      </p:sp>
      <p:sp>
        <p:nvSpPr>
          <p:cNvPr id="193549" name="Text Box 13"/>
          <p:cNvSpPr txBox="1">
            <a:spLocks noChangeArrowheads="1"/>
          </p:cNvSpPr>
          <p:nvPr/>
        </p:nvSpPr>
        <p:spPr bwMode="auto">
          <a:xfrm>
            <a:off x="695325" y="4495800"/>
            <a:ext cx="1428750" cy="366713"/>
          </a:xfrm>
          <a:prstGeom prst="rect">
            <a:avLst/>
          </a:prstGeom>
          <a:noFill/>
          <a:ln w="9525">
            <a:noFill/>
            <a:miter lim="800000"/>
            <a:headEnd/>
            <a:tailEnd/>
          </a:ln>
        </p:spPr>
        <p:txBody>
          <a:bodyPr wrap="none">
            <a:spAutoFit/>
          </a:bodyPr>
          <a:lstStyle/>
          <a:p>
            <a:r>
              <a:rPr lang="en-US"/>
              <a:t>Primary Key</a:t>
            </a:r>
          </a:p>
        </p:txBody>
      </p:sp>
      <p:sp>
        <p:nvSpPr>
          <p:cNvPr id="193550" name="Line 14"/>
          <p:cNvSpPr>
            <a:spLocks noChangeShapeType="1"/>
          </p:cNvSpPr>
          <p:nvPr/>
        </p:nvSpPr>
        <p:spPr bwMode="auto">
          <a:xfrm>
            <a:off x="1905000" y="2546350"/>
            <a:ext cx="1905000" cy="1720850"/>
          </a:xfrm>
          <a:prstGeom prst="line">
            <a:avLst/>
          </a:prstGeom>
          <a:noFill/>
          <a:ln w="57150">
            <a:solidFill>
              <a:schemeClr val="accent2"/>
            </a:solidFill>
            <a:prstDash val="sysDot"/>
            <a:round/>
            <a:headEnd/>
            <a:tailEnd type="triangle" w="med" len="med"/>
          </a:ln>
        </p:spPr>
        <p:txBody>
          <a:bodyPr/>
          <a:lstStyle/>
          <a:p>
            <a:endParaRPr lang="en-US"/>
          </a:p>
        </p:txBody>
      </p:sp>
      <p:sp>
        <p:nvSpPr>
          <p:cNvPr id="193551" name="Text Box 15"/>
          <p:cNvSpPr txBox="1">
            <a:spLocks noChangeArrowheads="1"/>
          </p:cNvSpPr>
          <p:nvPr/>
        </p:nvSpPr>
        <p:spPr bwMode="auto">
          <a:xfrm>
            <a:off x="4657725" y="3505200"/>
            <a:ext cx="1416050" cy="366713"/>
          </a:xfrm>
          <a:prstGeom prst="rect">
            <a:avLst/>
          </a:prstGeom>
          <a:noFill/>
          <a:ln w="9525">
            <a:noFill/>
            <a:miter lim="800000"/>
            <a:headEnd/>
            <a:tailEnd/>
          </a:ln>
        </p:spPr>
        <p:txBody>
          <a:bodyPr wrap="none">
            <a:spAutoFit/>
          </a:bodyPr>
          <a:lstStyle/>
          <a:p>
            <a:r>
              <a:rPr lang="en-US"/>
              <a:t>Foreign Key</a:t>
            </a:r>
          </a:p>
        </p:txBody>
      </p:sp>
      <p:sp>
        <p:nvSpPr>
          <p:cNvPr id="193552" name="Line 16"/>
          <p:cNvSpPr>
            <a:spLocks noChangeShapeType="1"/>
          </p:cNvSpPr>
          <p:nvPr/>
        </p:nvSpPr>
        <p:spPr bwMode="auto">
          <a:xfrm flipH="1">
            <a:off x="5257800" y="2622550"/>
            <a:ext cx="228600" cy="1644650"/>
          </a:xfrm>
          <a:prstGeom prst="line">
            <a:avLst/>
          </a:prstGeom>
          <a:noFill/>
          <a:ln w="57150">
            <a:solidFill>
              <a:schemeClr val="accent2"/>
            </a:solidFill>
            <a:prstDash val="sysDot"/>
            <a:round/>
            <a:headEnd/>
            <a:tailEnd type="triangle" w="med" len="med"/>
          </a:ln>
        </p:spPr>
        <p:txBody>
          <a:bodyPr/>
          <a:lstStyle/>
          <a:p>
            <a:endParaRPr lang="en-US"/>
          </a:p>
        </p:txBody>
      </p:sp>
      <p:sp>
        <p:nvSpPr>
          <p:cNvPr id="193553" name="Text Box 17"/>
          <p:cNvSpPr txBox="1">
            <a:spLocks noChangeArrowheads="1"/>
          </p:cNvSpPr>
          <p:nvPr/>
        </p:nvSpPr>
        <p:spPr bwMode="auto">
          <a:xfrm>
            <a:off x="2905125" y="3429000"/>
            <a:ext cx="1416050" cy="366713"/>
          </a:xfrm>
          <a:prstGeom prst="rect">
            <a:avLst/>
          </a:prstGeom>
          <a:noFill/>
          <a:ln w="9525">
            <a:noFill/>
            <a:miter lim="800000"/>
            <a:headEnd/>
            <a:tailEnd/>
          </a:ln>
        </p:spPr>
        <p:txBody>
          <a:bodyPr wrap="none">
            <a:spAutoFit/>
          </a:bodyPr>
          <a:lstStyle/>
          <a:p>
            <a:r>
              <a:rPr lang="en-US"/>
              <a:t>Foreign Key</a:t>
            </a:r>
          </a:p>
        </p:txBody>
      </p:sp>
      <p:sp>
        <p:nvSpPr>
          <p:cNvPr id="25615" name="Rectangle 21"/>
          <p:cNvSpPr>
            <a:spLocks noChangeArrowheads="1"/>
          </p:cNvSpPr>
          <p:nvPr/>
        </p:nvSpPr>
        <p:spPr bwMode="auto">
          <a:xfrm>
            <a:off x="685800" y="228600"/>
            <a:ext cx="6177204" cy="1009507"/>
          </a:xfrm>
          <a:prstGeom prst="rect">
            <a:avLst/>
          </a:prstGeom>
          <a:noFill/>
          <a:ln w="9525">
            <a:noFill/>
            <a:miter lim="800000"/>
            <a:headEnd/>
            <a:tailEnd/>
          </a:ln>
        </p:spPr>
        <p:txBody>
          <a:bodyPr wrap="none">
            <a:spAutoFit/>
          </a:bodyPr>
          <a:lstStyle/>
          <a:p>
            <a:pPr eaLnBrk="0" hangingPunct="0">
              <a:lnSpc>
                <a:spcPct val="90000"/>
              </a:lnSpc>
              <a:spcBef>
                <a:spcPct val="20000"/>
              </a:spcBef>
              <a:buClr>
                <a:schemeClr val="folHlink"/>
              </a:buClr>
              <a:buSzPct val="90000"/>
              <a:buFont typeface="Wingdings" pitchFamily="2" charset="2"/>
              <a:buNone/>
            </a:pPr>
            <a:r>
              <a:rPr lang="en-US" sz="3200" dirty="0">
                <a:solidFill>
                  <a:schemeClr val="tx2"/>
                </a:solidFill>
                <a:latin typeface="Times New Roman" pitchFamily="18" charset="0"/>
              </a:rPr>
              <a:t>Logical Structure of the database:</a:t>
            </a:r>
            <a:r>
              <a:rPr lang="en-US" sz="3200" dirty="0">
                <a:latin typeface="Times New Roman" pitchFamily="18" charset="0"/>
              </a:rPr>
              <a:t> </a:t>
            </a:r>
          </a:p>
          <a:p>
            <a:pPr eaLnBrk="0" hangingPunct="0">
              <a:lnSpc>
                <a:spcPct val="90000"/>
              </a:lnSpc>
              <a:spcBef>
                <a:spcPct val="20000"/>
              </a:spcBef>
              <a:buClr>
                <a:schemeClr val="folHlink"/>
              </a:buClr>
              <a:buSzPct val="90000"/>
              <a:buFont typeface="Wingdings" pitchFamily="2" charset="2"/>
              <a:buNone/>
            </a:pPr>
            <a:r>
              <a:rPr lang="en-US" sz="2800" dirty="0">
                <a:latin typeface="Times New Roman" pitchFamily="18" charset="0"/>
              </a:rPr>
              <a:t>Tables are connected using </a:t>
            </a:r>
            <a:r>
              <a:rPr lang="en-US" sz="2800" b="1" dirty="0">
                <a:latin typeface="Times New Roman" pitchFamily="18" charset="0"/>
              </a:rPr>
              <a:t>Foreign Keys</a:t>
            </a:r>
          </a:p>
        </p:txBody>
      </p:sp>
      <p:sp>
        <p:nvSpPr>
          <p:cNvPr id="193558" name="Text Box 22"/>
          <p:cNvSpPr txBox="1">
            <a:spLocks noChangeArrowheads="1"/>
          </p:cNvSpPr>
          <p:nvPr/>
        </p:nvSpPr>
        <p:spPr bwMode="auto">
          <a:xfrm>
            <a:off x="2774950" y="5562600"/>
            <a:ext cx="5006975" cy="925513"/>
          </a:xfrm>
          <a:prstGeom prst="rect">
            <a:avLst/>
          </a:prstGeom>
          <a:noFill/>
          <a:ln w="9525">
            <a:solidFill>
              <a:schemeClr val="tx1"/>
            </a:solidFill>
            <a:miter lim="800000"/>
            <a:headEnd/>
            <a:tailEnd/>
          </a:ln>
        </p:spPr>
        <p:txBody>
          <a:bodyPr wrap="none">
            <a:spAutoFit/>
          </a:bodyPr>
          <a:lstStyle/>
          <a:p>
            <a:r>
              <a:rPr lang="en-US"/>
              <a:t>Customer (</a:t>
            </a:r>
            <a:r>
              <a:rPr lang="en-US" u="sng"/>
              <a:t>CustomerID</a:t>
            </a:r>
            <a:r>
              <a:rPr lang="en-US"/>
              <a:t>, Name, Phone)</a:t>
            </a:r>
          </a:p>
          <a:p>
            <a:r>
              <a:rPr lang="en-US"/>
              <a:t>Book (</a:t>
            </a:r>
            <a:r>
              <a:rPr lang="en-US" u="sng"/>
              <a:t>ISBN</a:t>
            </a:r>
            <a:r>
              <a:rPr lang="en-US"/>
              <a:t>, Author, BookName, Price)</a:t>
            </a:r>
          </a:p>
          <a:p>
            <a:r>
              <a:rPr lang="en-US"/>
              <a:t>Order (</a:t>
            </a:r>
            <a:r>
              <a:rPr lang="en-US" u="sng"/>
              <a:t>OrderNumber</a:t>
            </a:r>
            <a:r>
              <a:rPr lang="en-US"/>
              <a:t>, CustomerID, ISBN, Date)</a:t>
            </a:r>
          </a:p>
        </p:txBody>
      </p:sp>
      <p:sp>
        <p:nvSpPr>
          <p:cNvPr id="193559" name="Line 23"/>
          <p:cNvSpPr>
            <a:spLocks noChangeShapeType="1"/>
          </p:cNvSpPr>
          <p:nvPr/>
        </p:nvSpPr>
        <p:spPr bwMode="auto">
          <a:xfrm>
            <a:off x="762000" y="5486400"/>
            <a:ext cx="8153400" cy="0"/>
          </a:xfrm>
          <a:prstGeom prst="line">
            <a:avLst/>
          </a:prstGeom>
          <a:noFill/>
          <a:ln w="28575">
            <a:solidFill>
              <a:schemeClr val="tx1"/>
            </a:solidFill>
            <a:round/>
            <a:headEnd/>
            <a:tailEnd/>
          </a:ln>
        </p:spPr>
        <p:txBody>
          <a:bodyPr/>
          <a:lstStyle/>
          <a:p>
            <a:endParaRPr lang="en-US"/>
          </a:p>
        </p:txBody>
      </p:sp>
      <p:sp>
        <p:nvSpPr>
          <p:cNvPr id="193561" name="Rectangle 25"/>
          <p:cNvSpPr>
            <a:spLocks noChangeArrowheads="1"/>
          </p:cNvSpPr>
          <p:nvPr/>
        </p:nvSpPr>
        <p:spPr bwMode="auto">
          <a:xfrm>
            <a:off x="457200" y="5562600"/>
            <a:ext cx="1676400" cy="914400"/>
          </a:xfrm>
          <a:prstGeom prst="rect">
            <a:avLst/>
          </a:prstGeom>
          <a:noFill/>
          <a:ln w="9525">
            <a:noFill/>
            <a:miter lim="800000"/>
            <a:headEnd/>
            <a:tailEnd/>
          </a:ln>
        </p:spPr>
        <p:txBody>
          <a:bodyPr anchor="ctr"/>
          <a:lstStyle/>
          <a:p>
            <a:pPr algn="ctr"/>
            <a:r>
              <a:rPr lang="en-US" sz="1600"/>
              <a:t>Text Representation of Tables </a:t>
            </a:r>
          </a:p>
        </p:txBody>
      </p:sp>
      <p:sp>
        <p:nvSpPr>
          <p:cNvPr id="193562" name="Line 26"/>
          <p:cNvSpPr>
            <a:spLocks noChangeShapeType="1"/>
          </p:cNvSpPr>
          <p:nvPr/>
        </p:nvSpPr>
        <p:spPr bwMode="auto">
          <a:xfrm>
            <a:off x="2057400" y="6019800"/>
            <a:ext cx="685800" cy="0"/>
          </a:xfrm>
          <a:prstGeom prst="line">
            <a:avLst/>
          </a:prstGeom>
          <a:noFill/>
          <a:ln w="38100">
            <a:solidFill>
              <a:schemeClr val="tx1"/>
            </a:solidFill>
            <a:round/>
            <a:headEnd/>
            <a:tailEnd type="triangle" w="med" len="med"/>
          </a:ln>
        </p:spPr>
        <p:txBody>
          <a:bodyPr/>
          <a:lstStyle/>
          <a:p>
            <a:endParaRPr lang="en-US"/>
          </a:p>
        </p:txBody>
      </p:sp>
      <p:grpSp>
        <p:nvGrpSpPr>
          <p:cNvPr id="2" name="Group 21"/>
          <p:cNvGrpSpPr>
            <a:grpSpLocks/>
          </p:cNvGrpSpPr>
          <p:nvPr/>
        </p:nvGrpSpPr>
        <p:grpSpPr bwMode="auto">
          <a:xfrm>
            <a:off x="5060950" y="6118225"/>
            <a:ext cx="2032000" cy="334963"/>
            <a:chOff x="5060950" y="6118225"/>
            <a:chExt cx="2032000" cy="334963"/>
          </a:xfrm>
        </p:grpSpPr>
        <p:sp>
          <p:nvSpPr>
            <p:cNvPr id="20" name="Oval 19"/>
            <p:cNvSpPr/>
            <p:nvPr/>
          </p:nvSpPr>
          <p:spPr>
            <a:xfrm>
              <a:off x="5060950" y="6118225"/>
              <a:ext cx="1343025" cy="334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05" charset="-128"/>
              </a:endParaRPr>
            </a:p>
          </p:txBody>
        </p:sp>
        <p:sp>
          <p:nvSpPr>
            <p:cNvPr id="21" name="Oval 20"/>
            <p:cNvSpPr/>
            <p:nvPr/>
          </p:nvSpPr>
          <p:spPr>
            <a:xfrm>
              <a:off x="6372225" y="6118225"/>
              <a:ext cx="720725" cy="334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05" charset="-128"/>
              </a:endParaRPr>
            </a:p>
          </p:txBody>
        </p:sp>
      </p:grpSp>
    </p:spTree>
    <p:custDataLst>
      <p:tags r:id="rId1"/>
    </p:custDataLst>
    <p:extLst>
      <p:ext uri="{BB962C8B-B14F-4D97-AF65-F5344CB8AC3E}">
        <p14:creationId xmlns:p14="http://schemas.microsoft.com/office/powerpoint/2010/main" val="993991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5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5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5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5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5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35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5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5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5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35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5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35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5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4" grpId="0" animBg="1"/>
      <p:bldP spid="193545" grpId="0" animBg="1"/>
      <p:bldP spid="193546" grpId="0" animBg="1"/>
      <p:bldP spid="193547" grpId="0"/>
      <p:bldP spid="193548" grpId="0"/>
      <p:bldP spid="193549" grpId="0"/>
      <p:bldP spid="193550" grpId="0" animBg="1"/>
      <p:bldP spid="193551" grpId="0"/>
      <p:bldP spid="193552" grpId="0" animBg="1"/>
      <p:bldP spid="193553" grpId="0"/>
      <p:bldP spid="193558" grpId="0" animBg="1"/>
      <p:bldP spid="193559" grpId="0" animBg="1"/>
      <p:bldP spid="193561" grpId="0"/>
      <p:bldP spid="19356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While Amazon </a:t>
            </a:r>
            <a:r>
              <a:rPr lang="en-US" dirty="0" err="1" smtClean="0"/>
              <a:t>DynamoDB</a:t>
            </a:r>
            <a:r>
              <a:rPr lang="en-US" dirty="0" smtClean="0"/>
              <a:t> tackles the core problems of database scalability, management, performance, and reliability, it does not have all the functionality of a relational database. It does not support complex relational queries (e.g. joins) or complex transactions. If your workload requires this functionality, or you are looking for compatibility with an existing relational engine, you may wish to run a relational engine on Amazon RDS or Amazon EC2. </a:t>
            </a:r>
            <a:endParaRPr lang="en-US" dirty="0"/>
          </a:p>
        </p:txBody>
      </p:sp>
    </p:spTree>
    <p:extLst>
      <p:ext uri="{BB962C8B-B14F-4D97-AF65-F5344CB8AC3E}">
        <p14:creationId xmlns:p14="http://schemas.microsoft.com/office/powerpoint/2010/main" val="3155383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r>
              <a:rPr lang="en-US" dirty="0" smtClean="0"/>
              <a:t>Mongo tries to achieve the performance of traditional key-value data stores while maintaining functionality of RDMS</a:t>
            </a:r>
          </a:p>
          <a:p>
            <a:r>
              <a:rPr lang="en-US" dirty="0" smtClean="0"/>
              <a:t>Documents stored in BSON (binary JSON)</a:t>
            </a:r>
          </a:p>
          <a:p>
            <a:r>
              <a:rPr lang="en-US" dirty="0" smtClean="0"/>
              <a:t>Schema-less; means that database structure can be changed as needed</a:t>
            </a:r>
          </a:p>
          <a:p>
            <a:r>
              <a:rPr lang="en-US" dirty="0" smtClean="0"/>
              <a:t>Built in map-reduce (will talk about later)</a:t>
            </a:r>
          </a:p>
          <a:p>
            <a:endParaRPr lang="en-US" dirty="0" smtClean="0"/>
          </a:p>
        </p:txBody>
      </p:sp>
    </p:spTree>
    <p:extLst>
      <p:ext uri="{BB962C8B-B14F-4D97-AF65-F5344CB8AC3E}">
        <p14:creationId xmlns:p14="http://schemas.microsoft.com/office/powerpoint/2010/main" val="4012555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RDMS vs. </a:t>
            </a:r>
            <a:r>
              <a:rPr lang="en-US" dirty="0" err="1" smtClean="0"/>
              <a:t>MongoDB</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0782749"/>
              </p:ext>
            </p:extLst>
          </p:nvPr>
        </p:nvGraphicFramePr>
        <p:xfrm>
          <a:off x="1054100" y="1981200"/>
          <a:ext cx="6883400" cy="3771900"/>
        </p:xfrm>
        <a:graphic>
          <a:graphicData uri="http://schemas.openxmlformats.org/drawingml/2006/table">
            <a:tbl>
              <a:tblPr firstRow="1" bandRow="1">
                <a:tableStyleId>{5C22544A-7EE6-4342-B048-85BDC9FD1C3A}</a:tableStyleId>
              </a:tblPr>
              <a:tblGrid>
                <a:gridCol w="3441700"/>
                <a:gridCol w="3441700"/>
              </a:tblGrid>
              <a:tr h="1212396">
                <a:tc>
                  <a:txBody>
                    <a:bodyPr/>
                    <a:lstStyle/>
                    <a:p>
                      <a:r>
                        <a:rPr lang="en-US" sz="2400" dirty="0" smtClean="0"/>
                        <a:t>RDMS (MySQL</a:t>
                      </a:r>
                      <a:r>
                        <a:rPr lang="en-US" sz="2400" baseline="0" dirty="0" smtClean="0"/>
                        <a:t>, </a:t>
                      </a:r>
                      <a:r>
                        <a:rPr lang="en-US" sz="2400" baseline="0" dirty="0" err="1" smtClean="0"/>
                        <a:t>Postgres</a:t>
                      </a:r>
                      <a:r>
                        <a:rPr lang="en-US" sz="2400" baseline="0" dirty="0" smtClean="0"/>
                        <a:t>)</a:t>
                      </a:r>
                      <a:endParaRPr lang="en-US" sz="2400" dirty="0"/>
                    </a:p>
                  </a:txBody>
                  <a:tcPr/>
                </a:tc>
                <a:tc>
                  <a:txBody>
                    <a:bodyPr/>
                    <a:lstStyle/>
                    <a:p>
                      <a:r>
                        <a:rPr lang="en-US" sz="2400" dirty="0" err="1" smtClean="0"/>
                        <a:t>MongoDB</a:t>
                      </a:r>
                      <a:endParaRPr lang="en-US" sz="2400" dirty="0"/>
                    </a:p>
                  </a:txBody>
                  <a:tcPr/>
                </a:tc>
              </a:tr>
              <a:tr h="673554">
                <a:tc>
                  <a:txBody>
                    <a:bodyPr/>
                    <a:lstStyle/>
                    <a:p>
                      <a:r>
                        <a:rPr lang="en-US" sz="2400" dirty="0" smtClean="0"/>
                        <a:t>Tables</a:t>
                      </a:r>
                      <a:endParaRPr lang="en-US" sz="2400" dirty="0"/>
                    </a:p>
                  </a:txBody>
                  <a:tcPr/>
                </a:tc>
                <a:tc>
                  <a:txBody>
                    <a:bodyPr/>
                    <a:lstStyle/>
                    <a:p>
                      <a:r>
                        <a:rPr lang="en-US" sz="2400" dirty="0" smtClean="0"/>
                        <a:t>Collections</a:t>
                      </a:r>
                      <a:endParaRPr lang="en-US" sz="2400" dirty="0"/>
                    </a:p>
                  </a:txBody>
                  <a:tcPr/>
                </a:tc>
              </a:tr>
              <a:tr h="673554">
                <a:tc>
                  <a:txBody>
                    <a:bodyPr/>
                    <a:lstStyle/>
                    <a:p>
                      <a:r>
                        <a:rPr lang="en-US" sz="2400" dirty="0" smtClean="0"/>
                        <a:t>Records/rows</a:t>
                      </a:r>
                      <a:endParaRPr lang="en-US" sz="2400" dirty="0"/>
                    </a:p>
                  </a:txBody>
                  <a:tcPr/>
                </a:tc>
                <a:tc>
                  <a:txBody>
                    <a:bodyPr/>
                    <a:lstStyle/>
                    <a:p>
                      <a:r>
                        <a:rPr lang="en-US" sz="2400" dirty="0" smtClean="0"/>
                        <a:t>Documents/objects</a:t>
                      </a:r>
                      <a:endParaRPr lang="en-US" sz="2400" dirty="0"/>
                    </a:p>
                  </a:txBody>
                  <a:tcPr/>
                </a:tc>
              </a:tr>
              <a:tr h="1212396">
                <a:tc>
                  <a:txBody>
                    <a:bodyPr/>
                    <a:lstStyle/>
                    <a:p>
                      <a:r>
                        <a:rPr lang="en-US" sz="2400" dirty="0" smtClean="0"/>
                        <a:t>Queries</a:t>
                      </a:r>
                      <a:r>
                        <a:rPr lang="en-US" sz="2400" baseline="0" dirty="0" smtClean="0"/>
                        <a:t> return records (s)</a:t>
                      </a:r>
                      <a:endParaRPr lang="en-US" sz="2400" dirty="0"/>
                    </a:p>
                  </a:txBody>
                  <a:tcPr/>
                </a:tc>
                <a:tc>
                  <a:txBody>
                    <a:bodyPr/>
                    <a:lstStyle/>
                    <a:p>
                      <a:r>
                        <a:rPr lang="en-US" sz="2400" dirty="0" smtClean="0"/>
                        <a:t>Queries</a:t>
                      </a:r>
                      <a:r>
                        <a:rPr lang="en-US" sz="2400" baseline="0" dirty="0" smtClean="0"/>
                        <a:t> return a cursor</a:t>
                      </a:r>
                    </a:p>
                    <a:p>
                      <a:endParaRPr lang="en-US" sz="2400" baseline="0" dirty="0" smtClean="0"/>
                    </a:p>
                    <a:p>
                      <a:r>
                        <a:rPr lang="en-US" sz="2400" baseline="0" dirty="0" smtClean="0"/>
                        <a:t>(???)</a:t>
                      </a:r>
                      <a:endParaRPr lang="en-US" sz="2400" dirty="0"/>
                    </a:p>
                  </a:txBody>
                  <a:tcPr/>
                </a:tc>
              </a:tr>
            </a:tbl>
          </a:graphicData>
        </a:graphic>
      </p:graphicFrame>
    </p:spTree>
    <p:extLst>
      <p:ext uri="{BB962C8B-B14F-4D97-AF65-F5344CB8AC3E}">
        <p14:creationId xmlns:p14="http://schemas.microsoft.com/office/powerpoint/2010/main" val="30523273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r>
              <a:rPr lang="en-US" dirty="0" smtClean="0"/>
              <a:t>Queries return “cursors” instead of collections</a:t>
            </a:r>
          </a:p>
          <a:p>
            <a:r>
              <a:rPr lang="en-US" dirty="0" smtClean="0"/>
              <a:t>A cursor allows you to iterate through the results set</a:t>
            </a:r>
          </a:p>
          <a:p>
            <a:r>
              <a:rPr lang="en-US" dirty="0" smtClean="0"/>
              <a:t>Improves performance (more efficient than loading all objects into memory)</a:t>
            </a:r>
          </a:p>
        </p:txBody>
      </p:sp>
    </p:spTree>
    <p:extLst>
      <p:ext uri="{BB962C8B-B14F-4D97-AF65-F5344CB8AC3E}">
        <p14:creationId xmlns:p14="http://schemas.microsoft.com/office/powerpoint/2010/main" val="401946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Data – Where Is 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File Systems</a:t>
            </a:r>
          </a:p>
          <a:p>
            <a:pPr lvl="1"/>
            <a:r>
              <a:rPr lang="en-US" dirty="0" smtClean="0"/>
              <a:t>Traditional File</a:t>
            </a:r>
          </a:p>
          <a:p>
            <a:pPr lvl="1"/>
            <a:r>
              <a:rPr lang="en-US" dirty="0" smtClean="0"/>
              <a:t>Distributed File System (HDFS)</a:t>
            </a:r>
          </a:p>
          <a:p>
            <a:pPr lvl="1"/>
            <a:r>
              <a:rPr lang="en-US" dirty="0" smtClean="0"/>
              <a:t>Cloud File Storage (S3) </a:t>
            </a:r>
            <a:endParaRPr lang="en-US" dirty="0"/>
          </a:p>
          <a:p>
            <a:r>
              <a:rPr lang="en-US" dirty="0" smtClean="0"/>
              <a:t>Relational Databases</a:t>
            </a:r>
          </a:p>
          <a:p>
            <a:pPr lvl="1"/>
            <a:r>
              <a:rPr lang="en-US" dirty="0" smtClean="0"/>
              <a:t>Overview</a:t>
            </a:r>
          </a:p>
          <a:p>
            <a:r>
              <a:rPr lang="en-US" dirty="0" err="1" smtClean="0"/>
              <a:t>NoSQL</a:t>
            </a:r>
            <a:r>
              <a:rPr lang="en-US" dirty="0" smtClean="0"/>
              <a:t>/Document Databases</a:t>
            </a:r>
          </a:p>
          <a:p>
            <a:r>
              <a:rPr lang="en-US" dirty="0"/>
              <a:t>API </a:t>
            </a:r>
            <a:r>
              <a:rPr lang="en-US" dirty="0" smtClean="0"/>
              <a:t>WEB</a:t>
            </a:r>
          </a:p>
          <a:p>
            <a:r>
              <a:rPr lang="en-US" dirty="0" smtClean="0"/>
              <a:t>SPARQL Endpoint</a:t>
            </a:r>
          </a:p>
          <a:p>
            <a:pPr lvl="1"/>
            <a:endParaRPr lang="en-US" dirty="0"/>
          </a:p>
        </p:txBody>
      </p:sp>
    </p:spTree>
    <p:extLst>
      <p:ext uri="{BB962C8B-B14F-4D97-AF65-F5344CB8AC3E}">
        <p14:creationId xmlns:p14="http://schemas.microsoft.com/office/powerpoint/2010/main" val="367921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Systems</a:t>
            </a:r>
            <a:endParaRPr lang="en-US" dirty="0"/>
          </a:p>
        </p:txBody>
      </p:sp>
      <p:sp>
        <p:nvSpPr>
          <p:cNvPr id="3" name="Content Placeholder 2"/>
          <p:cNvSpPr>
            <a:spLocks noGrp="1"/>
          </p:cNvSpPr>
          <p:nvPr>
            <p:ph idx="1"/>
          </p:nvPr>
        </p:nvSpPr>
        <p:spPr/>
        <p:txBody>
          <a:bodyPr/>
          <a:lstStyle/>
          <a:p>
            <a:r>
              <a:rPr lang="en-US" dirty="0" smtClean="0"/>
              <a:t>File systems </a:t>
            </a:r>
            <a:endParaRPr lang="en-US" dirty="0"/>
          </a:p>
          <a:p>
            <a:pPr lvl="1"/>
            <a:r>
              <a:rPr lang="en-US" dirty="0" smtClean="0"/>
              <a:t>Maintain consistent data storage</a:t>
            </a:r>
          </a:p>
          <a:p>
            <a:pPr lvl="1"/>
            <a:r>
              <a:rPr lang="en-US" dirty="0" smtClean="0"/>
              <a:t>Ensure against data failure</a:t>
            </a:r>
          </a:p>
          <a:p>
            <a:pPr lvl="1"/>
            <a:endParaRPr lang="en-US" dirty="0" smtClean="0"/>
          </a:p>
          <a:p>
            <a:endParaRPr lang="en-US" dirty="0"/>
          </a:p>
        </p:txBody>
      </p:sp>
    </p:spTree>
    <p:extLst>
      <p:ext uri="{BB962C8B-B14F-4D97-AF65-F5344CB8AC3E}">
        <p14:creationId xmlns:p14="http://schemas.microsoft.com/office/powerpoint/2010/main" val="407793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File System</a:t>
            </a:r>
            <a:endParaRPr lang="en-US" dirty="0"/>
          </a:p>
        </p:txBody>
      </p:sp>
      <p:pic>
        <p:nvPicPr>
          <p:cNvPr id="4" name="Picture 3"/>
          <p:cNvPicPr>
            <a:picLocks noChangeAspect="1"/>
          </p:cNvPicPr>
          <p:nvPr/>
        </p:nvPicPr>
        <p:blipFill>
          <a:blip r:embed="rId2"/>
          <a:stretch>
            <a:fillRect/>
          </a:stretch>
        </p:blipFill>
        <p:spPr>
          <a:xfrm>
            <a:off x="1663700" y="1798344"/>
            <a:ext cx="5816600" cy="4203700"/>
          </a:xfrm>
          <a:prstGeom prst="rect">
            <a:avLst/>
          </a:prstGeom>
        </p:spPr>
      </p:pic>
    </p:spTree>
    <p:extLst>
      <p:ext uri="{BB962C8B-B14F-4D97-AF65-F5344CB8AC3E}">
        <p14:creationId xmlns:p14="http://schemas.microsoft.com/office/powerpoint/2010/main" val="3882693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7151</TotalTime>
  <Words>3369</Words>
  <Application>Microsoft Macintosh PowerPoint</Application>
  <PresentationFormat>On-screen Show (4:3)</PresentationFormat>
  <Paragraphs>366</Paragraphs>
  <Slides>63</Slides>
  <Notes>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Technology Fundamentals for Analytics </vt:lpstr>
      <vt:lpstr>Key Topics, Last Class</vt:lpstr>
      <vt:lpstr>R and Packages</vt:lpstr>
      <vt:lpstr>R</vt:lpstr>
      <vt:lpstr>Relational Database Approach</vt:lpstr>
      <vt:lpstr>PowerPoint Presentation</vt:lpstr>
      <vt:lpstr>Storing Data – Where Is IT</vt:lpstr>
      <vt:lpstr>File Systems</vt:lpstr>
      <vt:lpstr>Traditional File System</vt:lpstr>
      <vt:lpstr>Traditional File System </vt:lpstr>
      <vt:lpstr>Storage Area Network</vt:lpstr>
      <vt:lpstr>Storage Area Network</vt:lpstr>
      <vt:lpstr>Files and Distributed File Systems</vt:lpstr>
      <vt:lpstr>File Structure</vt:lpstr>
      <vt:lpstr>Delimited File</vt:lpstr>
      <vt:lpstr>Indexed Files on Google</vt:lpstr>
      <vt:lpstr>Other Estimates</vt:lpstr>
      <vt:lpstr>Preferred Methods for Getting Data</vt:lpstr>
      <vt:lpstr>Bulk Data Download</vt:lpstr>
      <vt:lpstr>Why Would Companies Make Data Available Via API?</vt:lpstr>
      <vt:lpstr>Data/API Strategy</vt:lpstr>
      <vt:lpstr>API Access and Data </vt:lpstr>
      <vt:lpstr>Facebook as a Platform</vt:lpstr>
      <vt:lpstr>Facebook as a Platform</vt:lpstr>
      <vt:lpstr>Facebook as a Platform</vt:lpstr>
      <vt:lpstr>RESTful APIs</vt:lpstr>
      <vt:lpstr>What do we mean by an API utilizing HTTP?</vt:lpstr>
      <vt:lpstr>HTTP</vt:lpstr>
      <vt:lpstr>HTTP</vt:lpstr>
      <vt:lpstr>While Databases…</vt:lpstr>
      <vt:lpstr>Authentication</vt:lpstr>
      <vt:lpstr>Web Scraping</vt:lpstr>
      <vt:lpstr>Data Scraping</vt:lpstr>
      <vt:lpstr>Data Scraping</vt:lpstr>
      <vt:lpstr>What Relevant Data is Here </vt:lpstr>
      <vt:lpstr>JSON</vt:lpstr>
      <vt:lpstr>JSON – Example</vt:lpstr>
      <vt:lpstr>JSON - Example</vt:lpstr>
      <vt:lpstr>XML</vt:lpstr>
      <vt:lpstr>XML - Example</vt:lpstr>
      <vt:lpstr>XML</vt:lpstr>
      <vt:lpstr>Scale Databases: MySQL Cluster</vt:lpstr>
      <vt:lpstr>Relational Databases - Limitations</vt:lpstr>
      <vt:lpstr>Horizontal Scaling with Commodity Servers is Facebook, Google, and Other Technology Companies Create Global Infrastructure</vt:lpstr>
      <vt:lpstr>Facebook and Google both had to reimagine the database, why?</vt:lpstr>
      <vt:lpstr>Jeremy Zawodny Craigslist Software Engineer </vt:lpstr>
      <vt:lpstr>PowerPoint Presentation</vt:lpstr>
      <vt:lpstr>Properties of NOSQL Databases</vt:lpstr>
      <vt:lpstr>PowerPoint Presentation</vt:lpstr>
      <vt:lpstr>ACID vs. BASE</vt:lpstr>
      <vt:lpstr>ACID Properties</vt:lpstr>
      <vt:lpstr>ACID Properties</vt:lpstr>
      <vt:lpstr>BASE Properties</vt:lpstr>
      <vt:lpstr>BASE Properties</vt:lpstr>
      <vt:lpstr>Additional Drivers of NoSQL Databases</vt:lpstr>
      <vt:lpstr>OVERVIEW</vt:lpstr>
      <vt:lpstr>3 types</vt:lpstr>
      <vt:lpstr>Examples </vt:lpstr>
      <vt:lpstr>DynamoDB</vt:lpstr>
      <vt:lpstr>DynamoDB</vt:lpstr>
      <vt:lpstr>MongoDB</vt:lpstr>
      <vt:lpstr>RDMS vs. MongoDB</vt:lpstr>
      <vt:lpstr>MongoDB</vt:lpstr>
    </vt:vector>
  </TitlesOfParts>
  <Company>RPI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Fundamentals for Analytics </dc:title>
  <dc:creator>Jason Kuruzovich</dc:creator>
  <cp:lastModifiedBy>Jason Kuruzovich</cp:lastModifiedBy>
  <cp:revision>28</cp:revision>
  <dcterms:created xsi:type="dcterms:W3CDTF">2013-09-12T16:51:23Z</dcterms:created>
  <dcterms:modified xsi:type="dcterms:W3CDTF">2014-09-15T15:46:24Z</dcterms:modified>
</cp:coreProperties>
</file>