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</p:sldMasterIdLst>
  <p:notesMasterIdLst>
    <p:notesMasterId r:id="rId70"/>
  </p:notesMasterIdLst>
  <p:handoutMasterIdLst>
    <p:handoutMasterId r:id="rId71"/>
  </p:handoutMasterIdLst>
  <p:sldIdLst>
    <p:sldId id="349" r:id="rId11"/>
    <p:sldId id="384" r:id="rId12"/>
    <p:sldId id="352" r:id="rId13"/>
    <p:sldId id="353" r:id="rId14"/>
    <p:sldId id="38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2" r:id="rId23"/>
    <p:sldId id="361" r:id="rId24"/>
    <p:sldId id="363" r:id="rId25"/>
    <p:sldId id="364" r:id="rId26"/>
    <p:sldId id="365" r:id="rId27"/>
    <p:sldId id="366" r:id="rId28"/>
    <p:sldId id="367" r:id="rId29"/>
    <p:sldId id="368" r:id="rId30"/>
    <p:sldId id="372" r:id="rId31"/>
    <p:sldId id="369" r:id="rId32"/>
    <p:sldId id="370" r:id="rId33"/>
    <p:sldId id="371" r:id="rId34"/>
    <p:sldId id="373" r:id="rId35"/>
    <p:sldId id="375" r:id="rId36"/>
    <p:sldId id="379" r:id="rId37"/>
    <p:sldId id="380" r:id="rId38"/>
    <p:sldId id="381" r:id="rId39"/>
    <p:sldId id="382" r:id="rId40"/>
    <p:sldId id="377" r:id="rId41"/>
    <p:sldId id="385" r:id="rId42"/>
    <p:sldId id="386" r:id="rId43"/>
    <p:sldId id="387" r:id="rId44"/>
    <p:sldId id="388" r:id="rId45"/>
    <p:sldId id="391" r:id="rId46"/>
    <p:sldId id="392" r:id="rId47"/>
    <p:sldId id="389" r:id="rId48"/>
    <p:sldId id="374" r:id="rId49"/>
    <p:sldId id="376" r:id="rId50"/>
    <p:sldId id="378" r:id="rId51"/>
    <p:sldId id="393" r:id="rId52"/>
    <p:sldId id="394" r:id="rId53"/>
    <p:sldId id="396" r:id="rId54"/>
    <p:sldId id="397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406" r:id="rId64"/>
    <p:sldId id="407" r:id="rId65"/>
    <p:sldId id="408" r:id="rId66"/>
    <p:sldId id="409" r:id="rId67"/>
    <p:sldId id="410" r:id="rId68"/>
    <p:sldId id="411" r:id="rId6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63" Type="http://schemas.openxmlformats.org/officeDocument/2006/relationships/slide" Target="slides/slide53.xml"/><Relationship Id="rId64" Type="http://schemas.openxmlformats.org/officeDocument/2006/relationships/slide" Target="slides/slide54.xml"/><Relationship Id="rId65" Type="http://schemas.openxmlformats.org/officeDocument/2006/relationships/slide" Target="slides/slide55.xml"/><Relationship Id="rId66" Type="http://schemas.openxmlformats.org/officeDocument/2006/relationships/slide" Target="slides/slide56.xml"/><Relationship Id="rId67" Type="http://schemas.openxmlformats.org/officeDocument/2006/relationships/slide" Target="slides/slide57.xml"/><Relationship Id="rId68" Type="http://schemas.openxmlformats.org/officeDocument/2006/relationships/slide" Target="slides/slide58.xml"/><Relationship Id="rId69" Type="http://schemas.openxmlformats.org/officeDocument/2006/relationships/slide" Target="slides/slide59.xml"/><Relationship Id="rId50" Type="http://schemas.openxmlformats.org/officeDocument/2006/relationships/slide" Target="slides/slide40.xml"/><Relationship Id="rId51" Type="http://schemas.openxmlformats.org/officeDocument/2006/relationships/slide" Target="slides/slide41.xml"/><Relationship Id="rId52" Type="http://schemas.openxmlformats.org/officeDocument/2006/relationships/slide" Target="slides/slide42.xml"/><Relationship Id="rId53" Type="http://schemas.openxmlformats.org/officeDocument/2006/relationships/slide" Target="slides/slide43.xml"/><Relationship Id="rId54" Type="http://schemas.openxmlformats.org/officeDocument/2006/relationships/slide" Target="slides/slide44.xml"/><Relationship Id="rId55" Type="http://schemas.openxmlformats.org/officeDocument/2006/relationships/slide" Target="slides/slide45.xml"/><Relationship Id="rId56" Type="http://schemas.openxmlformats.org/officeDocument/2006/relationships/slide" Target="slides/slide46.xml"/><Relationship Id="rId57" Type="http://schemas.openxmlformats.org/officeDocument/2006/relationships/slide" Target="slides/slide47.xml"/><Relationship Id="rId58" Type="http://schemas.openxmlformats.org/officeDocument/2006/relationships/slide" Target="slides/slide48.xml"/><Relationship Id="rId59" Type="http://schemas.openxmlformats.org/officeDocument/2006/relationships/slide" Target="slides/slide4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Relationship Id="rId47" Type="http://schemas.openxmlformats.org/officeDocument/2006/relationships/slide" Target="slides/slide37.xml"/><Relationship Id="rId48" Type="http://schemas.openxmlformats.org/officeDocument/2006/relationships/slide" Target="slides/slide38.xml"/><Relationship Id="rId49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0.xml"/><Relationship Id="rId61" Type="http://schemas.openxmlformats.org/officeDocument/2006/relationships/slide" Target="slides/slide51.xml"/><Relationship Id="rId62" Type="http://schemas.openxmlformats.org/officeDocument/2006/relationships/slide" Target="slides/slide52.xml"/><Relationship Id="rId10" Type="http://schemas.openxmlformats.org/officeDocument/2006/relationships/slideMaster" Target="slideMasters/slideMaster10.xml"/><Relationship Id="rId11" Type="http://schemas.openxmlformats.org/officeDocument/2006/relationships/slide" Target="slides/slide1.xml"/><Relationship Id="rId12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6.wmf"/><Relationship Id="rId3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04800" y="304800"/>
            <a:ext cx="3368675" cy="503238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1400" kern="0">
                <a:solidFill>
                  <a:srgbClr val="000000"/>
                </a:solidFill>
                <a:latin typeface="Liberation Sans" charset="0"/>
              </a:defRPr>
            </a:lvl1pPr>
          </a:lstStyle>
          <a:p>
            <a:pPr>
              <a:tabLst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14800" y="304800"/>
            <a:ext cx="3368675" cy="50323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>
            <a:lvl1pPr algn="r">
              <a:defRPr sz="1400" kern="0">
                <a:solidFill>
                  <a:srgbClr val="000000"/>
                </a:solidFill>
                <a:latin typeface="Liberation Sans" charset="0"/>
              </a:defRPr>
            </a:lvl1pPr>
          </a:lstStyle>
          <a:p>
            <a:pPr algn="r">
              <a:tabLst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28600" y="9555162"/>
            <a:ext cx="3368675" cy="503238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1400" kern="0">
                <a:solidFill>
                  <a:srgbClr val="000000"/>
                </a:solidFill>
                <a:latin typeface="Liberation Sans" charset="0"/>
              </a:defRPr>
            </a:lvl1pPr>
          </a:lstStyle>
          <a:p>
            <a:pPr>
              <a:tabLst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14800" y="9555162"/>
            <a:ext cx="3368675" cy="50323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>
            <a:lvl1pPr algn="r">
              <a:defRPr sz="1400" kern="0">
                <a:solidFill>
                  <a:srgbClr val="000000"/>
                </a:solidFill>
                <a:latin typeface="Liberation Sans" charset="0"/>
              </a:defRPr>
            </a:lvl1pPr>
          </a:lstStyle>
          <a:p>
            <a:pPr algn="r">
              <a:tabLst/>
            </a:pPr>
            <a:r>
              <a:rPr lang="en-US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263147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square" lIns="0" tIns="0" rIns="0" bIns="0" anchorCtr="0"/>
          <a:lstStyle>
            <a:lvl1pPr algn="l">
              <a:defRPr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square" lIns="0" tIns="0" rIns="0" bIns="0" anchorCtr="0"/>
          <a:lstStyle>
            <a:lvl1pPr algn="r">
              <a:defRPr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wrap="square" lIns="0" tIns="0" rIns="0" bIns="0" anchor="ctr" anchorCtr="0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notes format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l">
              <a:defRPr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r">
              <a:defRPr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r>
              <a:rPr lang="en-US" dirty="0" smtClean="0"/>
              <a:t>&lt;number&gt;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3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indent="0" algn="l" defTabSz="914400" rtl="0" eaLnBrk="1" latinLnBrk="0" hangingPunct="1">
      <a:defRPr sz="2000" kern="1200">
        <a:solidFill>
          <a:srgbClr val="000000"/>
        </a:solidFill>
        <a:latin typeface="Liberation Sans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8899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1474548" indent="-40974646" defTabSz="1018899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9990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9980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499707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9996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FC462DC-4A3C-2E44-83A1-33AB379C4673}" type="slidenum">
              <a:rPr lang="en-US" sz="1300">
                <a:latin typeface="Times New Roman" charset="0"/>
              </a:rPr>
              <a:pPr/>
              <a:t>19</a:t>
            </a:fld>
            <a:endParaRPr lang="en-US" sz="130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20C59F1-5C63-3F40-81DD-3189D169BA27}" type="slidenum">
              <a:rPr lang="en-US" sz="1300">
                <a:latin typeface="Times New Roman" charset="0"/>
              </a:rPr>
              <a:pPr/>
              <a:t>52</a:t>
            </a:fld>
            <a:endParaRPr lang="en-US" sz="130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052546-1FA9-9B45-B3A9-112F30CC2598}" type="slidenum">
              <a:rPr lang="en-US" sz="1300">
                <a:latin typeface="Times New Roman" charset="0"/>
              </a:rPr>
              <a:pPr/>
              <a:t>53</a:t>
            </a:fld>
            <a:endParaRPr lang="en-US" sz="13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9B6D31-9C67-0843-85EE-2FBC6CAB1872}" type="slidenum">
              <a:rPr lang="en-US" sz="1300">
                <a:latin typeface="Times New Roman" charset="0"/>
              </a:rPr>
              <a:pPr/>
              <a:t>55</a:t>
            </a:fld>
            <a:endParaRPr lang="en-US" sz="1300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ED3CBE-4CAB-C54D-9867-1613F890BA83}" type="slidenum">
              <a:rPr lang="en-US" sz="1300">
                <a:latin typeface="Times New Roman" charset="0"/>
              </a:rPr>
              <a:pPr/>
              <a:t>56</a:t>
            </a:fld>
            <a:endParaRPr lang="en-US" sz="130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FDF62E4-0D6A-8245-95BE-AAEB227FF04B}" type="slidenum">
              <a:rPr lang="en-US" sz="1300">
                <a:latin typeface="Times New Roman" charset="0"/>
              </a:rPr>
              <a:pPr/>
              <a:t>57</a:t>
            </a:fld>
            <a:endParaRPr lang="en-US" sz="130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8899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1474548" indent="-40974646" defTabSz="1018899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9990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9980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499707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9996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05E81A8-1E00-5C43-9588-97911FDEF6B0}" type="slidenum">
              <a:rPr lang="en-US" sz="1300">
                <a:latin typeface="Times New Roman" charset="0"/>
              </a:rPr>
              <a:pPr/>
              <a:t>20</a:t>
            </a:fld>
            <a:endParaRPr lang="en-US" sz="1300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D57AA4-7783-DD46-9BBB-8534FAD75AA0}" type="slidenum">
              <a:rPr lang="en-US" sz="1300">
                <a:latin typeface="Times New Roman" charset="0"/>
              </a:rPr>
              <a:pPr/>
              <a:t>45</a:t>
            </a:fld>
            <a:endParaRPr lang="en-US" sz="13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23017D-1F77-B649-8C29-7F6C9275AB40}" type="slidenum">
              <a:rPr lang="en-US" sz="1300">
                <a:latin typeface="Times New Roman" charset="0"/>
              </a:rPr>
              <a:pPr/>
              <a:t>46</a:t>
            </a:fld>
            <a:endParaRPr lang="en-US" sz="13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CDD6E8-7D89-8748-B10F-0CA153E273CB}" type="slidenum">
              <a:rPr lang="en-US" sz="1300">
                <a:latin typeface="Times New Roman" charset="0"/>
              </a:rPr>
              <a:pPr/>
              <a:t>47</a:t>
            </a:fld>
            <a:endParaRPr lang="en-US" sz="130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2AF18A-402E-2743-AE88-B0FA2A5B3E70}" type="slidenum">
              <a:rPr lang="en-US" sz="1300">
                <a:latin typeface="Times New Roman" charset="0"/>
              </a:rPr>
              <a:pPr/>
              <a:t>48</a:t>
            </a:fld>
            <a:endParaRPr lang="en-US" sz="13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FFAE04-A801-3A41-A463-FD706C131D70}" type="slidenum">
              <a:rPr lang="en-US" sz="1300">
                <a:latin typeface="Times New Roman" charset="0"/>
              </a:rPr>
              <a:pPr/>
              <a:t>49</a:t>
            </a:fld>
            <a:endParaRPr lang="en-US" sz="130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DE1EBA-01C1-E547-9863-8750889092DD}" type="slidenum">
              <a:rPr lang="en-US" sz="1300">
                <a:latin typeface="Times New Roman" charset="0"/>
              </a:rPr>
              <a:pPr/>
              <a:t>50</a:t>
            </a:fld>
            <a:endParaRPr lang="en-US" sz="13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DF9A3B-B35E-624F-8139-88DC42B31957}" type="slidenum">
              <a:rPr lang="en-US" sz="1300">
                <a:latin typeface="Times New Roman" charset="0"/>
              </a:rPr>
              <a:pPr/>
              <a:t>51</a:t>
            </a:fld>
            <a:endParaRPr lang="en-US" sz="13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algn="ctr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algn="ctr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 sz="1400"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algn="ctr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 sz="1400"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algn="ctr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 sz="1400"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 sz="1400"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algn="ctr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 sz="1400"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algn="ctr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 sz="1400"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algn="ctr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 sz="1400"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algn="ctr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 sz="1400"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algn="ctr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 sz="1400"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419982"/>
            <a:ext cx="9072563" cy="15119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4031" y="2183906"/>
            <a:ext cx="9072563" cy="453580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DDB8A-8518-4644-BB0A-F44312E2AE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419982"/>
            <a:ext cx="9072563" cy="15119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4031" y="2183906"/>
            <a:ext cx="4452276" cy="45358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24318" y="2183906"/>
            <a:ext cx="4452276" cy="21839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4318" y="4535805"/>
            <a:ext cx="4452276" cy="21839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504031" y="6884204"/>
            <a:ext cx="2352146" cy="524977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444214" y="6884204"/>
            <a:ext cx="3192198" cy="5249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24448" y="6884204"/>
            <a:ext cx="2352146" cy="52497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5433A2-6B80-7E49-95FD-B14D1CF86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1304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algn="ctr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 sz="1400"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13" Type="http://schemas.openxmlformats.org/officeDocument/2006/relationships/image" Target="../media/image10.png"/><Relationship Id="rId1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6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0.xml"/><Relationship Id="rId14" Type="http://schemas.openxmlformats.org/officeDocument/2006/relationships/theme" Target="../theme/theme8.xml"/><Relationship Id="rId15" Type="http://schemas.openxmlformats.org/officeDocument/2006/relationships/image" Target="../media/image8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13" Type="http://schemas.openxmlformats.org/officeDocument/2006/relationships/image" Target="../media/image9.png"/><Relationship Id="rId1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8.xml"/><Relationship Id="rId9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60000" cy="10234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949040"/>
            <a:ext cx="8855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16363" name="Date Placeholder 3"/>
          <p:cNvSpPr>
            <a:spLocks noGrp="1"/>
          </p:cNvSpPr>
          <p:nvPr>
            <p:ph type="dt" sz="half" idx="2"/>
          </p:nvPr>
        </p:nvSpPr>
        <p:spPr>
          <a:xfrm>
            <a:off x="540000" y="6318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l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>
              <a:tabLst/>
            </a:pPr>
            <a:fld id="{11859447-1FF1-4571-A7A1-75F1CAF7F5D9}" type="datetime1">
              <a:rPr lang="en-US" sz="1400" dirty="0" smtClean="0"/>
              <a:t>9/21/14</a:t>
            </a:fld>
            <a:endParaRPr lang="en-US" sz="1400" dirty="0" smtClean="0"/>
          </a:p>
        </p:txBody>
      </p:sp>
      <p:sp>
        <p:nvSpPr>
          <p:cNvPr id="1636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7360" y="634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ct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ctr">
              <a:tabLst/>
            </a:pPr>
            <a:endParaRPr dirty="0" smtClean="0"/>
          </a:p>
        </p:txBody>
      </p:sp>
      <p:sp>
        <p:nvSpPr>
          <p:cNvPr id="1636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1360" y="634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r">
              <a:tabLst/>
            </a:pPr>
            <a:fld id="{763D1470-AB83-4C4C-B3B3-7F0C9DC8E8D6}" type="slidenum">
              <a:rPr lang="en-US" sz="1400" dirty="0" smtClean="0"/>
              <a:t>‹#›</a:t>
            </a:fld>
            <a:endParaRPr lang="en-US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buNone/>
        <a:defRPr sz="4100" kern="0">
          <a:solidFill>
            <a:srgbClr val="000000"/>
          </a:solidFill>
          <a:latin typeface="Albany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418"/>
        </a:spcAft>
        <a:defRPr sz="3200" u="none" kern="0">
          <a:solidFill>
            <a:srgbClr val="000000"/>
          </a:solidFill>
          <a:latin typeface="Albany"/>
          <a:ea typeface="+mn-ea"/>
          <a:cs typeface="+mn-cs"/>
        </a:defRPr>
      </a:lvl1pPr>
      <a:lvl2pPr marL="864000" indent="0" algn="l" defTabSz="914400" rtl="0" eaLnBrk="1" latinLnBrk="0" hangingPunct="1">
        <a:spcBef>
          <a:spcPts val="0"/>
        </a:spcBef>
        <a:spcAft>
          <a:spcPts val="1134"/>
        </a:spcAft>
        <a:defRPr sz="2800" u="none" kern="0" spc="0">
          <a:solidFill>
            <a:srgbClr val="000000"/>
          </a:solidFill>
          <a:latin typeface="Albany"/>
          <a:ea typeface="+mn-ea"/>
          <a:cs typeface="+mn-cs"/>
        </a:defRPr>
      </a:lvl2pPr>
      <a:lvl3pPr marL="1295640" indent="0" algn="l" defTabSz="914400" rtl="0" eaLnBrk="1" latinLnBrk="0" hangingPunct="1">
        <a:spcBef>
          <a:spcPts val="0"/>
        </a:spcBef>
        <a:spcAft>
          <a:spcPts val="851"/>
        </a:spcAft>
        <a:defRPr sz="2400" u="none" kern="0" spc="0">
          <a:solidFill>
            <a:srgbClr val="000000"/>
          </a:solidFill>
          <a:latin typeface="Albany"/>
          <a:ea typeface="+mn-ea"/>
          <a:cs typeface="+mn-cs"/>
        </a:defRPr>
      </a:lvl3pPr>
      <a:lvl4pPr marL="1728000" indent="0" algn="l" defTabSz="914400" rtl="0" eaLnBrk="1" latinLnBrk="0" hangingPunct="1">
        <a:spcBef>
          <a:spcPts val="0"/>
        </a:spcBef>
        <a:spcAft>
          <a:spcPts val="567"/>
        </a:spcAft>
        <a:defRPr sz="2000" u="none" kern="0" spc="0">
          <a:solidFill>
            <a:srgbClr val="000000"/>
          </a:solidFill>
          <a:latin typeface="Albany"/>
          <a:ea typeface="+mn-ea"/>
          <a:cs typeface="+mn-cs"/>
        </a:defRPr>
      </a:lvl4pPr>
      <a:lvl5pPr marL="2160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lbany"/>
          <a:ea typeface="+mn-ea"/>
          <a:cs typeface="+mn-cs"/>
        </a:defRPr>
      </a:lvl5pPr>
      <a:lvl6pPr marL="2592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lbany"/>
          <a:ea typeface="+mn-ea"/>
          <a:cs typeface="+mn-cs"/>
        </a:defRPr>
      </a:lvl6pPr>
      <a:lvl7pPr marL="3024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lbany"/>
          <a:ea typeface="+mn-ea"/>
          <a:cs typeface="+mn-cs"/>
        </a:defRPr>
      </a:lvl7pPr>
      <a:lvl8pPr marL="3456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lbany"/>
          <a:ea typeface="+mn-ea"/>
          <a:cs typeface="+mn-cs"/>
        </a:defRPr>
      </a:lvl8pPr>
      <a:lvl9pPr marL="3888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lbany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8820000" cy="10234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769040"/>
            <a:ext cx="882000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16363" name="Date Placeholder 3"/>
          <p:cNvSpPr>
            <a:spLocks noGrp="1"/>
          </p:cNvSpPr>
          <p:nvPr>
            <p:ph type="dt" sz="half" idx="2"/>
          </p:nvPr>
        </p:nvSpPr>
        <p:spPr>
          <a:xfrm>
            <a:off x="540000" y="6996240"/>
            <a:ext cx="2338920" cy="5191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l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>
              <a:tabLst/>
            </a:pPr>
            <a:fld id="{11859447-1FF1-4571-A7A1-75F1CAF7F5D9}" type="datetime1">
              <a:rPr lang="en-US" sz="1400" dirty="0" smtClean="0"/>
              <a:t>9/21/14</a:t>
            </a:fld>
            <a:endParaRPr lang="en-US" sz="1400" dirty="0" smtClean="0"/>
          </a:p>
        </p:txBody>
      </p:sp>
      <p:sp>
        <p:nvSpPr>
          <p:cNvPr id="1636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840" y="6996240"/>
            <a:ext cx="3182040" cy="5191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ct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ctr">
              <a:tabLst/>
            </a:pPr>
            <a:endParaRPr dirty="0" smtClean="0"/>
          </a:p>
        </p:txBody>
      </p:sp>
      <p:sp>
        <p:nvSpPr>
          <p:cNvPr id="1636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6720" y="6996240"/>
            <a:ext cx="2338920" cy="5191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r">
              <a:tabLst/>
            </a:pPr>
            <a:fld id="{763D1470-AB83-4C4C-B3B3-7F0C9DC8E8D6}" type="slidenum">
              <a:rPr lang="en-US" sz="1400" dirty="0" smtClean="0"/>
              <a:t>‹#›</a:t>
            </a:fld>
            <a:endParaRPr lang="en-US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buNone/>
        <a:defRPr sz="4100" kern="1200">
          <a:solidFill>
            <a:srgbClr val="000000"/>
          </a:solidFill>
          <a:latin typeface="Arial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415"/>
        </a:spcAft>
        <a:defRPr sz="3200" u="none" kern="1200">
          <a:solidFill>
            <a:srgbClr val="000000"/>
          </a:solidFill>
          <a:latin typeface="Arial"/>
          <a:ea typeface="+mn-ea"/>
          <a:cs typeface="+mn-cs"/>
        </a:defRPr>
      </a:lvl1pPr>
      <a:lvl2pPr marL="864000" indent="0" algn="l" defTabSz="914400" rtl="0" eaLnBrk="1" latinLnBrk="0" hangingPunct="1">
        <a:spcBef>
          <a:spcPts val="0"/>
        </a:spcBef>
        <a:spcAft>
          <a:spcPts val="1134"/>
        </a:spcAft>
        <a:defRPr sz="2800" u="none" kern="0" spc="0">
          <a:solidFill>
            <a:srgbClr val="000000"/>
          </a:solidFill>
          <a:latin typeface="Arial"/>
          <a:ea typeface="+mn-ea"/>
          <a:cs typeface="+mn-cs"/>
        </a:defRPr>
      </a:lvl2pPr>
      <a:lvl3pPr marL="1295640" indent="0" algn="l" defTabSz="914400" rtl="0" eaLnBrk="1" latinLnBrk="0" hangingPunct="1">
        <a:spcBef>
          <a:spcPts val="0"/>
        </a:spcBef>
        <a:spcAft>
          <a:spcPts val="851"/>
        </a:spcAft>
        <a:defRPr sz="2400" u="none" kern="0" spc="0">
          <a:solidFill>
            <a:srgbClr val="000000"/>
          </a:solidFill>
          <a:latin typeface="Arial"/>
          <a:ea typeface="+mn-ea"/>
          <a:cs typeface="+mn-cs"/>
        </a:defRPr>
      </a:lvl3pPr>
      <a:lvl4pPr marL="1728000" indent="0" algn="l" defTabSz="914400" rtl="0" eaLnBrk="1" latinLnBrk="0" hangingPunct="1">
        <a:spcBef>
          <a:spcPts val="0"/>
        </a:spcBef>
        <a:spcAft>
          <a:spcPts val="567"/>
        </a:spcAft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4pPr>
      <a:lvl5pPr marL="2160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5pPr>
      <a:lvl6pPr marL="2592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6pPr>
      <a:lvl7pPr marL="3024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7pPr>
      <a:lvl8pPr marL="3456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8pPr>
      <a:lvl9pPr marL="3888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980000"/>
            <a:ext cx="8855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16363" name="Date Placeholder 3"/>
          <p:cNvSpPr>
            <a:spLocks noGrp="1"/>
          </p:cNvSpPr>
          <p:nvPr>
            <p:ph type="dt" sz="half" idx="2"/>
          </p:nvPr>
        </p:nvSpPr>
        <p:spPr>
          <a:xfrm>
            <a:off x="612000" y="6563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l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>
              <a:tabLst/>
            </a:pPr>
            <a:fld id="{11859447-1FF1-4571-A7A1-75F1CAF7F5D9}" type="datetime1">
              <a:rPr lang="en-US" sz="1400" dirty="0" smtClean="0"/>
              <a:t>9/21/14</a:t>
            </a:fld>
            <a:endParaRPr lang="en-US" sz="1400" dirty="0" smtClean="0"/>
          </a:p>
        </p:txBody>
      </p:sp>
      <p:sp>
        <p:nvSpPr>
          <p:cNvPr id="1636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55360" y="6563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ct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ctr">
              <a:tabLst/>
            </a:pPr>
            <a:endParaRPr dirty="0" smtClean="0"/>
          </a:p>
        </p:txBody>
      </p:sp>
      <p:sp>
        <p:nvSpPr>
          <p:cNvPr id="1636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5360" y="6563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r">
              <a:tabLst/>
            </a:pPr>
            <a:fld id="{763D1470-AB83-4C4C-B3B3-7F0C9DC8E8D6}" type="slidenum">
              <a:rPr lang="en-US" sz="1400" dirty="0" smtClean="0"/>
              <a:t>‹#›</a:t>
            </a:fld>
            <a:endParaRPr lang="en-US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buNone/>
        <a:defRPr sz="4100" kern="0">
          <a:solidFill>
            <a:srgbClr val="280099"/>
          </a:solidFill>
          <a:latin typeface="Albany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418"/>
        </a:spcAft>
        <a:defRPr sz="3200" u="none" kern="0">
          <a:solidFill>
            <a:srgbClr val="000080"/>
          </a:solidFill>
          <a:latin typeface="Albany"/>
          <a:ea typeface="+mn-ea"/>
          <a:cs typeface="+mn-cs"/>
        </a:defRPr>
      </a:lvl1pPr>
      <a:lvl2pPr marL="864000" indent="0" algn="l" defTabSz="914400" rtl="0" eaLnBrk="1" latinLnBrk="0" hangingPunct="1">
        <a:spcBef>
          <a:spcPts val="0"/>
        </a:spcBef>
        <a:spcAft>
          <a:spcPts val="1134"/>
        </a:spcAft>
        <a:defRPr sz="2800" u="none" kern="0" spc="0">
          <a:solidFill>
            <a:srgbClr val="000080"/>
          </a:solidFill>
          <a:latin typeface="Albany"/>
          <a:ea typeface="+mn-ea"/>
          <a:cs typeface="+mn-cs"/>
        </a:defRPr>
      </a:lvl2pPr>
      <a:lvl3pPr marL="1295640" indent="0" algn="l" defTabSz="914400" rtl="0" eaLnBrk="1" latinLnBrk="0" hangingPunct="1">
        <a:spcBef>
          <a:spcPts val="0"/>
        </a:spcBef>
        <a:spcAft>
          <a:spcPts val="851"/>
        </a:spcAft>
        <a:defRPr sz="2400" u="none" kern="0" spc="0">
          <a:solidFill>
            <a:srgbClr val="000080"/>
          </a:solidFill>
          <a:latin typeface="Albany"/>
          <a:ea typeface="+mn-ea"/>
          <a:cs typeface="+mn-cs"/>
        </a:defRPr>
      </a:lvl3pPr>
      <a:lvl4pPr marL="1728000" indent="0" algn="l" defTabSz="914400" rtl="0" eaLnBrk="1" latinLnBrk="0" hangingPunct="1">
        <a:spcBef>
          <a:spcPts val="0"/>
        </a:spcBef>
        <a:spcAft>
          <a:spcPts val="567"/>
        </a:spcAft>
        <a:defRPr sz="2000" u="none" kern="0" spc="0">
          <a:solidFill>
            <a:srgbClr val="000080"/>
          </a:solidFill>
          <a:latin typeface="Albany"/>
          <a:ea typeface="+mn-ea"/>
          <a:cs typeface="+mn-cs"/>
        </a:defRPr>
      </a:lvl4pPr>
      <a:lvl5pPr marL="2160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80"/>
          </a:solidFill>
          <a:latin typeface="Albany"/>
          <a:ea typeface="+mn-ea"/>
          <a:cs typeface="+mn-cs"/>
        </a:defRPr>
      </a:lvl5pPr>
      <a:lvl6pPr marL="2592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80"/>
          </a:solidFill>
          <a:latin typeface="Albany"/>
          <a:ea typeface="+mn-ea"/>
          <a:cs typeface="+mn-cs"/>
        </a:defRPr>
      </a:lvl6pPr>
      <a:lvl7pPr marL="3024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80"/>
          </a:solidFill>
          <a:latin typeface="Albany"/>
          <a:ea typeface="+mn-ea"/>
          <a:cs typeface="+mn-cs"/>
        </a:defRPr>
      </a:lvl7pPr>
      <a:lvl8pPr marL="3456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80"/>
          </a:solidFill>
          <a:latin typeface="Albany"/>
          <a:ea typeface="+mn-ea"/>
          <a:cs typeface="+mn-cs"/>
        </a:defRPr>
      </a:lvl8pPr>
      <a:lvl9pPr marL="3888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80"/>
          </a:solidFill>
          <a:latin typeface="Albany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2165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16363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69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l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>
              <a:tabLst/>
            </a:pPr>
            <a:fld id="{11859447-1FF1-4571-A7A1-75F1CAF7F5D9}" type="datetime1">
              <a:rPr lang="en-US" sz="1400" dirty="0" smtClean="0"/>
              <a:t>9/21/14</a:t>
            </a:fld>
            <a:endParaRPr lang="en-US" sz="1400" dirty="0" smtClean="0"/>
          </a:p>
        </p:txBody>
      </p:sp>
      <p:sp>
        <p:nvSpPr>
          <p:cNvPr id="1636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7360" y="699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ct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ctr">
              <a:tabLst/>
            </a:pPr>
            <a:endParaRPr dirty="0" smtClean="0"/>
          </a:p>
        </p:txBody>
      </p:sp>
      <p:sp>
        <p:nvSpPr>
          <p:cNvPr id="1636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7360" y="69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r">
              <a:tabLst/>
            </a:pPr>
            <a:fld id="{763D1470-AB83-4C4C-B3B3-7F0C9DC8E8D6}" type="slidenum">
              <a:rPr lang="en-US" sz="1400" dirty="0" smtClean="0"/>
              <a:t>‹#›</a:t>
            </a:fld>
            <a:endParaRPr lang="en-US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buNone/>
        <a:defRPr sz="4100" b="1" kern="0">
          <a:solidFill>
            <a:srgbClr val="FFFFFF"/>
          </a:solidFill>
          <a:latin typeface="Albany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418"/>
        </a:spcAft>
        <a:defRPr sz="3200" u="none" kern="0">
          <a:solidFill>
            <a:srgbClr val="FFFFFF"/>
          </a:solidFill>
          <a:latin typeface="Albany"/>
          <a:ea typeface="+mn-ea"/>
          <a:cs typeface="+mn-cs"/>
        </a:defRPr>
      </a:lvl1pPr>
      <a:lvl2pPr marL="864000" indent="0" algn="l" defTabSz="914400" rtl="0" eaLnBrk="1" latinLnBrk="0" hangingPunct="1">
        <a:spcBef>
          <a:spcPts val="0"/>
        </a:spcBef>
        <a:spcAft>
          <a:spcPts val="1134"/>
        </a:spcAft>
        <a:defRPr sz="2800" u="none" kern="0" spc="0">
          <a:solidFill>
            <a:srgbClr val="FFFFFF"/>
          </a:solidFill>
          <a:latin typeface="Albany"/>
          <a:ea typeface="+mn-ea"/>
          <a:cs typeface="+mn-cs"/>
        </a:defRPr>
      </a:lvl2pPr>
      <a:lvl3pPr marL="1295640" indent="0" algn="l" defTabSz="914400" rtl="0" eaLnBrk="1" latinLnBrk="0" hangingPunct="1">
        <a:spcBef>
          <a:spcPts val="0"/>
        </a:spcBef>
        <a:spcAft>
          <a:spcPts val="851"/>
        </a:spcAft>
        <a:defRPr sz="2400" u="none" kern="0" spc="0">
          <a:solidFill>
            <a:srgbClr val="FFFFFF"/>
          </a:solidFill>
          <a:latin typeface="Albany"/>
          <a:ea typeface="+mn-ea"/>
          <a:cs typeface="+mn-cs"/>
        </a:defRPr>
      </a:lvl3pPr>
      <a:lvl4pPr marL="1728000" indent="0" algn="l" defTabSz="914400" rtl="0" eaLnBrk="1" latinLnBrk="0" hangingPunct="1">
        <a:spcBef>
          <a:spcPts val="0"/>
        </a:spcBef>
        <a:spcAft>
          <a:spcPts val="567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4pPr>
      <a:lvl5pPr marL="2160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5pPr>
      <a:lvl6pPr marL="2592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6pPr>
      <a:lvl7pPr marL="3024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7pPr>
      <a:lvl8pPr marL="3456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8pPr>
      <a:lvl9pPr marL="3888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2160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16363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l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>
              <a:tabLst/>
            </a:pPr>
            <a:fld id="{11859447-1FF1-4571-A7A1-75F1CAF7F5D9}" type="datetime1">
              <a:rPr lang="en-US" sz="1400" dirty="0" smtClean="0"/>
              <a:t>9/21/14</a:t>
            </a:fld>
            <a:endParaRPr lang="en-US" sz="1400" dirty="0" smtClean="0"/>
          </a:p>
        </p:txBody>
      </p:sp>
      <p:sp>
        <p:nvSpPr>
          <p:cNvPr id="1636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ct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ctr">
              <a:tabLst/>
            </a:pPr>
            <a:endParaRPr dirty="0" smtClean="0"/>
          </a:p>
        </p:txBody>
      </p:sp>
      <p:sp>
        <p:nvSpPr>
          <p:cNvPr id="1636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r">
              <a:tabLst/>
            </a:pPr>
            <a:fld id="{763D1470-AB83-4C4C-B3B3-7F0C9DC8E8D6}" type="slidenum">
              <a:rPr lang="en-US" sz="1400" dirty="0" smtClean="0"/>
              <a:t>‹#›</a:t>
            </a:fld>
            <a:endParaRPr lang="en-US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buNone/>
        <a:defRPr sz="4100" b="1" kern="0">
          <a:solidFill>
            <a:srgbClr val="000000"/>
          </a:solidFill>
          <a:latin typeface="Albany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418"/>
        </a:spcAft>
        <a:defRPr sz="3200" u="none" kern="0">
          <a:solidFill>
            <a:srgbClr val="FFFFFF"/>
          </a:solidFill>
          <a:latin typeface="Albany"/>
          <a:ea typeface="+mn-ea"/>
          <a:cs typeface="+mn-cs"/>
        </a:defRPr>
      </a:lvl1pPr>
      <a:lvl2pPr marL="864000" indent="0" algn="l" defTabSz="914400" rtl="0" eaLnBrk="1" latinLnBrk="0" hangingPunct="1">
        <a:spcBef>
          <a:spcPts val="0"/>
        </a:spcBef>
        <a:spcAft>
          <a:spcPts val="1134"/>
        </a:spcAft>
        <a:defRPr sz="2800" u="none" kern="0" spc="0">
          <a:solidFill>
            <a:srgbClr val="FFFFFF"/>
          </a:solidFill>
          <a:latin typeface="Albany"/>
          <a:ea typeface="+mn-ea"/>
          <a:cs typeface="+mn-cs"/>
        </a:defRPr>
      </a:lvl2pPr>
      <a:lvl3pPr marL="1295640" indent="0" algn="l" defTabSz="914400" rtl="0" eaLnBrk="1" latinLnBrk="0" hangingPunct="1">
        <a:spcBef>
          <a:spcPts val="0"/>
        </a:spcBef>
        <a:spcAft>
          <a:spcPts val="851"/>
        </a:spcAft>
        <a:defRPr sz="2400" u="none" kern="0" spc="0">
          <a:solidFill>
            <a:srgbClr val="FFFFFF"/>
          </a:solidFill>
          <a:latin typeface="Albany"/>
          <a:ea typeface="+mn-ea"/>
          <a:cs typeface="+mn-cs"/>
        </a:defRPr>
      </a:lvl3pPr>
      <a:lvl4pPr marL="1728000" indent="0" algn="l" defTabSz="914400" rtl="0" eaLnBrk="1" latinLnBrk="0" hangingPunct="1">
        <a:spcBef>
          <a:spcPts val="0"/>
        </a:spcBef>
        <a:spcAft>
          <a:spcPts val="567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4pPr>
      <a:lvl5pPr marL="2160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5pPr>
      <a:lvl6pPr marL="2592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6pPr>
      <a:lvl7pPr marL="3024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7pPr>
      <a:lvl8pPr marL="3456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8pPr>
      <a:lvl9pPr marL="3888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16363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l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>
              <a:tabLst/>
            </a:pPr>
            <a:fld id="{11859447-1FF1-4571-A7A1-75F1CAF7F5D9}" type="datetime1">
              <a:rPr lang="en-US" sz="1400" dirty="0" smtClean="0"/>
              <a:t>9/21/14</a:t>
            </a:fld>
            <a:endParaRPr lang="en-US" sz="1400" dirty="0" smtClean="0"/>
          </a:p>
        </p:txBody>
      </p:sp>
      <p:sp>
        <p:nvSpPr>
          <p:cNvPr id="1636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ct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ctr">
              <a:tabLst/>
            </a:pPr>
            <a:endParaRPr dirty="0" smtClean="0"/>
          </a:p>
        </p:txBody>
      </p:sp>
      <p:sp>
        <p:nvSpPr>
          <p:cNvPr id="1636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r">
              <a:tabLst/>
            </a:pPr>
            <a:fld id="{763D1470-AB83-4C4C-B3B3-7F0C9DC8E8D6}" type="slidenum">
              <a:rPr lang="en-US" sz="1400" dirty="0" smtClean="0"/>
              <a:t>‹#›</a:t>
            </a:fld>
            <a:endParaRPr lang="en-US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buNone/>
        <a:defRPr sz="4100" kern="0">
          <a:solidFill>
            <a:srgbClr val="FFFFFF"/>
          </a:solidFill>
          <a:latin typeface="Albany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418"/>
        </a:spcAft>
        <a:defRPr sz="3200" u="none" kern="0">
          <a:solidFill>
            <a:srgbClr val="FFFFFF"/>
          </a:solidFill>
          <a:latin typeface="Albany"/>
          <a:ea typeface="+mn-ea"/>
          <a:cs typeface="+mn-cs"/>
        </a:defRPr>
      </a:lvl1pPr>
      <a:lvl2pPr marL="864000" indent="0" algn="l" defTabSz="914400" rtl="0" eaLnBrk="1" latinLnBrk="0" hangingPunct="1">
        <a:spcBef>
          <a:spcPts val="0"/>
        </a:spcBef>
        <a:spcAft>
          <a:spcPts val="1134"/>
        </a:spcAft>
        <a:defRPr sz="2800" u="none" kern="0" spc="0">
          <a:solidFill>
            <a:srgbClr val="FFFFFF"/>
          </a:solidFill>
          <a:latin typeface="Albany"/>
          <a:ea typeface="+mn-ea"/>
          <a:cs typeface="+mn-cs"/>
        </a:defRPr>
      </a:lvl2pPr>
      <a:lvl3pPr marL="1295640" indent="0" algn="l" defTabSz="914400" rtl="0" eaLnBrk="1" latinLnBrk="0" hangingPunct="1">
        <a:spcBef>
          <a:spcPts val="0"/>
        </a:spcBef>
        <a:spcAft>
          <a:spcPts val="851"/>
        </a:spcAft>
        <a:defRPr sz="2400" u="none" kern="0" spc="0">
          <a:solidFill>
            <a:srgbClr val="FFFFFF"/>
          </a:solidFill>
          <a:latin typeface="Albany"/>
          <a:ea typeface="+mn-ea"/>
          <a:cs typeface="+mn-cs"/>
        </a:defRPr>
      </a:lvl3pPr>
      <a:lvl4pPr marL="1728000" indent="0" algn="l" defTabSz="914400" rtl="0" eaLnBrk="1" latinLnBrk="0" hangingPunct="1">
        <a:spcBef>
          <a:spcPts val="0"/>
        </a:spcBef>
        <a:spcAft>
          <a:spcPts val="567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4pPr>
      <a:lvl5pPr marL="2160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5pPr>
      <a:lvl6pPr marL="2592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6pPr>
      <a:lvl7pPr marL="3024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7pPr>
      <a:lvl8pPr marL="3456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8pPr>
      <a:lvl9pPr marL="3888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16363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6671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l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>
              <a:tabLst/>
            </a:pPr>
            <a:fld id="{11859447-1FF1-4571-A7A1-75F1CAF7F5D9}" type="datetime1">
              <a:rPr lang="en-US" sz="1400" dirty="0" smtClean="0"/>
              <a:t>9/21/14</a:t>
            </a:fld>
            <a:endParaRPr lang="en-US" sz="1400" dirty="0" smtClean="0"/>
          </a:p>
        </p:txBody>
      </p:sp>
      <p:sp>
        <p:nvSpPr>
          <p:cNvPr id="1636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7360" y="6671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ct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ctr">
              <a:tabLst/>
            </a:pPr>
            <a:endParaRPr dirty="0" smtClean="0"/>
          </a:p>
        </p:txBody>
      </p:sp>
      <p:sp>
        <p:nvSpPr>
          <p:cNvPr id="1636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7360" y="6671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r">
              <a:tabLst/>
            </a:pPr>
            <a:fld id="{763D1470-AB83-4C4C-B3B3-7F0C9DC8E8D6}" type="slidenum">
              <a:rPr lang="en-US" sz="1400" dirty="0" smtClean="0"/>
              <a:t>‹#›</a:t>
            </a:fld>
            <a:endParaRPr lang="en-US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buNone/>
        <a:defRPr sz="4100" kern="0">
          <a:solidFill>
            <a:srgbClr val="000080"/>
          </a:solidFill>
          <a:latin typeface="Thorndale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418"/>
        </a:spcAft>
        <a:defRPr sz="3200" u="none" kern="0">
          <a:solidFill>
            <a:srgbClr val="000000"/>
          </a:solidFill>
          <a:latin typeface="Thorndale"/>
          <a:ea typeface="+mn-ea"/>
          <a:cs typeface="+mn-cs"/>
        </a:defRPr>
      </a:lvl1pPr>
      <a:lvl2pPr marL="864000" indent="0" algn="l" defTabSz="914400" rtl="0" eaLnBrk="1" latinLnBrk="0" hangingPunct="1">
        <a:spcBef>
          <a:spcPts val="0"/>
        </a:spcBef>
        <a:spcAft>
          <a:spcPts val="1134"/>
        </a:spcAft>
        <a:defRPr sz="2800" u="none" kern="0" spc="0">
          <a:solidFill>
            <a:srgbClr val="000000"/>
          </a:solidFill>
          <a:latin typeface="Thorndale"/>
          <a:ea typeface="+mn-ea"/>
          <a:cs typeface="+mn-cs"/>
        </a:defRPr>
      </a:lvl2pPr>
      <a:lvl3pPr marL="1295640" indent="0" algn="l" defTabSz="914400" rtl="0" eaLnBrk="1" latinLnBrk="0" hangingPunct="1">
        <a:spcBef>
          <a:spcPts val="0"/>
        </a:spcBef>
        <a:spcAft>
          <a:spcPts val="851"/>
        </a:spcAft>
        <a:defRPr sz="2400" u="none" kern="0" spc="0">
          <a:solidFill>
            <a:srgbClr val="000000"/>
          </a:solidFill>
          <a:latin typeface="Thorndale"/>
          <a:ea typeface="+mn-ea"/>
          <a:cs typeface="+mn-cs"/>
        </a:defRPr>
      </a:lvl3pPr>
      <a:lvl4pPr marL="1728000" indent="0" algn="l" defTabSz="914400" rtl="0" eaLnBrk="1" latinLnBrk="0" hangingPunct="1">
        <a:spcBef>
          <a:spcPts val="0"/>
        </a:spcBef>
        <a:spcAft>
          <a:spcPts val="567"/>
        </a:spcAft>
        <a:defRPr sz="2000" u="none" kern="0" spc="0">
          <a:solidFill>
            <a:srgbClr val="000000"/>
          </a:solidFill>
          <a:latin typeface="Thorndale"/>
          <a:ea typeface="+mn-ea"/>
          <a:cs typeface="+mn-cs"/>
        </a:defRPr>
      </a:lvl4pPr>
      <a:lvl5pPr marL="2160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Thorndale"/>
          <a:ea typeface="+mn-ea"/>
          <a:cs typeface="+mn-cs"/>
        </a:defRPr>
      </a:lvl5pPr>
      <a:lvl6pPr marL="2592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Thorndale"/>
          <a:ea typeface="+mn-ea"/>
          <a:cs typeface="+mn-cs"/>
        </a:defRPr>
      </a:lvl6pPr>
      <a:lvl7pPr marL="3024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Thorndale"/>
          <a:ea typeface="+mn-ea"/>
          <a:cs typeface="+mn-cs"/>
        </a:defRPr>
      </a:lvl7pPr>
      <a:lvl8pPr marL="3456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Thorndale"/>
          <a:ea typeface="+mn-ea"/>
          <a:cs typeface="+mn-cs"/>
        </a:defRPr>
      </a:lvl8pPr>
      <a:lvl9pPr marL="3888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Thorndale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6225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792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16363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537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l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>
              <a:tabLst/>
            </a:pPr>
            <a:fld id="{11859447-1FF1-4571-A7A1-75F1CAF7F5D9}" type="datetime1">
              <a:rPr lang="en-US" sz="1400" dirty="0" smtClean="0"/>
              <a:t>9/21/14</a:t>
            </a:fld>
            <a:endParaRPr lang="en-US" sz="1400" dirty="0" smtClean="0"/>
          </a:p>
        </p:txBody>
      </p:sp>
      <p:sp>
        <p:nvSpPr>
          <p:cNvPr id="1636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7360" y="537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ct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ctr">
              <a:tabLst/>
            </a:pPr>
            <a:endParaRPr dirty="0" smtClean="0"/>
          </a:p>
        </p:txBody>
      </p:sp>
      <p:sp>
        <p:nvSpPr>
          <p:cNvPr id="1636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7360" y="537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r">
              <a:tabLst/>
            </a:pPr>
            <a:fld id="{763D1470-AB83-4C4C-B3B3-7F0C9DC8E8D6}" type="slidenum">
              <a:rPr lang="en-US" sz="1400" dirty="0" smtClean="0"/>
              <a:t>‹#›</a:t>
            </a:fld>
            <a:endParaRPr lang="en-US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buNone/>
        <a:defRPr sz="4100" b="1" kern="0">
          <a:solidFill>
            <a:srgbClr val="FFFFFF"/>
          </a:solidFill>
          <a:latin typeface="Albany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418"/>
        </a:spcAft>
        <a:defRPr sz="3200" u="none" kern="0">
          <a:solidFill>
            <a:srgbClr val="000000"/>
          </a:solidFill>
          <a:latin typeface="Albany"/>
          <a:ea typeface="+mn-ea"/>
          <a:cs typeface="+mn-cs"/>
        </a:defRPr>
      </a:lvl1pPr>
      <a:lvl2pPr marL="864000" indent="0" algn="l" defTabSz="914400" rtl="0" eaLnBrk="1" latinLnBrk="0" hangingPunct="1">
        <a:spcBef>
          <a:spcPts val="0"/>
        </a:spcBef>
        <a:spcAft>
          <a:spcPts val="1134"/>
        </a:spcAft>
        <a:defRPr sz="2800" u="none" kern="0" spc="0">
          <a:solidFill>
            <a:srgbClr val="000000"/>
          </a:solidFill>
          <a:latin typeface="Albany"/>
          <a:ea typeface="+mn-ea"/>
          <a:cs typeface="+mn-cs"/>
        </a:defRPr>
      </a:lvl2pPr>
      <a:lvl3pPr marL="1295640" indent="0" algn="l" defTabSz="914400" rtl="0" eaLnBrk="1" latinLnBrk="0" hangingPunct="1">
        <a:spcBef>
          <a:spcPts val="0"/>
        </a:spcBef>
        <a:spcAft>
          <a:spcPts val="851"/>
        </a:spcAft>
        <a:defRPr sz="2400" u="none" kern="0" spc="0">
          <a:solidFill>
            <a:srgbClr val="000000"/>
          </a:solidFill>
          <a:latin typeface="Albany"/>
          <a:ea typeface="+mn-ea"/>
          <a:cs typeface="+mn-cs"/>
        </a:defRPr>
      </a:lvl3pPr>
      <a:lvl4pPr marL="1728000" indent="0" algn="l" defTabSz="914400" rtl="0" eaLnBrk="1" latinLnBrk="0" hangingPunct="1">
        <a:spcBef>
          <a:spcPts val="0"/>
        </a:spcBef>
        <a:spcAft>
          <a:spcPts val="567"/>
        </a:spcAft>
        <a:defRPr sz="2000" u="none" kern="0" spc="0">
          <a:solidFill>
            <a:srgbClr val="000000"/>
          </a:solidFill>
          <a:latin typeface="Albany"/>
          <a:ea typeface="+mn-ea"/>
          <a:cs typeface="+mn-cs"/>
        </a:defRPr>
      </a:lvl4pPr>
      <a:lvl5pPr marL="2160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lbany"/>
          <a:ea typeface="+mn-ea"/>
          <a:cs typeface="+mn-cs"/>
        </a:defRPr>
      </a:lvl5pPr>
      <a:lvl6pPr marL="2592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lbany"/>
          <a:ea typeface="+mn-ea"/>
          <a:cs typeface="+mn-cs"/>
        </a:defRPr>
      </a:lvl6pPr>
      <a:lvl7pPr marL="3024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lbany"/>
          <a:ea typeface="+mn-ea"/>
          <a:cs typeface="+mn-cs"/>
        </a:defRPr>
      </a:lvl7pPr>
      <a:lvl8pPr marL="3456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lbany"/>
          <a:ea typeface="+mn-ea"/>
          <a:cs typeface="+mn-cs"/>
        </a:defRPr>
      </a:lvl8pPr>
      <a:lvl9pPr marL="3888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lbany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16363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l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>
              <a:tabLst/>
            </a:pPr>
            <a:fld id="{11859447-1FF1-4571-A7A1-75F1CAF7F5D9}" type="datetime1">
              <a:rPr lang="en-US" sz="1400" dirty="0" smtClean="0"/>
              <a:t>9/21/14</a:t>
            </a:fld>
            <a:endParaRPr lang="en-US" sz="1400" dirty="0" smtClean="0"/>
          </a:p>
        </p:txBody>
      </p:sp>
      <p:sp>
        <p:nvSpPr>
          <p:cNvPr id="1636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ct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ctr">
              <a:tabLst/>
            </a:pPr>
            <a:endParaRPr dirty="0" smtClean="0"/>
          </a:p>
        </p:txBody>
      </p:sp>
      <p:sp>
        <p:nvSpPr>
          <p:cNvPr id="1636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r">
              <a:tabLst/>
            </a:pPr>
            <a:fld id="{763D1470-AB83-4C4C-B3B3-7F0C9DC8E8D6}" type="slidenum">
              <a:rPr lang="en-US" sz="1400" dirty="0" smtClean="0"/>
              <a:t>‹#›</a:t>
            </a:fld>
            <a:endParaRPr lang="en-US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80" r:id="rId12"/>
    <p:sldLayoutId id="2147483781" r:id="rId13"/>
  </p:sldLayoutIdLst>
  <p:txStyles>
    <p:titleStyle>
      <a:lvl1pPr algn="ctr" defTabSz="914400" rtl="0" eaLnBrk="1" latinLnBrk="0" hangingPunct="1">
        <a:buNone/>
        <a:defRPr sz="4100" b="1" i="1" kern="0">
          <a:solidFill>
            <a:srgbClr val="FFFFFF"/>
          </a:solidFill>
          <a:latin typeface="Thorndale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418"/>
        </a:spcAft>
        <a:defRPr sz="3200" u="none" kern="0">
          <a:solidFill>
            <a:srgbClr val="FFFFFF"/>
          </a:solidFill>
          <a:latin typeface="Thorndale"/>
          <a:ea typeface="+mn-ea"/>
          <a:cs typeface="+mn-cs"/>
        </a:defRPr>
      </a:lvl1pPr>
      <a:lvl2pPr marL="864000" indent="0" algn="l" defTabSz="914400" rtl="0" eaLnBrk="1" latinLnBrk="0" hangingPunct="1">
        <a:spcBef>
          <a:spcPts val="0"/>
        </a:spcBef>
        <a:spcAft>
          <a:spcPts val="1134"/>
        </a:spcAft>
        <a:defRPr sz="2800" u="none" kern="0" spc="0">
          <a:solidFill>
            <a:srgbClr val="FFFFFF"/>
          </a:solidFill>
          <a:latin typeface="Thorndale"/>
          <a:ea typeface="+mn-ea"/>
          <a:cs typeface="+mn-cs"/>
        </a:defRPr>
      </a:lvl2pPr>
      <a:lvl3pPr marL="1295640" indent="0" algn="l" defTabSz="914400" rtl="0" eaLnBrk="1" latinLnBrk="0" hangingPunct="1">
        <a:spcBef>
          <a:spcPts val="0"/>
        </a:spcBef>
        <a:spcAft>
          <a:spcPts val="851"/>
        </a:spcAft>
        <a:defRPr sz="2400" u="none" kern="0" spc="0">
          <a:solidFill>
            <a:srgbClr val="FFFFFF"/>
          </a:solidFill>
          <a:latin typeface="Thorndale"/>
          <a:ea typeface="+mn-ea"/>
          <a:cs typeface="+mn-cs"/>
        </a:defRPr>
      </a:lvl3pPr>
      <a:lvl4pPr marL="1728000" indent="0" algn="l" defTabSz="914400" rtl="0" eaLnBrk="1" latinLnBrk="0" hangingPunct="1">
        <a:spcBef>
          <a:spcPts val="0"/>
        </a:spcBef>
        <a:spcAft>
          <a:spcPts val="567"/>
        </a:spcAft>
        <a:defRPr sz="2000" u="none" kern="0" spc="0">
          <a:solidFill>
            <a:srgbClr val="FFFFFF"/>
          </a:solidFill>
          <a:latin typeface="Thorndale"/>
          <a:ea typeface="+mn-ea"/>
          <a:cs typeface="+mn-cs"/>
        </a:defRPr>
      </a:lvl4pPr>
      <a:lvl5pPr marL="2160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Thorndale"/>
          <a:ea typeface="+mn-ea"/>
          <a:cs typeface="+mn-cs"/>
        </a:defRPr>
      </a:lvl5pPr>
      <a:lvl6pPr marL="2592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Thorndale"/>
          <a:ea typeface="+mn-ea"/>
          <a:cs typeface="+mn-cs"/>
        </a:defRPr>
      </a:lvl6pPr>
      <a:lvl7pPr marL="3024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Thorndale"/>
          <a:ea typeface="+mn-ea"/>
          <a:cs typeface="+mn-cs"/>
        </a:defRPr>
      </a:lvl7pPr>
      <a:lvl8pPr marL="3456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Thorndale"/>
          <a:ea typeface="+mn-ea"/>
          <a:cs typeface="+mn-cs"/>
        </a:defRPr>
      </a:lvl8pPr>
      <a:lvl9pPr marL="3888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Thorndale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48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00" y="1913040"/>
            <a:ext cx="867600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16363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l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>
              <a:tabLst/>
            </a:pPr>
            <a:fld id="{11859447-1FF1-4571-A7A1-75F1CAF7F5D9}" type="datetime1">
              <a:rPr lang="en-US" sz="1400" dirty="0" smtClean="0"/>
              <a:t>9/21/14</a:t>
            </a:fld>
            <a:endParaRPr lang="en-US" sz="1400" dirty="0" smtClean="0"/>
          </a:p>
        </p:txBody>
      </p:sp>
      <p:sp>
        <p:nvSpPr>
          <p:cNvPr id="1636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1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ct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ctr">
              <a:tabLst/>
            </a:pPr>
            <a:endParaRPr dirty="0" smtClean="0"/>
          </a:p>
        </p:txBody>
      </p:sp>
      <p:sp>
        <p:nvSpPr>
          <p:cNvPr id="1636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r">
              <a:tabLst/>
            </a:pPr>
            <a:fld id="{763D1470-AB83-4C4C-B3B3-7F0C9DC8E8D6}" type="slidenum">
              <a:rPr lang="en-US" sz="1400" dirty="0" smtClean="0"/>
              <a:t>‹#›</a:t>
            </a:fld>
            <a:endParaRPr lang="en-US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buNone/>
        <a:defRPr sz="4100" kern="0">
          <a:solidFill>
            <a:srgbClr val="000000"/>
          </a:solidFill>
          <a:latin typeface="Albany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418"/>
        </a:spcAft>
        <a:defRPr sz="3200" u="none" kern="0">
          <a:solidFill>
            <a:srgbClr val="000000"/>
          </a:solidFill>
          <a:latin typeface="Thorndale"/>
          <a:ea typeface="+mn-ea"/>
          <a:cs typeface="+mn-cs"/>
        </a:defRPr>
      </a:lvl1pPr>
      <a:lvl2pPr marL="864000" indent="0" algn="l" defTabSz="914400" rtl="0" eaLnBrk="1" latinLnBrk="0" hangingPunct="1">
        <a:spcBef>
          <a:spcPts val="0"/>
        </a:spcBef>
        <a:spcAft>
          <a:spcPts val="1134"/>
        </a:spcAft>
        <a:defRPr sz="2800" u="none" kern="0" spc="0">
          <a:solidFill>
            <a:srgbClr val="000000"/>
          </a:solidFill>
          <a:latin typeface="Thorndale"/>
          <a:ea typeface="+mn-ea"/>
          <a:cs typeface="+mn-cs"/>
        </a:defRPr>
      </a:lvl2pPr>
      <a:lvl3pPr marL="1295640" indent="0" algn="l" defTabSz="914400" rtl="0" eaLnBrk="1" latinLnBrk="0" hangingPunct="1">
        <a:spcBef>
          <a:spcPts val="0"/>
        </a:spcBef>
        <a:spcAft>
          <a:spcPts val="851"/>
        </a:spcAft>
        <a:defRPr sz="2400" u="none" kern="0" spc="0">
          <a:solidFill>
            <a:srgbClr val="000000"/>
          </a:solidFill>
          <a:latin typeface="Thorndale"/>
          <a:ea typeface="+mn-ea"/>
          <a:cs typeface="+mn-cs"/>
        </a:defRPr>
      </a:lvl3pPr>
      <a:lvl4pPr marL="1728000" indent="0" algn="l" defTabSz="914400" rtl="0" eaLnBrk="1" latinLnBrk="0" hangingPunct="1">
        <a:spcBef>
          <a:spcPts val="0"/>
        </a:spcBef>
        <a:spcAft>
          <a:spcPts val="567"/>
        </a:spcAft>
        <a:defRPr sz="2000" u="none" kern="0" spc="0">
          <a:solidFill>
            <a:srgbClr val="000000"/>
          </a:solidFill>
          <a:latin typeface="Thorndale"/>
          <a:ea typeface="+mn-ea"/>
          <a:cs typeface="+mn-cs"/>
        </a:defRPr>
      </a:lvl4pPr>
      <a:lvl5pPr marL="2160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Thorndale"/>
          <a:ea typeface="+mn-ea"/>
          <a:cs typeface="+mn-cs"/>
        </a:defRPr>
      </a:lvl5pPr>
      <a:lvl6pPr marL="2592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Thorndale"/>
          <a:ea typeface="+mn-ea"/>
          <a:cs typeface="+mn-cs"/>
        </a:defRPr>
      </a:lvl6pPr>
      <a:lvl7pPr marL="3024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Thorndale"/>
          <a:ea typeface="+mn-ea"/>
          <a:cs typeface="+mn-cs"/>
        </a:defRPr>
      </a:lvl7pPr>
      <a:lvl8pPr marL="3456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Thorndale"/>
          <a:ea typeface="+mn-ea"/>
          <a:cs typeface="+mn-cs"/>
        </a:defRPr>
      </a:lvl8pPr>
      <a:lvl9pPr marL="3888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Thorndale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7.png"/><Relationship Id="rId3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4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6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4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hyperlink" Target="http://www.jstatsoft.org/v40/i01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 Fundamentals for Analytics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Kuruzovich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6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apply functions to vectors</a:t>
            </a:r>
            <a:endParaRPr lang="en-US" dirty="0"/>
          </a:p>
        </p:txBody>
      </p:sp>
      <p:pic>
        <p:nvPicPr>
          <p:cNvPr id="6" name="Picture 5" descr="Screen Shot 2013-10-07 at 11.05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2" y="3017837"/>
            <a:ext cx="9652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0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Combining Boolean with other vectors can be used for filtering</a:t>
            </a:r>
            <a:endParaRPr lang="en-US" dirty="0"/>
          </a:p>
        </p:txBody>
      </p:sp>
      <p:pic>
        <p:nvPicPr>
          <p:cNvPr id="4" name="Picture 3" descr="Screen Shot 2013-10-07 at 10.57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" y="3170237"/>
            <a:ext cx="7518400" cy="1498600"/>
          </a:xfrm>
          <a:prstGeom prst="rect">
            <a:avLst/>
          </a:prstGeom>
        </p:spPr>
      </p:pic>
      <p:pic>
        <p:nvPicPr>
          <p:cNvPr id="5" name="Picture 4" descr="Screen Shot 2013-10-07 at 11.09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1437"/>
            <a:ext cx="10080625" cy="220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1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pic>
        <p:nvPicPr>
          <p:cNvPr id="4" name="Content Placeholder 3" descr="Screen Shot 2013-10-07 at 11.10.2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112" b="-16112"/>
          <a:stretch>
            <a:fillRect/>
          </a:stretch>
        </p:blipFill>
        <p:spPr>
          <a:xfrm>
            <a:off x="544512" y="2789237"/>
            <a:ext cx="9071640" cy="438444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96912" y="1493837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418"/>
              </a:spcAft>
              <a:defRPr sz="3200" u="none" kern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1pPr>
            <a:lvl2pPr marL="864000" indent="0" algn="l" defTabSz="914400" rtl="0" eaLnBrk="1" latinLnBrk="0" hangingPunct="1">
              <a:spcBef>
                <a:spcPts val="0"/>
              </a:spcBef>
              <a:spcAft>
                <a:spcPts val="1134"/>
              </a:spcAft>
              <a:defRPr sz="28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2pPr>
            <a:lvl3pPr marL="1295640" indent="0" algn="l" defTabSz="914400" rtl="0" eaLnBrk="1" latinLnBrk="0" hangingPunct="1">
              <a:spcBef>
                <a:spcPts val="0"/>
              </a:spcBef>
              <a:spcAft>
                <a:spcPts val="851"/>
              </a:spcAft>
              <a:defRPr sz="24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3pPr>
            <a:lvl4pPr marL="1728000" indent="0" algn="l" defTabSz="914400" rtl="0" eaLnBrk="1" latinLnBrk="0" hangingPunct="1">
              <a:spcBef>
                <a:spcPts val="0"/>
              </a:spcBef>
              <a:spcAft>
                <a:spcPts val="567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4pPr>
            <a:lvl5pPr marL="2160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5pPr>
            <a:lvl6pPr marL="2592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6pPr>
            <a:lvl7pPr marL="3024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7pPr>
            <a:lvl8pPr marL="3456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8pPr>
            <a:lvl9pPr marL="3888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9pPr>
          </a:lstStyle>
          <a:p>
            <a:r>
              <a:rPr lang="en-US" dirty="0" smtClean="0"/>
              <a:t>Often it is very useful to apply a function on an entire vector at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9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Matrix is similar to a vector, but in 2 dimensions</a:t>
            </a:r>
          </a:p>
          <a:p>
            <a:r>
              <a:rPr lang="en-US" dirty="0" err="1" smtClean="0"/>
              <a:t>matrixname</a:t>
            </a:r>
            <a:r>
              <a:rPr lang="en-US" dirty="0" smtClean="0"/>
              <a:t>[row, column]</a:t>
            </a:r>
            <a:endParaRPr lang="en-US" dirty="0"/>
          </a:p>
        </p:txBody>
      </p:sp>
      <p:pic>
        <p:nvPicPr>
          <p:cNvPr id="4" name="Picture 3" descr="Screen Shot 2013-10-07 at 11.56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2" y="3322637"/>
            <a:ext cx="851498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68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417637"/>
            <a:ext cx="9071640" cy="438444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matrix must be of all one data type.  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 data frame is more flexible and can have multiple data types, so usually we will use data frames.</a:t>
            </a:r>
            <a:endParaRPr lang="en-US" dirty="0"/>
          </a:p>
        </p:txBody>
      </p:sp>
      <p:pic>
        <p:nvPicPr>
          <p:cNvPr id="4" name="Picture 3" descr="Screen Shot 2013-10-07 at 11.58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12" y="3673475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95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Files/Scripts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working with data, it is relevant to understand the consoles current working directory, where it is looking for files</a:t>
            </a:r>
            <a:endParaRPr lang="en-US" dirty="0"/>
          </a:p>
        </p:txBody>
      </p:sp>
      <p:pic>
        <p:nvPicPr>
          <p:cNvPr id="6" name="Picture 5" descr="Screen Shot 2013-10-07 at 12.01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" y="4008437"/>
            <a:ext cx="1001504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0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This was pulled from a database download, so had to specify the </a:t>
            </a:r>
            <a:r>
              <a:rPr lang="en-US" dirty="0" err="1" smtClean="0"/>
              <a:t>na.strings</a:t>
            </a:r>
            <a:endParaRPr lang="en-US" dirty="0"/>
          </a:p>
          <a:p>
            <a:r>
              <a:rPr lang="en-US" dirty="0" smtClean="0"/>
              <a:t>Because working directory is specified, no need to indicate full path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3-10-07 at 12.17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5637"/>
            <a:ext cx="10080625" cy="156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6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Data</a:t>
            </a:r>
            <a:endParaRPr lang="en-US" dirty="0"/>
          </a:p>
        </p:txBody>
      </p:sp>
      <p:pic>
        <p:nvPicPr>
          <p:cNvPr id="4" name="Content Placeholder 3" descr="Screen Shot 2013-10-07 at 12.19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43" b="-20543"/>
          <a:stretch>
            <a:fillRect/>
          </a:stretch>
        </p:blipFill>
        <p:spPr>
          <a:xfrm>
            <a:off x="239712" y="1798637"/>
            <a:ext cx="9413112" cy="4549478"/>
          </a:xfrm>
        </p:spPr>
      </p:pic>
    </p:spTree>
    <p:extLst>
      <p:ext uri="{BB962C8B-B14F-4D97-AF65-F5344CB8AC3E}">
        <p14:creationId xmlns:p14="http://schemas.microsoft.com/office/powerpoint/2010/main" val="876594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and “Dummy Variables”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 correspond with different groups or categories</a:t>
            </a:r>
            <a:endParaRPr lang="en-US" dirty="0"/>
          </a:p>
        </p:txBody>
      </p:sp>
      <p:pic>
        <p:nvPicPr>
          <p:cNvPr id="5" name="Picture 4" descr="Screen Shot 2013-10-07 at 12.28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3398837"/>
            <a:ext cx="84074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8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Dummy Coding</a:t>
            </a:r>
            <a:r>
              <a:rPr lang="en-US" dirty="0" smtClean="0">
                <a:latin typeface="Tahoma" charset="0"/>
              </a:rPr>
              <a:t>/R</a:t>
            </a:r>
            <a:endParaRPr lang="en-US" dirty="0">
              <a:latin typeface="Tahoma" charset="0"/>
            </a:endParaRPr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R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takes care of the process of dummy coding variables automatically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Dummy coding is necessary for categorical and (usually) ordinal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Assigns a binary indicator (dummy variable) to indicate group membership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For </a:t>
            </a:r>
            <a:r>
              <a:rPr lang="en-US" b="1" dirty="0">
                <a:latin typeface="Tahoma" charset="0"/>
              </a:rPr>
              <a:t>n exclusive categories</a:t>
            </a:r>
            <a:r>
              <a:rPr lang="en-US" dirty="0">
                <a:latin typeface="Tahoma" charset="0"/>
              </a:rPr>
              <a:t> (i.e., you can only be member of 1  category), </a:t>
            </a:r>
            <a:r>
              <a:rPr lang="en-US" b="1" dirty="0">
                <a:latin typeface="Tahoma" charset="0"/>
              </a:rPr>
              <a:t>you need n-1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64057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Class Wiki</a:t>
            </a:r>
          </a:p>
          <a:p>
            <a:r>
              <a:rPr lang="en-US" dirty="0" smtClean="0"/>
              <a:t>Be sure to update with project you have selected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77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Dummy Coding Example</a:t>
            </a:r>
          </a:p>
        </p:txBody>
      </p:sp>
      <p:graphicFrame>
        <p:nvGraphicFramePr>
          <p:cNvPr id="13158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471979"/>
              </p:ext>
            </p:extLst>
          </p:nvPr>
        </p:nvGraphicFramePr>
        <p:xfrm>
          <a:off x="504032" y="2183907"/>
          <a:ext cx="5442837" cy="4989034"/>
        </p:xfrm>
        <a:graphic>
          <a:graphicData uri="http://schemas.openxmlformats.org/drawingml/2006/table">
            <a:tbl>
              <a:tblPr/>
              <a:tblGrid>
                <a:gridCol w="1814863"/>
                <a:gridCol w="1814862"/>
                <a:gridCol w="1813112"/>
              </a:tblGrid>
              <a:tr h="7139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Color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C1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C2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Red 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39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Blue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22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Red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39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Yellow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Yellow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39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Blue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….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….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716712" y="2255837"/>
            <a:ext cx="2209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Here 3 colors are coded into 2 dummy variables, which then can be incorporated into a regression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1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Changing Data Type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Subseting</a:t>
            </a:r>
            <a:r>
              <a:rPr lang="en-US" dirty="0" smtClean="0"/>
              <a:t> Data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Recoding </a:t>
            </a:r>
            <a:r>
              <a:rPr lang="en-US" dirty="0" smtClean="0"/>
              <a:t>Data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Calculating new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52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Recoding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necessary to change type of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creen Shot 2013-10-07 at 12.44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" y="2789237"/>
            <a:ext cx="10080625" cy="41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91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Recoding Data</a:t>
            </a:r>
            <a:endParaRPr lang="en-US" dirty="0"/>
          </a:p>
        </p:txBody>
      </p:sp>
      <p:pic>
        <p:nvPicPr>
          <p:cNvPr id="4" name="Content Placeholder 3" descr="Screen Shot 2013-10-07 at 12.45.5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92" b="-28492"/>
          <a:stretch>
            <a:fillRect/>
          </a:stretch>
        </p:blipFill>
        <p:spPr>
          <a:xfrm>
            <a:off x="0" y="2179637"/>
            <a:ext cx="9993935" cy="4830197"/>
          </a:xfrm>
        </p:spPr>
      </p:pic>
      <p:sp>
        <p:nvSpPr>
          <p:cNvPr id="5" name="TextBox 4"/>
          <p:cNvSpPr txBox="1"/>
          <p:nvPr/>
        </p:nvSpPr>
        <p:spPr>
          <a:xfrm>
            <a:off x="544512" y="1646237"/>
            <a:ext cx="95361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FFFF"/>
                </a:solidFill>
              </a:rPr>
              <a:t>When working with time series data, dates must be specified as dates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512" y="6113125"/>
            <a:ext cx="95361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FFFF"/>
                </a:solidFill>
              </a:rPr>
              <a:t>How would you add the recoded date to the data frame?</a:t>
            </a:r>
            <a:endParaRPr 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09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Recoding Data </a:t>
            </a:r>
            <a:endParaRPr lang="en-US" dirty="0"/>
          </a:p>
        </p:txBody>
      </p:sp>
      <p:pic>
        <p:nvPicPr>
          <p:cNvPr id="4" name="Content Placeholder 3" descr="Screen Shot 2013-10-07 at 12.49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084" b="-550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95057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Data</a:t>
            </a:r>
            <a:endParaRPr lang="en-US" dirty="0"/>
          </a:p>
        </p:txBody>
      </p:sp>
      <p:pic>
        <p:nvPicPr>
          <p:cNvPr id="4" name="Content Placeholder 3" descr="Screen Shot 2013-10-07 at 12.57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43" b="-6443"/>
          <a:stretch>
            <a:fillRect/>
          </a:stretch>
        </p:blipFill>
        <p:spPr>
          <a:xfrm>
            <a:off x="468312" y="2636837"/>
            <a:ext cx="9071640" cy="4384440"/>
          </a:xfr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418"/>
              </a:spcAft>
              <a:defRPr sz="3200" u="none" kern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1pPr>
            <a:lvl2pPr marL="864000" indent="0" algn="l" defTabSz="914400" rtl="0" eaLnBrk="1" latinLnBrk="0" hangingPunct="1">
              <a:spcBef>
                <a:spcPts val="0"/>
              </a:spcBef>
              <a:spcAft>
                <a:spcPts val="1134"/>
              </a:spcAft>
              <a:defRPr sz="28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2pPr>
            <a:lvl3pPr marL="1295640" indent="0" algn="l" defTabSz="914400" rtl="0" eaLnBrk="1" latinLnBrk="0" hangingPunct="1">
              <a:spcBef>
                <a:spcPts val="0"/>
              </a:spcBef>
              <a:spcAft>
                <a:spcPts val="851"/>
              </a:spcAft>
              <a:defRPr sz="24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3pPr>
            <a:lvl4pPr marL="1728000" indent="0" algn="l" defTabSz="914400" rtl="0" eaLnBrk="1" latinLnBrk="0" hangingPunct="1">
              <a:spcBef>
                <a:spcPts val="0"/>
              </a:spcBef>
              <a:spcAft>
                <a:spcPts val="567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4pPr>
            <a:lvl5pPr marL="2160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5pPr>
            <a:lvl6pPr marL="2592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6pPr>
            <a:lvl7pPr marL="3024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7pPr>
            <a:lvl8pPr marL="3456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8pPr>
            <a:lvl9pPr marL="3888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9pPr>
          </a:lstStyle>
          <a:p>
            <a:r>
              <a:rPr lang="en-US" dirty="0" smtClean="0"/>
              <a:t>Subset enables selection of specific rows and columns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69112" y="400843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 </a:t>
            </a:r>
            <a:r>
              <a:rPr lang="en-US" dirty="0" smtClean="0">
                <a:solidFill>
                  <a:srgbClr val="FF0000"/>
                </a:solidFill>
              </a:rPr>
              <a:t>ROWS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1912" y="614203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Columns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70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Recoding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we need to recode data -&gt; Making one variable from another</a:t>
            </a:r>
            <a:endParaRPr lang="en-US" dirty="0"/>
          </a:p>
        </p:txBody>
      </p:sp>
      <p:pic>
        <p:nvPicPr>
          <p:cNvPr id="9" name="Picture 8" descr="Screen Shot 2013-10-07 at 1.37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" y="3259302"/>
            <a:ext cx="10080625" cy="4313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27825" y="3595172"/>
            <a:ext cx="2624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Loops (Recoding data)</a:t>
            </a:r>
          </a:p>
        </p:txBody>
      </p:sp>
    </p:spTree>
    <p:extLst>
      <p:ext uri="{BB962C8B-B14F-4D97-AF65-F5344CB8AC3E}">
        <p14:creationId xmlns:p14="http://schemas.microsoft.com/office/powerpoint/2010/main" val="2035063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do calculations either by fully specifying the variables with the data frame or by using the “with” command</a:t>
            </a:r>
            <a:endParaRPr lang="en-US" dirty="0"/>
          </a:p>
        </p:txBody>
      </p:sp>
      <p:pic>
        <p:nvPicPr>
          <p:cNvPr id="4" name="Picture 3" descr="Screen Shot 2013-10-07 at 2.23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6037"/>
            <a:ext cx="10080625" cy="264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98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Recoding Multiple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“with” can calculate one variable while “within” can calculate multiple variables. </a:t>
            </a:r>
            <a:endParaRPr lang="en-US" dirty="0"/>
          </a:p>
        </p:txBody>
      </p:sp>
      <p:pic>
        <p:nvPicPr>
          <p:cNvPr id="4" name="Picture 3" descr="Screen Shot 2013-10-07 at 2.25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398837"/>
            <a:ext cx="9596549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missing values can be quite important, and “why” they are missing should be investigated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712" y="3703637"/>
            <a:ext cx="2209800" cy="1447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Happy?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430712" y="3322637"/>
            <a:ext cx="2209800" cy="1447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Fill Out Satisfaction Survey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430712" y="5684837"/>
            <a:ext cx="2209800" cy="1447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Skip Satisfaction Survey</a:t>
            </a:r>
            <a:endParaRPr lang="en-US" sz="32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2449512" y="4046537"/>
            <a:ext cx="19812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449512" y="4427537"/>
            <a:ext cx="1981200" cy="1981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21512" y="3398837"/>
            <a:ext cx="26670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In this case the reason why the values are missing may lead to a bias in the results.  This is known as selection bias.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3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RSTUDIO</a:t>
            </a:r>
            <a:endParaRPr lang="en-US" dirty="0"/>
          </a:p>
        </p:txBody>
      </p:sp>
      <p:pic>
        <p:nvPicPr>
          <p:cNvPr id="4" name="Content Placeholder 3" descr="Screen Shot 2013-10-02 at 12.22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6" b="6886"/>
          <a:stretch>
            <a:fillRect/>
          </a:stretch>
        </p:blipFill>
        <p:spPr>
          <a:xfrm>
            <a:off x="468312" y="2484437"/>
            <a:ext cx="9386964" cy="4536840"/>
          </a:xfrm>
        </p:spPr>
      </p:pic>
      <p:sp>
        <p:nvSpPr>
          <p:cNvPr id="5" name="TextBox 4"/>
          <p:cNvSpPr txBox="1"/>
          <p:nvPr/>
        </p:nvSpPr>
        <p:spPr>
          <a:xfrm>
            <a:off x="2906712" y="309403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Scripts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9112" y="355123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</a:rPr>
              <a:t>RObjects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1512" y="614203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Console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0912" y="5532437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Browser/Plot/Help/Packages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6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Missing Values</a:t>
            </a:r>
          </a:p>
        </p:txBody>
      </p:sp>
      <p:pic>
        <p:nvPicPr>
          <p:cNvPr id="4" name="Content Placeholder 3" descr="Screen Shot 2013-10-07 at 2.32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191" b="-36191"/>
          <a:stretch>
            <a:fillRect/>
          </a:stretch>
        </p:blipFill>
        <p:spPr>
          <a:xfrm>
            <a:off x="544512" y="1722437"/>
            <a:ext cx="9071640" cy="4384440"/>
          </a:xfrm>
        </p:spPr>
      </p:pic>
    </p:spTree>
    <p:extLst>
      <p:ext uri="{BB962C8B-B14F-4D97-AF65-F5344CB8AC3E}">
        <p14:creationId xmlns:p14="http://schemas.microsoft.com/office/powerpoint/2010/main" val="3176168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times data must be aggregated so that it can be included in an analysis</a:t>
            </a:r>
          </a:p>
          <a:p>
            <a:r>
              <a:rPr lang="en-US" dirty="0" smtClean="0"/>
              <a:t>(SQL -&gt; Group by)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85" y="3779837"/>
            <a:ext cx="5029200" cy="129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TEAM LEVEL DATA (team year)</a:t>
            </a:r>
          </a:p>
          <a:p>
            <a:pPr algn="ctr"/>
            <a:r>
              <a:rPr lang="en-US" sz="2400" dirty="0" smtClean="0"/>
              <a:t>(WINS, PLAYOFFS, ATTENDENCE) 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68913" y="6065837"/>
            <a:ext cx="4811712" cy="129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PLAYER LEVEL DATA</a:t>
            </a:r>
          </a:p>
          <a:p>
            <a:pPr algn="ctr"/>
            <a:r>
              <a:rPr lang="en-US" sz="2400" dirty="0" smtClean="0"/>
              <a:t>(AVG, OBP, SLG ) 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8912" y="5456237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Aggregate()/</a:t>
            </a:r>
            <a:r>
              <a:rPr lang="en-US" dirty="0" err="1" smtClean="0">
                <a:solidFill>
                  <a:schemeClr val="bg1"/>
                </a:solidFill>
              </a:rPr>
              <a:t>ddply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8913" y="3779837"/>
            <a:ext cx="4811712" cy="129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AVG PLAYER by (team/year)</a:t>
            </a:r>
          </a:p>
          <a:p>
            <a:pPr algn="ctr"/>
            <a:r>
              <a:rPr lang="en-US" sz="2800" dirty="0" smtClean="0"/>
              <a:t> </a:t>
            </a:r>
            <a:r>
              <a:rPr lang="en-US" sz="2400" dirty="0" smtClean="0"/>
              <a:t>(mean(AVG, OBP, SLG) ) 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5" idx="0"/>
            <a:endCxn id="7" idx="2"/>
          </p:cNvCxnSpPr>
          <p:nvPr/>
        </p:nvCxnSpPr>
        <p:spPr>
          <a:xfrm flipV="1">
            <a:off x="7674769" y="5075237"/>
            <a:ext cx="0" cy="990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323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pic>
        <p:nvPicPr>
          <p:cNvPr id="4" name="Content Placeholder 3" descr="Screen Shot 2013-10-07 at 3.17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207" b="-102207"/>
          <a:stretch>
            <a:fillRect/>
          </a:stretch>
        </p:blipFill>
        <p:spPr>
          <a:xfrm>
            <a:off x="315912" y="2027237"/>
            <a:ext cx="9363288" cy="4525397"/>
          </a:xfrm>
        </p:spPr>
      </p:pic>
      <p:sp>
        <p:nvSpPr>
          <p:cNvPr id="5" name="TextBox 4"/>
          <p:cNvSpPr txBox="1"/>
          <p:nvPr/>
        </p:nvSpPr>
        <p:spPr>
          <a:xfrm>
            <a:off x="849312" y="2179637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Notice how we are specifying columns using specifically using 3:4 (this is W/L) 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09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10-07 at 3.22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2" y="2484437"/>
            <a:ext cx="7835900" cy="485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standard function: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512" y="3475037"/>
            <a:ext cx="3429000" cy="127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81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Data</a:t>
            </a:r>
            <a:endParaRPr lang="en-US" dirty="0"/>
          </a:p>
        </p:txBody>
      </p:sp>
      <p:pic>
        <p:nvPicPr>
          <p:cNvPr id="4" name="Content Placeholder 3" descr="Screen Shot 2013-10-07 at 3.23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599" b="-26599"/>
          <a:stretch>
            <a:fillRect/>
          </a:stretch>
        </p:blipFill>
        <p:spPr>
          <a:xfrm>
            <a:off x="-1" y="1951037"/>
            <a:ext cx="9859949" cy="4765440"/>
          </a:xfrm>
        </p:spPr>
      </p:pic>
    </p:spTree>
    <p:extLst>
      <p:ext uri="{BB962C8B-B14F-4D97-AF65-F5344CB8AC3E}">
        <p14:creationId xmlns:p14="http://schemas.microsoft.com/office/powerpoint/2010/main" val="1802554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Datasets</a:t>
            </a:r>
            <a:endParaRPr lang="en-US" dirty="0"/>
          </a:p>
        </p:txBody>
      </p:sp>
      <p:pic>
        <p:nvPicPr>
          <p:cNvPr id="4" name="Content Placeholder 3" descr="Screen Shot 2013-10-07 at 3.28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01" r="-1490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535112" y="6675437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Inner or Natural Join (only intersection)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722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Datasets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5112" y="6675437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FULL Outer Join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3" name="Picture 2" descr="Screen Shot 2013-10-07 at 3.30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12" y="1646237"/>
            <a:ext cx="6477000" cy="44831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19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Datasets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5112" y="6370637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Left Outer Join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Screen Shot 2013-10-07 at 3.30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58" r="-19358"/>
          <a:stretch>
            <a:fillRect/>
          </a:stretch>
        </p:blipFill>
        <p:spPr>
          <a:xfrm>
            <a:off x="468312" y="1722437"/>
            <a:ext cx="9071640" cy="4384440"/>
          </a:xfrm>
        </p:spPr>
      </p:pic>
    </p:spTree>
    <p:extLst>
      <p:ext uri="{BB962C8B-B14F-4D97-AF65-F5344CB8AC3E}">
        <p14:creationId xmlns:p14="http://schemas.microsoft.com/office/powerpoint/2010/main" val="853130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= Merge</a:t>
            </a:r>
            <a:endParaRPr lang="en-US" dirty="0"/>
          </a:p>
        </p:txBody>
      </p:sp>
      <p:pic>
        <p:nvPicPr>
          <p:cNvPr id="4" name="Picture 3" descr="Screen Shot 2013-10-07 at 3.58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4437"/>
            <a:ext cx="100457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82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Loops (Recoding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saying that if you are using for loops in R, you are doing something wrong.  Why?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There is probably a function to do what you need to do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For loops will be much slower</a:t>
            </a:r>
          </a:p>
          <a:p>
            <a:r>
              <a:rPr lang="en-US" dirty="0" smtClean="0"/>
              <a:t>However, for small/moderate size data they can be very effective and easy for beginning programmer to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9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Always work in a script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Highlight just a few lines and run those when debugging, writing code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Double click on objects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When not sure, try </a:t>
            </a:r>
            <a:r>
              <a:rPr lang="en-US" dirty="0" err="1" smtClean="0"/>
              <a:t>gui</a:t>
            </a:r>
            <a:r>
              <a:rPr lang="en-US" dirty="0" smtClean="0"/>
              <a:t> menu (</a:t>
            </a:r>
            <a:r>
              <a:rPr lang="en-US" dirty="0" err="1" smtClean="0"/>
              <a:t>stwd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or help(command)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3154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(Recoding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direct way</a:t>
            </a:r>
          </a:p>
          <a:p>
            <a:endParaRPr lang="en-US" dirty="0"/>
          </a:p>
          <a:p>
            <a:r>
              <a:rPr lang="en-US" dirty="0" smtClean="0"/>
              <a:t>for Loop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creen Shot 2013-10-07 at 1.37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t="55151" r="249" b="36606"/>
          <a:stretch/>
        </p:blipFill>
        <p:spPr>
          <a:xfrm>
            <a:off x="163512" y="2484437"/>
            <a:ext cx="10080625" cy="355550"/>
          </a:xfrm>
          <a:prstGeom prst="rect">
            <a:avLst/>
          </a:prstGeom>
        </p:spPr>
      </p:pic>
      <p:pic>
        <p:nvPicPr>
          <p:cNvPr id="6" name="Picture 5" descr="Screen Shot 2013-10-07 at 1.41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2" y="3673475"/>
            <a:ext cx="8382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87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(Reorganize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changes a data frame to a list:</a:t>
            </a:r>
            <a:endParaRPr lang="en-US" dirty="0"/>
          </a:p>
        </p:txBody>
      </p:sp>
      <p:pic>
        <p:nvPicPr>
          <p:cNvPr id="4" name="Picture 3" descr="Screen Shot 2013-10-07 at 2.07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" y="2789237"/>
            <a:ext cx="94996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58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a useful way to organize calculations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Similar to a method in programming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57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" name="Content Placeholder 3" descr="Screen Shot 2013-10-07 at 4.22.5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095" b="-150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0036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84594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Review: The Role of Analysis</a:t>
            </a:r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728045" y="3275859"/>
            <a:ext cx="1554096" cy="141393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/>
          <a:p>
            <a:pPr algn="ctr" eaLnBrk="1" hangingPunct="1"/>
            <a:r>
              <a:rPr lang="en-US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3795" name="AutoShape 4"/>
          <p:cNvSpPr>
            <a:spLocks noChangeArrowheads="1"/>
          </p:cNvSpPr>
          <p:nvPr/>
        </p:nvSpPr>
        <p:spPr bwMode="auto">
          <a:xfrm>
            <a:off x="2408149" y="3233861"/>
            <a:ext cx="1288080" cy="1483936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/>
          <a:p>
            <a:pPr algn="ctr" eaLnBrk="1" hangingPunct="1"/>
            <a:r>
              <a:rPr lang="en-US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3822237" y="3303858"/>
            <a:ext cx="1554096" cy="141393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/>
          <a:p>
            <a:pPr algn="ctr" eaLnBrk="1" hangingPunct="1"/>
            <a:r>
              <a:rPr lang="en-US" dirty="0">
                <a:solidFill>
                  <a:srgbClr val="FFFFFF"/>
                </a:solidFill>
              </a:rPr>
              <a:t>Information</a:t>
            </a:r>
          </a:p>
        </p:txBody>
      </p:sp>
      <p:sp>
        <p:nvSpPr>
          <p:cNvPr id="112333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712354" y="2015914"/>
            <a:ext cx="4200260" cy="499428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ea typeface="ＭＳ Ｐゴシック" charset="0"/>
                <a:cs typeface="ＭＳ Ｐゴシック" charset="0"/>
              </a:rPr>
              <a:t>What are the steps to answering a business question?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Clarify the question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latin typeface="Arial" charset="0"/>
                <a:ea typeface="ＭＳ Ｐゴシック" charset="0"/>
              </a:rPr>
              <a:t>Analysis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Identify alternative solutions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Access alternative solutions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Choose one solution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Implement solutions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Examine to what extent your solution answered the question</a:t>
            </a:r>
          </a:p>
          <a:p>
            <a:pPr lvl="1">
              <a:lnSpc>
                <a:spcPct val="90000"/>
              </a:lnSpc>
            </a:pPr>
            <a:endParaRPr lang="en-US" sz="240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240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240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2400">
              <a:latin typeface="Arial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20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875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3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3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3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3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3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3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3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3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3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3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3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3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3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3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Basic Statistics</a:t>
            </a:r>
          </a:p>
        </p:txBody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Center </a:t>
            </a:r>
          </a:p>
          <a:p>
            <a:pPr lvl="1"/>
            <a:r>
              <a:rPr lang="en-US" sz="2600">
                <a:latin typeface="Arial" charset="0"/>
                <a:ea typeface="ＭＳ Ｐゴシック" charset="0"/>
              </a:rPr>
              <a:t>Mean</a:t>
            </a:r>
          </a:p>
          <a:p>
            <a:pPr lvl="1"/>
            <a:r>
              <a:rPr lang="en-US" sz="2600">
                <a:latin typeface="Arial" charset="0"/>
                <a:ea typeface="ＭＳ Ｐゴシック" charset="0"/>
              </a:rPr>
              <a:t>Median -The middle number or item in a set of numbers or objects arranged from least to greatest 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Spread</a:t>
            </a:r>
          </a:p>
          <a:p>
            <a:pPr lvl="1"/>
            <a:r>
              <a:rPr lang="en-US" sz="2600">
                <a:latin typeface="Arial" charset="0"/>
                <a:ea typeface="ＭＳ Ｐゴシック" charset="0"/>
              </a:rPr>
              <a:t>Variance/Standard Deviation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Density curves/Distribution curve/Histogram</a:t>
            </a:r>
          </a:p>
          <a:p>
            <a:pPr lvl="1"/>
            <a:r>
              <a:rPr lang="en-US" sz="2600">
                <a:latin typeface="Arial" charset="0"/>
                <a:ea typeface="ＭＳ Ｐゴシック" charset="0"/>
              </a:rPr>
              <a:t>Center and spread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989" y="1650179"/>
            <a:ext cx="1872616" cy="128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29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2037" y="2141908"/>
            <a:ext cx="8568531" cy="4955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u="sng">
                <a:solidFill>
                  <a:srgbClr val="FF0000"/>
                </a:solidFill>
                <a:latin typeface="Arial" charset="0"/>
                <a:ea typeface="SimSun" charset="0"/>
                <a:cs typeface="SimSun" charset="0"/>
              </a:rPr>
              <a:t>Deviation from mean</a:t>
            </a:r>
            <a:r>
              <a:rPr lang="en-US" altLang="zh-CN">
                <a:latin typeface="Arial" charset="0"/>
                <a:ea typeface="SimSun" charset="0"/>
                <a:cs typeface="SimSun" charset="0"/>
              </a:rPr>
              <a:t>: the difference between an observation and the sample mean: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u="sng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Sample Variance </a:t>
            </a:r>
            <a:r>
              <a:rPr lang="en-US" i="1" u="sng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i="1" u="sng" baseline="30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: the average of the squares of the deviations of the observations from their mean.</a:t>
            </a:r>
          </a:p>
          <a:p>
            <a:pPr>
              <a:buFont typeface="Wingdings" charset="0"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u="sng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Sample Standard Deviation </a:t>
            </a:r>
            <a:r>
              <a:rPr lang="en-US" i="1" u="sng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: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square root of the sample variance.</a:t>
            </a:r>
            <a:endParaRPr lang="en-US" i="1" u="sng" baseline="300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u="sng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Arial" charset="0"/>
                <a:ea typeface="ＭＳ Ｐゴシック" charset="0"/>
                <a:cs typeface="ＭＳ Ｐゴシック" charset="0"/>
              </a:rPr>
              <a:t>Review: Sample Variance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i="1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7891" name="AutoShape 4" descr="Formula"/>
          <p:cNvSpPr>
            <a:spLocks noChangeAspect="1" noChangeArrowheads="1"/>
          </p:cNvSpPr>
          <p:nvPr/>
        </p:nvSpPr>
        <p:spPr bwMode="auto">
          <a:xfrm>
            <a:off x="185511" y="50748"/>
            <a:ext cx="336021" cy="33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37892" name="AutoShape 5" descr="Formula"/>
          <p:cNvSpPr>
            <a:spLocks noChangeAspect="1" noChangeArrowheads="1"/>
          </p:cNvSpPr>
          <p:nvPr/>
        </p:nvSpPr>
        <p:spPr bwMode="auto">
          <a:xfrm>
            <a:off x="4872302" y="3611845"/>
            <a:ext cx="336021" cy="33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37893" name="AutoShape 6" descr="Formula"/>
          <p:cNvSpPr>
            <a:spLocks noChangeAspect="1" noChangeArrowheads="1"/>
          </p:cNvSpPr>
          <p:nvPr/>
        </p:nvSpPr>
        <p:spPr bwMode="auto">
          <a:xfrm>
            <a:off x="185511" y="50748"/>
            <a:ext cx="336021" cy="33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37894" name="AutoShape 7" descr="Formula"/>
          <p:cNvSpPr>
            <a:spLocks noChangeAspect="1" noChangeArrowheads="1"/>
          </p:cNvSpPr>
          <p:nvPr/>
        </p:nvSpPr>
        <p:spPr bwMode="auto">
          <a:xfrm>
            <a:off x="185511" y="50748"/>
            <a:ext cx="336021" cy="33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pic>
        <p:nvPicPr>
          <p:cNvPr id="3789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512" y="4383562"/>
            <a:ext cx="3363709" cy="123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846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560035" y="306237"/>
            <a:ext cx="9310577" cy="1259946"/>
          </a:xfrm>
        </p:spPr>
        <p:txBody>
          <a:bodyPr/>
          <a:lstStyle/>
          <a:p>
            <a:r>
              <a:rPr lang="en-US" sz="4400">
                <a:latin typeface="Arial" charset="0"/>
                <a:ea typeface="ＭＳ Ｐゴシック" charset="0"/>
                <a:cs typeface="ＭＳ Ｐゴシック" charset="0"/>
              </a:rPr>
              <a:t>Review: 68-95-99.7 Rule w/Normal Distributions</a:t>
            </a:r>
          </a:p>
        </p:txBody>
      </p:sp>
      <p:pic>
        <p:nvPicPr>
          <p:cNvPr id="3993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3078" y="2183906"/>
            <a:ext cx="7572720" cy="4535805"/>
          </a:xfrm>
          <a:noFill/>
        </p:spPr>
      </p:pic>
    </p:spTree>
    <p:extLst>
      <p:ext uri="{BB962C8B-B14F-4D97-AF65-F5344CB8AC3E}">
        <p14:creationId xmlns:p14="http://schemas.microsoft.com/office/powerpoint/2010/main" val="208948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712" y="3703637"/>
            <a:ext cx="4191000" cy="167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Standardizing and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z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-Scores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031" y="2183906"/>
            <a:ext cx="8736542" cy="45358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an observation </a:t>
            </a:r>
            <a:r>
              <a:rPr lang="en-US" sz="2600" i="1" dirty="0">
                <a:solidFill>
                  <a:schemeClr val="folHlin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 comes from a distribution with mean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         and standard deviation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The standardized value of </a:t>
            </a:r>
            <a:r>
              <a:rPr lang="en-US" sz="2600" i="1" dirty="0">
                <a:solidFill>
                  <a:schemeClr val="folHlin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 is defined as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which is also called a </a:t>
            </a:r>
            <a:r>
              <a:rPr lang="en-US" sz="2600" b="1" u="sng" dirty="0">
                <a:latin typeface="Arial" charset="0"/>
                <a:ea typeface="ＭＳ Ｐゴシック" charset="0"/>
                <a:cs typeface="ＭＳ Ｐゴシック" charset="0"/>
              </a:rPr>
              <a:t>z-score</a:t>
            </a:r>
            <a:r>
              <a:rPr lang="en-US" sz="2600" b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600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A z-score indicates how many standard deviations the original observation is away from the mean, and in which direction.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The mean of the z-score is always equal to 0.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1987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50066" y="2663386"/>
          <a:ext cx="388524" cy="351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066" y="2663386"/>
                        <a:ext cx="388524" cy="351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40313" y="2691384"/>
          <a:ext cx="420026" cy="321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6" imgW="152334" imgH="139639" progId="Equation.3">
                  <p:embed/>
                </p:oleObj>
              </mc:Choice>
              <mc:Fallback>
                <p:oleObj name="Equation" r:id="rId6" imgW="152334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2691384"/>
                        <a:ext cx="420026" cy="321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014473"/>
              </p:ext>
            </p:extLst>
          </p:nvPr>
        </p:nvGraphicFramePr>
        <p:xfrm>
          <a:off x="2525712" y="4008437"/>
          <a:ext cx="2569944" cy="121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8" imgW="660113" imgH="393529" progId="Equation.3">
                  <p:embed/>
                </p:oleObj>
              </mc:Choice>
              <mc:Fallback>
                <p:oleObj name="Equation" r:id="rId8" imgW="66011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2" y="4008437"/>
                        <a:ext cx="2569944" cy="1219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77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Split, Apply, Combine</a:t>
            </a:r>
          </a:p>
          <a:p>
            <a:pPr marL="1321200" lvl="1" indent="-457200">
              <a:buFont typeface="Arial"/>
              <a:buChar char="•"/>
            </a:pPr>
            <a:r>
              <a:rPr lang="en-US" dirty="0" smtClean="0"/>
              <a:t>Sometimes it is relevant to use the above strategy to manage large data transformations</a:t>
            </a:r>
          </a:p>
          <a:p>
            <a:pPr marL="1321200" lvl="1" indent="-457200">
              <a:buFont typeface="Arial"/>
              <a:buChar char="•"/>
            </a:pPr>
            <a:r>
              <a:rPr lang="en-US" dirty="0">
                <a:hlinkClick r:id="rId2"/>
              </a:rPr>
              <a:t>http://www.jstatsoft.org/v40/</a:t>
            </a:r>
            <a:r>
              <a:rPr lang="en-US" dirty="0" smtClean="0">
                <a:hlinkClick r:id="rId2"/>
              </a:rPr>
              <a:t>i01</a:t>
            </a:r>
            <a:r>
              <a:rPr lang="en-US" dirty="0" smtClean="0"/>
              <a:t>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Train, Test</a:t>
            </a:r>
          </a:p>
          <a:p>
            <a:pPr marL="1321200" lvl="1" indent="-457200">
              <a:buFont typeface="Arial"/>
              <a:buChar char="•"/>
            </a:pPr>
            <a:r>
              <a:rPr lang="en-US" dirty="0" smtClean="0"/>
              <a:t>Data is often spit into a component used for training and another used for testing</a:t>
            </a:r>
          </a:p>
          <a:p>
            <a:pPr marL="132120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05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5312" y="1341437"/>
            <a:ext cx="35814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Correlation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2" y="3398837"/>
            <a:ext cx="8568531" cy="3779838"/>
          </a:xfrm>
        </p:spPr>
        <p:txBody>
          <a:bodyPr/>
          <a:lstStyle/>
          <a:p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It can also be defined as the average product of z-scores because the two equations are identical.</a:t>
            </a:r>
          </a:p>
          <a:p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The correlation, </a:t>
            </a:r>
            <a:r>
              <a:rPr lang="en-US" sz="2600" i="1" dirty="0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, is a quantitative index of the association between two variables.  It is the average of the products of the </a:t>
            </a:r>
            <a:r>
              <a:rPr lang="en-US" sz="2600" i="1" dirty="0">
                <a:latin typeface="Arial" charset="0"/>
                <a:ea typeface="ＭＳ Ｐゴシック" charset="0"/>
                <a:cs typeface="ＭＳ Ｐゴシック" charset="0"/>
              </a:rPr>
              <a:t>z</a:t>
            </a: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-scores.</a:t>
            </a:r>
          </a:p>
          <a:p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When this average is positive, there is a positive correlation; when negative, a negative correlation</a:t>
            </a:r>
          </a:p>
        </p:txBody>
      </p:sp>
      <p:graphicFrame>
        <p:nvGraphicFramePr>
          <p:cNvPr id="44035" name="Object 2"/>
          <p:cNvGraphicFramePr>
            <a:graphicFrameLocks noChangeAspect="1"/>
          </p:cNvGraphicFramePr>
          <p:nvPr/>
        </p:nvGraphicFramePr>
        <p:xfrm>
          <a:off x="3634976" y="1763925"/>
          <a:ext cx="2726669" cy="12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4" imgW="774364" imgH="431613" progId="Equation.3">
                  <p:embed/>
                </p:oleObj>
              </mc:Choice>
              <mc:Fallback>
                <p:oleObj name="Equation" r:id="rId4" imgW="77436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976" y="1763925"/>
                        <a:ext cx="2726669" cy="1230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760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Causation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only way to conclude that X-&gt;Y is: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X must precede 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 must not occur when X does not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occur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 must occur whenever X occurs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Difficult to fully test causation with statistical methods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05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Causation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 social sciences research, you argue for causation based on your knowledge of the world, you support this through data analysis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You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cannot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conclude causation through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40329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Causation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X and Y are correlated…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1232077" y="2981872"/>
            <a:ext cx="812050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X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2548158" y="2967873"/>
            <a:ext cx="812050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Y</a:t>
            </a:r>
          </a:p>
        </p:txBody>
      </p:sp>
      <p:sp>
        <p:nvSpPr>
          <p:cNvPr id="50181" name="Line 6"/>
          <p:cNvSpPr>
            <a:spLocks noChangeShapeType="1"/>
          </p:cNvSpPr>
          <p:nvPr/>
        </p:nvSpPr>
        <p:spPr bwMode="auto">
          <a:xfrm>
            <a:off x="2030126" y="3289859"/>
            <a:ext cx="5180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0182" name="Text Box 7"/>
          <p:cNvSpPr txBox="1">
            <a:spLocks noChangeArrowheads="1"/>
          </p:cNvSpPr>
          <p:nvPr/>
        </p:nvSpPr>
        <p:spPr bwMode="auto">
          <a:xfrm>
            <a:off x="3864240" y="3093867"/>
            <a:ext cx="3500217" cy="40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FF"/>
                </a:solidFill>
              </a:rPr>
              <a:t>It could be that X causes Y</a:t>
            </a:r>
            <a:r>
              <a:rPr lang="en-US" sz="2000" dirty="0"/>
              <a:t>.</a:t>
            </a:r>
          </a:p>
        </p:txBody>
      </p:sp>
      <p:sp>
        <p:nvSpPr>
          <p:cNvPr id="50183" name="Rectangle 8"/>
          <p:cNvSpPr>
            <a:spLocks noChangeArrowheads="1"/>
          </p:cNvSpPr>
          <p:nvPr/>
        </p:nvSpPr>
        <p:spPr bwMode="auto">
          <a:xfrm>
            <a:off x="1302081" y="3989829"/>
            <a:ext cx="812050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X</a:t>
            </a:r>
          </a:p>
        </p:txBody>
      </p:sp>
      <p:sp>
        <p:nvSpPr>
          <p:cNvPr id="50184" name="Rectangle 9"/>
          <p:cNvSpPr>
            <a:spLocks noChangeArrowheads="1"/>
          </p:cNvSpPr>
          <p:nvPr/>
        </p:nvSpPr>
        <p:spPr bwMode="auto">
          <a:xfrm>
            <a:off x="2618163" y="3975829"/>
            <a:ext cx="812050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Y</a:t>
            </a:r>
          </a:p>
        </p:txBody>
      </p:sp>
      <p:sp>
        <p:nvSpPr>
          <p:cNvPr id="50185" name="Line 10"/>
          <p:cNvSpPr>
            <a:spLocks noChangeShapeType="1"/>
          </p:cNvSpPr>
          <p:nvPr/>
        </p:nvSpPr>
        <p:spPr bwMode="auto">
          <a:xfrm>
            <a:off x="2100130" y="4297815"/>
            <a:ext cx="5180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0186" name="Text Box 11"/>
          <p:cNvSpPr txBox="1">
            <a:spLocks noChangeArrowheads="1"/>
          </p:cNvSpPr>
          <p:nvPr/>
        </p:nvSpPr>
        <p:spPr bwMode="auto">
          <a:xfrm>
            <a:off x="3934244" y="4101823"/>
            <a:ext cx="3500217" cy="40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FF"/>
                </a:solidFill>
              </a:rPr>
              <a:t>It could be that Y causes X.</a:t>
            </a:r>
          </a:p>
        </p:txBody>
      </p:sp>
      <p:sp>
        <p:nvSpPr>
          <p:cNvPr id="50187" name="Rectangle 12"/>
          <p:cNvSpPr>
            <a:spLocks noChangeArrowheads="1"/>
          </p:cNvSpPr>
          <p:nvPr/>
        </p:nvSpPr>
        <p:spPr bwMode="auto">
          <a:xfrm>
            <a:off x="0" y="5123780"/>
            <a:ext cx="812050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X</a:t>
            </a:r>
          </a:p>
        </p:txBody>
      </p:sp>
      <p:sp>
        <p:nvSpPr>
          <p:cNvPr id="50188" name="Rectangle 13"/>
          <p:cNvSpPr>
            <a:spLocks noChangeArrowheads="1"/>
          </p:cNvSpPr>
          <p:nvPr/>
        </p:nvSpPr>
        <p:spPr bwMode="auto">
          <a:xfrm>
            <a:off x="2646164" y="5095781"/>
            <a:ext cx="812050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Y</a:t>
            </a:r>
          </a:p>
        </p:txBody>
      </p:sp>
      <p:sp>
        <p:nvSpPr>
          <p:cNvPr id="50189" name="Line 14"/>
          <p:cNvSpPr>
            <a:spLocks noChangeShapeType="1"/>
          </p:cNvSpPr>
          <p:nvPr/>
        </p:nvSpPr>
        <p:spPr bwMode="auto">
          <a:xfrm>
            <a:off x="2128132" y="5417767"/>
            <a:ext cx="5180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0190" name="Text Box 15"/>
          <p:cNvSpPr txBox="1">
            <a:spLocks noChangeArrowheads="1"/>
          </p:cNvSpPr>
          <p:nvPr/>
        </p:nvSpPr>
        <p:spPr bwMode="auto">
          <a:xfrm>
            <a:off x="3962246" y="5221776"/>
            <a:ext cx="5404335" cy="40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FF"/>
                </a:solidFill>
              </a:rPr>
              <a:t>It could be that X causes W and W causes Y.</a:t>
            </a:r>
          </a:p>
        </p:txBody>
      </p:sp>
      <p:sp>
        <p:nvSpPr>
          <p:cNvPr id="50191" name="Rectangle 16"/>
          <p:cNvSpPr>
            <a:spLocks noChangeArrowheads="1"/>
          </p:cNvSpPr>
          <p:nvPr/>
        </p:nvSpPr>
        <p:spPr bwMode="auto">
          <a:xfrm>
            <a:off x="1302081" y="5123780"/>
            <a:ext cx="812050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W</a:t>
            </a:r>
          </a:p>
        </p:txBody>
      </p:sp>
      <p:sp>
        <p:nvSpPr>
          <p:cNvPr id="50192" name="Line 17"/>
          <p:cNvSpPr>
            <a:spLocks noChangeShapeType="1"/>
          </p:cNvSpPr>
          <p:nvPr/>
        </p:nvSpPr>
        <p:spPr bwMode="auto">
          <a:xfrm>
            <a:off x="812051" y="5445766"/>
            <a:ext cx="4900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0193" name="Rectangle 18"/>
          <p:cNvSpPr>
            <a:spLocks noChangeArrowheads="1"/>
          </p:cNvSpPr>
          <p:nvPr/>
        </p:nvSpPr>
        <p:spPr bwMode="auto">
          <a:xfrm>
            <a:off x="2842176" y="6243732"/>
            <a:ext cx="812050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X&amp;Y</a:t>
            </a:r>
          </a:p>
        </p:txBody>
      </p:sp>
      <p:sp>
        <p:nvSpPr>
          <p:cNvPr id="50194" name="Line 19"/>
          <p:cNvSpPr>
            <a:spLocks noChangeShapeType="1"/>
          </p:cNvSpPr>
          <p:nvPr/>
        </p:nvSpPr>
        <p:spPr bwMode="auto">
          <a:xfrm>
            <a:off x="2324144" y="6565718"/>
            <a:ext cx="5180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0195" name="Text Box 20"/>
          <p:cNvSpPr txBox="1">
            <a:spLocks noChangeArrowheads="1"/>
          </p:cNvSpPr>
          <p:nvPr/>
        </p:nvSpPr>
        <p:spPr bwMode="auto">
          <a:xfrm>
            <a:off x="4158258" y="6369727"/>
            <a:ext cx="5404335" cy="40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FF"/>
                </a:solidFill>
              </a:rPr>
              <a:t>It could be that W causes X&amp;Y.</a:t>
            </a:r>
          </a:p>
        </p:txBody>
      </p:sp>
      <p:sp>
        <p:nvSpPr>
          <p:cNvPr id="50196" name="Rectangle 21"/>
          <p:cNvSpPr>
            <a:spLocks noChangeArrowheads="1"/>
          </p:cNvSpPr>
          <p:nvPr/>
        </p:nvSpPr>
        <p:spPr bwMode="auto">
          <a:xfrm>
            <a:off x="1498093" y="6271731"/>
            <a:ext cx="812050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94572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Monty Python</a:t>
            </a:r>
          </a:p>
        </p:txBody>
      </p:sp>
      <p:sp>
        <p:nvSpPr>
          <p:cNvPr id="522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>
                <a:latin typeface="Arial" charset="0"/>
                <a:ea typeface="ＭＳ Ｐゴシック" charset="0"/>
                <a:cs typeface="ＭＳ Ｐゴシック" charset="0"/>
              </a:rPr>
              <a:t>http://www.youtube.com/watch?v=yp_l5ntikaU 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22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Causation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you extend your logic analysis</a:t>
            </a:r>
          </a:p>
        </p:txBody>
      </p:sp>
      <p:sp>
        <p:nvSpPr>
          <p:cNvPr id="53251" name="Line 13"/>
          <p:cNvSpPr>
            <a:spLocks noChangeShapeType="1"/>
          </p:cNvSpPr>
          <p:nvPr/>
        </p:nvSpPr>
        <p:spPr bwMode="auto">
          <a:xfrm>
            <a:off x="5390334" y="6565718"/>
            <a:ext cx="1162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3252" name="Rectangle 14"/>
          <p:cNvSpPr>
            <a:spLocks noChangeArrowheads="1"/>
          </p:cNvSpPr>
          <p:nvPr/>
        </p:nvSpPr>
        <p:spPr bwMode="auto">
          <a:xfrm>
            <a:off x="1036064" y="3191863"/>
            <a:ext cx="1218076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Wood</a:t>
            </a:r>
          </a:p>
        </p:txBody>
      </p:sp>
      <p:sp>
        <p:nvSpPr>
          <p:cNvPr id="53253" name="Rectangle 15"/>
          <p:cNvSpPr>
            <a:spLocks noChangeArrowheads="1"/>
          </p:cNvSpPr>
          <p:nvPr/>
        </p:nvSpPr>
        <p:spPr bwMode="auto">
          <a:xfrm>
            <a:off x="1036064" y="4871791"/>
            <a:ext cx="1218076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Duck</a:t>
            </a:r>
          </a:p>
        </p:txBody>
      </p:sp>
      <p:sp>
        <p:nvSpPr>
          <p:cNvPr id="53254" name="Rectangle 16"/>
          <p:cNvSpPr>
            <a:spLocks noChangeArrowheads="1"/>
          </p:cNvSpPr>
          <p:nvPr/>
        </p:nvSpPr>
        <p:spPr bwMode="auto">
          <a:xfrm>
            <a:off x="2702167" y="3205862"/>
            <a:ext cx="1218076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Floats</a:t>
            </a:r>
          </a:p>
        </p:txBody>
      </p:sp>
      <p:sp>
        <p:nvSpPr>
          <p:cNvPr id="53255" name="Rectangle 17"/>
          <p:cNvSpPr>
            <a:spLocks noChangeArrowheads="1"/>
          </p:cNvSpPr>
          <p:nvPr/>
        </p:nvSpPr>
        <p:spPr bwMode="auto">
          <a:xfrm>
            <a:off x="2660165" y="4899790"/>
            <a:ext cx="1218076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Floats</a:t>
            </a:r>
          </a:p>
        </p:txBody>
      </p:sp>
      <p:sp>
        <p:nvSpPr>
          <p:cNvPr id="53256" name="Line 18"/>
          <p:cNvSpPr>
            <a:spLocks noChangeShapeType="1"/>
          </p:cNvSpPr>
          <p:nvPr/>
        </p:nvSpPr>
        <p:spPr bwMode="auto">
          <a:xfrm>
            <a:off x="2254140" y="5221776"/>
            <a:ext cx="4200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3257" name="Line 19"/>
          <p:cNvSpPr>
            <a:spLocks noChangeShapeType="1"/>
          </p:cNvSpPr>
          <p:nvPr/>
        </p:nvSpPr>
        <p:spPr bwMode="auto">
          <a:xfrm>
            <a:off x="2282142" y="3569847"/>
            <a:ext cx="4200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3258" name="Rectangle 20"/>
          <p:cNvSpPr>
            <a:spLocks noChangeArrowheads="1"/>
          </p:cNvSpPr>
          <p:nvPr/>
        </p:nvSpPr>
        <p:spPr bwMode="auto">
          <a:xfrm>
            <a:off x="2156134" y="6257731"/>
            <a:ext cx="3192198" cy="615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Weight Equal to duck</a:t>
            </a:r>
          </a:p>
        </p:txBody>
      </p:sp>
      <p:sp>
        <p:nvSpPr>
          <p:cNvPr id="53259" name="Rectangle 21"/>
          <p:cNvSpPr>
            <a:spLocks noChangeArrowheads="1"/>
          </p:cNvSpPr>
          <p:nvPr/>
        </p:nvSpPr>
        <p:spPr bwMode="auto">
          <a:xfrm>
            <a:off x="6566407" y="6229732"/>
            <a:ext cx="1218076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Witches</a:t>
            </a:r>
          </a:p>
        </p:txBody>
      </p:sp>
    </p:spTree>
    <p:extLst>
      <p:ext uri="{BB962C8B-B14F-4D97-AF65-F5344CB8AC3E}">
        <p14:creationId xmlns:p14="http://schemas.microsoft.com/office/powerpoint/2010/main" val="288564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Causation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you extend your logic analysis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232077" y="2981872"/>
            <a:ext cx="812050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Burn</a:t>
            </a: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2548158" y="2967873"/>
            <a:ext cx="1218076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Witches</a:t>
            </a:r>
          </a:p>
        </p:txBody>
      </p:sp>
      <p:sp>
        <p:nvSpPr>
          <p:cNvPr id="55301" name="Line 6"/>
          <p:cNvSpPr>
            <a:spLocks noChangeShapeType="1"/>
          </p:cNvSpPr>
          <p:nvPr/>
        </p:nvSpPr>
        <p:spPr bwMode="auto">
          <a:xfrm>
            <a:off x="2030126" y="3289859"/>
            <a:ext cx="5180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1246077" y="3919832"/>
            <a:ext cx="812050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Burn</a:t>
            </a:r>
          </a:p>
        </p:txBody>
      </p:sp>
      <p:sp>
        <p:nvSpPr>
          <p:cNvPr id="55303" name="Rectangle 8"/>
          <p:cNvSpPr>
            <a:spLocks noChangeArrowheads="1"/>
          </p:cNvSpPr>
          <p:nvPr/>
        </p:nvSpPr>
        <p:spPr bwMode="auto">
          <a:xfrm>
            <a:off x="2562159" y="3905832"/>
            <a:ext cx="1218076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Wood</a:t>
            </a:r>
          </a:p>
        </p:txBody>
      </p:sp>
      <p:sp>
        <p:nvSpPr>
          <p:cNvPr id="55304" name="Line 9"/>
          <p:cNvSpPr>
            <a:spLocks noChangeShapeType="1"/>
          </p:cNvSpPr>
          <p:nvPr/>
        </p:nvSpPr>
        <p:spPr bwMode="auto">
          <a:xfrm>
            <a:off x="2044127" y="4227818"/>
            <a:ext cx="5180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5305" name="Text Box 10"/>
          <p:cNvSpPr txBox="1">
            <a:spLocks noChangeArrowheads="1"/>
          </p:cNvSpPr>
          <p:nvPr/>
        </p:nvSpPr>
        <p:spPr bwMode="auto">
          <a:xfrm>
            <a:off x="1162072" y="5235776"/>
            <a:ext cx="1638102" cy="40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FF"/>
                </a:solidFill>
              </a:rPr>
              <a:t>Therefore</a:t>
            </a:r>
          </a:p>
        </p:txBody>
      </p:sp>
      <p:sp>
        <p:nvSpPr>
          <p:cNvPr id="55306" name="Rectangle 11"/>
          <p:cNvSpPr>
            <a:spLocks noChangeArrowheads="1"/>
          </p:cNvSpPr>
          <p:nvPr/>
        </p:nvSpPr>
        <p:spPr bwMode="auto">
          <a:xfrm>
            <a:off x="1400087" y="5921746"/>
            <a:ext cx="1218076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Witches</a:t>
            </a:r>
          </a:p>
        </p:txBody>
      </p:sp>
      <p:sp>
        <p:nvSpPr>
          <p:cNvPr id="55307" name="Rectangle 12"/>
          <p:cNvSpPr>
            <a:spLocks noChangeArrowheads="1"/>
          </p:cNvSpPr>
          <p:nvPr/>
        </p:nvSpPr>
        <p:spPr bwMode="auto">
          <a:xfrm>
            <a:off x="3430212" y="5949744"/>
            <a:ext cx="1218076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Wood</a:t>
            </a:r>
          </a:p>
        </p:txBody>
      </p:sp>
      <p:sp>
        <p:nvSpPr>
          <p:cNvPr id="55308" name="Line 22"/>
          <p:cNvSpPr>
            <a:spLocks noChangeShapeType="1"/>
          </p:cNvSpPr>
          <p:nvPr/>
        </p:nvSpPr>
        <p:spPr bwMode="auto">
          <a:xfrm>
            <a:off x="2646164" y="6257731"/>
            <a:ext cx="7980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Arial" charset="0"/>
                <a:ea typeface="ＭＳ Ｐゴシック" charset="0"/>
                <a:cs typeface="ＭＳ Ｐゴシック" charset="0"/>
              </a:rPr>
              <a:t>What do each of these graphs indicate?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742046" y="2617888"/>
            <a:ext cx="2774266" cy="311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FFFF"/>
                </a:solidFill>
              </a:rPr>
              <a:t>All 4 sets for variables have the same mean, standard deviation, and correlation, and regression 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112" y="2484437"/>
            <a:ext cx="53975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26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 is important to visualize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39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3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Values in R stored as Objects (some types)</a:t>
            </a:r>
          </a:p>
          <a:p>
            <a:r>
              <a:rPr lang="en-US" sz="2000" b="1" dirty="0" smtClean="0"/>
              <a:t>Vector:</a:t>
            </a:r>
            <a:r>
              <a:rPr lang="en-US" sz="2000" dirty="0"/>
              <a:t> A</a:t>
            </a:r>
            <a:r>
              <a:rPr lang="en-US" sz="2000" dirty="0" smtClean="0"/>
              <a:t> </a:t>
            </a:r>
            <a:r>
              <a:rPr lang="en-US" sz="2000" dirty="0"/>
              <a:t>one-dimensional array of arbitrary length. Subsets of the vector may be referenced. All elements of the vector must be of the same type--numerical, character, etc.</a:t>
            </a:r>
          </a:p>
          <a:p>
            <a:r>
              <a:rPr lang="en-US" sz="2000" b="1" dirty="0" smtClean="0"/>
              <a:t>Matrix:</a:t>
            </a:r>
            <a:r>
              <a:rPr lang="en-US" sz="2000" dirty="0"/>
              <a:t> </a:t>
            </a:r>
            <a:r>
              <a:rPr lang="en-US" sz="2000" dirty="0" smtClean="0"/>
              <a:t> A </a:t>
            </a:r>
            <a:r>
              <a:rPr lang="en-US" sz="2000" dirty="0"/>
              <a:t>two-dimensional array with an arbitrary number of rows and columns. Subsets of the matrix may be referenced, and individual rows and columns of the matrix may be handled as vectors. </a:t>
            </a:r>
            <a:r>
              <a:rPr lang="en-US" sz="2000" dirty="0" smtClean="0"/>
              <a:t>All </a:t>
            </a:r>
            <a:r>
              <a:rPr lang="en-US" sz="2000" dirty="0"/>
              <a:t>elements of the matrix must be of the same type.</a:t>
            </a:r>
          </a:p>
          <a:p>
            <a:r>
              <a:rPr lang="en-US" sz="2000" b="1" dirty="0" smtClean="0"/>
              <a:t>Data </a:t>
            </a:r>
            <a:r>
              <a:rPr lang="en-US" sz="2000" b="1" dirty="0"/>
              <a:t>frame</a:t>
            </a:r>
            <a:r>
              <a:rPr lang="en-US" sz="2000" b="1" dirty="0" smtClean="0"/>
              <a:t>:</a:t>
            </a:r>
            <a:r>
              <a:rPr lang="en-US" sz="2000" dirty="0"/>
              <a:t> </a:t>
            </a:r>
            <a:r>
              <a:rPr lang="en-US" sz="2000" dirty="0" smtClean="0"/>
              <a:t>A </a:t>
            </a:r>
            <a:r>
              <a:rPr lang="en-US" sz="2000" dirty="0"/>
              <a:t>set of </a:t>
            </a:r>
            <a:r>
              <a:rPr lang="en-US" sz="2000" b="1" dirty="0"/>
              <a:t>data</a:t>
            </a:r>
            <a:r>
              <a:rPr lang="en-US" sz="2000" dirty="0"/>
              <a:t> </a:t>
            </a:r>
            <a:r>
              <a:rPr lang="en-US" sz="2000" dirty="0" smtClean="0"/>
              <a:t>organized </a:t>
            </a:r>
            <a:r>
              <a:rPr lang="en-US" sz="2000" dirty="0"/>
              <a:t>similarly to a matrix. However each column of the data frame may contain its own type of data. Columns typically correspond to variables in a statistical study, while rows correspond to observations of these variables. A data frame may be handled similarly to a matrix, and individual columns of the data frame may be handled as vectors.</a:t>
            </a:r>
          </a:p>
          <a:p>
            <a:r>
              <a:rPr lang="en-US" sz="2000" b="1" dirty="0" smtClean="0"/>
              <a:t>List:</a:t>
            </a:r>
            <a:r>
              <a:rPr lang="en-US" sz="2000" dirty="0"/>
              <a:t> </a:t>
            </a:r>
            <a:r>
              <a:rPr lang="en-US" sz="2000" dirty="0" smtClean="0"/>
              <a:t>An </a:t>
            </a:r>
            <a:r>
              <a:rPr lang="en-US" sz="2000" dirty="0"/>
              <a:t>arbitrary collection of other </a:t>
            </a:r>
            <a:r>
              <a:rPr lang="en-US" sz="2000" b="1" dirty="0"/>
              <a:t>R</a:t>
            </a:r>
            <a:r>
              <a:rPr lang="en-US" sz="2000" dirty="0"/>
              <a:t> objects (which may include other lists).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3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912" y="1646237"/>
            <a:ext cx="9071640" cy="4384440"/>
          </a:xfrm>
        </p:spPr>
        <p:txBody>
          <a:bodyPr/>
          <a:lstStyle/>
          <a:p>
            <a:r>
              <a:rPr lang="en-US" dirty="0" smtClean="0"/>
              <a:t>Numeric: Standard number</a:t>
            </a:r>
          </a:p>
          <a:p>
            <a:r>
              <a:rPr lang="en-US" dirty="0" smtClean="0"/>
              <a:t>Integer: No decimals</a:t>
            </a:r>
          </a:p>
          <a:p>
            <a:r>
              <a:rPr lang="en-US" dirty="0" smtClean="0"/>
              <a:t>String: Free text</a:t>
            </a:r>
          </a:p>
          <a:p>
            <a:r>
              <a:rPr lang="en-US" dirty="0" smtClean="0"/>
              <a:t>Factor: Levels/Groups (Easily translate to dummy variables)</a:t>
            </a:r>
          </a:p>
          <a:p>
            <a:r>
              <a:rPr lang="en-US" dirty="0" smtClean="0"/>
              <a:t>Boolean: (TRUE or FALSE)</a:t>
            </a:r>
          </a:p>
          <a:p>
            <a:r>
              <a:rPr lang="en-US" dirty="0" smtClean="0"/>
              <a:t>Date (or </a:t>
            </a:r>
            <a:r>
              <a:rPr lang="en-US" dirty="0" err="1" smtClean="0"/>
              <a:t>DateTime</a:t>
            </a:r>
            <a:r>
              <a:rPr lang="en-US" dirty="0" smtClean="0"/>
              <a:t>): Date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512" y="5989637"/>
            <a:ext cx="83279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AFTER IMPORTING DATA MAKE SURE DATA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 IS OF CORRECT TYPE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6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" name="Picture 7" descr="Screen Shot 2013-10-07 at 10.58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" y="3551237"/>
            <a:ext cx="8280400" cy="38100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20712" y="1722437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418"/>
              </a:spcAft>
              <a:defRPr sz="3200" u="none" kern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1pPr>
            <a:lvl2pPr marL="864000" indent="0" algn="l" defTabSz="914400" rtl="0" eaLnBrk="1" latinLnBrk="0" hangingPunct="1">
              <a:spcBef>
                <a:spcPts val="0"/>
              </a:spcBef>
              <a:spcAft>
                <a:spcPts val="1134"/>
              </a:spcAft>
              <a:defRPr sz="28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2pPr>
            <a:lvl3pPr marL="1295640" indent="0" algn="l" defTabSz="914400" rtl="0" eaLnBrk="1" latinLnBrk="0" hangingPunct="1">
              <a:spcBef>
                <a:spcPts val="0"/>
              </a:spcBef>
              <a:spcAft>
                <a:spcPts val="851"/>
              </a:spcAft>
              <a:defRPr sz="24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3pPr>
            <a:lvl4pPr marL="1728000" indent="0" algn="l" defTabSz="914400" rtl="0" eaLnBrk="1" latinLnBrk="0" hangingPunct="1">
              <a:spcBef>
                <a:spcPts val="0"/>
              </a:spcBef>
              <a:spcAft>
                <a:spcPts val="567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4pPr>
            <a:lvl5pPr marL="2160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5pPr>
            <a:lvl6pPr marL="2592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6pPr>
            <a:lvl7pPr marL="3024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7pPr>
            <a:lvl8pPr marL="3456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8pPr>
            <a:lvl9pPr marL="3888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vector with concatenate (c) and then refer to specific position with vector[position]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create vectors of different types</a:t>
            </a:r>
            <a:endParaRPr lang="en-US" dirty="0"/>
          </a:p>
        </p:txBody>
      </p:sp>
      <p:pic>
        <p:nvPicPr>
          <p:cNvPr id="4" name="Picture 3" descr="Screen Shot 2013-10-07 at 10.57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" y="3170237"/>
            <a:ext cx="75184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1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6102</TotalTime>
  <Words>1589</Words>
  <Application>Microsoft Macintosh PowerPoint</Application>
  <PresentationFormat>Custom</PresentationFormat>
  <Paragraphs>265</Paragraphs>
  <Slides>59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Equation</vt:lpstr>
      <vt:lpstr>Technology Fundamentals for Analytics </vt:lpstr>
      <vt:lpstr>Kaggle Assignment 1</vt:lpstr>
      <vt:lpstr>Working with RSTUDIO</vt:lpstr>
      <vt:lpstr>Tips</vt:lpstr>
      <vt:lpstr>General Strategies</vt:lpstr>
      <vt:lpstr>Object Storage</vt:lpstr>
      <vt:lpstr>Variables </vt:lpstr>
      <vt:lpstr>Vector Examples</vt:lpstr>
      <vt:lpstr>Vectors Examples</vt:lpstr>
      <vt:lpstr>Vector Examples</vt:lpstr>
      <vt:lpstr>Combining Vectors</vt:lpstr>
      <vt:lpstr>Vector Examples</vt:lpstr>
      <vt:lpstr>Matrix Example</vt:lpstr>
      <vt:lpstr>Matrix Limitations</vt:lpstr>
      <vt:lpstr>Working with Files/Scripts</vt:lpstr>
      <vt:lpstr>Working with Files</vt:lpstr>
      <vt:lpstr>Viewing Data</vt:lpstr>
      <vt:lpstr>Factors and “Dummy Variables”</vt:lpstr>
      <vt:lpstr>Dummy Coding/R</vt:lpstr>
      <vt:lpstr>Dummy Coding Example</vt:lpstr>
      <vt:lpstr>Working with Data Frames</vt:lpstr>
      <vt:lpstr>Recoding Data</vt:lpstr>
      <vt:lpstr>Recoding Data</vt:lpstr>
      <vt:lpstr>Recoding Data </vt:lpstr>
      <vt:lpstr>Subset Data</vt:lpstr>
      <vt:lpstr>Recoding Data</vt:lpstr>
      <vt:lpstr>Recoding Data</vt:lpstr>
      <vt:lpstr>Recoding Multiple Variables</vt:lpstr>
      <vt:lpstr>Dealing with Missing Values</vt:lpstr>
      <vt:lpstr>Dealing with Missing Values</vt:lpstr>
      <vt:lpstr>Aggregating Data</vt:lpstr>
      <vt:lpstr>Aggregating Data</vt:lpstr>
      <vt:lpstr>Aggregate Data</vt:lpstr>
      <vt:lpstr>Aggregate Data</vt:lpstr>
      <vt:lpstr>Join Datasets</vt:lpstr>
      <vt:lpstr>Join Datasets</vt:lpstr>
      <vt:lpstr>Join Datasets</vt:lpstr>
      <vt:lpstr>Join = Merge</vt:lpstr>
      <vt:lpstr>for Loops (Recoding data)</vt:lpstr>
      <vt:lpstr>for Loops (Recoding data)</vt:lpstr>
      <vt:lpstr>for Loop (Reorganize Data)</vt:lpstr>
      <vt:lpstr>Functions</vt:lpstr>
      <vt:lpstr>Functions</vt:lpstr>
      <vt:lpstr>Analysis</vt:lpstr>
      <vt:lpstr>Review: The Role of Analysis</vt:lpstr>
      <vt:lpstr>Basic Statistics</vt:lpstr>
      <vt:lpstr>Review: Sample Variance s2</vt:lpstr>
      <vt:lpstr>Review: 68-95-99.7 Rule w/Normal Distributions</vt:lpstr>
      <vt:lpstr>Standardizing and z-Scores</vt:lpstr>
      <vt:lpstr>Correlation</vt:lpstr>
      <vt:lpstr>Causation</vt:lpstr>
      <vt:lpstr>Causation</vt:lpstr>
      <vt:lpstr>Causation</vt:lpstr>
      <vt:lpstr>Monty Python</vt:lpstr>
      <vt:lpstr>Causation</vt:lpstr>
      <vt:lpstr>Causation</vt:lpstr>
      <vt:lpstr>What do each of these graphs indicate?</vt:lpstr>
      <vt:lpstr>It is important to visualize data</vt:lpstr>
      <vt:lpstr>Next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lastModifiedBy>Jason Kuruzovich</cp:lastModifiedBy>
  <cp:revision>32</cp:revision>
  <dcterms:created xsi:type="dcterms:W3CDTF">2006-08-16T00:00:00Z</dcterms:created>
  <dcterms:modified xsi:type="dcterms:W3CDTF">2014-09-22T03:20:36Z</dcterms:modified>
</cp:coreProperties>
</file>