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0" r:id="rId1"/>
    <p:sldMasterId id="2147484236" r:id="rId2"/>
  </p:sldMasterIdLst>
  <p:notesMasterIdLst>
    <p:notesMasterId r:id="rId56"/>
  </p:notesMasterIdLst>
  <p:handoutMasterIdLst>
    <p:handoutMasterId r:id="rId57"/>
  </p:handoutMasterIdLst>
  <p:sldIdLst>
    <p:sldId id="633" r:id="rId3"/>
    <p:sldId id="656" r:id="rId4"/>
    <p:sldId id="657" r:id="rId5"/>
    <p:sldId id="653" r:id="rId6"/>
    <p:sldId id="658" r:id="rId7"/>
    <p:sldId id="635" r:id="rId8"/>
    <p:sldId id="665" r:id="rId9"/>
    <p:sldId id="666" r:id="rId10"/>
    <p:sldId id="651" r:id="rId11"/>
    <p:sldId id="654" r:id="rId12"/>
    <p:sldId id="652" r:id="rId13"/>
    <p:sldId id="634" r:id="rId14"/>
    <p:sldId id="663" r:id="rId15"/>
    <p:sldId id="649" r:id="rId16"/>
    <p:sldId id="590" r:id="rId17"/>
    <p:sldId id="592" r:id="rId18"/>
    <p:sldId id="595" r:id="rId19"/>
    <p:sldId id="596" r:id="rId20"/>
    <p:sldId id="597" r:id="rId21"/>
    <p:sldId id="598" r:id="rId22"/>
    <p:sldId id="599" r:id="rId23"/>
    <p:sldId id="600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2" r:id="rId32"/>
    <p:sldId id="563" r:id="rId33"/>
    <p:sldId id="564" r:id="rId34"/>
    <p:sldId id="565" r:id="rId35"/>
    <p:sldId id="566" r:id="rId36"/>
    <p:sldId id="567" r:id="rId37"/>
    <p:sldId id="568" r:id="rId38"/>
    <p:sldId id="636" r:id="rId39"/>
    <p:sldId id="637" r:id="rId40"/>
    <p:sldId id="642" r:id="rId41"/>
    <p:sldId id="644" r:id="rId42"/>
    <p:sldId id="640" r:id="rId43"/>
    <p:sldId id="671" r:id="rId44"/>
    <p:sldId id="678" r:id="rId45"/>
    <p:sldId id="677" r:id="rId46"/>
    <p:sldId id="679" r:id="rId47"/>
    <p:sldId id="680" r:id="rId48"/>
    <p:sldId id="672" r:id="rId49"/>
    <p:sldId id="674" r:id="rId50"/>
    <p:sldId id="676" r:id="rId51"/>
    <p:sldId id="675" r:id="rId52"/>
    <p:sldId id="646" r:id="rId53"/>
    <p:sldId id="647" r:id="rId54"/>
    <p:sldId id="670" r:id="rId55"/>
  </p:sldIdLst>
  <p:sldSz cx="9144000" cy="6858000" type="screen4x3"/>
  <p:notesSz cx="7010400" cy="92964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78983" autoAdjust="0"/>
  </p:normalViewPr>
  <p:slideViewPr>
    <p:cSldViewPr>
      <p:cViewPr varScale="1">
        <p:scale>
          <a:sx n="71" d="100"/>
          <a:sy n="71" d="100"/>
        </p:scale>
        <p:origin x="-2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tags" Target="tags/tag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E385CB-ABFB-422E-AD16-C1E3D3E3780C}" type="datetimeFigureOut">
              <a:rPr lang="en-US" smtClean="0"/>
              <a:pPr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0D9E0B9-95C9-4DE7-B8E6-4CB04B541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1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0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CAB0A2C-6360-4C38-ABBA-F27F01D79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82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ection_(relational_algebra)" TargetMode="External"/><Relationship Id="rId4" Type="http://schemas.openxmlformats.org/officeDocument/2006/relationships/hyperlink" Target="https://en.wikipedia.org/wiki/Projection_(relational_algebra)" TargetMode="External"/><Relationship Id="rId5" Type="http://schemas.openxmlformats.org/officeDocument/2006/relationships/hyperlink" Target="https://en.wikipedia.org/wiki/Cartesian_product" TargetMode="External"/><Relationship Id="rId6" Type="http://schemas.openxmlformats.org/officeDocument/2006/relationships/hyperlink" Target="https://en.wikipedia.org/wiki/Set_union" TargetMode="External"/><Relationship Id="rId7" Type="http://schemas.openxmlformats.org/officeDocument/2006/relationships/hyperlink" Target="https://en.wikipedia.org/wiki/Set_difference" TargetMode="External"/><Relationship Id="rId8" Type="http://schemas.openxmlformats.org/officeDocument/2006/relationships/hyperlink" Target="https://en.wikipedia.org/wiki/Rename_(relational_algebra)" TargetMode="External"/><Relationship Id="rId9" Type="http://schemas.openxmlformats.org/officeDocument/2006/relationships/hyperlink" Target="https://en.wikipedia.org/wiki/ISB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B0A2C-6360-4C38-ABBA-F27F01D798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41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xfrm>
            <a:off x="699756" y="4416111"/>
            <a:ext cx="5610888" cy="418241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a typeface="ＭＳ Ｐゴシック" pitchFamily="-105" charset="-128"/>
              </a:rPr>
              <a:t> </a:t>
            </a:r>
          </a:p>
          <a:p>
            <a:pPr eaLnBrk="1" hangingPunct="1"/>
            <a:endParaRPr lang="en-US" smtClean="0"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038A7-229C-45DA-A8DC-D905A94A16B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038A7-229C-45DA-A8DC-D905A94A16B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038A7-229C-45DA-A8DC-D905A94A16B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038A7-229C-45DA-A8DC-D905A94A16B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a typeface="ＭＳ Ｐゴシック" pitchFamily="-105" charset="-128"/>
              </a:rPr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Five primitive operators of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Codd's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algebra are the 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3"/>
              </a:rPr>
              <a:t>selection, the 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4"/>
              </a:rPr>
              <a:t>projection, the 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5"/>
              </a:rPr>
              <a:t>Cartesian product (also called the cross product</a:t>
            </a:r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5"/>
              </a:rPr>
              <a:t> or 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5"/>
              </a:rPr>
              <a:t>cross join</a:t>
            </a:r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5"/>
              </a:rPr>
              <a:t>), the 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6"/>
              </a:rPr>
              <a:t>set union</a:t>
            </a:r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6"/>
              </a:rPr>
              <a:t>, and the 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7"/>
              </a:rPr>
              <a:t>set difference</a:t>
            </a:r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7"/>
              </a:rPr>
              <a:t>. Another operator, 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8"/>
              </a:rPr>
              <a:t>rename</a:t>
            </a:r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8"/>
              </a:rPr>
              <a:t> was not noted by Codd, but the need for it is shown by the inventors of </a:t>
            </a:r>
            <a:r>
              <a:rPr lang="en-US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9"/>
              </a:rPr>
              <a:t>ISBL.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B0A2C-6360-4C38-ABBA-F27F01D798F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14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B0A2C-6360-4C38-ABBA-F27F01D798F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7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www.codinghorror.com</a:t>
            </a:r>
            <a:r>
              <a:rPr lang="en-US" dirty="0" smtClean="0"/>
              <a:t>/blog/2007/10/a-visual-explanation-of-</a:t>
            </a:r>
            <a:r>
              <a:rPr lang="en-US" dirty="0" err="1" smtClean="0"/>
              <a:t>sql</a:t>
            </a:r>
            <a:r>
              <a:rPr lang="en-US" dirty="0" smtClean="0"/>
              <a:t>-</a:t>
            </a:r>
            <a:r>
              <a:rPr lang="en-US" dirty="0" err="1" smtClean="0"/>
              <a:t>joins.html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B0A2C-6360-4C38-ABBA-F27F01D798F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9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www.codinghorror.com</a:t>
            </a:r>
            <a:r>
              <a:rPr lang="en-US" dirty="0" smtClean="0"/>
              <a:t>/blog/2007/10/a-visual-explanation-of-</a:t>
            </a:r>
            <a:r>
              <a:rPr lang="en-US" dirty="0" err="1" smtClean="0"/>
              <a:t>sql</a:t>
            </a:r>
            <a:r>
              <a:rPr lang="en-US" dirty="0" smtClean="0"/>
              <a:t>-</a:t>
            </a:r>
            <a:r>
              <a:rPr lang="en-US" dirty="0" err="1" smtClean="0"/>
              <a:t>joins.html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B0A2C-6360-4C38-ABBA-F27F01D798F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038A7-229C-45DA-A8DC-D905A94A16B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www.codinghorror.com</a:t>
            </a:r>
            <a:r>
              <a:rPr lang="en-US" dirty="0" smtClean="0"/>
              <a:t>/blog/2007/10/a-visual-explanation-of-</a:t>
            </a:r>
            <a:r>
              <a:rPr lang="en-US" dirty="0" err="1" smtClean="0"/>
              <a:t>sql</a:t>
            </a:r>
            <a:r>
              <a:rPr lang="en-US" dirty="0" smtClean="0"/>
              <a:t>-</a:t>
            </a:r>
            <a:r>
              <a:rPr lang="en-US" dirty="0" err="1" smtClean="0"/>
              <a:t>joins.html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B0A2C-6360-4C38-ABBA-F27F01D798F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xfrm>
            <a:off x="699756" y="4416111"/>
            <a:ext cx="5610888" cy="418241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a typeface="ＭＳ Ｐゴシック" pitchFamily="-105" charset="-128"/>
              </a:rP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a typeface="ＭＳ Ｐゴシック" pitchFamily="-105" charset="-128"/>
              </a:rPr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a typeface="ＭＳ Ｐゴシック" pitchFamily="-105" charset="-128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xfrm>
            <a:off x="699756" y="4416111"/>
            <a:ext cx="5610888" cy="418241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a typeface="ＭＳ Ｐゴシック" pitchFamily="-105" charset="-128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5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0EBD4A-7BF2-44E5-A60D-D9116202C839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a typeface="ＭＳ Ｐゴシック" pitchFamily="-105" charset="-128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rochureCoverBackground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85975"/>
            <a:ext cx="91440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BrochureCover-blocks"/>
          <p:cNvPicPr>
            <a:picLocks noChangeAspect="1" noChangeArrowheads="1"/>
          </p:cNvPicPr>
          <p:nvPr userDrawn="1"/>
        </p:nvPicPr>
        <p:blipFill>
          <a:blip r:embed="rId2" cstate="print"/>
          <a:srcRect l="50909"/>
          <a:stretch>
            <a:fillRect/>
          </a:stretch>
        </p:blipFill>
        <p:spPr bwMode="auto">
          <a:xfrm>
            <a:off x="8458200" y="0"/>
            <a:ext cx="68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2008 Desautels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53054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6248400"/>
            <a:ext cx="13716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9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130425"/>
            <a:ext cx="7924800" cy="190817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title</a:t>
            </a:r>
            <a:r>
              <a:rPr lang="fr-CA" dirty="0"/>
              <a:t> style</a:t>
            </a:r>
          </a:p>
        </p:txBody>
      </p:sp>
      <p:sp>
        <p:nvSpPr>
          <p:cNvPr id="52240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1000" y="4343400"/>
            <a:ext cx="79248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fr-CA"/>
              <a:t>Click to edit Master subtitle style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200" b="0"/>
            </a:lvl1pPr>
          </a:lstStyle>
          <a:p>
            <a:pPr>
              <a:defRPr/>
            </a:pPr>
            <a:endParaRPr lang="fr-FR" dirty="0" smtClean="0"/>
          </a:p>
          <a:p>
            <a:pPr>
              <a:defRPr/>
            </a:pPr>
            <a:fld id="{3695BA4F-4FB5-4C46-8041-E964C7460C66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fld id="{F3F3C28B-2F81-45A2-8496-06AE630341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fld id="{B70703CE-569A-47ED-A742-8A850B3BF2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fld id="{D8A0E24F-AB5F-4F9E-B068-8D496E972E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592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6375400"/>
            <a:ext cx="457200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1701B-2B76-49A3-AF5B-70B10C16FB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72300" y="6432550"/>
            <a:ext cx="1117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1701B-2B76-49A3-AF5B-70B10C16FB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A931701B-2B76-49A3-AF5B-70B10C16FB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54F2-B411-F944-8CB4-9D295D74206F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3707-A015-BA4E-87DE-9ACC8AD2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78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54F2-B411-F944-8CB4-9D295D74206F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84626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54F2-B411-F944-8CB4-9D295D74206F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61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54F2-B411-F944-8CB4-9D295D74206F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63A5EE5A-96B0-4C7C-A909-7BEFE9802D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54F2-B411-F944-8CB4-9D295D74206F}" type="datetimeFigureOut">
              <a:rPr lang="en-US" smtClean="0"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9D31E73F-816A-4893-9264-FE55DCD61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32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54F2-B411-F944-8CB4-9D295D74206F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69342705-3293-466F-9682-DFDAE6B9AE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01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54F2-B411-F944-8CB4-9D295D74206F}" type="datetimeFigureOut">
              <a:rPr lang="en-US" smtClean="0"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AA9C1B3A-AC62-4195-BC3E-46772C677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92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54F2-B411-F944-8CB4-9D295D74206F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154B0AC9-0D2E-4F32-ADF0-2DE9927211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35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54F2-B411-F944-8CB4-9D295D74206F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F3F3C28B-2F81-45A2-8496-06AE630341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48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54F2-B411-F944-8CB4-9D295D74206F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B70703CE-569A-47ED-A742-8A850B3BF2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32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54F2-B411-F944-8CB4-9D295D74206F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D8A0E24F-AB5F-4F9E-B068-8D496E972E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1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90900" y="6381750"/>
            <a:ext cx="1524000" cy="361950"/>
          </a:xfrm>
          <a:prstGeom prst="rect">
            <a:avLst/>
          </a:prstGeom>
          <a:ln/>
        </p:spPr>
        <p:txBody>
          <a:bodyPr anchor="ctr"/>
          <a:lstStyle>
            <a:lvl1pPr algn="ctr">
              <a:defRPr sz="16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70600" y="628650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19800" y="622300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38100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76400"/>
            <a:ext cx="38100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fld id="{63A5EE5A-96B0-4C7C-A909-7BEFE9802D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fld id="{9D31E73F-816A-4893-9264-FE55DCD61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fld id="{69342705-3293-466F-9682-DFDAE6B9AE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fld id="{AA9C1B3A-AC62-4195-BC3E-46772C677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fld id="{154B0AC9-0D2E-4F32-ADF0-2DE9927211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ChangeArrowheads="1"/>
          </p:cNvSpPr>
          <p:nvPr/>
        </p:nvSpPr>
        <p:spPr bwMode="auto">
          <a:xfrm rot="5400000">
            <a:off x="5219700" y="2933700"/>
            <a:ext cx="6858000" cy="990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88835" name="Rectangle 3"/>
          <p:cNvSpPr>
            <a:spLocks noChangeArrowheads="1"/>
          </p:cNvSpPr>
          <p:nvPr/>
        </p:nvSpPr>
        <p:spPr bwMode="auto">
          <a:xfrm>
            <a:off x="0" y="0"/>
            <a:ext cx="8686800" cy="1279525"/>
          </a:xfrm>
          <a:prstGeom prst="rect">
            <a:avLst/>
          </a:prstGeom>
          <a:solidFill>
            <a:srgbClr val="B7000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888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11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sz="1200" dirty="0" smtClean="0"/>
          </a:p>
          <a:p>
            <a:pPr>
              <a:defRPr/>
            </a:pPr>
            <a:fld id="{A931701B-2B76-49A3-AF5B-70B10C16FB45}" type="slidenum">
              <a:rPr lang="en-US" sz="1200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77724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 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smtClean="0"/>
              <a:t> </a:t>
            </a:r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smtClean="0"/>
              <a:t> </a:t>
            </a:r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  <p:sldLayoutId id="2147484234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w Cen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w Cen MT" pitchFamily="34" charset="0"/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854F2-B411-F944-8CB4-9D295D74206F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sz="1200" smtClean="0"/>
          </a:p>
          <a:p>
            <a:pPr>
              <a:defRPr/>
            </a:pPr>
            <a:fld id="{A931701B-2B76-49A3-AF5B-70B10C16FB45}" type="slidenum">
              <a:rPr lang="en-US" sz="1200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8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2.xml"/><Relationship Id="rId3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8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1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2.xml"/><Relationship Id="rId3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gigaom.com/2013/04/16/how-to-hire-data-scientists-and-get-hired-as-one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hyperlink" Target="http://drewconway.com/zia/2013/3/26/the-data-science-venn-diagra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Fundamentals for Analytics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Kuruzovich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7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828800"/>
            <a:ext cx="2590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 is Top Language for Data Mining / Data Science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  <p:pic>
        <p:nvPicPr>
          <p:cNvPr id="5" name="Picture 4" descr="Screen Shot 2013-09-08 at 2.25.4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05"/>
          <a:stretch/>
        </p:blipFill>
        <p:spPr>
          <a:xfrm>
            <a:off x="12606" y="0"/>
            <a:ext cx="6007194" cy="598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9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685800"/>
            <a:ext cx="396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 is Top Language for Data Mining / Data Science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pic>
        <p:nvPicPr>
          <p:cNvPr id="5" name="Picture 4" descr="Screen Shot 2013-09-08 at 2.25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" y="-1"/>
            <a:ext cx="4254594" cy="68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Lab, What we are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– Foundations and Key Ideas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4800600"/>
            <a:ext cx="24384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BASEBALL DATA</a:t>
            </a:r>
          </a:p>
          <a:p>
            <a:pPr algn="ctr"/>
            <a:r>
              <a:rPr lang="en-US" dirty="0" smtClean="0"/>
              <a:t>(.SQL file with Table Structures and Data)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362200"/>
            <a:ext cx="24384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DATA</a:t>
            </a:r>
          </a:p>
          <a:p>
            <a:pPr algn="ctr"/>
            <a:r>
              <a:rPr lang="en-US" dirty="0" smtClean="0"/>
              <a:t>(.SQL file with Table Structures and Data)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2362200"/>
            <a:ext cx="24384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RSTUDIO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4800600"/>
            <a:ext cx="24384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ANALYSES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1143000" y="3581400"/>
            <a:ext cx="1371600" cy="1143000"/>
          </a:xfrm>
          <a:prstGeom prst="downArrow">
            <a:avLst/>
          </a:prstGeom>
          <a:solidFill>
            <a:schemeClr val="tx1">
              <a:alpha val="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4000500" y="1485900"/>
            <a:ext cx="1371600" cy="2971800"/>
          </a:xfrm>
          <a:prstGeom prst="downArrow">
            <a:avLst/>
          </a:prstGeom>
          <a:solidFill>
            <a:schemeClr val="tx1">
              <a:alpha val="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RMySQL</a:t>
            </a:r>
            <a:r>
              <a:rPr lang="en-US" dirty="0" smtClean="0">
                <a:solidFill>
                  <a:srgbClr val="000000"/>
                </a:solidFill>
              </a:rPr>
              <a:t> Package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Extract via SQL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858000" y="3581400"/>
            <a:ext cx="1371600" cy="1143000"/>
          </a:xfrm>
          <a:prstGeom prst="downArrow">
            <a:avLst/>
          </a:prstGeom>
          <a:solidFill>
            <a:schemeClr val="tx1">
              <a:alpha val="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8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Packages are collections of </a:t>
            </a:r>
            <a:r>
              <a:rPr lang="en-US" b="1" dirty="0"/>
              <a:t>R</a:t>
            </a:r>
            <a:r>
              <a:rPr lang="en-US" dirty="0"/>
              <a:t> functions, data, and compiled code in a well-defined format. </a:t>
            </a:r>
            <a:endParaRPr lang="en-US" dirty="0" smtClean="0"/>
          </a:p>
          <a:p>
            <a:r>
              <a:rPr lang="en-US" b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comes with a standard set of packages. </a:t>
            </a:r>
            <a:endParaRPr lang="en-US" dirty="0" smtClean="0"/>
          </a:p>
          <a:p>
            <a:r>
              <a:rPr lang="en-US" dirty="0" smtClean="0"/>
              <a:t>Others </a:t>
            </a:r>
            <a:r>
              <a:rPr lang="en-US" dirty="0"/>
              <a:t>are available for download and installation. </a:t>
            </a:r>
            <a:endParaRPr lang="en-US" dirty="0" smtClean="0"/>
          </a:p>
          <a:p>
            <a:r>
              <a:rPr lang="en-US" dirty="0" smtClean="0"/>
              <a:t>External packages only have to be installed once, but they have to be loaded each time they are used. </a:t>
            </a:r>
          </a:p>
          <a:p>
            <a:r>
              <a:rPr lang="en-US" dirty="0" smtClean="0"/>
              <a:t>You can create your own packages and contribute them back to the ecosystem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860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pic>
        <p:nvPicPr>
          <p:cNvPr id="5" name="Content Placeholder 4" descr="Screen Shot 2013-09-08 at 2.00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61" r="-14861"/>
          <a:stretch>
            <a:fillRect/>
          </a:stretch>
        </p:blipFill>
        <p:spPr>
          <a:xfrm>
            <a:off x="-152400" y="1600200"/>
            <a:ext cx="9060931" cy="49831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132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rebuchet MS" charset="0"/>
                <a:ea typeface="ヒラギノ角ゴ Pro W3" charset="0"/>
              </a:rPr>
              <a:t>Understanding How is Data Organized: Key Terms and Technologies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05341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rebuchet MS" charset="0"/>
                <a:ea typeface="ヒラギノ角ゴ Pro W3" charset="0"/>
              </a:rPr>
              <a:t>Database</a:t>
            </a:r>
            <a:r>
              <a:rPr lang="en-US" sz="2400" dirty="0">
                <a:latin typeface="Trebuchet MS" charset="0"/>
                <a:ea typeface="ヒラギノ角ゴ Pro W3" charset="0"/>
              </a:rPr>
              <a:t>: A single table or a collection of related tables</a:t>
            </a:r>
          </a:p>
          <a:p>
            <a:r>
              <a:rPr lang="en-US" sz="2400" b="1" dirty="0">
                <a:latin typeface="Trebuchet MS" charset="0"/>
                <a:ea typeface="ヒラギノ角ゴ Pro W3" charset="0"/>
              </a:rPr>
              <a:t>Database management systems (DBMS)</a:t>
            </a:r>
            <a:r>
              <a:rPr lang="en-US" sz="2400" dirty="0">
                <a:latin typeface="Trebuchet MS" charset="0"/>
                <a:ea typeface="ヒラギノ角ゴ Pro W3" charset="0"/>
              </a:rPr>
              <a:t>: Sometimes called </a:t>
            </a:r>
            <a:r>
              <a:rPr lang="ja-JP" altLang="en-US" sz="2400" dirty="0">
                <a:latin typeface="Trebuchet MS" charset="0"/>
                <a:ea typeface="ヒラギノ角ゴ Pro W3" charset="0"/>
              </a:rPr>
              <a:t>“</a:t>
            </a:r>
            <a:r>
              <a:rPr lang="en-US" sz="2400" dirty="0">
                <a:latin typeface="Trebuchet MS" charset="0"/>
                <a:ea typeface="ヒラギノ角ゴ Pro W3" charset="0"/>
              </a:rPr>
              <a:t>database software</a:t>
            </a:r>
            <a:r>
              <a:rPr lang="ja-JP" altLang="en-US" sz="2400" dirty="0">
                <a:latin typeface="Trebuchet MS" charset="0"/>
                <a:ea typeface="ヒラギノ角ゴ Pro W3" charset="0"/>
              </a:rPr>
              <a:t>”</a:t>
            </a:r>
            <a:r>
              <a:rPr lang="en-US" sz="2400" dirty="0">
                <a:latin typeface="Trebuchet MS" charset="0"/>
                <a:ea typeface="ヒラギノ角ゴ Pro W3" charset="0"/>
              </a:rPr>
              <a:t>; software for creating, maintaining, and manipulating data</a:t>
            </a:r>
          </a:p>
          <a:p>
            <a:r>
              <a:rPr lang="en-US" sz="2400" b="1" dirty="0">
                <a:latin typeface="Trebuchet MS" charset="0"/>
                <a:ea typeface="ヒラギノ角ゴ Pro W3" charset="0"/>
              </a:rPr>
              <a:t>Structured query language (SQL): </a:t>
            </a:r>
            <a:r>
              <a:rPr lang="en-US" sz="2400" dirty="0">
                <a:latin typeface="Trebuchet MS" charset="0"/>
                <a:ea typeface="ヒラギノ角ゴ Pro W3" charset="0"/>
              </a:rPr>
              <a:t>A language used to create and manipulate databases</a:t>
            </a:r>
          </a:p>
          <a:p>
            <a:r>
              <a:rPr lang="en-US" sz="2400" b="1" dirty="0">
                <a:latin typeface="Trebuchet MS" charset="0"/>
                <a:ea typeface="ヒラギノ角ゴ Pro W3" charset="0"/>
              </a:rPr>
              <a:t>Database administrator (DBA): </a:t>
            </a:r>
            <a:r>
              <a:rPr lang="en-US" sz="2400" dirty="0">
                <a:latin typeface="Trebuchet MS" charset="0"/>
                <a:ea typeface="ヒラギノ角ゴ Pro W3" charset="0"/>
              </a:rPr>
              <a:t>Job title focused on directing, performing, or overseeing activities associated with a database or set of databases</a:t>
            </a:r>
          </a:p>
          <a:p>
            <a:pPr lvl="1"/>
            <a:r>
              <a:rPr lang="en-US" sz="2400" dirty="0">
                <a:latin typeface="Trebuchet MS" charset="0"/>
                <a:ea typeface="ヒラギノ角ゴ Pro W3" charset="0"/>
              </a:rPr>
              <a:t>Includes database design, creation, implementation, maintenance, backup and recovery, policy setting and enforcement, and security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  <a:latin typeface="Calibri" charset="0"/>
              </a:rPr>
              <a:t>11-</a:t>
            </a:r>
            <a:fld id="{FAADBE5D-916A-174E-AEBE-DB5B1ECE4543}" type="slidenum">
              <a:rPr lang="en-US" sz="1200">
                <a:solidFill>
                  <a:srgbClr val="FFFFFF"/>
                </a:solidFill>
                <a:latin typeface="Calibri" charset="0"/>
              </a:rPr>
              <a:pPr eaLnBrk="1" hangingPunct="1"/>
              <a:t>15</a:t>
            </a:fld>
            <a:endParaRPr lang="en-US" sz="120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rebuchet MS" charset="0"/>
                <a:ea typeface="ヒラギノ角ゴ Pro W3" charset="0"/>
              </a:rPr>
              <a:t>Understanding How is Data Organized: Key Terms and Technologies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2044701"/>
            <a:ext cx="8229600" cy="2154767"/>
          </a:xfrm>
        </p:spPr>
        <p:txBody>
          <a:bodyPr>
            <a:normAutofit fontScale="85000" lnSpcReduction="20000"/>
          </a:bodyPr>
          <a:lstStyle/>
          <a:p>
            <a:r>
              <a:rPr lang="en-US" b="1">
                <a:latin typeface="Trebuchet MS" charset="0"/>
                <a:ea typeface="ヒラギノ角ゴ Pro W3" charset="0"/>
              </a:rPr>
              <a:t>Table or file</a:t>
            </a:r>
            <a:r>
              <a:rPr lang="en-US">
                <a:latin typeface="Trebuchet MS" charset="0"/>
                <a:ea typeface="ヒラギノ角ゴ Pro W3" charset="0"/>
              </a:rPr>
              <a:t>: A list of data, arranged in columns (fields) and rows (records)</a:t>
            </a:r>
          </a:p>
          <a:p>
            <a:r>
              <a:rPr lang="en-US" b="1">
                <a:latin typeface="Trebuchet MS" charset="0"/>
                <a:ea typeface="ヒラギノ角ゴ Pro W3" charset="0"/>
              </a:rPr>
              <a:t>Column or field</a:t>
            </a:r>
            <a:r>
              <a:rPr lang="en-US">
                <a:latin typeface="Trebuchet MS" charset="0"/>
                <a:ea typeface="ヒラギノ角ゴ Pro W3" charset="0"/>
              </a:rPr>
              <a:t>: A column in a database table. Columns represent each category of data contained in a record (e.g., first name, last name, ID number, data of birth)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  <a:latin typeface="Calibri" charset="0"/>
              </a:rPr>
              <a:t>11-</a:t>
            </a:r>
            <a:fld id="{4A462F4C-1720-AC4B-8376-432850CC13FD}" type="slidenum">
              <a:rPr lang="en-US" sz="1200">
                <a:solidFill>
                  <a:srgbClr val="FFFFFF"/>
                </a:solidFill>
                <a:latin typeface="Calibri" charset="0"/>
              </a:rPr>
              <a:pPr eaLnBrk="1" hangingPunct="1"/>
              <a:t>16</a:t>
            </a:fld>
            <a:endParaRPr lang="en-US" sz="120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3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rebuchet MS" charset="0"/>
                <a:ea typeface="ヒラギノ角ゴ Pro W3" charset="0"/>
              </a:rPr>
              <a:t>Understanding How is Data Organized: Key Terms and Technologies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2044701"/>
            <a:ext cx="8229600" cy="40005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Trebuchet MS" charset="0"/>
                <a:ea typeface="ヒラギノ角ゴ Pro W3" charset="0"/>
              </a:rPr>
              <a:t>Row or </a:t>
            </a:r>
            <a:r>
              <a:rPr lang="en-US" b="1" dirty="0" smtClean="0">
                <a:latin typeface="Trebuchet MS" charset="0"/>
                <a:ea typeface="ヒラギノ角ゴ Pro W3" charset="0"/>
              </a:rPr>
              <a:t>record or tuple</a:t>
            </a:r>
            <a:r>
              <a:rPr lang="en-US" dirty="0" smtClean="0">
                <a:latin typeface="Trebuchet MS" charset="0"/>
                <a:ea typeface="ヒラギノ角ゴ Pro W3" charset="0"/>
              </a:rPr>
              <a:t>: </a:t>
            </a:r>
            <a:r>
              <a:rPr lang="en-US" dirty="0">
                <a:latin typeface="Trebuchet MS" charset="0"/>
                <a:ea typeface="ヒラギノ角ゴ Pro W3" charset="0"/>
              </a:rPr>
              <a:t>A row in a database table. Records represent a single instance of whatever the table keeps track of (e.g., student, faculty, course title)</a:t>
            </a:r>
          </a:p>
          <a:p>
            <a:r>
              <a:rPr lang="en-US" b="1" dirty="0">
                <a:latin typeface="Trebuchet MS" charset="0"/>
                <a:ea typeface="ヒラギノ角ゴ Pro W3" charset="0"/>
              </a:rPr>
              <a:t>Key</a:t>
            </a:r>
            <a:r>
              <a:rPr lang="en-US" dirty="0">
                <a:latin typeface="Trebuchet MS" charset="0"/>
                <a:ea typeface="ヒラギノ角ゴ Pro W3" charset="0"/>
              </a:rPr>
              <a:t>: A field or combination of fields used to uniquely identify a record, and to relate separate tables in a database. Examples include social security number, customer account number, or student ID</a:t>
            </a:r>
          </a:p>
          <a:p>
            <a:r>
              <a:rPr lang="en-US" b="1" dirty="0">
                <a:latin typeface="Trebuchet MS" charset="0"/>
                <a:ea typeface="ヒラギノ角ゴ Pro W3" charset="0"/>
              </a:rPr>
              <a:t>Relational database</a:t>
            </a:r>
            <a:r>
              <a:rPr lang="en-US" dirty="0">
                <a:latin typeface="Trebuchet MS" charset="0"/>
                <a:ea typeface="ヒラギノ角ゴ Pro W3" charset="0"/>
              </a:rPr>
              <a:t>: The most common standard for expressing databases, whereby tables (files) are related based on common keys</a:t>
            </a:r>
          </a:p>
          <a:p>
            <a:endParaRPr lang="en-US" dirty="0">
              <a:latin typeface="Trebuchet MS" charset="0"/>
              <a:ea typeface="ヒラギノ角ゴ Pro W3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  <a:latin typeface="Calibri" charset="0"/>
              </a:rPr>
              <a:t>11-</a:t>
            </a:r>
            <a:fld id="{736C56B5-5F44-8742-AD24-0E81A323CDB5}" type="slidenum">
              <a:rPr lang="en-US" sz="1200">
                <a:solidFill>
                  <a:srgbClr val="FFFFFF"/>
                </a:solidFill>
                <a:latin typeface="Calibri" charset="0"/>
              </a:rPr>
              <a:pPr eaLnBrk="1" hangingPunct="1"/>
              <a:t>17</a:t>
            </a:fld>
            <a:endParaRPr lang="en-US" sz="120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ヒラギノ角ゴ Pro W3" charset="0"/>
              </a:rPr>
              <a:t>Where Does Data Come From?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78883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rebuchet MS" charset="0"/>
                <a:ea typeface="ヒラギノ角ゴ Pro W3" charset="0"/>
              </a:rPr>
              <a:t>For organizations that sell directly to their customers, transaction processing systems represent a fountain of potentially insightful data</a:t>
            </a:r>
          </a:p>
          <a:p>
            <a:pPr lvl="1"/>
            <a:r>
              <a:rPr lang="en-US" sz="2400" b="1" dirty="0">
                <a:latin typeface="Trebuchet MS" charset="0"/>
                <a:ea typeface="ヒラギノ角ゴ Pro W3" charset="0"/>
              </a:rPr>
              <a:t>Transaction processing systems (TPS)</a:t>
            </a:r>
            <a:r>
              <a:rPr lang="en-US" sz="2400" dirty="0">
                <a:latin typeface="Trebuchet MS" charset="0"/>
                <a:ea typeface="ヒラギノ角ゴ Pro W3" charset="0"/>
              </a:rPr>
              <a:t>: A system that records a transaction (some form of business-related exchange), such as a cash register sale, ATM withdrawal, or product return</a:t>
            </a:r>
          </a:p>
          <a:p>
            <a:pPr lvl="1"/>
            <a:r>
              <a:rPr lang="en-US" sz="2400" b="1" dirty="0">
                <a:latin typeface="Trebuchet MS" charset="0"/>
                <a:ea typeface="ヒラギノ角ゴ Pro W3" charset="0"/>
              </a:rPr>
              <a:t>Transaction</a:t>
            </a:r>
            <a:r>
              <a:rPr lang="en-US" sz="2400" dirty="0">
                <a:latin typeface="Trebuchet MS" charset="0"/>
                <a:ea typeface="ヒラギノ角ゴ Pro W3" charset="0"/>
              </a:rPr>
              <a:t>: Some kind of business exchange</a:t>
            </a:r>
          </a:p>
          <a:p>
            <a:pPr lvl="1"/>
            <a:r>
              <a:rPr lang="en-US" sz="2400" dirty="0">
                <a:latin typeface="Trebuchet MS" charset="0"/>
                <a:ea typeface="ヒラギノ角ゴ Pro W3" charset="0"/>
              </a:rPr>
              <a:t>The cash register is the primary source that feeds data to the TPS</a:t>
            </a:r>
          </a:p>
          <a:p>
            <a:pPr lvl="1"/>
            <a:r>
              <a:rPr lang="en-US" sz="2400" dirty="0">
                <a:latin typeface="Trebuchet MS" charset="0"/>
                <a:ea typeface="ヒラギノ角ゴ Pro W3" charset="0"/>
              </a:rPr>
              <a:t>TPS can generate a lot of bits, it</a:t>
            </a:r>
            <a:r>
              <a:rPr lang="ja-JP" altLang="en-US" sz="2400" dirty="0">
                <a:latin typeface="Trebuchet MS" charset="0"/>
                <a:ea typeface="ヒラギノ角ゴ Pro W3" charset="0"/>
              </a:rPr>
              <a:t>’</a:t>
            </a:r>
            <a:r>
              <a:rPr lang="en-US" sz="2400" dirty="0">
                <a:latin typeface="Trebuchet MS" charset="0"/>
                <a:ea typeface="ヒラギノ角ゴ Pro W3" charset="0"/>
              </a:rPr>
              <a:t>s sometimes tough to match this data with a specific customer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  <a:latin typeface="Calibri" charset="0"/>
              </a:rPr>
              <a:t>11-</a:t>
            </a:r>
            <a:fld id="{E0475726-9283-6940-A320-4651D689E19C}" type="slidenum">
              <a:rPr lang="en-US" sz="1200">
                <a:solidFill>
                  <a:srgbClr val="FFFFFF"/>
                </a:solidFill>
                <a:latin typeface="Calibri" charset="0"/>
              </a:rPr>
              <a:pPr eaLnBrk="1" hangingPunct="1"/>
              <a:t>18</a:t>
            </a:fld>
            <a:endParaRPr lang="en-US" sz="120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1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ヒラギノ角ゴ Pro W3" charset="0"/>
              </a:rPr>
              <a:t>Where Does Data Come From?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2044700"/>
            <a:ext cx="8229600" cy="29548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rebuchet MS" charset="0"/>
                <a:ea typeface="ヒラギノ角ゴ Pro W3" charset="0"/>
              </a:rPr>
              <a:t>Enterprise software (CRM, SCM, and ERP)</a:t>
            </a:r>
          </a:p>
          <a:p>
            <a:pPr lvl="1"/>
            <a:r>
              <a:rPr lang="en-US" sz="2400" dirty="0">
                <a:latin typeface="Trebuchet MS" charset="0"/>
                <a:ea typeface="ヒラギノ角ゴ Pro W3" charset="0"/>
              </a:rPr>
              <a:t>Firms set up systems to gather additional data beyond conventional purchase transactions or Web site monitoring </a:t>
            </a:r>
          </a:p>
          <a:p>
            <a:pPr lvl="1"/>
            <a:r>
              <a:rPr lang="en-US" sz="2400" dirty="0">
                <a:latin typeface="Trebuchet MS" charset="0"/>
                <a:ea typeface="ヒラギノ角ゴ Pro W3" charset="0"/>
              </a:rPr>
              <a:t>CRM or customer relationship management systems are used to empower employees to track and record data at nearly every point of customer contact</a:t>
            </a:r>
          </a:p>
          <a:p>
            <a:pPr lvl="1"/>
            <a:r>
              <a:rPr lang="en-US" sz="2400" dirty="0">
                <a:latin typeface="Trebuchet MS" charset="0"/>
                <a:ea typeface="ヒラギノ角ゴ Pro W3" charset="0"/>
              </a:rPr>
              <a:t>Supply chain management (SCM) and enterprise resource planning (ERP) systems touch every aspect of the value chain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  <a:latin typeface="Calibri" charset="0"/>
              </a:rPr>
              <a:t>11-</a:t>
            </a:r>
            <a:fld id="{DD2BB399-1331-0849-977A-D65E94166378}" type="slidenum">
              <a:rPr lang="en-US" sz="1200">
                <a:solidFill>
                  <a:srgbClr val="FFFFFF"/>
                </a:solidFill>
                <a:latin typeface="Calibri" charset="0"/>
              </a:rPr>
              <a:pPr eaLnBrk="1" hangingPunct="1"/>
              <a:t>19</a:t>
            </a:fld>
            <a:endParaRPr lang="en-US" sz="120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8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Significance of 10,000 Hours???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87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ヒラギノ角ゴ Pro W3" charset="0"/>
              </a:rPr>
              <a:t>Where Does Data Come From?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2044701"/>
            <a:ext cx="8229600" cy="3611033"/>
          </a:xfrm>
        </p:spPr>
        <p:txBody>
          <a:bodyPr>
            <a:normAutofit fontScale="92500"/>
          </a:bodyPr>
          <a:lstStyle/>
          <a:p>
            <a:r>
              <a:rPr lang="en-US">
                <a:latin typeface="Trebuchet MS" charset="0"/>
                <a:ea typeface="ヒラギノ角ゴ Pro W3" charset="0"/>
              </a:rPr>
              <a:t>Surveys</a:t>
            </a:r>
          </a:p>
          <a:p>
            <a:pPr lvl="1"/>
            <a:r>
              <a:rPr lang="en-US">
                <a:latin typeface="Trebuchet MS" charset="0"/>
                <a:ea typeface="ヒラギノ角ゴ Pro W3" charset="0"/>
              </a:rPr>
              <a:t>Firms supplement operational data with additional input from surveys and focus groups</a:t>
            </a:r>
          </a:p>
          <a:p>
            <a:pPr lvl="1"/>
            <a:r>
              <a:rPr lang="en-US">
                <a:latin typeface="Trebuchet MS" charset="0"/>
                <a:ea typeface="ヒラギノ角ゴ Pro W3" charset="0"/>
              </a:rPr>
              <a:t>Direct surveys can tell you what your cash register can</a:t>
            </a:r>
            <a:r>
              <a:rPr lang="ja-JP" altLang="en-US">
                <a:latin typeface="Trebuchet MS" charset="0"/>
                <a:ea typeface="ヒラギノ角ゴ Pro W3" charset="0"/>
              </a:rPr>
              <a:t>’</a:t>
            </a:r>
            <a:r>
              <a:rPr lang="en-US">
                <a:latin typeface="Trebuchet MS" charset="0"/>
                <a:ea typeface="ヒラギノ角ゴ Pro W3" charset="0"/>
              </a:rPr>
              <a:t>t</a:t>
            </a:r>
          </a:p>
          <a:p>
            <a:pPr lvl="1"/>
            <a:r>
              <a:rPr lang="en-US">
                <a:latin typeface="Trebuchet MS" charset="0"/>
                <a:ea typeface="ヒラギノ角ゴ Pro W3" charset="0"/>
              </a:rPr>
              <a:t>Many CRM products have survey capabilities that allow for additional data gathering at all points of customer contact</a:t>
            </a:r>
          </a:p>
          <a:p>
            <a:pPr lvl="1"/>
            <a:endParaRPr lang="en-US">
              <a:latin typeface="Trebuchet MS" charset="0"/>
              <a:ea typeface="ヒラギノ角ゴ Pro W3" charset="0"/>
            </a:endParaRPr>
          </a:p>
          <a:p>
            <a:pPr lvl="1"/>
            <a:endParaRPr lang="en-US">
              <a:latin typeface="Trebuchet MS" charset="0"/>
              <a:ea typeface="ヒラギノ角ゴ Pro W3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  <a:latin typeface="Calibri" charset="0"/>
              </a:rPr>
              <a:t>11-</a:t>
            </a:r>
            <a:fld id="{D1598E81-9811-5442-9D2F-D937F6695DE8}" type="slidenum">
              <a:rPr lang="en-US" sz="1200">
                <a:solidFill>
                  <a:srgbClr val="FFFFFF"/>
                </a:solidFill>
                <a:latin typeface="Calibri" charset="0"/>
              </a:rPr>
              <a:pPr eaLnBrk="1" hangingPunct="1"/>
              <a:t>20</a:t>
            </a:fld>
            <a:endParaRPr lang="en-US" sz="120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ヒラギノ角ゴ Pro W3" charset="0"/>
              </a:rPr>
              <a:t>Where Does Data Come From?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2044701"/>
            <a:ext cx="8229600" cy="2461684"/>
          </a:xfrm>
        </p:spPr>
        <p:txBody>
          <a:bodyPr>
            <a:noAutofit/>
          </a:bodyPr>
          <a:lstStyle/>
          <a:p>
            <a:r>
              <a:rPr lang="en-US" dirty="0">
                <a:latin typeface="Trebuchet MS" charset="0"/>
                <a:ea typeface="ヒラギノ角ゴ Pro W3" charset="0"/>
              </a:rPr>
              <a:t>External sources</a:t>
            </a:r>
          </a:p>
          <a:p>
            <a:pPr lvl="1"/>
            <a:r>
              <a:rPr lang="en-US" dirty="0">
                <a:latin typeface="Trebuchet MS" charset="0"/>
                <a:ea typeface="ヒラギノ角ゴ Pro W3" charset="0"/>
              </a:rPr>
              <a:t>If your firm has partners that sell products for you, then you</a:t>
            </a:r>
            <a:r>
              <a:rPr lang="ja-JP" altLang="en-US" dirty="0">
                <a:latin typeface="Trebuchet MS" charset="0"/>
                <a:ea typeface="ヒラギノ角ゴ Pro W3" charset="0"/>
              </a:rPr>
              <a:t>’</a:t>
            </a:r>
            <a:r>
              <a:rPr lang="en-US" dirty="0" err="1">
                <a:latin typeface="Trebuchet MS" charset="0"/>
                <a:ea typeface="ヒラギノ角ゴ Pro W3" charset="0"/>
              </a:rPr>
              <a:t>ll</a:t>
            </a:r>
            <a:r>
              <a:rPr lang="en-US" dirty="0">
                <a:latin typeface="Trebuchet MS" charset="0"/>
                <a:ea typeface="ヒラギノ角ゴ Pro W3" charset="0"/>
              </a:rPr>
              <a:t> likely rely heavily on data collected by others</a:t>
            </a:r>
          </a:p>
          <a:p>
            <a:pPr lvl="1"/>
            <a:r>
              <a:rPr lang="en-US" dirty="0">
                <a:latin typeface="Trebuchet MS" charset="0"/>
                <a:ea typeface="ヒラギノ角ゴ Pro W3" charset="0"/>
              </a:rPr>
              <a:t>Data bought from sources available to all might not yield competitive advantage on its own. But it can provide key operational insight for increased efficiency and cost savings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  <a:latin typeface="Calibri" charset="0"/>
              </a:rPr>
              <a:t>11-</a:t>
            </a:r>
            <a:fld id="{B1283238-5034-C545-BDB4-8602CE220CF8}" type="slidenum">
              <a:rPr lang="en-US" sz="1200">
                <a:solidFill>
                  <a:srgbClr val="FFFFFF"/>
                </a:solidFill>
                <a:latin typeface="Calibri" charset="0"/>
              </a:rPr>
              <a:pPr eaLnBrk="1" hangingPunct="1"/>
              <a:t>21</a:t>
            </a:fld>
            <a:endParaRPr lang="en-US" sz="120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0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ヒラギノ角ゴ Pro W3" charset="0"/>
              </a:rPr>
              <a:t>Data Rich, Information Poor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2044700"/>
            <a:ext cx="8229600" cy="266911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rebuchet MS" charset="0"/>
                <a:ea typeface="ヒラギノ角ゴ Pro W3" charset="0"/>
              </a:rPr>
              <a:t>Many organizations are data rich but information poor</a:t>
            </a:r>
          </a:p>
          <a:p>
            <a:r>
              <a:rPr lang="en-US" sz="2800" dirty="0">
                <a:latin typeface="Trebuchet MS" charset="0"/>
                <a:ea typeface="ヒラギノ角ゴ Pro W3" charset="0"/>
              </a:rPr>
              <a:t>Factors holding back information advantage</a:t>
            </a:r>
          </a:p>
          <a:p>
            <a:pPr lvl="1"/>
            <a:r>
              <a:rPr lang="en-US" sz="2400" b="1" dirty="0">
                <a:latin typeface="Trebuchet MS" charset="0"/>
                <a:ea typeface="ヒラギノ角ゴ Pro W3" charset="0"/>
              </a:rPr>
              <a:t>Legacy system</a:t>
            </a:r>
            <a:r>
              <a:rPr lang="en-US" sz="2400" dirty="0">
                <a:latin typeface="Trebuchet MS" charset="0"/>
                <a:ea typeface="ヒラギノ角ゴ Pro W3" charset="0"/>
              </a:rPr>
              <a:t>: Older information systems that are often incompatible with other systems, technologies, and ways of conducting business</a:t>
            </a:r>
          </a:p>
          <a:p>
            <a:pPr lvl="1"/>
            <a:r>
              <a:rPr lang="en-US" sz="2400" dirty="0">
                <a:latin typeface="Trebuchet MS" charset="0"/>
                <a:ea typeface="ヒラギノ角ゴ Pro W3" charset="0"/>
              </a:rPr>
              <a:t>Most transactional databases </a:t>
            </a:r>
            <a:r>
              <a:rPr lang="en-US" sz="2400" dirty="0" err="1">
                <a:latin typeface="Trebuchet MS" charset="0"/>
                <a:ea typeface="ヒラギノ角ゴ Pro W3" charset="0"/>
              </a:rPr>
              <a:t>aren</a:t>
            </a:r>
            <a:r>
              <a:rPr lang="ja-JP" altLang="en-US" sz="2400" dirty="0">
                <a:latin typeface="Trebuchet MS" charset="0"/>
                <a:ea typeface="ヒラギノ角ゴ Pro W3" charset="0"/>
              </a:rPr>
              <a:t>’</a:t>
            </a:r>
            <a:r>
              <a:rPr lang="en-US" sz="2400" dirty="0">
                <a:latin typeface="Trebuchet MS" charset="0"/>
                <a:ea typeface="ヒラギノ角ゴ Pro W3" charset="0"/>
              </a:rPr>
              <a:t>t set up to be simultaneously accessed for reporting and analysis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  <a:latin typeface="Calibri" charset="0"/>
              </a:rPr>
              <a:t>11-</a:t>
            </a:r>
            <a:fld id="{7D4296C2-E7D4-C643-8DB0-4D48D9D417ED}" type="slidenum">
              <a:rPr lang="en-US" sz="1200">
                <a:solidFill>
                  <a:srgbClr val="FFFFFF"/>
                </a:solidFill>
                <a:latin typeface="Calibri" charset="0"/>
              </a:rPr>
              <a:pPr eaLnBrk="1" hangingPunct="1"/>
              <a:t>22</a:t>
            </a:fld>
            <a:endParaRPr lang="en-US" sz="120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9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>
                <a:ea typeface="ＭＳ Ｐゴシック" pitchFamily="-105" charset="-128"/>
              </a:rPr>
              <a:t>Understanding How Data is Organized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12775" y="1428750"/>
            <a:ext cx="8153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ea typeface="ＭＳ Ｐゴシック" pitchFamily="-105" charset="-128"/>
              </a:rPr>
              <a:t>What is a table and what does it look like?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ea typeface="ＭＳ Ｐゴシック" pitchFamily="-105" charset="-128"/>
              </a:rPr>
              <a:t>Composed of records which are composed of fields/attributes.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032000" y="3068638"/>
            <a:ext cx="6886575" cy="2362200"/>
            <a:chOff x="1280" y="1933"/>
            <a:chExt cx="4338" cy="1488"/>
          </a:xfrm>
        </p:grpSpPr>
        <p:sp>
          <p:nvSpPr>
            <p:cNvPr id="12307" name="Rectangle 6"/>
            <p:cNvSpPr>
              <a:spLocks noChangeArrowheads="1"/>
            </p:cNvSpPr>
            <p:nvPr/>
          </p:nvSpPr>
          <p:spPr bwMode="auto">
            <a:xfrm>
              <a:off x="1296" y="1960"/>
              <a:ext cx="4272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7"/>
            <p:cNvSpPr>
              <a:spLocks noChangeArrowheads="1"/>
            </p:cNvSpPr>
            <p:nvPr/>
          </p:nvSpPr>
          <p:spPr bwMode="auto">
            <a:xfrm>
              <a:off x="1296" y="1957"/>
              <a:ext cx="4272" cy="14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600" b="1">
                  <a:latin typeface="Verdana" pitchFamily="34" charset="0"/>
                </a:rPr>
                <a:t>Last Name	SS#		DOB		Major	</a:t>
              </a:r>
            </a:p>
            <a:p>
              <a:pPr eaLnBrk="0" hangingPunct="0"/>
              <a:endParaRPr lang="en-US" sz="1600" b="1">
                <a:latin typeface="Verdana" pitchFamily="34" charset="0"/>
              </a:endParaRPr>
            </a:p>
            <a:p>
              <a:pPr eaLnBrk="0" hangingPunct="0"/>
              <a:r>
                <a:rPr lang="en-US" sz="1600" b="1">
                  <a:latin typeface="Verdana" pitchFamily="34" charset="0"/>
                </a:rPr>
                <a:t>Smith		100201122	06/11/84	IS	</a:t>
              </a:r>
            </a:p>
            <a:p>
              <a:pPr eaLnBrk="0" hangingPunct="0"/>
              <a:endParaRPr lang="en-US" sz="1600" b="1">
                <a:latin typeface="Verdana" pitchFamily="34" charset="0"/>
              </a:endParaRPr>
            </a:p>
            <a:p>
              <a:pPr eaLnBrk="0" hangingPunct="0"/>
              <a:r>
                <a:rPr lang="en-US" sz="1600" b="1">
                  <a:latin typeface="Verdana" pitchFamily="34" charset="0"/>
                </a:rPr>
                <a:t>Kim		200202222	1/1/85		FIN	</a:t>
              </a:r>
            </a:p>
            <a:p>
              <a:pPr eaLnBrk="0" hangingPunct="0"/>
              <a:endParaRPr lang="en-US" sz="1600" b="1">
                <a:latin typeface="Verdana" pitchFamily="34" charset="0"/>
              </a:endParaRPr>
            </a:p>
            <a:p>
              <a:pPr eaLnBrk="0" hangingPunct="0"/>
              <a:r>
                <a:rPr lang="en-US" sz="1600" b="1">
                  <a:latin typeface="Verdana" pitchFamily="34" charset="0"/>
                </a:rPr>
                <a:t>Davis		300201232	12/31/81	MKT</a:t>
              </a:r>
            </a:p>
            <a:p>
              <a:pPr eaLnBrk="0" hangingPunct="0"/>
              <a:endParaRPr lang="en-US" sz="1600" b="1">
                <a:latin typeface="Verdana" pitchFamily="34" charset="0"/>
              </a:endParaRPr>
            </a:p>
            <a:p>
              <a:pPr eaLnBrk="0" hangingPunct="0"/>
              <a:r>
                <a:rPr lang="en-US" sz="1600" b="1">
                  <a:latin typeface="Verdana" pitchFamily="34" charset="0"/>
                </a:rPr>
                <a:t>Pat		999132212	3/3/88		ACC</a:t>
              </a:r>
            </a:p>
          </p:txBody>
        </p:sp>
        <p:sp>
          <p:nvSpPr>
            <p:cNvPr id="12309" name="Line 8"/>
            <p:cNvSpPr>
              <a:spLocks noChangeShapeType="1"/>
            </p:cNvSpPr>
            <p:nvPr/>
          </p:nvSpPr>
          <p:spPr bwMode="auto">
            <a:xfrm>
              <a:off x="1296" y="2488"/>
              <a:ext cx="4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9"/>
            <p:cNvSpPr>
              <a:spLocks noChangeShapeType="1"/>
            </p:cNvSpPr>
            <p:nvPr/>
          </p:nvSpPr>
          <p:spPr bwMode="auto">
            <a:xfrm>
              <a:off x="1296" y="2776"/>
              <a:ext cx="4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Line 10"/>
            <p:cNvSpPr>
              <a:spLocks noChangeShapeType="1"/>
            </p:cNvSpPr>
            <p:nvPr/>
          </p:nvSpPr>
          <p:spPr bwMode="auto">
            <a:xfrm>
              <a:off x="1296" y="3064"/>
              <a:ext cx="4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Line 11"/>
            <p:cNvSpPr>
              <a:spLocks noChangeShapeType="1"/>
            </p:cNvSpPr>
            <p:nvPr/>
          </p:nvSpPr>
          <p:spPr bwMode="auto">
            <a:xfrm>
              <a:off x="1296" y="3400"/>
              <a:ext cx="4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Line 12"/>
            <p:cNvSpPr>
              <a:spLocks noChangeShapeType="1"/>
            </p:cNvSpPr>
            <p:nvPr/>
          </p:nvSpPr>
          <p:spPr bwMode="auto">
            <a:xfrm>
              <a:off x="3504" y="1960"/>
              <a:ext cx="0" cy="1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Line 13"/>
            <p:cNvSpPr>
              <a:spLocks noChangeShapeType="1"/>
            </p:cNvSpPr>
            <p:nvPr/>
          </p:nvSpPr>
          <p:spPr bwMode="auto">
            <a:xfrm>
              <a:off x="2304" y="1960"/>
              <a:ext cx="0" cy="1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14"/>
            <p:cNvSpPr>
              <a:spLocks noChangeShapeType="1"/>
            </p:cNvSpPr>
            <p:nvPr/>
          </p:nvSpPr>
          <p:spPr bwMode="auto">
            <a:xfrm>
              <a:off x="4560" y="1960"/>
              <a:ext cx="0" cy="1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Rectangle 16"/>
            <p:cNvSpPr>
              <a:spLocks noChangeArrowheads="1"/>
            </p:cNvSpPr>
            <p:nvPr/>
          </p:nvSpPr>
          <p:spPr bwMode="auto">
            <a:xfrm>
              <a:off x="1280" y="1933"/>
              <a:ext cx="4338" cy="1488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prstDash val="dash"/>
              <a:miter lim="800000"/>
              <a:headEnd/>
              <a:tailEnd/>
            </a:ln>
          </p:spPr>
          <p:txBody>
            <a:bodyPr wrap="none" lIns="90483" tIns="44447" rIns="90483" bIns="44447" anchor="ctr"/>
            <a:lstStyle/>
            <a:p>
              <a:endParaRPr lang="en-US"/>
            </a:p>
          </p:txBody>
        </p:sp>
      </p:grpSp>
      <p:sp>
        <p:nvSpPr>
          <p:cNvPr id="12293" name="Text Box 20"/>
          <p:cNvSpPr txBox="1">
            <a:spLocks noChangeArrowheads="1"/>
          </p:cNvSpPr>
          <p:nvPr/>
        </p:nvSpPr>
        <p:spPr bwMode="auto">
          <a:xfrm>
            <a:off x="1143000" y="3429000"/>
            <a:ext cx="876300" cy="6937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483" tIns="44447" rIns="90483" bIns="44447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solidFill>
                  <a:srgbClr val="D25500"/>
                </a:solidFill>
                <a:latin typeface="Verdana" pitchFamily="34" charset="0"/>
              </a:rPr>
              <a:t>Field </a:t>
            </a:r>
          </a:p>
          <a:p>
            <a:pPr>
              <a:spcBef>
                <a:spcPct val="20000"/>
              </a:spcBef>
            </a:pPr>
            <a:r>
              <a:rPr lang="en-US" b="1">
                <a:solidFill>
                  <a:srgbClr val="D25500"/>
                </a:solidFill>
                <a:latin typeface="Verdana" pitchFamily="34" charset="0"/>
              </a:rPr>
              <a:t>value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3692525" y="2590800"/>
            <a:ext cx="5299075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838200" y="4038600"/>
            <a:ext cx="29718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3727450" y="3962400"/>
            <a:ext cx="5416550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4800600" y="5943600"/>
            <a:ext cx="879475" cy="3635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483" tIns="44447" rIns="90483" bIns="44447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solidFill>
                  <a:srgbClr val="A50021"/>
                </a:solidFill>
                <a:latin typeface="Verdana" pitchFamily="34" charset="0"/>
              </a:rPr>
              <a:t>Table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1947863" y="3462338"/>
            <a:ext cx="7010400" cy="56515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lIns="90483" tIns="44447" rIns="90483" bIns="44447" anchor="ctr"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762000" y="4572000"/>
            <a:ext cx="1079500" cy="3635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483" tIns="44447" rIns="90483" bIns="44447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solidFill>
                  <a:srgbClr val="006600"/>
                </a:solidFill>
                <a:latin typeface="Verdana" pitchFamily="34" charset="0"/>
              </a:rPr>
              <a:t>Record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1981200" y="2954338"/>
            <a:ext cx="1752600" cy="2514600"/>
          </a:xfrm>
          <a:prstGeom prst="rect">
            <a:avLst/>
          </a:prstGeom>
          <a:noFill/>
          <a:ln w="38100">
            <a:solidFill>
              <a:srgbClr val="000066"/>
            </a:solidFill>
            <a:miter lim="800000"/>
            <a:headEnd/>
            <a:tailEnd/>
          </a:ln>
        </p:spPr>
        <p:txBody>
          <a:bodyPr wrap="none" lIns="90483" tIns="44447" rIns="90483" bIns="44447" anchor="ctr"/>
          <a:lstStyle/>
          <a:p>
            <a:endParaRPr lang="en-US"/>
          </a:p>
        </p:txBody>
      </p:sp>
      <p:sp>
        <p:nvSpPr>
          <p:cNvPr id="12301" name="Oval 21"/>
          <p:cNvSpPr>
            <a:spLocks noChangeArrowheads="1"/>
          </p:cNvSpPr>
          <p:nvPr/>
        </p:nvSpPr>
        <p:spPr bwMode="auto">
          <a:xfrm>
            <a:off x="1970088" y="3559175"/>
            <a:ext cx="1295400" cy="457200"/>
          </a:xfrm>
          <a:prstGeom prst="ellipse">
            <a:avLst/>
          </a:prstGeom>
          <a:noFill/>
          <a:ln w="38100">
            <a:solidFill>
              <a:srgbClr val="D25500"/>
            </a:solidFill>
            <a:round/>
            <a:headEnd/>
            <a:tailEnd/>
          </a:ln>
        </p:spPr>
        <p:txBody>
          <a:bodyPr wrap="none" lIns="90483" tIns="44447" rIns="90483" bIns="44447" anchor="ctr"/>
          <a:lstStyle/>
          <a:p>
            <a:endParaRPr lang="en-US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2286000" y="2362200"/>
            <a:ext cx="798513" cy="3635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483" tIns="44447" rIns="90483" bIns="44447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latin typeface="Verdana" pitchFamily="34" charset="0"/>
              </a:rPr>
              <a:t>Field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5924550" y="2362200"/>
            <a:ext cx="933450" cy="3635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483" tIns="44447" rIns="90483" bIns="44447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latin typeface="Verdana" pitchFamily="34" charset="0"/>
              </a:rPr>
              <a:t>Fields</a:t>
            </a:r>
          </a:p>
        </p:txBody>
      </p:sp>
      <p:sp>
        <p:nvSpPr>
          <p:cNvPr id="22557" name="AutoShape 29"/>
          <p:cNvSpPr>
            <a:spLocks/>
          </p:cNvSpPr>
          <p:nvPr/>
        </p:nvSpPr>
        <p:spPr bwMode="auto">
          <a:xfrm rot="-5400000">
            <a:off x="6286500" y="266700"/>
            <a:ext cx="152400" cy="4953000"/>
          </a:xfrm>
          <a:prstGeom prst="rightBrace">
            <a:avLst>
              <a:gd name="adj1" fmla="val 270683"/>
              <a:gd name="adj2" fmla="val 5119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 flipH="1">
            <a:off x="1524000" y="4038600"/>
            <a:ext cx="533400" cy="609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 flipH="1">
            <a:off x="5105400" y="5562600"/>
            <a:ext cx="0" cy="381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694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1" grpId="0" animBg="1"/>
      <p:bldP spid="22552" grpId="0" animBg="1"/>
      <p:bldP spid="22553" grpId="0" animBg="1"/>
      <p:bldP spid="22543" grpId="0"/>
      <p:bldP spid="22546" grpId="0" animBg="1"/>
      <p:bldP spid="22547" grpId="0"/>
      <p:bldP spid="22545" grpId="0" animBg="1"/>
      <p:bldP spid="22555" grpId="0"/>
      <p:bldP spid="22556" grpId="0"/>
      <p:bldP spid="22557" grpId="0" animBg="1"/>
      <p:bldP spid="22558" grpId="0" animBg="1"/>
      <p:bldP spid="225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5" charset="-128"/>
              </a:rPr>
              <a:t>Example: Database for Amazon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990600" y="1981200"/>
            <a:ext cx="784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800"/>
              <a:t>What are important “things” that Amazon needs to keep track of?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endParaRPr 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0439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49263"/>
            <a:ext cx="7772400" cy="1143000"/>
          </a:xfrm>
        </p:spPr>
        <p:txBody>
          <a:bodyPr/>
          <a:lstStyle/>
          <a:p>
            <a:pPr eaLnBrk="1" hangingPunct="1"/>
            <a:endParaRPr lang="en-US" smtClean="0">
              <a:ea typeface="ＭＳ Ｐゴシック" pitchFamily="-105" charset="-12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1650"/>
            <a:ext cx="7772400" cy="4530725"/>
          </a:xfrm>
        </p:spPr>
        <p:txBody>
          <a:bodyPr/>
          <a:lstStyle/>
          <a:p>
            <a:pPr eaLnBrk="1" hangingPunct="1"/>
            <a:endParaRPr lang="en-US" smtClean="0">
              <a:ea typeface="ＭＳ Ｐゴシック" pitchFamily="-105" charset="-128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09600"/>
            <a:ext cx="8713787" cy="597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1717675" y="3278188"/>
            <a:ext cx="3384550" cy="16827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1712913" y="3448050"/>
            <a:ext cx="1270000" cy="21907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1758950" y="4395788"/>
            <a:ext cx="962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ISBN: 1001</a:t>
            </a:r>
          </a:p>
        </p:txBody>
      </p:sp>
      <p:sp>
        <p:nvSpPr>
          <p:cNvPr id="172041" name="Oval 9"/>
          <p:cNvSpPr>
            <a:spLocks noChangeArrowheads="1"/>
          </p:cNvSpPr>
          <p:nvPr/>
        </p:nvSpPr>
        <p:spPr bwMode="auto">
          <a:xfrm>
            <a:off x="1752600" y="4362450"/>
            <a:ext cx="1447800" cy="3048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152400" y="457200"/>
            <a:ext cx="8747760" cy="565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100" dirty="0">
                <a:solidFill>
                  <a:schemeClr val="tx2"/>
                </a:solidFill>
                <a:latin typeface="Times New Roman" pitchFamily="18" charset="0"/>
              </a:rPr>
              <a:t>Let’s focus on tracking information about books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304800" y="6488113"/>
            <a:ext cx="844867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Note: ISBN number shown here for this book is not real (it is a made up number to make example simple)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1817688" y="3767138"/>
            <a:ext cx="11430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Price: $15</a:t>
            </a:r>
          </a:p>
        </p:txBody>
      </p:sp>
      <p:sp>
        <p:nvSpPr>
          <p:cNvPr id="172037" name="Oval 5"/>
          <p:cNvSpPr>
            <a:spLocks noChangeArrowheads="1"/>
          </p:cNvSpPr>
          <p:nvPr/>
        </p:nvSpPr>
        <p:spPr bwMode="auto">
          <a:xfrm>
            <a:off x="1681163" y="3802063"/>
            <a:ext cx="1366837" cy="20478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085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8" grpId="0" animBg="1"/>
      <p:bldP spid="172039" grpId="0" animBg="1"/>
      <p:bldP spid="172041" grpId="0" animBg="1"/>
      <p:bldP spid="1720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>
                <a:ea typeface="ＭＳ Ｐゴシック" pitchFamily="-105" charset="-128"/>
              </a:rPr>
              <a:t>How would you store book related data if you were using Excel?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endParaRPr lang="en-US" smtClean="0">
              <a:ea typeface="ＭＳ Ｐゴシック" pitchFamily="-105" charset="-128"/>
            </a:endParaRPr>
          </a:p>
        </p:txBody>
      </p:sp>
      <p:sp>
        <p:nvSpPr>
          <p:cNvPr id="180293" name="Rectangle 69"/>
          <p:cNvSpPr>
            <a:spLocks noChangeArrowheads="1"/>
          </p:cNvSpPr>
          <p:nvPr/>
        </p:nvSpPr>
        <p:spPr bwMode="auto">
          <a:xfrm>
            <a:off x="914400" y="3581400"/>
            <a:ext cx="7772400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What if we also want to track “orders” placed by customers?</a:t>
            </a:r>
          </a:p>
        </p:txBody>
      </p:sp>
      <p:pic>
        <p:nvPicPr>
          <p:cNvPr id="180295" name="Picture 7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602163"/>
            <a:ext cx="8077200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96" name="Text Box 72"/>
          <p:cNvSpPr txBox="1">
            <a:spLocks noChangeArrowheads="1"/>
          </p:cNvSpPr>
          <p:nvPr/>
        </p:nvSpPr>
        <p:spPr bwMode="auto">
          <a:xfrm>
            <a:off x="3505200" y="4343400"/>
            <a:ext cx="2514600" cy="37623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A sample order</a:t>
            </a:r>
          </a:p>
        </p:txBody>
      </p:sp>
      <p:pic>
        <p:nvPicPr>
          <p:cNvPr id="180297" name="Picture 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9025" y="1711325"/>
            <a:ext cx="678180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Rectangle 74"/>
          <p:cNvSpPr>
            <a:spLocks noChangeArrowheads="1"/>
          </p:cNvSpPr>
          <p:nvPr/>
        </p:nvSpPr>
        <p:spPr bwMode="auto">
          <a:xfrm>
            <a:off x="838200" y="1708150"/>
            <a:ext cx="7162800" cy="557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75"/>
          <p:cNvSpPr>
            <a:spLocks noChangeArrowheads="1"/>
          </p:cNvSpPr>
          <p:nvPr/>
        </p:nvSpPr>
        <p:spPr bwMode="auto">
          <a:xfrm>
            <a:off x="936625" y="2090738"/>
            <a:ext cx="7620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82520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93" grpId="0"/>
      <p:bldP spid="18029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11175" y="2617787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Date: _____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11175" y="2246312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Order # ___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87375" y="3429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Detail: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858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Tahoma" pitchFamily="34" charset="0"/>
              </a:rPr>
              <a:t>ISBN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263775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Tahoma" pitchFamily="34" charset="0"/>
              </a:rPr>
              <a:t>Book Name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867400" y="4046537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Tahoma" pitchFamily="34" charset="0"/>
              </a:rPr>
              <a:t>Price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3276600" y="2286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Send to:</a:t>
            </a: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4800600" y="2286000"/>
            <a:ext cx="2719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Customer’s name</a:t>
            </a:r>
          </a:p>
        </p:txBody>
      </p: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4800600" y="26670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Phone</a:t>
            </a:r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>
            <a:off x="7620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24384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6172200" y="5029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Rectangle 25"/>
          <p:cNvSpPr>
            <a:spLocks noChangeArrowheads="1"/>
          </p:cNvSpPr>
          <p:nvPr/>
        </p:nvSpPr>
        <p:spPr bwMode="auto">
          <a:xfrm>
            <a:off x="838200" y="3048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200">
                <a:solidFill>
                  <a:schemeClr val="tx2"/>
                </a:solidFill>
                <a:latin typeface="Times New Roman" pitchFamily="18" charset="0"/>
              </a:rPr>
              <a:t>Very Simplified Order Form </a:t>
            </a:r>
          </a:p>
        </p:txBody>
      </p:sp>
      <p:sp>
        <p:nvSpPr>
          <p:cNvPr id="18447" name="Text Box 26"/>
          <p:cNvSpPr txBox="1">
            <a:spLocks noChangeArrowheads="1"/>
          </p:cNvSpPr>
          <p:nvPr/>
        </p:nvSpPr>
        <p:spPr bwMode="auto">
          <a:xfrm>
            <a:off x="3990975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i="1">
                <a:latin typeface="Tahoma" pitchFamily="34" charset="0"/>
              </a:rPr>
              <a:t>Author</a:t>
            </a:r>
          </a:p>
        </p:txBody>
      </p:sp>
      <p:sp>
        <p:nvSpPr>
          <p:cNvPr id="18448" name="Line 27"/>
          <p:cNvSpPr>
            <a:spLocks noChangeShapeType="1"/>
          </p:cNvSpPr>
          <p:nvPr/>
        </p:nvSpPr>
        <p:spPr bwMode="auto">
          <a:xfrm>
            <a:off x="41656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683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1066800"/>
          </a:xfrm>
        </p:spPr>
        <p:txBody>
          <a:bodyPr/>
          <a:lstStyle/>
          <a:p>
            <a:pPr eaLnBrk="1" hangingPunct="1"/>
            <a:r>
              <a:rPr lang="en-US" sz="3200" smtClean="0">
                <a:ea typeface="ＭＳ Ｐゴシック" pitchFamily="-105" charset="-128"/>
              </a:rPr>
              <a:t>Recap: Information that we want to track 	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b="1" smtClean="0">
                <a:ea typeface="ＭＳ Ｐゴシック" pitchFamily="-105" charset="-128"/>
              </a:rPr>
              <a:t>Order related</a:t>
            </a:r>
          </a:p>
          <a:p>
            <a:pPr lvl="1" eaLnBrk="1" hangingPunct="1"/>
            <a:r>
              <a:rPr lang="en-US" smtClean="0">
                <a:ea typeface="ＭＳ Ｐゴシック" pitchFamily="-105" charset="-128"/>
              </a:rPr>
              <a:t>Order Number, Date</a:t>
            </a:r>
          </a:p>
          <a:p>
            <a:pPr eaLnBrk="1" hangingPunct="1"/>
            <a:r>
              <a:rPr lang="en-US" b="1" smtClean="0">
                <a:ea typeface="ＭＳ Ｐゴシック" pitchFamily="-105" charset="-128"/>
              </a:rPr>
              <a:t>Customer related</a:t>
            </a:r>
          </a:p>
          <a:p>
            <a:pPr lvl="1" eaLnBrk="1" hangingPunct="1"/>
            <a:r>
              <a:rPr lang="en-US" smtClean="0">
                <a:ea typeface="ＭＳ Ｐゴシック" pitchFamily="-105" charset="-128"/>
              </a:rPr>
              <a:t>Customer ID, Name, Phone</a:t>
            </a:r>
          </a:p>
          <a:p>
            <a:pPr eaLnBrk="1" hangingPunct="1"/>
            <a:r>
              <a:rPr lang="en-US" b="1" smtClean="0">
                <a:ea typeface="ＭＳ Ｐゴシック" pitchFamily="-105" charset="-128"/>
              </a:rPr>
              <a:t>Books related</a:t>
            </a:r>
          </a:p>
          <a:p>
            <a:pPr lvl="1" eaLnBrk="1" hangingPunct="1"/>
            <a:r>
              <a:rPr lang="en-US" smtClean="0">
                <a:ea typeface="ＭＳ Ｐゴシック" pitchFamily="-105" charset="-128"/>
              </a:rPr>
              <a:t>ISBN, Name, Author, Price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ea typeface="ＭＳ Ｐゴシック" pitchFamily="-105" charset="-128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143000" y="4953000"/>
            <a:ext cx="68357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800"/>
              <a:t>How would you store such data if you were using Excel?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4525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>
                <a:ea typeface="ＭＳ Ｐゴシック" pitchFamily="-105" charset="-128"/>
              </a:rPr>
              <a:t>Organizing Order Information in Excel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92250"/>
            <a:ext cx="7772400" cy="4530725"/>
          </a:xfrm>
        </p:spPr>
        <p:txBody>
          <a:bodyPr/>
          <a:lstStyle/>
          <a:p>
            <a:pPr eaLnBrk="1" hangingPunct="1"/>
            <a:endParaRPr lang="en-US" smtClean="0">
              <a:ea typeface="ＭＳ Ｐゴシック" pitchFamily="-105" charset="-128"/>
            </a:endParaRP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3446463" y="3244850"/>
            <a:ext cx="1887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Problems?</a:t>
            </a: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762000" y="3625850"/>
            <a:ext cx="7258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1.	</a:t>
            </a:r>
            <a:r>
              <a:rPr lang="en-US" b="1"/>
              <a:t>Adding</a:t>
            </a:r>
            <a:r>
              <a:rPr lang="en-US"/>
              <a:t> a potential customer who has not ordered yet</a:t>
            </a:r>
          </a:p>
          <a:p>
            <a:r>
              <a:rPr lang="en-US" b="1"/>
              <a:t>	Adding</a:t>
            </a:r>
            <a:r>
              <a:rPr lang="en-US"/>
              <a:t> a book recently received from supplier (i.e., it has	not been ordered by any customer)</a:t>
            </a: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762000" y="4572000"/>
            <a:ext cx="614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2.	</a:t>
            </a:r>
            <a:r>
              <a:rPr lang="en-US" b="1"/>
              <a:t>Deleting</a:t>
            </a:r>
            <a:r>
              <a:rPr lang="en-US"/>
              <a:t> an order (such as order # 4 or order # 5)</a:t>
            </a:r>
          </a:p>
        </p:txBody>
      </p: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768350" y="5029200"/>
            <a:ext cx="814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3.	</a:t>
            </a:r>
            <a:r>
              <a:rPr lang="en-US" b="1"/>
              <a:t>Modifying</a:t>
            </a:r>
            <a:r>
              <a:rPr lang="en-US"/>
              <a:t> an attribute (Changing price of book named “selfish gene”)</a:t>
            </a:r>
          </a:p>
        </p:txBody>
      </p:sp>
      <p:pic>
        <p:nvPicPr>
          <p:cNvPr id="20488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838" y="1644650"/>
            <a:ext cx="8894762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Rectangle 13"/>
          <p:cNvSpPr>
            <a:spLocks noChangeArrowheads="1"/>
          </p:cNvSpPr>
          <p:nvPr/>
        </p:nvSpPr>
        <p:spPr bwMode="auto">
          <a:xfrm>
            <a:off x="152400" y="1481138"/>
            <a:ext cx="8861425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14"/>
          <p:cNvSpPr>
            <a:spLocks noChangeArrowheads="1"/>
          </p:cNvSpPr>
          <p:nvPr/>
        </p:nvSpPr>
        <p:spPr bwMode="auto">
          <a:xfrm>
            <a:off x="119063" y="1517650"/>
            <a:ext cx="228600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59" name="Rectangle 15"/>
          <p:cNvSpPr>
            <a:spLocks noChangeArrowheads="1"/>
          </p:cNvSpPr>
          <p:nvPr/>
        </p:nvSpPr>
        <p:spPr bwMode="auto">
          <a:xfrm>
            <a:off x="3505200" y="5348288"/>
            <a:ext cx="141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Cause?</a:t>
            </a:r>
          </a:p>
        </p:txBody>
      </p:sp>
      <p:sp>
        <p:nvSpPr>
          <p:cNvPr id="185360" name="Rectangle 16"/>
          <p:cNvSpPr>
            <a:spLocks noChangeArrowheads="1"/>
          </p:cNvSpPr>
          <p:nvPr/>
        </p:nvSpPr>
        <p:spPr bwMode="auto">
          <a:xfrm>
            <a:off x="1920875" y="5867400"/>
            <a:ext cx="534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Data is not structured properly (i.e., un-normalized)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009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1" grpId="0"/>
      <p:bldP spid="185352" grpId="0"/>
      <p:bldP spid="185353" grpId="0"/>
      <p:bldP spid="185354" grpId="0"/>
      <p:bldP spid="185359" grpId="0"/>
      <p:bldP spid="1853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3</a:t>
            </a:fld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572000" y="1752600"/>
            <a:ext cx="3886200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Throughout the publication, </a:t>
            </a:r>
            <a:r>
              <a:rPr lang="en-US" sz="2800" dirty="0" err="1"/>
              <a:t>Gladwell</a:t>
            </a:r>
            <a:r>
              <a:rPr lang="en-US" sz="2800" dirty="0"/>
              <a:t> repeatedly mentions the "10,000-Hour Rule", claiming that the key to success in any field is, to a large extent, a matter of practicing a specific task for a total of around 10,000 hours.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799"/>
            <a:ext cx="3581400" cy="546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28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5" charset="-128"/>
              </a:rPr>
              <a:t>Relational Database Approach</a:t>
            </a:r>
          </a:p>
        </p:txBody>
      </p:sp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514600"/>
            <a:ext cx="44196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2362200"/>
            <a:ext cx="31908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3810000"/>
            <a:ext cx="39528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914400" y="5257800"/>
            <a:ext cx="76882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We have </a:t>
            </a:r>
            <a:r>
              <a:rPr lang="en-US" b="1">
                <a:solidFill>
                  <a:srgbClr val="FF3300"/>
                </a:solidFill>
              </a:rPr>
              <a:t>3 tables</a:t>
            </a:r>
            <a:r>
              <a:rPr lang="en-US"/>
              <a:t> – a table for book related data, another for customer related data, and finally a table for order related data </a:t>
            </a:r>
            <a:endParaRPr lang="en-US" b="1">
              <a:solidFill>
                <a:srgbClr val="FF3300"/>
              </a:solidFill>
            </a:endParaRPr>
          </a:p>
          <a:p>
            <a:pPr eaLnBrk="0" hangingPunct="0"/>
            <a:r>
              <a:rPr lang="en-US" b="1">
                <a:solidFill>
                  <a:srgbClr val="FF3300"/>
                </a:solidFill>
              </a:rPr>
              <a:t>How are these “logically” related?</a:t>
            </a:r>
          </a:p>
        </p:txBody>
      </p:sp>
      <p:sp>
        <p:nvSpPr>
          <p:cNvPr id="22535" name="Rectangle 11"/>
          <p:cNvSpPr>
            <a:spLocks noChangeArrowheads="1"/>
          </p:cNvSpPr>
          <p:nvPr/>
        </p:nvSpPr>
        <p:spPr bwMode="auto">
          <a:xfrm>
            <a:off x="1295400" y="1524000"/>
            <a:ext cx="6553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Create a series of </a:t>
            </a:r>
            <a:r>
              <a:rPr lang="en-US" sz="2400" b="1">
                <a:solidFill>
                  <a:srgbClr val="FF3300"/>
                </a:solidFill>
              </a:rPr>
              <a:t>logically related</a:t>
            </a:r>
            <a:r>
              <a:rPr lang="en-US" sz="2400" b="1"/>
              <a:t> two-dimensional tables</a:t>
            </a:r>
            <a:r>
              <a:rPr lang="en-US" sz="2400"/>
              <a:t> to store their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75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092950" cy="1066800"/>
          </a:xfrm>
        </p:spPr>
        <p:txBody>
          <a:bodyPr/>
          <a:lstStyle/>
          <a:p>
            <a:pPr eaLnBrk="1" hangingPunct="1"/>
            <a:r>
              <a:rPr lang="en-US" sz="3200" smtClean="0">
                <a:ea typeface="ＭＳ Ｐゴシック" pitchFamily="-105" charset="-128"/>
              </a:rPr>
              <a:t>Connecting tables together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smtClean="0">
                <a:ea typeface="ＭＳ Ｐゴシック" pitchFamily="-105" charset="-128"/>
              </a:rPr>
              <a:t>1. Each Table should have a Primary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>
                <a:ea typeface="ＭＳ Ｐゴシック" pitchFamily="-105" charset="-128"/>
              </a:rPr>
              <a:t>Primary keys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>
                <a:ea typeface="ＭＳ Ｐゴシック" pitchFamily="-105" charset="-128"/>
              </a:rPr>
              <a:t>A field/attribute (or group of fields/attributes in some cases) that </a:t>
            </a:r>
            <a:r>
              <a:rPr lang="en-US" sz="1900" b="1" smtClean="0">
                <a:ea typeface="ＭＳ Ｐゴシック" pitchFamily="-105" charset="-128"/>
              </a:rPr>
              <a:t>uniquely</a:t>
            </a:r>
            <a:r>
              <a:rPr lang="en-US" sz="1900" smtClean="0">
                <a:ea typeface="ＭＳ Ｐゴシック" pitchFamily="-105" charset="-128"/>
              </a:rPr>
              <a:t> identify each record/entity in a table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>
                <a:ea typeface="ＭＳ Ｐゴシック" pitchFamily="-105" charset="-128"/>
              </a:rPr>
              <a:t>Examples: Customer ID, ISBN, Order#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>
              <a:ea typeface="ＭＳ Ｐゴシック" pitchFamily="-10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 smtClean="0">
                <a:ea typeface="ＭＳ Ｐゴシック" pitchFamily="-105" charset="-128"/>
              </a:rPr>
              <a:t>2. Tables are connected using Foreign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>
                <a:ea typeface="ＭＳ Ｐゴシック" pitchFamily="-105" charset="-128"/>
              </a:rPr>
              <a:t>Foreign keys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>
                <a:ea typeface="ＭＳ Ｐゴシック" pitchFamily="-105" charset="-128"/>
              </a:rPr>
              <a:t>A field that is a primary key in one table and appears in a different table (may appear as a part of the primary key)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>
                <a:ea typeface="ＭＳ Ｐゴシック" pitchFamily="-105" charset="-128"/>
              </a:rPr>
              <a:t>Examples: Customer ID in </a:t>
            </a:r>
            <a:r>
              <a:rPr lang="en-US" sz="1900" b="1" smtClean="0">
                <a:ea typeface="ＭＳ Ｐゴシック" pitchFamily="-105" charset="-128"/>
              </a:rPr>
              <a:t>Orders </a:t>
            </a:r>
            <a:r>
              <a:rPr lang="en-US" sz="1900" smtClean="0">
                <a:ea typeface="ＭＳ Ｐゴシック" pitchFamily="-105" charset="-128"/>
              </a:rPr>
              <a:t>table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>
                <a:ea typeface="ＭＳ Ｐゴシック" pitchFamily="-105" charset="-128"/>
              </a:rPr>
              <a:t>Another example: ???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smtClean="0">
              <a:ea typeface="ＭＳ Ｐゴシック" pitchFamily="-105" charset="-128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066800" y="5867400"/>
            <a:ext cx="7204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 Primary Key (PK) is identified by underlining appropriate field/s.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45432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325688"/>
            <a:ext cx="44196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2525" y="2247900"/>
            <a:ext cx="31908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4800600"/>
            <a:ext cx="39528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1533525" y="1866900"/>
            <a:ext cx="228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5170488" y="2030413"/>
            <a:ext cx="228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 flipV="1">
            <a:off x="1981200" y="5334000"/>
            <a:ext cx="7620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4632325" y="17526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Primary Key</a:t>
            </a:r>
          </a:p>
        </p:txBody>
      </p:sp>
      <p:sp>
        <p:nvSpPr>
          <p:cNvPr id="196618" name="Text Box 10"/>
          <p:cNvSpPr txBox="1">
            <a:spLocks noChangeArrowheads="1"/>
          </p:cNvSpPr>
          <p:nvPr/>
        </p:nvSpPr>
        <p:spPr bwMode="auto">
          <a:xfrm>
            <a:off x="619125" y="15621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Primary Key</a:t>
            </a:r>
          </a:p>
        </p:txBody>
      </p:sp>
      <p:sp>
        <p:nvSpPr>
          <p:cNvPr id="196619" name="Text Box 11"/>
          <p:cNvSpPr txBox="1">
            <a:spLocks noChangeArrowheads="1"/>
          </p:cNvSpPr>
          <p:nvPr/>
        </p:nvSpPr>
        <p:spPr bwMode="auto">
          <a:xfrm>
            <a:off x="533400" y="54102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Primary Key</a:t>
            </a:r>
          </a:p>
        </p:txBody>
      </p:sp>
      <p:sp>
        <p:nvSpPr>
          <p:cNvPr id="24587" name="Rectangle 17"/>
          <p:cNvSpPr>
            <a:spLocks noChangeArrowheads="1"/>
          </p:cNvSpPr>
          <p:nvPr/>
        </p:nvSpPr>
        <p:spPr bwMode="auto">
          <a:xfrm>
            <a:off x="762000" y="228600"/>
            <a:ext cx="5928739" cy="100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3200" dirty="0">
                <a:solidFill>
                  <a:schemeClr val="tx2"/>
                </a:solidFill>
                <a:latin typeface="Times New Roman" pitchFamily="18" charset="0"/>
              </a:rPr>
              <a:t>Logical Structure of the database:</a:t>
            </a:r>
            <a:r>
              <a:rPr lang="en-US" sz="3200" dirty="0">
                <a:latin typeface="Times New Roman" pitchFamily="18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Each Table should have a </a:t>
            </a:r>
            <a:r>
              <a:rPr lang="en-US" sz="2800" b="1" dirty="0">
                <a:latin typeface="Times New Roman" pitchFamily="18" charset="0"/>
              </a:rPr>
              <a:t>Primary Key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60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4" grpId="0" animBg="1"/>
      <p:bldP spid="196615" grpId="0" animBg="1"/>
      <p:bldP spid="196616" grpId="0" animBg="1"/>
      <p:bldP spid="196617" grpId="0"/>
      <p:bldP spid="196618" grpId="0"/>
      <p:bldP spid="1966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052638"/>
            <a:ext cx="44196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2525" y="1974850"/>
            <a:ext cx="31908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47925" y="3886200"/>
            <a:ext cx="39528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544" name="Line 8"/>
          <p:cNvSpPr>
            <a:spLocks noChangeShapeType="1"/>
          </p:cNvSpPr>
          <p:nvPr/>
        </p:nvSpPr>
        <p:spPr bwMode="auto">
          <a:xfrm>
            <a:off x="1600200" y="1784350"/>
            <a:ext cx="228600" cy="577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>
            <a:off x="5170488" y="1757363"/>
            <a:ext cx="228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 flipV="1">
            <a:off x="2143125" y="4419600"/>
            <a:ext cx="7620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>
            <a:off x="4632325" y="147955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Primary Key</a:t>
            </a: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685800" y="14478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Primary Key</a:t>
            </a: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695325" y="44958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Primary Key</a:t>
            </a:r>
          </a:p>
        </p:txBody>
      </p:sp>
      <p:sp>
        <p:nvSpPr>
          <p:cNvPr id="193550" name="Line 14"/>
          <p:cNvSpPr>
            <a:spLocks noChangeShapeType="1"/>
          </p:cNvSpPr>
          <p:nvPr/>
        </p:nvSpPr>
        <p:spPr bwMode="auto">
          <a:xfrm>
            <a:off x="1905000" y="2546350"/>
            <a:ext cx="1905000" cy="172085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4657725" y="35052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Foreign Key</a:t>
            </a:r>
          </a:p>
        </p:txBody>
      </p:sp>
      <p:sp>
        <p:nvSpPr>
          <p:cNvPr id="193552" name="Line 16"/>
          <p:cNvSpPr>
            <a:spLocks noChangeShapeType="1"/>
          </p:cNvSpPr>
          <p:nvPr/>
        </p:nvSpPr>
        <p:spPr bwMode="auto">
          <a:xfrm flipH="1">
            <a:off x="5257800" y="2622550"/>
            <a:ext cx="228600" cy="164465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3553" name="Text Box 17"/>
          <p:cNvSpPr txBox="1">
            <a:spLocks noChangeArrowheads="1"/>
          </p:cNvSpPr>
          <p:nvPr/>
        </p:nvSpPr>
        <p:spPr bwMode="auto">
          <a:xfrm>
            <a:off x="2905125" y="34290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Foreign Key</a:t>
            </a:r>
          </a:p>
        </p:txBody>
      </p:sp>
      <p:sp>
        <p:nvSpPr>
          <p:cNvPr id="25615" name="Rectangle 21"/>
          <p:cNvSpPr>
            <a:spLocks noChangeArrowheads="1"/>
          </p:cNvSpPr>
          <p:nvPr/>
        </p:nvSpPr>
        <p:spPr bwMode="auto">
          <a:xfrm>
            <a:off x="685800" y="228600"/>
            <a:ext cx="6177204" cy="100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3200" dirty="0">
                <a:solidFill>
                  <a:schemeClr val="tx2"/>
                </a:solidFill>
                <a:latin typeface="Times New Roman" pitchFamily="18" charset="0"/>
              </a:rPr>
              <a:t>Logical Structure of the database:</a:t>
            </a:r>
            <a:r>
              <a:rPr lang="en-US" sz="3200" dirty="0">
                <a:latin typeface="Times New Roman" pitchFamily="18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Tables are connected using </a:t>
            </a:r>
            <a:r>
              <a:rPr lang="en-US" sz="2800" b="1" dirty="0">
                <a:latin typeface="Times New Roman" pitchFamily="18" charset="0"/>
              </a:rPr>
              <a:t>Foreign Keys</a:t>
            </a:r>
          </a:p>
        </p:txBody>
      </p:sp>
      <p:sp>
        <p:nvSpPr>
          <p:cNvPr id="193558" name="Text Box 22"/>
          <p:cNvSpPr txBox="1">
            <a:spLocks noChangeArrowheads="1"/>
          </p:cNvSpPr>
          <p:nvPr/>
        </p:nvSpPr>
        <p:spPr bwMode="auto">
          <a:xfrm>
            <a:off x="2774950" y="5562600"/>
            <a:ext cx="50069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Customer (</a:t>
            </a:r>
            <a:r>
              <a:rPr lang="en-US" u="sng"/>
              <a:t>CustomerID</a:t>
            </a:r>
            <a:r>
              <a:rPr lang="en-US"/>
              <a:t>, Name, Phone)</a:t>
            </a:r>
          </a:p>
          <a:p>
            <a:r>
              <a:rPr lang="en-US"/>
              <a:t>Book (</a:t>
            </a:r>
            <a:r>
              <a:rPr lang="en-US" u="sng"/>
              <a:t>ISBN</a:t>
            </a:r>
            <a:r>
              <a:rPr lang="en-US"/>
              <a:t>, Author, BookName, Price)</a:t>
            </a:r>
          </a:p>
          <a:p>
            <a:r>
              <a:rPr lang="en-US"/>
              <a:t>Order (</a:t>
            </a:r>
            <a:r>
              <a:rPr lang="en-US" u="sng"/>
              <a:t>OrderNumber</a:t>
            </a:r>
            <a:r>
              <a:rPr lang="en-US"/>
              <a:t>, CustomerID, ISBN, Date)</a:t>
            </a:r>
          </a:p>
        </p:txBody>
      </p:sp>
      <p:sp>
        <p:nvSpPr>
          <p:cNvPr id="193559" name="Line 23"/>
          <p:cNvSpPr>
            <a:spLocks noChangeShapeType="1"/>
          </p:cNvSpPr>
          <p:nvPr/>
        </p:nvSpPr>
        <p:spPr bwMode="auto">
          <a:xfrm>
            <a:off x="762000" y="548640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561" name="Rectangle 25"/>
          <p:cNvSpPr>
            <a:spLocks noChangeArrowheads="1"/>
          </p:cNvSpPr>
          <p:nvPr/>
        </p:nvSpPr>
        <p:spPr bwMode="auto">
          <a:xfrm>
            <a:off x="457200" y="5562600"/>
            <a:ext cx="167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600"/>
              <a:t>Text Representation of Tables </a:t>
            </a:r>
          </a:p>
        </p:txBody>
      </p:sp>
      <p:sp>
        <p:nvSpPr>
          <p:cNvPr id="193562" name="Line 26"/>
          <p:cNvSpPr>
            <a:spLocks noChangeShapeType="1"/>
          </p:cNvSpPr>
          <p:nvPr/>
        </p:nvSpPr>
        <p:spPr bwMode="auto">
          <a:xfrm>
            <a:off x="2057400" y="6019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060950" y="6118225"/>
            <a:ext cx="2032000" cy="334963"/>
            <a:chOff x="5060950" y="6118225"/>
            <a:chExt cx="2032000" cy="334963"/>
          </a:xfrm>
        </p:grpSpPr>
        <p:sp>
          <p:nvSpPr>
            <p:cNvPr id="20" name="Oval 19"/>
            <p:cNvSpPr/>
            <p:nvPr/>
          </p:nvSpPr>
          <p:spPr>
            <a:xfrm>
              <a:off x="5060950" y="6118225"/>
              <a:ext cx="1343025" cy="334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-105" charset="-128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372225" y="6118225"/>
              <a:ext cx="720725" cy="334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-105" charset="-128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9923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4" grpId="0" animBg="1"/>
      <p:bldP spid="193545" grpId="0" animBg="1"/>
      <p:bldP spid="193546" grpId="0" animBg="1"/>
      <p:bldP spid="193547" grpId="0"/>
      <p:bldP spid="193548" grpId="0"/>
      <p:bldP spid="193549" grpId="0"/>
      <p:bldP spid="193550" grpId="0" animBg="1"/>
      <p:bldP spid="193551" grpId="0"/>
      <p:bldP spid="193552" grpId="0" animBg="1"/>
      <p:bldP spid="193553" grpId="0"/>
      <p:bldP spid="193558" grpId="0" animBg="1"/>
      <p:bldP spid="193559" grpId="0" animBg="1"/>
      <p:bldP spid="193561" grpId="0"/>
      <p:bldP spid="1935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1246188"/>
            <a:ext cx="747395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09295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>
                <a:ea typeface="ＭＳ Ｐゴシック" pitchFamily="-105" charset="-128"/>
              </a:rPr>
              <a:t>Tables are connected by creating relationships</a:t>
            </a:r>
          </a:p>
        </p:txBody>
      </p:sp>
      <p:sp>
        <p:nvSpPr>
          <p:cNvPr id="26628" name="TextBox 21"/>
          <p:cNvSpPr txBox="1">
            <a:spLocks noChangeArrowheads="1"/>
          </p:cNvSpPr>
          <p:nvPr/>
        </p:nvSpPr>
        <p:spPr bwMode="auto">
          <a:xfrm>
            <a:off x="758825" y="6381750"/>
            <a:ext cx="7629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Each primary key - foreign key pair represents a relationship.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679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5" charset="-128"/>
              </a:rPr>
              <a:t>Normalization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5" charset="-128"/>
              </a:rPr>
              <a:t>Problems/Anomalies arise if data is not structured properly (i.e., un-normalized)</a:t>
            </a:r>
            <a:endParaRPr lang="en-US" sz="2000" b="1" dirty="0" smtClean="0">
              <a:solidFill>
                <a:srgbClr val="0000FF"/>
              </a:solidFill>
              <a:ea typeface="ＭＳ Ｐゴシック" pitchFamily="-10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ea typeface="ＭＳ Ｐゴシック" pitchFamily="-105" charset="-128"/>
              </a:rPr>
              <a:t>Normalization</a:t>
            </a:r>
            <a:r>
              <a:rPr lang="en-US" sz="2400" dirty="0" smtClean="0">
                <a:ea typeface="ＭＳ Ｐゴシック" pitchFamily="-105" charset="-128"/>
              </a:rPr>
              <a:t> is a method for analyzing and reducing a relational database to its most streamlined form for: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5" charset="-128"/>
              </a:rPr>
              <a:t>Minimum redundancy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5" charset="-128"/>
              </a:rPr>
              <a:t>Maximum data integrity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5" charset="-128"/>
              </a:rPr>
              <a:t>Best processing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5" charset="-128"/>
              </a:rPr>
              <a:t>Normalized data is when attributes in the table depend only on the primary key.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ea typeface="ＭＳ Ｐゴシック" pitchFamily="-10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ea typeface="ＭＳ Ｐゴシック" pitchFamily="-105" charset="-128"/>
              </a:rPr>
              <a:t>How to create normalized tables is beyond the scope of this course (covered in INSY 333 and INSY 437).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866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341438"/>
            <a:ext cx="8153400" cy="990600"/>
          </a:xfrm>
        </p:spPr>
        <p:txBody>
          <a:bodyPr/>
          <a:lstStyle/>
          <a:p>
            <a:pPr eaLnBrk="1" hangingPunct="1"/>
            <a:endParaRPr lang="en-US" smtClean="0">
              <a:ea typeface="ＭＳ Ｐゴシック" pitchFamily="-105" charset="-128"/>
            </a:endParaRPr>
          </a:p>
        </p:txBody>
      </p:sp>
      <p:pic>
        <p:nvPicPr>
          <p:cNvPr id="2529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13" y="1589088"/>
            <a:ext cx="8894762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30175" y="1425575"/>
            <a:ext cx="8861425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96838" y="1462088"/>
            <a:ext cx="228600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293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272088"/>
            <a:ext cx="34290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293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5257800"/>
            <a:ext cx="21336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293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5191125"/>
            <a:ext cx="26670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669925" y="1570038"/>
            <a:ext cx="245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Un-Normalized Table</a:t>
            </a:r>
          </a:p>
        </p:txBody>
      </p:sp>
      <p:sp>
        <p:nvSpPr>
          <p:cNvPr id="252955" name="Text Box 27"/>
          <p:cNvSpPr txBox="1">
            <a:spLocks noChangeArrowheads="1"/>
          </p:cNvSpPr>
          <p:nvPr/>
        </p:nvSpPr>
        <p:spPr bwMode="auto">
          <a:xfrm>
            <a:off x="2851150" y="4189413"/>
            <a:ext cx="50228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Customer (</a:t>
            </a:r>
            <a:r>
              <a:rPr lang="en-US" u="sng"/>
              <a:t>CustomerID</a:t>
            </a:r>
            <a:r>
              <a:rPr lang="en-US"/>
              <a:t>, name, phone)</a:t>
            </a:r>
          </a:p>
          <a:p>
            <a:r>
              <a:rPr lang="en-US"/>
              <a:t>Book (</a:t>
            </a:r>
            <a:r>
              <a:rPr lang="en-US" u="sng"/>
              <a:t>ISBN</a:t>
            </a:r>
            <a:r>
              <a:rPr lang="en-US"/>
              <a:t>, Author, BookName, Price)</a:t>
            </a:r>
          </a:p>
          <a:p>
            <a:r>
              <a:rPr lang="en-US"/>
              <a:t>Order (OrderNumber, date, </a:t>
            </a:r>
            <a:r>
              <a:rPr lang="en-US">
                <a:solidFill>
                  <a:schemeClr val="accent2"/>
                </a:solidFill>
              </a:rPr>
              <a:t>CustomerID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ISBN</a:t>
            </a:r>
            <a:r>
              <a:rPr lang="en-US"/>
              <a:t>) </a:t>
            </a:r>
          </a:p>
        </p:txBody>
      </p:sp>
      <p:sp>
        <p:nvSpPr>
          <p:cNvPr id="252956" name="Text Box 28"/>
          <p:cNvSpPr txBox="1">
            <a:spLocks noChangeArrowheads="1"/>
          </p:cNvSpPr>
          <p:nvPr/>
        </p:nvSpPr>
        <p:spPr bwMode="auto">
          <a:xfrm>
            <a:off x="1098550" y="4005263"/>
            <a:ext cx="1479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1"/>
          </a:p>
          <a:p>
            <a:r>
              <a:rPr lang="en-US" b="1"/>
              <a:t>Normalized </a:t>
            </a:r>
          </a:p>
          <a:p>
            <a:r>
              <a:rPr lang="en-US" b="1"/>
              <a:t>Tables</a:t>
            </a:r>
          </a:p>
        </p:txBody>
      </p:sp>
      <p:sp>
        <p:nvSpPr>
          <p:cNvPr id="30" name="Oval 29"/>
          <p:cNvSpPr/>
          <p:nvPr/>
        </p:nvSpPr>
        <p:spPr>
          <a:xfrm>
            <a:off x="5724525" y="4710113"/>
            <a:ext cx="1327150" cy="40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05" charset="-128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29450" y="4724400"/>
            <a:ext cx="638175" cy="407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05" charset="-128"/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3492500" y="3357563"/>
            <a:ext cx="1943100" cy="576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05" charset="-128"/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 pitchFamily="-60" charset="-128"/>
              </a:rPr>
              <a:t>Normalization</a:t>
            </a:r>
            <a:endParaRPr lang="en-US" sz="4400" dirty="0">
              <a:solidFill>
                <a:schemeClr val="tx2"/>
              </a:solidFill>
              <a:latin typeface="+mj-lt"/>
              <a:ea typeface="ＭＳ Ｐゴシック" pitchFamily="34" charset="-128"/>
              <a:cs typeface="ＭＳ Ｐゴシック" pitchFamily="-6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58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8" grpId="0"/>
      <p:bldP spid="252955" grpId="0"/>
      <p:bldP spid="25295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Scientists and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scientists need to be able to:</a:t>
            </a:r>
          </a:p>
          <a:p>
            <a:r>
              <a:rPr lang="en-US" dirty="0" smtClean="0"/>
              <a:t>Look at a relational database and understand how data is organized</a:t>
            </a:r>
          </a:p>
          <a:p>
            <a:r>
              <a:rPr lang="en-US" dirty="0" smtClean="0"/>
              <a:t>Select and extract data from multiple tables using SQL</a:t>
            </a:r>
          </a:p>
          <a:p>
            <a:r>
              <a:rPr lang="en-US" dirty="0" smtClean="0"/>
              <a:t>Perform in database calculations using SQL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37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769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Abstraction: SQL Enables Relational Algebra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Operations always create new relations</a:t>
            </a:r>
          </a:p>
          <a:p>
            <a:pPr marL="0" indent="0">
              <a:buNone/>
            </a:pPr>
            <a:r>
              <a:rPr lang="en-US" dirty="0" smtClean="0"/>
              <a:t>Operations (filter, refine)</a:t>
            </a:r>
          </a:p>
          <a:p>
            <a:r>
              <a:rPr lang="en-US" dirty="0" smtClean="0"/>
              <a:t>Selection</a:t>
            </a:r>
          </a:p>
          <a:p>
            <a:r>
              <a:rPr lang="en-US" dirty="0" smtClean="0"/>
              <a:t>Projection </a:t>
            </a:r>
          </a:p>
          <a:p>
            <a:r>
              <a:rPr lang="en-US" dirty="0" smtClean="0"/>
              <a:t>Cartesian product (join)</a:t>
            </a:r>
          </a:p>
          <a:p>
            <a:r>
              <a:rPr lang="en-US" dirty="0" smtClean="0"/>
              <a:t>Set union</a:t>
            </a:r>
          </a:p>
          <a:p>
            <a:r>
              <a:rPr lang="en-US" dirty="0" smtClean="0"/>
              <a:t>Set Difference</a:t>
            </a:r>
          </a:p>
          <a:p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38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325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Select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>
                <a:solidFill>
                  <a:srgbClr val="C0504D"/>
                </a:solidFill>
              </a:rPr>
              <a:t>Basic Selection</a:t>
            </a:r>
          </a:p>
          <a:p>
            <a:pPr marL="0" indent="0">
              <a:buNone/>
            </a:pPr>
            <a:r>
              <a:rPr lang="en-US" dirty="0" smtClean="0"/>
              <a:t>SELECT * </a:t>
            </a:r>
            <a:r>
              <a:rPr lang="en-US" dirty="0"/>
              <a:t>FROM </a:t>
            </a:r>
            <a:r>
              <a:rPr lang="en-US" dirty="0" smtClean="0"/>
              <a:t>batting;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i="1" dirty="0">
                <a:solidFill>
                  <a:srgbClr val="C0504D"/>
                </a:solidFill>
              </a:rPr>
              <a:t>Basic </a:t>
            </a:r>
            <a:r>
              <a:rPr lang="en-US" sz="3600" i="1" dirty="0" smtClean="0">
                <a:solidFill>
                  <a:srgbClr val="C0504D"/>
                </a:solidFill>
              </a:rPr>
              <a:t>Selection of Big Table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smtClean="0"/>
              <a:t>batting limit 50;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39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567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How to hire data scientists and get hired as one</a:t>
            </a:r>
          </a:p>
          <a:p>
            <a:r>
              <a:rPr lang="en-US" dirty="0"/>
              <a:t>SQL, </a:t>
            </a:r>
          </a:p>
          <a:p>
            <a:r>
              <a:rPr lang="en-US" dirty="0"/>
              <a:t>Statistics, </a:t>
            </a:r>
          </a:p>
          <a:p>
            <a:r>
              <a:rPr lang="en-US" dirty="0"/>
              <a:t>Predictive modeling and </a:t>
            </a:r>
          </a:p>
          <a:p>
            <a:r>
              <a:rPr lang="en-US" dirty="0"/>
              <a:t>Programming (probably Python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797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Select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i="1" dirty="0" smtClean="0">
                <a:solidFill>
                  <a:srgbClr val="C0504D"/>
                </a:solidFill>
              </a:rPr>
              <a:t>Basic Selection of Different Columns</a:t>
            </a:r>
          </a:p>
          <a:p>
            <a:pPr marL="0" indent="0">
              <a:buNone/>
            </a:pPr>
            <a:r>
              <a:rPr lang="en-US" dirty="0" smtClean="0"/>
              <a:t>SELECT H, AB, 2B, 3B </a:t>
            </a:r>
            <a:r>
              <a:rPr lang="en-US" dirty="0"/>
              <a:t>FROM </a:t>
            </a:r>
            <a:r>
              <a:rPr lang="en-US" dirty="0" smtClean="0"/>
              <a:t>batting;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i="1" dirty="0">
                <a:solidFill>
                  <a:srgbClr val="C0504D"/>
                </a:solidFill>
              </a:rPr>
              <a:t>Basic </a:t>
            </a:r>
            <a:r>
              <a:rPr lang="en-US" sz="3600" i="1" dirty="0" smtClean="0">
                <a:solidFill>
                  <a:srgbClr val="C0504D"/>
                </a:solidFill>
              </a:rPr>
              <a:t>Selection of Specific Rows (here from a specific year)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smtClean="0"/>
              <a:t>batting where </a:t>
            </a:r>
            <a:r>
              <a:rPr lang="en-US" dirty="0" err="1" smtClean="0"/>
              <a:t>yearID</a:t>
            </a:r>
            <a:r>
              <a:rPr lang="en-US" dirty="0" smtClean="0"/>
              <a:t>=1950;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C0504D"/>
                </a:solidFill>
              </a:rPr>
              <a:t>Basic Selection of Specific Rows (here from a specific year)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* FROM batting where </a:t>
            </a:r>
            <a:r>
              <a:rPr lang="en-US" dirty="0" err="1"/>
              <a:t>yearID</a:t>
            </a:r>
            <a:r>
              <a:rPr lang="en-US" dirty="0"/>
              <a:t>=</a:t>
            </a:r>
            <a:r>
              <a:rPr lang="en-US" dirty="0" smtClean="0"/>
              <a:t>1950 and </a:t>
            </a:r>
            <a:r>
              <a:rPr lang="en-US" dirty="0" err="1" smtClean="0"/>
              <a:t>teamID</a:t>
            </a:r>
            <a:r>
              <a:rPr lang="en-US" dirty="0" smtClean="0"/>
              <a:t> = “KCA”;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40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0900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Select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i="1" dirty="0" smtClean="0">
                <a:solidFill>
                  <a:srgbClr val="C0504D"/>
                </a:solidFill>
              </a:rPr>
              <a:t>Calculate a new field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*, H/AB AS AVG</a:t>
            </a:r>
          </a:p>
          <a:p>
            <a:pPr marL="0" indent="0">
              <a:buNone/>
            </a:pPr>
            <a:r>
              <a:rPr lang="en-US" dirty="0"/>
              <a:t>        , (H+BB+HBP)/(AB+BB+HBP+SF) AS OBP</a:t>
            </a:r>
          </a:p>
          <a:p>
            <a:pPr marL="0" indent="0">
              <a:buNone/>
            </a:pPr>
            <a:r>
              <a:rPr lang="en-US" dirty="0" smtClean="0"/>
              <a:t>FROM batting;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41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8427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Select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i="1" dirty="0" smtClean="0">
                <a:solidFill>
                  <a:srgbClr val="C0504D"/>
                </a:solidFill>
              </a:rPr>
              <a:t>Calculate a new field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42</a:t>
            </a:fld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52400" y="2590800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SELECT </a:t>
            </a:r>
            <a:r>
              <a:rPr lang="en-US" sz="2800" dirty="0" err="1"/>
              <a:t>playerid</a:t>
            </a:r>
            <a:r>
              <a:rPr lang="en-US" sz="2800" dirty="0"/>
              <a:t> year from batting where HR &gt; 60;</a:t>
            </a:r>
          </a:p>
          <a:p>
            <a:r>
              <a:rPr lang="en-US" sz="2800" dirty="0"/>
              <a:t>SELECT count(</a:t>
            </a:r>
            <a:r>
              <a:rPr lang="en-US" sz="2800" dirty="0" err="1"/>
              <a:t>playerID</a:t>
            </a:r>
            <a:r>
              <a:rPr lang="en-US" sz="2800" dirty="0"/>
              <a:t>) from batting where HR &gt;60;</a:t>
            </a:r>
          </a:p>
          <a:p>
            <a:r>
              <a:rPr lang="en-US" sz="2800" dirty="0"/>
              <a:t>SELECT count(DISTINCT </a:t>
            </a:r>
            <a:r>
              <a:rPr lang="en-US" sz="2800" dirty="0" err="1"/>
              <a:t>playerID</a:t>
            </a:r>
            <a:r>
              <a:rPr lang="en-US" sz="2800" dirty="0"/>
              <a:t>) from batting where HR &gt;60;</a:t>
            </a:r>
          </a:p>
        </p:txBody>
      </p:sp>
    </p:spTree>
    <p:extLst>
      <p:ext uri="{BB962C8B-B14F-4D97-AF65-F5344CB8AC3E}">
        <p14:creationId xmlns:p14="http://schemas.microsoft.com/office/powerpoint/2010/main" val="419136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Select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i="1" dirty="0" smtClean="0">
                <a:solidFill>
                  <a:srgbClr val="C0504D"/>
                </a:solidFill>
              </a:rPr>
              <a:t>Aggregation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43</a:t>
            </a:fld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04800" y="2667000"/>
            <a:ext cx="899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dirty="0" err="1"/>
              <a:t>teamid</a:t>
            </a:r>
            <a:r>
              <a:rPr lang="en-US" sz="2400" dirty="0"/>
              <a:t>, </a:t>
            </a:r>
            <a:r>
              <a:rPr lang="en-US" sz="2400" dirty="0" err="1"/>
              <a:t>yearID</a:t>
            </a:r>
            <a:r>
              <a:rPr lang="en-US" sz="2400" dirty="0"/>
              <a:t>, SUM(salary) from Salaries group by </a:t>
            </a:r>
            <a:r>
              <a:rPr lang="en-US" sz="2400" dirty="0" err="1"/>
              <a:t>teamid</a:t>
            </a:r>
            <a:r>
              <a:rPr lang="en-US" sz="2400" dirty="0"/>
              <a:t>, </a:t>
            </a:r>
            <a:r>
              <a:rPr lang="en-US" sz="2400" dirty="0" err="1"/>
              <a:t>yearid</a:t>
            </a:r>
            <a:r>
              <a:rPr lang="en-US" sz="2400" dirty="0"/>
              <a:t>;</a:t>
            </a:r>
          </a:p>
          <a:p>
            <a:r>
              <a:rPr lang="en-US" sz="2400" dirty="0"/>
              <a:t>select </a:t>
            </a:r>
            <a:r>
              <a:rPr lang="en-US" sz="2400" dirty="0" err="1"/>
              <a:t>yearID</a:t>
            </a:r>
            <a:r>
              <a:rPr lang="en-US" sz="2400" dirty="0"/>
              <a:t>, SUM(salary) from Salaries group by </a:t>
            </a:r>
            <a:r>
              <a:rPr lang="en-US" sz="2400" dirty="0" err="1"/>
              <a:t>yearid</a:t>
            </a:r>
            <a:r>
              <a:rPr lang="en-US" sz="2400" dirty="0"/>
              <a:t>;</a:t>
            </a:r>
          </a:p>
          <a:p>
            <a:r>
              <a:rPr lang="en-US" sz="2400" dirty="0"/>
              <a:t>select </a:t>
            </a:r>
            <a:r>
              <a:rPr lang="en-US" sz="2400" dirty="0" err="1"/>
              <a:t>yearID</a:t>
            </a:r>
            <a:r>
              <a:rPr lang="en-US" sz="2400" dirty="0"/>
              <a:t>, AVG(salary) from Salaries group by </a:t>
            </a:r>
            <a:r>
              <a:rPr lang="en-US" sz="2400" dirty="0" err="1"/>
              <a:t>yearid</a:t>
            </a:r>
            <a:r>
              <a:rPr lang="en-US" sz="24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8006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Note how you have to perform aggregations on some variables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1907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with SQL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product of any selection is another relation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means that relations can be nested (</a:t>
            </a:r>
            <a:r>
              <a:rPr lang="en-US" dirty="0" err="1" smtClean="0"/>
              <a:t>subselect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44</a:t>
            </a:fld>
            <a:endParaRPr lang="en-US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55820"/>
              </p:ext>
            </p:extLst>
          </p:nvPr>
        </p:nvGraphicFramePr>
        <p:xfrm>
          <a:off x="457200" y="3276600"/>
          <a:ext cx="3124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2895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RELATION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80188"/>
              </p:ext>
            </p:extLst>
          </p:nvPr>
        </p:nvGraphicFramePr>
        <p:xfrm>
          <a:off x="6629400" y="3657600"/>
          <a:ext cx="1562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/>
                <a:gridCol w="520700"/>
                <a:gridCol w="5207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294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0561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Select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i="1" dirty="0" err="1" smtClean="0">
                <a:solidFill>
                  <a:srgbClr val="C0504D"/>
                </a:solidFill>
              </a:rPr>
              <a:t>Subselect</a:t>
            </a:r>
            <a:endParaRPr lang="en-US" sz="3600" i="1" dirty="0" smtClean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45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8006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Here we are looking for pitchers who also can hit! 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2590800"/>
            <a:ext cx="8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SELECT </a:t>
            </a:r>
            <a:r>
              <a:rPr lang="en-US" sz="2800" dirty="0" err="1"/>
              <a:t>playerID</a:t>
            </a:r>
            <a:r>
              <a:rPr lang="en-US" sz="2800" dirty="0"/>
              <a:t>, </a:t>
            </a:r>
            <a:r>
              <a:rPr lang="en-US" sz="2800" dirty="0" err="1"/>
              <a:t>yearID</a:t>
            </a:r>
            <a:r>
              <a:rPr lang="en-US" sz="2800" dirty="0"/>
              <a:t>, </a:t>
            </a:r>
            <a:r>
              <a:rPr lang="en-US" sz="2800" dirty="0" err="1"/>
              <a:t>teamID</a:t>
            </a:r>
            <a:r>
              <a:rPr lang="en-US" sz="2800" dirty="0"/>
              <a:t>, HR FROM batting where exists (SELECT </a:t>
            </a:r>
            <a:r>
              <a:rPr lang="en-US" sz="2800" dirty="0" err="1"/>
              <a:t>playerID,IPOuts</a:t>
            </a:r>
            <a:r>
              <a:rPr lang="en-US" sz="2800" dirty="0"/>
              <a:t>/3 as IP from pitching where </a:t>
            </a:r>
            <a:r>
              <a:rPr lang="en-US" sz="2800" dirty="0" err="1"/>
              <a:t>IPOuts</a:t>
            </a:r>
            <a:r>
              <a:rPr lang="en-US" sz="2800" dirty="0"/>
              <a:t> &gt;300) order by HR </a:t>
            </a:r>
            <a:r>
              <a:rPr lang="en-US" sz="2800" dirty="0" err="1"/>
              <a:t>desc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85351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Select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i="1" dirty="0" smtClean="0">
                <a:solidFill>
                  <a:srgbClr val="C0504D"/>
                </a:solidFill>
              </a:rPr>
              <a:t>Joins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46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8006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Here we are including the first and last name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81000" y="2413338"/>
            <a:ext cx="75438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SELECT </a:t>
            </a:r>
            <a:r>
              <a:rPr lang="en-US" sz="2400" b="1" dirty="0" err="1"/>
              <a:t>p.playerID</a:t>
            </a:r>
            <a:r>
              <a:rPr lang="en-US" sz="2400" b="1" dirty="0"/>
              <a:t>, </a:t>
            </a:r>
            <a:r>
              <a:rPr lang="en-US" sz="2400" b="1" dirty="0" err="1"/>
              <a:t>m.nameFirst</a:t>
            </a:r>
            <a:r>
              <a:rPr lang="en-US" sz="2400" b="1" dirty="0"/>
              <a:t>, </a:t>
            </a:r>
            <a:r>
              <a:rPr lang="en-US" sz="2400" b="1" dirty="0" err="1"/>
              <a:t>m.nameLast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p.W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p.L</a:t>
            </a:r>
            <a:r>
              <a:rPr lang="en-US" sz="2400" b="1" dirty="0" smtClean="0"/>
              <a:t> FROM </a:t>
            </a:r>
            <a:r>
              <a:rPr lang="en-US" sz="2400" b="1" dirty="0"/>
              <a:t>pitching p, master m WHERE </a:t>
            </a:r>
            <a:r>
              <a:rPr lang="en-US" sz="2400" b="1" dirty="0" err="1"/>
              <a:t>p.playerID</a:t>
            </a:r>
            <a:r>
              <a:rPr lang="en-US" sz="2400" b="1" dirty="0"/>
              <a:t> = </a:t>
            </a:r>
            <a:r>
              <a:rPr lang="en-US" sz="2400" b="1" dirty="0" err="1" smtClean="0"/>
              <a:t>m.playerID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7643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Joins, Visually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47</a:t>
            </a:fld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86000"/>
            <a:ext cx="6375400" cy="4178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15240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INNER JOIN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75283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Joins, Visually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48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5240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Full Outer Join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09800"/>
            <a:ext cx="63754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530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Joins, Visually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49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5240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Left Outer Join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679700"/>
            <a:ext cx="63754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Wiki [Canvas -&gt; Pages]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Tons of things to learn out there and many more free resources than ever before in the history of the world</a:t>
            </a:r>
          </a:p>
          <a:p>
            <a:r>
              <a:rPr lang="en-US" dirty="0" smtClean="0"/>
              <a:t>Help me by adding good resources that you find.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8070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advanced SQL Continued in SQL Lab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50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96139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Analysis and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were going to try to analyze those factors that drive team success, why couldn’t you include information directly from the batting 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51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2044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Analysis and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to include higher level factors in lower levels of analysis than the opposite</a:t>
            </a:r>
          </a:p>
          <a:p>
            <a:pPr lvl="1"/>
            <a:r>
              <a:rPr lang="en-US" dirty="0" smtClean="0"/>
              <a:t>Leagues</a:t>
            </a:r>
          </a:p>
          <a:p>
            <a:pPr lvl="1"/>
            <a:r>
              <a:rPr lang="en-US" dirty="0" smtClean="0"/>
              <a:t>Division</a:t>
            </a:r>
          </a:p>
          <a:p>
            <a:pPr lvl="1"/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Players</a:t>
            </a:r>
          </a:p>
          <a:p>
            <a:r>
              <a:rPr lang="en-US" dirty="0" smtClean="0"/>
              <a:t>To include player level variables in team level analyses you have to aggregate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52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35044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Analysis and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Salary Analysis</a:t>
            </a:r>
          </a:p>
          <a:p>
            <a:pPr lvl="1"/>
            <a:r>
              <a:rPr lang="en-US" dirty="0" smtClean="0"/>
              <a:t>In a player analysis of it would be relevant and appropriate to include “dummy variables” indicating the teams they are playing for</a:t>
            </a:r>
          </a:p>
          <a:p>
            <a:pPr lvl="1"/>
            <a:r>
              <a:rPr lang="en-US" dirty="0" smtClean="0"/>
              <a:t>Yankees are likely to earn more than Pirates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53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905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Semester</a:t>
            </a:r>
          </a:p>
          <a:p>
            <a:pPr lvl="1"/>
            <a:r>
              <a:rPr lang="en-US" dirty="0" smtClean="0"/>
              <a:t>What does it mean to be a data scientist?</a:t>
            </a:r>
          </a:p>
          <a:p>
            <a:pPr lvl="1"/>
            <a:r>
              <a:rPr lang="en-US" dirty="0" smtClean="0"/>
              <a:t>What do we mean by analytics?</a:t>
            </a:r>
          </a:p>
          <a:p>
            <a:pPr lvl="1"/>
            <a:r>
              <a:rPr lang="en-US" dirty="0" smtClean="0"/>
              <a:t>What we we mean by big data?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QUIZ: WHAT ARE THE 3 PRIMARY AREAS OF EXPERTISE FOR A DATA SCIENTIST?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678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Tools of the Data Scientist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Munging</a:t>
            </a:r>
            <a:r>
              <a:rPr lang="en-US" dirty="0" smtClean="0"/>
              <a:t> - parsing, scraping, and formatting data</a:t>
            </a:r>
          </a:p>
          <a:p>
            <a:r>
              <a:rPr lang="en-US" dirty="0" smtClean="0"/>
              <a:t>Math and Statistics - traditional analysis you're used to thinking about</a:t>
            </a:r>
            <a:endParaRPr lang="en-US" dirty="0"/>
          </a:p>
          <a:p>
            <a:r>
              <a:rPr lang="en-US" dirty="0" smtClean="0"/>
              <a:t>Business Expertise – Knowledge of the business domain</a:t>
            </a:r>
          </a:p>
        </p:txBody>
      </p:sp>
    </p:spTree>
    <p:extLst>
      <p:ext uri="{BB962C8B-B14F-4D97-AF65-F5344CB8AC3E}">
        <p14:creationId xmlns:p14="http://schemas.microsoft.com/office/powerpoint/2010/main" val="292286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Venn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6783" r="-36783"/>
          <a:stretch>
            <a:fillRect/>
          </a:stretch>
        </p:blipFill>
        <p:spPr>
          <a:xfrm>
            <a:off x="125246" y="1417638"/>
            <a:ext cx="8863532" cy="4874601"/>
          </a:xfrm>
        </p:spPr>
      </p:pic>
      <p:sp>
        <p:nvSpPr>
          <p:cNvPr id="5" name="Rectangle 4"/>
          <p:cNvSpPr/>
          <p:nvPr/>
        </p:nvSpPr>
        <p:spPr>
          <a:xfrm>
            <a:off x="1594556" y="6126163"/>
            <a:ext cx="7295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http://drewconway.com/zia/2013/3/26/the-data-science-venn-diagram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7A661ACB-E852-44CB-80F3-B35CB0F8AF7E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33400" y="1752600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What </a:t>
            </a:r>
            <a:r>
              <a:rPr lang="en-US" sz="2400" dirty="0"/>
              <a:t>is R?</a:t>
            </a:r>
          </a:p>
          <a:p>
            <a:endParaRPr lang="en-US" sz="2400" dirty="0"/>
          </a:p>
          <a:p>
            <a:r>
              <a:rPr lang="en-US" sz="2400" dirty="0"/>
              <a:t>R is a system for statistical computation and graphics. It consists of a language plus a run-time environment with graphics, a debugger, access to certain system functions, and the ability to run programs stored in script files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26720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What </a:t>
            </a:r>
            <a:r>
              <a:rPr lang="en-US" sz="2000" dirty="0"/>
              <a:t>is CRAN?</a:t>
            </a:r>
          </a:p>
          <a:p>
            <a:endParaRPr lang="en-US" sz="2000" dirty="0"/>
          </a:p>
          <a:p>
            <a:r>
              <a:rPr lang="en-US" sz="2000" dirty="0"/>
              <a:t>The “Comprehensive R Archive Network” (CRAN) is a collection of sites which carry identical material, consisting of the R distribution(s), the contributed extensions, documentation for R, and binaries.</a:t>
            </a:r>
          </a:p>
        </p:txBody>
      </p:sp>
    </p:spTree>
    <p:extLst>
      <p:ext uri="{BB962C8B-B14F-4D97-AF65-F5344CB8AC3E}">
        <p14:creationId xmlns:p14="http://schemas.microsoft.com/office/powerpoint/2010/main" val="51972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90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0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C:\Documents and Settings\gbasse\My Documents\TurningPoint\Sessions\Backup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Fals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00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  <p:tag name="TPFULLVERSION" val="4.2.3.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Bassellier Red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21230</TotalTime>
  <Words>2395</Words>
  <Application>Microsoft Macintosh PowerPoint</Application>
  <PresentationFormat>On-screen Show (4:3)</PresentationFormat>
  <Paragraphs>375</Paragraphs>
  <Slides>53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Bassellier Red</vt:lpstr>
      <vt:lpstr>Office Theme</vt:lpstr>
      <vt:lpstr>Technology Fundamentals for Analytics </vt:lpstr>
      <vt:lpstr>What is the Significance of 10,000 Hours???</vt:lpstr>
      <vt:lpstr>Outliers</vt:lpstr>
      <vt:lpstr>Article </vt:lpstr>
      <vt:lpstr>Course Wiki [Canvas -&gt; Pages]</vt:lpstr>
      <vt:lpstr>Last Time</vt:lpstr>
      <vt:lpstr>Key Tools of the Data Scientist</vt:lpstr>
      <vt:lpstr>Data Science Venn Diagram</vt:lpstr>
      <vt:lpstr>Background</vt:lpstr>
      <vt:lpstr>R is Top Language for Data Mining / Data Science Work</vt:lpstr>
      <vt:lpstr>R is Top Language for Data Mining / Data Science Work</vt:lpstr>
      <vt:lpstr>Lab, What we are Doing</vt:lpstr>
      <vt:lpstr>R and Packages</vt:lpstr>
      <vt:lpstr>R</vt:lpstr>
      <vt:lpstr>Understanding How is Data Organized: Key Terms and Technologies</vt:lpstr>
      <vt:lpstr>Understanding How is Data Organized: Key Terms and Technologies</vt:lpstr>
      <vt:lpstr>Understanding How is Data Organized: Key Terms and Technologies</vt:lpstr>
      <vt:lpstr>Where Does Data Come From?</vt:lpstr>
      <vt:lpstr>Where Does Data Come From?</vt:lpstr>
      <vt:lpstr>Where Does Data Come From?</vt:lpstr>
      <vt:lpstr>Where Does Data Come From?</vt:lpstr>
      <vt:lpstr>Data Rich, Information Poor</vt:lpstr>
      <vt:lpstr>Understanding How Data is Organized</vt:lpstr>
      <vt:lpstr>Example: Database for Amazon</vt:lpstr>
      <vt:lpstr>PowerPoint Presentation</vt:lpstr>
      <vt:lpstr>How would you store book related data if you were using Excel?</vt:lpstr>
      <vt:lpstr>PowerPoint Presentation</vt:lpstr>
      <vt:lpstr>Recap: Information that we want to track  </vt:lpstr>
      <vt:lpstr>Organizing Order Information in Excel</vt:lpstr>
      <vt:lpstr>Relational Database Approach</vt:lpstr>
      <vt:lpstr>Connecting tables together</vt:lpstr>
      <vt:lpstr>PowerPoint Presentation</vt:lpstr>
      <vt:lpstr>PowerPoint Presentation</vt:lpstr>
      <vt:lpstr>Tables are connected by creating relationships</vt:lpstr>
      <vt:lpstr>Normalization</vt:lpstr>
      <vt:lpstr>PowerPoint Presentation</vt:lpstr>
      <vt:lpstr>Data Scientists and Relational Databases</vt:lpstr>
      <vt:lpstr>Abstraction: SQL Enables Relational Algebra Calculations</vt:lpstr>
      <vt:lpstr>Different Select Statements</vt:lpstr>
      <vt:lpstr>Different Select Statements</vt:lpstr>
      <vt:lpstr>Different Select Statements</vt:lpstr>
      <vt:lpstr>Different Select Statements</vt:lpstr>
      <vt:lpstr>Different Select Statements</vt:lpstr>
      <vt:lpstr>Select with SQL </vt:lpstr>
      <vt:lpstr>Different Select Statements</vt:lpstr>
      <vt:lpstr>Different Select Statements</vt:lpstr>
      <vt:lpstr>Joins, Visually</vt:lpstr>
      <vt:lpstr>Joins, Visually</vt:lpstr>
      <vt:lpstr>Joins, Visually</vt:lpstr>
      <vt:lpstr>More advanced SQL Continued in SQL Lab</vt:lpstr>
      <vt:lpstr>Level of Analysis and Aggregation</vt:lpstr>
      <vt:lpstr>Level of Analysis and Aggregation</vt:lpstr>
      <vt:lpstr>Level of Analysis and Aggregation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Genevieve Bassellier, Prof.</dc:creator>
  <cp:lastModifiedBy>Jason Kuruzovich</cp:lastModifiedBy>
  <cp:revision>714</cp:revision>
  <dcterms:created xsi:type="dcterms:W3CDTF">2011-02-28T16:25:01Z</dcterms:created>
  <dcterms:modified xsi:type="dcterms:W3CDTF">2014-09-08T21:47:53Z</dcterms:modified>
</cp:coreProperties>
</file>