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32"/>
  </p:notesMasterIdLst>
  <p:sldIdLst>
    <p:sldId id="257" r:id="rId2"/>
    <p:sldId id="456" r:id="rId3"/>
    <p:sldId id="468" r:id="rId4"/>
    <p:sldId id="431" r:id="rId5"/>
    <p:sldId id="459" r:id="rId6"/>
    <p:sldId id="460" r:id="rId7"/>
    <p:sldId id="461" r:id="rId8"/>
    <p:sldId id="448" r:id="rId9"/>
    <p:sldId id="462" r:id="rId10"/>
    <p:sldId id="429" r:id="rId11"/>
    <p:sldId id="440" r:id="rId12"/>
    <p:sldId id="442" r:id="rId13"/>
    <p:sldId id="443" r:id="rId14"/>
    <p:sldId id="445" r:id="rId15"/>
    <p:sldId id="447" r:id="rId16"/>
    <p:sldId id="449" r:id="rId17"/>
    <p:sldId id="451" r:id="rId18"/>
    <p:sldId id="454" r:id="rId19"/>
    <p:sldId id="455" r:id="rId20"/>
    <p:sldId id="432" r:id="rId21"/>
    <p:sldId id="434" r:id="rId22"/>
    <p:sldId id="433" r:id="rId23"/>
    <p:sldId id="435" r:id="rId24"/>
    <p:sldId id="436" r:id="rId25"/>
    <p:sldId id="437" r:id="rId26"/>
    <p:sldId id="438" r:id="rId27"/>
    <p:sldId id="457" r:id="rId28"/>
    <p:sldId id="467" r:id="rId29"/>
    <p:sldId id="466" r:id="rId30"/>
    <p:sldId id="465" r:id="rId31"/>
  </p:sldIdLst>
  <p:sldSz cx="9144000" cy="6858000" type="screen4x3"/>
  <p:notesSz cx="6858000" cy="9144000"/>
  <p:defaultTextStyle>
    <a:defPPr>
      <a:defRPr lang="en-US"/>
    </a:defPPr>
    <a:lvl1pPr marL="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FBD62-CE50-CC45-B980-12DC99500361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5B386-6C99-9340-92D0-03E7F4501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5B386-6C99-9340-92D0-03E7F4501D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6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Impute Age for missing values </a:t>
            </a:r>
          </a:p>
          <a:p>
            <a:r>
              <a:rPr lang="en-US" dirty="0" err="1" smtClean="0"/>
              <a:t>m.age</a:t>
            </a:r>
            <a:r>
              <a:rPr lang="en-US" dirty="0" smtClean="0"/>
              <a:t> &lt;- lm(Age ~ Fare + Sex + </a:t>
            </a:r>
            <a:r>
              <a:rPr lang="en-US" dirty="0" err="1" smtClean="0"/>
              <a:t>SibSp</a:t>
            </a:r>
            <a:r>
              <a:rPr lang="en-US" dirty="0" smtClean="0"/>
              <a:t>, data = </a:t>
            </a:r>
            <a:r>
              <a:rPr lang="en-US" dirty="0" err="1" smtClean="0"/>
              <a:t>df.full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df.train$missing.age</a:t>
            </a:r>
            <a:r>
              <a:rPr lang="en-US" dirty="0" smtClean="0"/>
              <a:t> &lt;- </a:t>
            </a:r>
            <a:r>
              <a:rPr lang="en-US" dirty="0" err="1" smtClean="0"/>
              <a:t>is.na</a:t>
            </a:r>
            <a:r>
              <a:rPr lang="en-US" dirty="0" smtClean="0"/>
              <a:t>(</a:t>
            </a:r>
            <a:r>
              <a:rPr lang="en-US" dirty="0" err="1" smtClean="0"/>
              <a:t>df.train$Age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df.test$missing.age</a:t>
            </a:r>
            <a:r>
              <a:rPr lang="en-US" dirty="0" smtClean="0"/>
              <a:t> &lt;- </a:t>
            </a:r>
            <a:r>
              <a:rPr lang="en-US" dirty="0" err="1" smtClean="0"/>
              <a:t>is.na</a:t>
            </a:r>
            <a:r>
              <a:rPr lang="en-US" dirty="0" smtClean="0"/>
              <a:t>(</a:t>
            </a:r>
            <a:r>
              <a:rPr lang="en-US" dirty="0" err="1" smtClean="0"/>
              <a:t>df.test$Age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df.train$Age</a:t>
            </a:r>
            <a:r>
              <a:rPr lang="en-US" dirty="0" smtClean="0"/>
              <a:t>[</a:t>
            </a:r>
            <a:r>
              <a:rPr lang="en-US" dirty="0" err="1" smtClean="0"/>
              <a:t>is.na</a:t>
            </a:r>
            <a:r>
              <a:rPr lang="en-US" dirty="0" smtClean="0"/>
              <a:t>(</a:t>
            </a:r>
            <a:r>
              <a:rPr lang="en-US" dirty="0" err="1" smtClean="0"/>
              <a:t>df.train$Age</a:t>
            </a:r>
            <a:r>
              <a:rPr lang="en-US" dirty="0" smtClean="0"/>
              <a:t>)] &lt;- predict(</a:t>
            </a:r>
            <a:r>
              <a:rPr lang="en-US" dirty="0" err="1" smtClean="0"/>
              <a:t>m.age</a:t>
            </a:r>
            <a:r>
              <a:rPr lang="en-US" dirty="0" smtClean="0"/>
              <a:t>, </a:t>
            </a:r>
            <a:r>
              <a:rPr lang="en-US" dirty="0" err="1" smtClean="0"/>
              <a:t>newdata</a:t>
            </a:r>
            <a:r>
              <a:rPr lang="en-US" dirty="0" smtClean="0"/>
              <a:t> = </a:t>
            </a:r>
            <a:r>
              <a:rPr lang="en-US" dirty="0" err="1" smtClean="0"/>
              <a:t>df.train</a:t>
            </a:r>
            <a:r>
              <a:rPr lang="en-US" dirty="0" smtClean="0"/>
              <a:t>)[</a:t>
            </a:r>
            <a:r>
              <a:rPr lang="en-US" dirty="0" err="1" smtClean="0"/>
              <a:t>is.na</a:t>
            </a:r>
            <a:r>
              <a:rPr lang="en-US" dirty="0" smtClean="0"/>
              <a:t>(</a:t>
            </a:r>
            <a:r>
              <a:rPr lang="en-US" dirty="0" err="1" smtClean="0"/>
              <a:t>df.train$Age</a:t>
            </a:r>
            <a:r>
              <a:rPr lang="en-US" dirty="0" smtClean="0"/>
              <a:t>)]</a:t>
            </a:r>
          </a:p>
          <a:p>
            <a:r>
              <a:rPr lang="en-US" dirty="0" err="1" smtClean="0"/>
              <a:t>df.test$Age</a:t>
            </a:r>
            <a:r>
              <a:rPr lang="en-US" dirty="0" smtClean="0"/>
              <a:t>[</a:t>
            </a:r>
            <a:r>
              <a:rPr lang="en-US" dirty="0" err="1" smtClean="0"/>
              <a:t>is.na</a:t>
            </a:r>
            <a:r>
              <a:rPr lang="en-US" dirty="0" smtClean="0"/>
              <a:t>(</a:t>
            </a:r>
            <a:r>
              <a:rPr lang="en-US" dirty="0" err="1" smtClean="0"/>
              <a:t>df.test$Age</a:t>
            </a:r>
            <a:r>
              <a:rPr lang="en-US" dirty="0" smtClean="0"/>
              <a:t>)] &lt;- predict(</a:t>
            </a:r>
            <a:r>
              <a:rPr lang="en-US" dirty="0" err="1" smtClean="0"/>
              <a:t>m.age</a:t>
            </a:r>
            <a:r>
              <a:rPr lang="en-US" dirty="0" smtClean="0"/>
              <a:t>, </a:t>
            </a:r>
            <a:r>
              <a:rPr lang="en-US" dirty="0" err="1" smtClean="0"/>
              <a:t>newdata</a:t>
            </a:r>
            <a:r>
              <a:rPr lang="en-US" dirty="0" smtClean="0"/>
              <a:t> = </a:t>
            </a:r>
            <a:r>
              <a:rPr lang="en-US" dirty="0" err="1" smtClean="0"/>
              <a:t>df.test</a:t>
            </a:r>
            <a:r>
              <a:rPr lang="en-US" dirty="0" smtClean="0"/>
              <a:t>)[</a:t>
            </a:r>
            <a:r>
              <a:rPr lang="en-US" dirty="0" err="1" smtClean="0"/>
              <a:t>is.na</a:t>
            </a:r>
            <a:r>
              <a:rPr lang="en-US" dirty="0" smtClean="0"/>
              <a:t>(</a:t>
            </a:r>
            <a:r>
              <a:rPr lang="en-US" dirty="0" err="1" smtClean="0"/>
              <a:t>df.test$Age</a:t>
            </a:r>
            <a:r>
              <a:rPr lang="en-US" dirty="0" smtClean="0"/>
              <a:t>)]</a:t>
            </a:r>
          </a:p>
          <a:p>
            <a:endParaRPr lang="en-US" dirty="0" smtClean="0"/>
          </a:p>
          <a:p>
            <a:r>
              <a:rPr lang="en-US" dirty="0" smtClean="0"/>
              <a:t># For missing Fares, just use the median value </a:t>
            </a:r>
          </a:p>
          <a:p>
            <a:r>
              <a:rPr lang="en-US" dirty="0" err="1" smtClean="0"/>
              <a:t>df.train$Fare</a:t>
            </a:r>
            <a:r>
              <a:rPr lang="en-US" dirty="0" smtClean="0"/>
              <a:t>[</a:t>
            </a:r>
            <a:r>
              <a:rPr lang="en-US" dirty="0" err="1" smtClean="0"/>
              <a:t>is.na</a:t>
            </a:r>
            <a:r>
              <a:rPr lang="en-US" dirty="0" smtClean="0"/>
              <a:t>(</a:t>
            </a:r>
            <a:r>
              <a:rPr lang="en-US" dirty="0" err="1" smtClean="0"/>
              <a:t>df.train$Fare</a:t>
            </a:r>
            <a:r>
              <a:rPr lang="en-US" dirty="0" smtClean="0"/>
              <a:t>)] &lt;- median(</a:t>
            </a:r>
            <a:r>
              <a:rPr lang="en-US" dirty="0" err="1" smtClean="0"/>
              <a:t>df.train$Fare</a:t>
            </a:r>
            <a:r>
              <a:rPr lang="en-US" dirty="0" smtClean="0"/>
              <a:t>, </a:t>
            </a:r>
            <a:r>
              <a:rPr lang="en-US" dirty="0" err="1" smtClean="0"/>
              <a:t>na.rm</a:t>
            </a:r>
            <a:r>
              <a:rPr lang="en-US" dirty="0" smtClean="0"/>
              <a:t> = TRUE)</a:t>
            </a:r>
          </a:p>
          <a:p>
            <a:r>
              <a:rPr lang="en-US" dirty="0" err="1" smtClean="0"/>
              <a:t>df.test$Fare</a:t>
            </a:r>
            <a:r>
              <a:rPr lang="en-US" dirty="0" smtClean="0"/>
              <a:t>[</a:t>
            </a:r>
            <a:r>
              <a:rPr lang="en-US" dirty="0" err="1" smtClean="0"/>
              <a:t>is.na</a:t>
            </a:r>
            <a:r>
              <a:rPr lang="en-US" dirty="0" smtClean="0"/>
              <a:t>(</a:t>
            </a:r>
            <a:r>
              <a:rPr lang="en-US" dirty="0" err="1" smtClean="0"/>
              <a:t>df.test$Fare</a:t>
            </a:r>
            <a:r>
              <a:rPr lang="en-US" dirty="0" smtClean="0"/>
              <a:t>)] &lt;- median(</a:t>
            </a:r>
            <a:r>
              <a:rPr lang="en-US" dirty="0" err="1" smtClean="0"/>
              <a:t>df.test$Fare</a:t>
            </a:r>
            <a:r>
              <a:rPr lang="en-US" dirty="0" smtClean="0"/>
              <a:t>, </a:t>
            </a:r>
            <a:r>
              <a:rPr lang="en-US" dirty="0" err="1" smtClean="0"/>
              <a:t>na.rm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df.train$Fare</a:t>
            </a:r>
            <a:r>
              <a:rPr lang="en-US" dirty="0" smtClean="0"/>
              <a:t> &lt;- </a:t>
            </a:r>
            <a:r>
              <a:rPr lang="en-US" dirty="0" err="1" smtClean="0"/>
              <a:t>as.numeric</a:t>
            </a:r>
            <a:r>
              <a:rPr lang="en-US" dirty="0" smtClean="0"/>
              <a:t>(</a:t>
            </a:r>
            <a:r>
              <a:rPr lang="en-US" dirty="0" err="1" smtClean="0"/>
              <a:t>df.train$Fare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df.test$Fare</a:t>
            </a:r>
            <a:r>
              <a:rPr lang="en-US" dirty="0" smtClean="0"/>
              <a:t> &lt;- </a:t>
            </a:r>
            <a:r>
              <a:rPr lang="en-US" dirty="0" err="1" smtClean="0"/>
              <a:t>as.numeric</a:t>
            </a:r>
            <a:r>
              <a:rPr lang="en-US" dirty="0" smtClean="0"/>
              <a:t>(</a:t>
            </a:r>
            <a:r>
              <a:rPr lang="en-US" dirty="0" err="1" smtClean="0"/>
              <a:t>df.test$Fare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5B386-6C99-9340-92D0-03E7F4501D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3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6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5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7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0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9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bviewer.ipython.org/urls/raw.github.com/agconti/kaggle-titanic/master/Titanic.ipynb" TargetMode="External"/><Relationship Id="rId3" Type="http://schemas.openxmlformats.org/officeDocument/2006/relationships/hyperlink" Target="https://www.kaggle.com/c/titanic-gettingStarted/forums/t/3702/basic-r-cod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ret.r-forge.r-project.org/modelList.html" TargetMode="Externa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studio-pubs-static.s3.amazonaws.com/24346_54ea29a59de34034acb3ddbbc4a191f9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stmarkham/kaggle-allstat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TECHNOLOGY FUNDAMENTALS FOR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Kuruzovich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3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Files</a:t>
            </a:r>
            <a:endParaRPr lang="en-US" dirty="0"/>
          </a:p>
        </p:txBody>
      </p:sp>
      <p:pic>
        <p:nvPicPr>
          <p:cNvPr id="5" name="Content Placeholder 4" descr="Screen Shot 2013-11-04 at 9.59.5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503" b="-335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809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12078"/>
            <a:ext cx="7772400" cy="1470025"/>
          </a:xfrm>
        </p:spPr>
        <p:txBody>
          <a:bodyPr/>
          <a:lstStyle/>
          <a:p>
            <a:r>
              <a:rPr lang="en-US" dirty="0" smtClean="0"/>
              <a:t>Raising the Titanic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57" y="1966860"/>
            <a:ext cx="6349243" cy="451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7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3-10-30 at 10.04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06" b="-31906"/>
          <a:stretch>
            <a:fillRect/>
          </a:stretch>
        </p:blipFill>
        <p:spPr>
          <a:xfrm>
            <a:off x="457200" y="2972530"/>
            <a:ext cx="822960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649214"/>
            <a:ext cx="3048000" cy="109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1745" y="2378627"/>
            <a:ext cx="3894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/wiki/Tutorials</a:t>
            </a:r>
          </a:p>
        </p:txBody>
      </p:sp>
    </p:spTree>
    <p:extLst>
      <p:ext uri="{BB962C8B-B14F-4D97-AF65-F5344CB8AC3E}">
        <p14:creationId xmlns:p14="http://schemas.microsoft.com/office/powerpoint/2010/main" val="155710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Titanic –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VARIABLE DESCRIPTIONS: </a:t>
            </a:r>
          </a:p>
          <a:p>
            <a:r>
              <a:rPr lang="en-US" dirty="0"/>
              <a:t>survival Survival (0 = No; 1 = Yes) </a:t>
            </a:r>
          </a:p>
          <a:p>
            <a:r>
              <a:rPr lang="en-US" dirty="0" err="1"/>
              <a:t>pclass</a:t>
            </a:r>
            <a:r>
              <a:rPr lang="en-US" dirty="0"/>
              <a:t> Passenger Class (1 = 1st; 2 = 2nd; 3 = 3rd) </a:t>
            </a:r>
          </a:p>
          <a:p>
            <a:r>
              <a:rPr lang="en-US" dirty="0"/>
              <a:t>name Name </a:t>
            </a:r>
          </a:p>
          <a:p>
            <a:r>
              <a:rPr lang="en-US" dirty="0"/>
              <a:t>sex Sex </a:t>
            </a:r>
          </a:p>
          <a:p>
            <a:r>
              <a:rPr lang="en-US" dirty="0"/>
              <a:t>age Age </a:t>
            </a:r>
          </a:p>
          <a:p>
            <a:r>
              <a:rPr lang="en-US" dirty="0" err="1"/>
              <a:t>sibsp</a:t>
            </a:r>
            <a:r>
              <a:rPr lang="en-US" dirty="0"/>
              <a:t> Number of Siblings/Spouses Aboard </a:t>
            </a:r>
          </a:p>
          <a:p>
            <a:r>
              <a:rPr lang="en-US" dirty="0"/>
              <a:t>parch Number of Parents/Children Aboard </a:t>
            </a:r>
          </a:p>
          <a:p>
            <a:r>
              <a:rPr lang="en-US" dirty="0"/>
              <a:t>ticket Ticket Number </a:t>
            </a:r>
          </a:p>
          <a:p>
            <a:r>
              <a:rPr lang="en-US" dirty="0"/>
              <a:t>fare Passenger Fare </a:t>
            </a:r>
          </a:p>
          <a:p>
            <a:r>
              <a:rPr lang="en-US" dirty="0"/>
              <a:t>cabin Cabin </a:t>
            </a:r>
          </a:p>
          <a:p>
            <a:r>
              <a:rPr lang="en-US" dirty="0"/>
              <a:t>embarked Port of Embarkation (C = Cherbourg; Q = Queenstown; S = Southampton) </a:t>
            </a:r>
          </a:p>
        </p:txBody>
      </p:sp>
    </p:spTree>
    <p:extLst>
      <p:ext uri="{BB962C8B-B14F-4D97-AF65-F5344CB8AC3E}">
        <p14:creationId xmlns:p14="http://schemas.microsoft.com/office/powerpoint/2010/main" val="2928713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Python</a:t>
            </a:r>
          </a:p>
          <a:p>
            <a:r>
              <a:rPr lang="en-US" dirty="0" smtClean="0">
                <a:hlinkClick r:id="rId2"/>
              </a:rPr>
              <a:t>http://nbviewer.ipython.org/urls/raw.github.com/agconti/kaggle-titanic/master/Titanic.ipynb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https://www.kaggle.com/c/titanic-gettingStarted/forums/t/3702/basic-r-code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6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LOTS to Learn Through this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Dealing with Missing Values</a:t>
            </a:r>
          </a:p>
          <a:p>
            <a:r>
              <a:rPr lang="en-US" dirty="0" smtClean="0"/>
              <a:t>Generating Features</a:t>
            </a:r>
          </a:p>
          <a:p>
            <a:r>
              <a:rPr lang="en-US" dirty="0" smtClean="0"/>
              <a:t>Resampling Methods</a:t>
            </a:r>
          </a:p>
          <a:p>
            <a:r>
              <a:rPr lang="en-US" dirty="0" smtClean="0"/>
              <a:t>Different Models (Random Forest, Neural Networks, etc.)</a:t>
            </a:r>
          </a:p>
          <a:p>
            <a:r>
              <a:rPr lang="en-US" dirty="0" smtClean="0"/>
              <a:t>Measuring success…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Replace with the median</a:t>
            </a:r>
          </a:p>
          <a:p>
            <a:r>
              <a:rPr lang="en-US" dirty="0"/>
              <a:t># For missing Fares, just use the median value </a:t>
            </a:r>
          </a:p>
          <a:p>
            <a:pPr marL="0" indent="0">
              <a:buNone/>
            </a:pPr>
            <a:r>
              <a:rPr lang="en-US" sz="2400" dirty="0" err="1"/>
              <a:t>df.train$Fare</a:t>
            </a:r>
            <a:r>
              <a:rPr lang="en-US" sz="2400" dirty="0"/>
              <a:t>[</a:t>
            </a:r>
            <a:r>
              <a:rPr lang="en-US" sz="2400" dirty="0" err="1"/>
              <a:t>is.na</a:t>
            </a:r>
            <a:r>
              <a:rPr lang="en-US" sz="2400" dirty="0"/>
              <a:t>(</a:t>
            </a:r>
            <a:r>
              <a:rPr lang="en-US" sz="2400" dirty="0" err="1"/>
              <a:t>df.train$Fare</a:t>
            </a:r>
            <a:r>
              <a:rPr lang="en-US" sz="2400" dirty="0"/>
              <a:t>)] &lt;- median(</a:t>
            </a:r>
            <a:r>
              <a:rPr lang="en-US" sz="2400" dirty="0" err="1"/>
              <a:t>df.train$Fare</a:t>
            </a:r>
            <a:r>
              <a:rPr lang="en-US" sz="2400" dirty="0"/>
              <a:t>, </a:t>
            </a:r>
            <a:r>
              <a:rPr lang="en-US" sz="2400" dirty="0" err="1"/>
              <a:t>na.rm</a:t>
            </a:r>
            <a:r>
              <a:rPr lang="en-US" sz="2400" dirty="0"/>
              <a:t> = TRUE)</a:t>
            </a:r>
          </a:p>
          <a:p>
            <a:pPr marL="0" indent="0">
              <a:buNone/>
            </a:pPr>
            <a:r>
              <a:rPr lang="en-US" sz="2400" dirty="0" err="1" smtClean="0"/>
              <a:t>df.train</a:t>
            </a:r>
            <a:r>
              <a:rPr lang="en-US" sz="2400" dirty="0" err="1"/>
              <a:t>$Fare</a:t>
            </a:r>
            <a:r>
              <a:rPr lang="en-US" sz="2400" dirty="0"/>
              <a:t> &lt;- </a:t>
            </a:r>
            <a:r>
              <a:rPr lang="en-US" sz="2400" dirty="0" err="1"/>
              <a:t>as.numeric</a:t>
            </a:r>
            <a:r>
              <a:rPr lang="en-US" sz="2400" dirty="0"/>
              <a:t>(</a:t>
            </a:r>
            <a:r>
              <a:rPr lang="en-US" sz="2400" dirty="0" err="1"/>
              <a:t>df.train$Fare</a:t>
            </a:r>
            <a:r>
              <a:rPr lang="en-US" sz="2400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Try to predict data based on other features</a:t>
            </a:r>
          </a:p>
          <a:p>
            <a:pPr marL="0" indent="0">
              <a:buNone/>
            </a:pPr>
            <a:r>
              <a:rPr lang="en-US" dirty="0" err="1"/>
              <a:t>m.age</a:t>
            </a:r>
            <a:r>
              <a:rPr lang="en-US" dirty="0"/>
              <a:t> &lt;- lm(Age ~ Fare + Sex + </a:t>
            </a:r>
            <a:r>
              <a:rPr lang="en-US" dirty="0" err="1"/>
              <a:t>SibSp</a:t>
            </a:r>
            <a:r>
              <a:rPr lang="en-US" dirty="0"/>
              <a:t>, data = </a:t>
            </a:r>
            <a:r>
              <a:rPr lang="en-US" dirty="0" err="1"/>
              <a:t>df.full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 smtClean="0"/>
              <a:t>df.train</a:t>
            </a:r>
            <a:r>
              <a:rPr lang="en-US" dirty="0" err="1"/>
              <a:t>$missing.age</a:t>
            </a:r>
            <a:r>
              <a:rPr lang="en-US" dirty="0"/>
              <a:t> &lt;- </a:t>
            </a: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df.train$Age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df.train$Age</a:t>
            </a:r>
            <a:r>
              <a:rPr lang="en-US" dirty="0"/>
              <a:t>[</a:t>
            </a: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df.train$Age</a:t>
            </a:r>
            <a:r>
              <a:rPr lang="en-US" dirty="0"/>
              <a:t>)] &lt;- predict(</a:t>
            </a:r>
            <a:r>
              <a:rPr lang="en-US" dirty="0" err="1"/>
              <a:t>m.age</a:t>
            </a:r>
            <a:r>
              <a:rPr lang="en-US" dirty="0"/>
              <a:t>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df.train</a:t>
            </a:r>
            <a:r>
              <a:rPr lang="en-US" dirty="0"/>
              <a:t>)[</a:t>
            </a: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df.train$Age</a:t>
            </a:r>
            <a:r>
              <a:rPr lang="en-US" dirty="0"/>
              <a:t>)]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645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Features…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Features (using within)</a:t>
            </a:r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/>
              <a:t>&lt;- within(</a:t>
            </a:r>
            <a:r>
              <a:rPr lang="en-US" dirty="0" err="1"/>
              <a:t>df</a:t>
            </a:r>
            <a:r>
              <a:rPr lang="en-US" dirty="0"/>
              <a:t>,{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has.cabin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((Cabin != ""))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irish</a:t>
            </a:r>
            <a:r>
              <a:rPr lang="en-US" dirty="0"/>
              <a:t> &lt;- </a:t>
            </a:r>
            <a:r>
              <a:rPr lang="en-US" dirty="0" err="1"/>
              <a:t>grepl</a:t>
            </a:r>
            <a:r>
              <a:rPr lang="en-US" dirty="0"/>
              <a:t>("</a:t>
            </a:r>
            <a:r>
              <a:rPr lang="en-US" dirty="0" err="1"/>
              <a:t>Mc</a:t>
            </a:r>
            <a:r>
              <a:rPr lang="en-US" dirty="0"/>
              <a:t>", Name) | </a:t>
            </a:r>
            <a:r>
              <a:rPr lang="en-US" dirty="0" err="1"/>
              <a:t>grepl</a:t>
            </a:r>
            <a:r>
              <a:rPr lang="en-US" dirty="0"/>
              <a:t>("O\'", Name)</a:t>
            </a:r>
          </a:p>
          <a:p>
            <a:pPr marL="0" indent="0">
              <a:buNone/>
            </a:pPr>
            <a:r>
              <a:rPr lang="en-US" dirty="0"/>
              <a:t>                   married &lt;- </a:t>
            </a:r>
            <a:r>
              <a:rPr lang="en-US" dirty="0" err="1"/>
              <a:t>grepl</a:t>
            </a:r>
            <a:r>
              <a:rPr lang="en-US" dirty="0"/>
              <a:t>("</a:t>
            </a:r>
            <a:r>
              <a:rPr lang="en-US" dirty="0" err="1"/>
              <a:t>Mrs</a:t>
            </a:r>
            <a:r>
              <a:rPr lang="en-US" dirty="0"/>
              <a:t>", Name)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name.length</a:t>
            </a:r>
            <a:r>
              <a:rPr lang="en-US" dirty="0"/>
              <a:t> &lt;- </a:t>
            </a: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(Name))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ship.loc</a:t>
            </a:r>
            <a:r>
              <a:rPr lang="en-US" dirty="0"/>
              <a:t> &lt;- </a:t>
            </a:r>
            <a:r>
              <a:rPr lang="en-US" dirty="0" err="1"/>
              <a:t>ifelse</a:t>
            </a:r>
            <a:r>
              <a:rPr lang="en-US" dirty="0"/>
              <a:t>(region %in% c("A", "B", "C", "D", "E", "F"), region, "Other")</a:t>
            </a:r>
          </a:p>
          <a:p>
            <a:pPr marL="0" indent="0">
              <a:buNone/>
            </a:pPr>
            <a:r>
              <a:rPr lang="en-US" dirty="0"/>
              <a:t>               })</a:t>
            </a:r>
          </a:p>
        </p:txBody>
      </p:sp>
    </p:spTree>
    <p:extLst>
      <p:ext uri="{BB962C8B-B14F-4D97-AF65-F5344CB8AC3E}">
        <p14:creationId xmlns:p14="http://schemas.microsoft.com/office/powerpoint/2010/main" val="216682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Dummy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grepl</a:t>
            </a:r>
            <a:r>
              <a:rPr lang="en-US" dirty="0"/>
              <a:t> returns a logical vector (match or not for each element of x)</a:t>
            </a:r>
            <a:r>
              <a:rPr lang="en-US" dirty="0" smtClean="0"/>
              <a:t>.</a:t>
            </a:r>
          </a:p>
          <a:p>
            <a:r>
              <a:rPr lang="en-US" dirty="0" err="1"/>
              <a:t>grepl</a:t>
            </a:r>
            <a:r>
              <a:rPr lang="en-US" dirty="0"/>
              <a:t>(pattern, x, </a:t>
            </a:r>
            <a:r>
              <a:rPr lang="en-US" dirty="0" err="1"/>
              <a:t>ignore.case</a:t>
            </a:r>
            <a:r>
              <a:rPr lang="en-US" dirty="0"/>
              <a:t> = FALSE, </a:t>
            </a:r>
            <a:r>
              <a:rPr lang="en-US" dirty="0" err="1"/>
              <a:t>perl</a:t>
            </a:r>
            <a:r>
              <a:rPr lang="en-US" dirty="0"/>
              <a:t> = FALSE, fixed = FALSE, </a:t>
            </a:r>
            <a:r>
              <a:rPr lang="en-US" dirty="0" err="1"/>
              <a:t>useBytes</a:t>
            </a:r>
            <a:r>
              <a:rPr lang="en-US" dirty="0"/>
              <a:t> = FALSE)</a:t>
            </a:r>
          </a:p>
          <a:p>
            <a:pPr marL="0" indent="0">
              <a:buNone/>
            </a:pPr>
            <a:r>
              <a:rPr lang="en-US" dirty="0" smtClean="0"/>
              <a:t>married </a:t>
            </a:r>
            <a:r>
              <a:rPr lang="en-US" dirty="0"/>
              <a:t>&lt;- </a:t>
            </a:r>
            <a:r>
              <a:rPr lang="en-US" dirty="0" err="1"/>
              <a:t>grepl</a:t>
            </a:r>
            <a:r>
              <a:rPr lang="en-US" dirty="0"/>
              <a:t>("</a:t>
            </a:r>
            <a:r>
              <a:rPr lang="en-US" dirty="0" err="1"/>
              <a:t>Mrs</a:t>
            </a:r>
            <a:r>
              <a:rPr lang="en-US" dirty="0"/>
              <a:t>", 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generates a dummy variable for </a:t>
            </a:r>
            <a:r>
              <a:rPr lang="en-US" dirty="0" err="1" smtClean="0"/>
              <a:t>Mrs</a:t>
            </a:r>
            <a:r>
              <a:rPr lang="en-US" dirty="0" smtClean="0"/>
              <a:t>, indicating.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8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gsub</a:t>
            </a:r>
            <a:r>
              <a:rPr lang="en-US" dirty="0"/>
              <a:t> perform replacement of </a:t>
            </a:r>
            <a:r>
              <a:rPr lang="en-US" dirty="0" smtClean="0"/>
              <a:t>all </a:t>
            </a:r>
            <a:r>
              <a:rPr lang="en-US" dirty="0"/>
              <a:t>matches respectively</a:t>
            </a:r>
            <a:r>
              <a:rPr lang="en-US" dirty="0" smtClean="0"/>
              <a:t>.</a:t>
            </a:r>
          </a:p>
          <a:p>
            <a:r>
              <a:rPr lang="en-US" dirty="0" err="1"/>
              <a:t>gsub</a:t>
            </a:r>
            <a:r>
              <a:rPr lang="en-US" dirty="0"/>
              <a:t>(pattern, replacement, x, </a:t>
            </a:r>
            <a:r>
              <a:rPr lang="en-US" dirty="0" err="1"/>
              <a:t>ignore.case</a:t>
            </a:r>
            <a:r>
              <a:rPr lang="en-US" dirty="0"/>
              <a:t> = FALSE, </a:t>
            </a:r>
            <a:r>
              <a:rPr lang="en-US" dirty="0" err="1"/>
              <a:t>perl</a:t>
            </a:r>
            <a:r>
              <a:rPr lang="en-US" dirty="0"/>
              <a:t> = FALSE, fixed = FALSE, </a:t>
            </a:r>
            <a:r>
              <a:rPr lang="en-US" dirty="0" err="1"/>
              <a:t>useBytes</a:t>
            </a:r>
            <a:r>
              <a:rPr lang="en-US" dirty="0"/>
              <a:t> = FALSE)</a:t>
            </a:r>
          </a:p>
          <a:p>
            <a:r>
              <a:rPr lang="es-ES_tradnl" dirty="0"/>
              <a:t>1 &lt;- </a:t>
            </a:r>
            <a:r>
              <a:rPr lang="es-ES_tradnl" dirty="0" err="1"/>
              <a:t>gsub</a:t>
            </a:r>
            <a:r>
              <a:rPr lang="es-ES_tradnl" dirty="0"/>
              <a:t>("[0-9]", "", </a:t>
            </a:r>
            <a:r>
              <a:rPr lang="es-ES_tradnl" dirty="0" err="1"/>
              <a:t>cabin</a:t>
            </a:r>
            <a:r>
              <a:rPr lang="es-ES_tradnl" dirty="0"/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replaces all  Numeric [0-9] with blanks</a:t>
            </a:r>
          </a:p>
          <a:p>
            <a:endParaRPr lang="en-US" dirty="0"/>
          </a:p>
        </p:txBody>
      </p:sp>
      <p:pic>
        <p:nvPicPr>
          <p:cNvPr id="4" name="Picture 3" descr="Screen Shot 2013-11-04 at 5.26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995" y="274638"/>
            <a:ext cx="985609" cy="292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1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res 2014-10-19 at 9.16.2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300" b="-71300"/>
          <a:stretch>
            <a:fillRect/>
          </a:stretch>
        </p:blipFill>
        <p:spPr>
          <a:xfrm>
            <a:off x="129587" y="3208085"/>
            <a:ext cx="8863767" cy="4874731"/>
          </a:xfrm>
        </p:spPr>
      </p:pic>
      <p:pic>
        <p:nvPicPr>
          <p:cNvPr id="7" name="Picture 6" descr="pres 2014-10-19 at 9.17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7" y="118147"/>
            <a:ext cx="8863767" cy="423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8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Sampling Procedures [Cross Validation]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prevent </a:t>
            </a:r>
            <a:r>
              <a:rPr lang="en-US" dirty="0" err="1" smtClean="0"/>
              <a:t>overfitting</a:t>
            </a:r>
            <a:r>
              <a:rPr lang="en-US" dirty="0" smtClean="0"/>
              <a:t> of model</a:t>
            </a:r>
          </a:p>
          <a:p>
            <a:r>
              <a:rPr lang="en-US" dirty="0" smtClean="0"/>
              <a:t>Many Different Types</a:t>
            </a:r>
          </a:p>
          <a:p>
            <a:pPr lvl="1"/>
            <a:r>
              <a:rPr lang="en-US" dirty="0" smtClean="0"/>
              <a:t>Holdout Method </a:t>
            </a:r>
          </a:p>
          <a:p>
            <a:pPr lvl="1"/>
            <a:r>
              <a:rPr lang="en-US" dirty="0" smtClean="0"/>
              <a:t>K-fold Cross Validation</a:t>
            </a:r>
          </a:p>
          <a:p>
            <a:pPr lvl="1"/>
            <a:r>
              <a:rPr lang="en-US" dirty="0"/>
              <a:t>Repeated random sub-sampling </a:t>
            </a:r>
            <a:r>
              <a:rPr lang="en-US" dirty="0" smtClean="0"/>
              <a:t>validation (small n)</a:t>
            </a:r>
          </a:p>
          <a:p>
            <a:pPr lvl="1"/>
            <a:r>
              <a:rPr lang="en-US" dirty="0"/>
              <a:t>Leave-one-out cross-</a:t>
            </a:r>
            <a:r>
              <a:rPr lang="en-US" dirty="0" smtClean="0"/>
              <a:t>validation (</a:t>
            </a:r>
            <a:r>
              <a:rPr lang="en-US" dirty="0"/>
              <a:t>s</a:t>
            </a:r>
            <a:r>
              <a:rPr lang="en-US" dirty="0" smtClean="0"/>
              <a:t>mall n)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Fold Cross Validation/Holdout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each fold, we randomly assign data points to two sets </a:t>
            </a:r>
            <a:r>
              <a:rPr lang="en-US" i="1" dirty="0"/>
              <a:t>d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so that both sets are equal size (this is usually implemented by shuffling the data array and then splitting it in two). We then train on </a:t>
            </a:r>
            <a:r>
              <a:rPr lang="en-US" i="1" dirty="0"/>
              <a:t>d</a:t>
            </a:r>
            <a:r>
              <a:rPr lang="en-US" baseline="-25000" dirty="0"/>
              <a:t>0</a:t>
            </a:r>
            <a:r>
              <a:rPr lang="en-US" dirty="0"/>
              <a:t> and test on 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followed by training on 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 and testing on </a:t>
            </a:r>
            <a:r>
              <a:rPr lang="en-US" i="1" dirty="0"/>
              <a:t>d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r>
              <a:rPr lang="en-US" dirty="0"/>
              <a:t>This has the advantage that our training and test sets are both large, and each data point is used for both training and validation on each fold.</a:t>
            </a:r>
          </a:p>
        </p:txBody>
      </p:sp>
    </p:spTree>
    <p:extLst>
      <p:ext uri="{BB962C8B-B14F-4D97-AF65-F5344CB8AC3E}">
        <p14:creationId xmlns:p14="http://schemas.microsoft.com/office/powerpoint/2010/main" val="128488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Fold Cross Validation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9501" b="95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265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000" dirty="0" smtClean="0"/>
              <a:t>Leave-one-out cross-validation 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86" r="-21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981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 and Cross Validation in R</a:t>
            </a:r>
            <a:endParaRPr lang="en-US" dirty="0"/>
          </a:p>
        </p:txBody>
      </p:sp>
      <p:pic>
        <p:nvPicPr>
          <p:cNvPr id="4" name="Content Placeholder 3" descr="Screen Shot 2013-11-04 at 3.58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" b="3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57780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Model Training and Parameter Tuning</a:t>
            </a:r>
          </a:p>
          <a:p>
            <a:endParaRPr lang="en-US" dirty="0"/>
          </a:p>
          <a:p>
            <a:r>
              <a:rPr lang="en-US" dirty="0"/>
              <a:t>The caret package has several functions that attempt to streamline the model building and evaluation process.</a:t>
            </a:r>
          </a:p>
          <a:p>
            <a:endParaRPr lang="en-US" dirty="0"/>
          </a:p>
          <a:p>
            <a:r>
              <a:rPr lang="en-US" dirty="0"/>
              <a:t>The train function can be used </a:t>
            </a:r>
            <a:r>
              <a:rPr lang="en-US" dirty="0" smtClean="0"/>
              <a:t>to evaluate</a:t>
            </a:r>
            <a:r>
              <a:rPr lang="en-US" dirty="0"/>
              <a:t>, using resampling, the effect of model tuning parameters on </a:t>
            </a:r>
            <a:r>
              <a:rPr lang="en-US" dirty="0" smtClean="0"/>
              <a:t>performance choose </a:t>
            </a:r>
            <a:r>
              <a:rPr lang="en-US" dirty="0"/>
              <a:t>the "optimal" model across these </a:t>
            </a:r>
            <a:r>
              <a:rPr lang="en-US" dirty="0" smtClean="0"/>
              <a:t>parameters estimate </a:t>
            </a:r>
            <a:r>
              <a:rPr lang="en-US" dirty="0"/>
              <a:t>model performance from a training set</a:t>
            </a:r>
          </a:p>
        </p:txBody>
      </p:sp>
    </p:spTree>
    <p:extLst>
      <p:ext uri="{BB962C8B-B14F-4D97-AF65-F5344CB8AC3E}">
        <p14:creationId xmlns:p14="http://schemas.microsoft.com/office/powerpoint/2010/main" val="145476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Caret Model and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Caret must have an associated model to use</a:t>
            </a:r>
          </a:p>
          <a:p>
            <a:pPr lvl="1"/>
            <a:r>
              <a:rPr lang="en-US" dirty="0">
                <a:hlinkClick r:id="rId2"/>
              </a:rPr>
              <a:t>http://caret.r-forge.r-project.org/</a:t>
            </a:r>
            <a:r>
              <a:rPr lang="en-US" dirty="0" smtClean="0">
                <a:hlinkClick r:id="rId2"/>
              </a:rPr>
              <a:t>modelList.html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 Shot 2013-11-04 at 4.11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3828"/>
            <a:ext cx="9144000" cy="253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2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predictionsvm</a:t>
            </a:r>
            <a:r>
              <a:rPr lang="en-US" dirty="0" smtClean="0"/>
              <a:t> </a:t>
            </a:r>
            <a:r>
              <a:rPr lang="en-US" dirty="0"/>
              <a:t>&lt;- predict(</a:t>
            </a:r>
            <a:r>
              <a:rPr lang="en-US" dirty="0" err="1"/>
              <a:t>modelsvm,testsvm</a:t>
            </a:r>
            <a:r>
              <a:rPr lang="en-US" dirty="0"/>
              <a:t>[,-1])</a:t>
            </a:r>
          </a:p>
          <a:p>
            <a:pPr marL="0" indent="0">
              <a:buNone/>
            </a:pPr>
            <a:r>
              <a:rPr lang="en-US" dirty="0" smtClean="0"/>
              <a:t>table</a:t>
            </a:r>
            <a:r>
              <a:rPr lang="en-US" dirty="0"/>
              <a:t>(</a:t>
            </a:r>
            <a:r>
              <a:rPr lang="en-US" dirty="0" err="1"/>
              <a:t>predictionsvm</a:t>
            </a:r>
            <a:r>
              <a:rPr lang="en-US" dirty="0"/>
              <a:t>, </a:t>
            </a:r>
            <a:r>
              <a:rPr lang="en-US" dirty="0" err="1"/>
              <a:t>test$survived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</a:t>
            </a:r>
          </a:p>
          <a:p>
            <a:pPr marL="0" indent="0">
              <a:buNone/>
            </a:pPr>
            <a:r>
              <a:rPr lang="en-US" dirty="0" err="1"/>
              <a:t>predictionsvm</a:t>
            </a:r>
            <a:r>
              <a:rPr lang="en-US" dirty="0"/>
              <a:t>  </a:t>
            </a:r>
            <a:r>
              <a:rPr lang="en-US" dirty="0" smtClean="0"/>
              <a:t>       0         </a:t>
            </a: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                   </a:t>
            </a:r>
            <a:r>
              <a:rPr lang="en-US" dirty="0"/>
              <a:t>0 </a:t>
            </a:r>
            <a:r>
              <a:rPr lang="en-US" dirty="0" smtClean="0"/>
              <a:t>  77       10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                   </a:t>
            </a:r>
            <a:r>
              <a:rPr lang="en-US" dirty="0"/>
              <a:t>1  </a:t>
            </a:r>
            <a:r>
              <a:rPr lang="en-US" dirty="0" smtClean="0"/>
              <a:t>   9       38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   </a:t>
            </a:r>
            <a:r>
              <a:rPr lang="en-US" dirty="0" err="1"/>
              <a:t>xsvm</a:t>
            </a:r>
            <a:r>
              <a:rPr lang="en-US" dirty="0"/>
              <a:t>&lt;-table(</a:t>
            </a:r>
            <a:r>
              <a:rPr lang="en-US" dirty="0" err="1"/>
              <a:t>predictionsvm</a:t>
            </a:r>
            <a:r>
              <a:rPr lang="en-US" dirty="0"/>
              <a:t>, </a:t>
            </a:r>
            <a:r>
              <a:rPr lang="en-US" dirty="0" err="1"/>
              <a:t>test$survived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   </a:t>
            </a:r>
            <a:r>
              <a:rPr lang="en-US" dirty="0" err="1"/>
              <a:t>correctsvm</a:t>
            </a:r>
            <a:r>
              <a:rPr lang="en-US" dirty="0"/>
              <a:t>&lt;-(</a:t>
            </a:r>
            <a:r>
              <a:rPr lang="en-US" dirty="0" err="1"/>
              <a:t>xsvm</a:t>
            </a:r>
            <a:r>
              <a:rPr lang="en-US" dirty="0"/>
              <a:t>[1,1]+</a:t>
            </a:r>
            <a:r>
              <a:rPr lang="en-US" dirty="0" err="1"/>
              <a:t>xsvm</a:t>
            </a:r>
            <a:r>
              <a:rPr lang="en-US" dirty="0"/>
              <a:t>[2,2])/(sum(</a:t>
            </a:r>
            <a:r>
              <a:rPr lang="en-US" dirty="0" err="1"/>
              <a:t>xsvm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&gt;   print(</a:t>
            </a:r>
            <a:r>
              <a:rPr lang="en-US" dirty="0" err="1"/>
              <a:t>correctsvm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smtClean="0"/>
              <a:t>0.858209    # this is the total correct, an indicator of performance  of your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6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Titantic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http://rstudio-pubs-static.s3.amazonaws.com/24346_54ea29a59de34034acb3ddbbc4a191f9.</a:t>
            </a:r>
            <a:r>
              <a:rPr lang="en-US" dirty="0" smtClean="0">
                <a:hlinkClick r:id="rId2"/>
              </a:rPr>
              <a:t>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34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following</a:t>
            </a:r>
          </a:p>
          <a:p>
            <a:r>
              <a:rPr lang="en-US" dirty="0">
                <a:hlinkClick r:id="rId2"/>
              </a:rPr>
              <a:t>https://github.com/justmarkham/kaggle-</a:t>
            </a:r>
            <a:r>
              <a:rPr lang="en-US" dirty="0" smtClean="0">
                <a:hlinkClick r:id="rId2"/>
              </a:rPr>
              <a:t>allstate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3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</a:t>
            </a:r>
            <a:r>
              <a:rPr lang="en-US" dirty="0"/>
              <a:t>d</a:t>
            </a:r>
            <a:r>
              <a:rPr lang="en-US" dirty="0" smtClean="0"/>
              <a:t>ata driven entrepreneurship mean to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79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Planning for Big Data [O’Reilly Media]</a:t>
            </a:r>
          </a:p>
          <a:p>
            <a:r>
              <a:rPr lang="en-US" dirty="0" smtClean="0"/>
              <a:t>2. Mining </a:t>
            </a:r>
            <a:r>
              <a:rPr lang="en-US" dirty="0"/>
              <a:t>Massive Datasets (</a:t>
            </a:r>
            <a:r>
              <a:rPr lang="en-US" dirty="0" smtClean="0"/>
              <a:t>Chapters 1-2)</a:t>
            </a:r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“Data Jujitsu” DJ </a:t>
            </a:r>
            <a:r>
              <a:rPr lang="en-US" dirty="0" err="1"/>
              <a:t>Patil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8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students can have their choice of assignments or one of industry projects</a:t>
            </a:r>
          </a:p>
          <a:p>
            <a:endParaRPr lang="en-US" dirty="0"/>
          </a:p>
        </p:txBody>
      </p:sp>
      <p:pic>
        <p:nvPicPr>
          <p:cNvPr id="6" name="Picture 5" descr="pres 2014-10-19 at 9.46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8472"/>
            <a:ext cx="9144000" cy="422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0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Data fields</a:t>
            </a:r>
          </a:p>
          <a:p>
            <a:r>
              <a:rPr lang="en-US" dirty="0"/>
              <a:t>"</a:t>
            </a:r>
            <a:r>
              <a:rPr lang="en-US" dirty="0" err="1"/>
              <a:t>giver_username_if_known</a:t>
            </a:r>
            <a:r>
              <a:rPr lang="en-US" dirty="0"/>
              <a:t>": </a:t>
            </a:r>
            <a:r>
              <a:rPr lang="en-US" dirty="0" err="1"/>
              <a:t>Reddit</a:t>
            </a:r>
            <a:r>
              <a:rPr lang="en-US" dirty="0"/>
              <a:t> username of giver if known, i.e. the person satisfying the request ("N/A" otherwise).</a:t>
            </a:r>
          </a:p>
          <a:p>
            <a:r>
              <a:rPr lang="en-US" dirty="0"/>
              <a:t>"</a:t>
            </a:r>
            <a:r>
              <a:rPr lang="en-US" dirty="0" err="1"/>
              <a:t>number_of_downvotes_of_request_at_retrieval</a:t>
            </a:r>
            <a:r>
              <a:rPr lang="en-US" dirty="0"/>
              <a:t>": Number of </a:t>
            </a:r>
            <a:r>
              <a:rPr lang="en-US" dirty="0" err="1"/>
              <a:t>downvotes</a:t>
            </a:r>
            <a:r>
              <a:rPr lang="en-US" dirty="0"/>
              <a:t> at the time the request was collected.</a:t>
            </a:r>
          </a:p>
          <a:p>
            <a:r>
              <a:rPr lang="en-US" dirty="0"/>
              <a:t>"</a:t>
            </a:r>
            <a:r>
              <a:rPr lang="en-US" dirty="0" err="1"/>
              <a:t>number_of_upvotes_of_request_at_retrieval</a:t>
            </a:r>
            <a:r>
              <a:rPr lang="en-US" dirty="0"/>
              <a:t>": Number of </a:t>
            </a:r>
            <a:r>
              <a:rPr lang="en-US" dirty="0" err="1"/>
              <a:t>upvotes</a:t>
            </a:r>
            <a:r>
              <a:rPr lang="en-US" dirty="0"/>
              <a:t> at the time the request was collected.</a:t>
            </a:r>
          </a:p>
          <a:p>
            <a:r>
              <a:rPr lang="en-US" dirty="0"/>
              <a:t>"</a:t>
            </a:r>
            <a:r>
              <a:rPr lang="en-US" dirty="0" err="1"/>
              <a:t>post_was_edited</a:t>
            </a:r>
            <a:r>
              <a:rPr lang="en-US" dirty="0"/>
              <a:t>": Boolean indicating whether this post was edited (from </a:t>
            </a:r>
            <a:r>
              <a:rPr lang="en-US" dirty="0" err="1"/>
              <a:t>Reddit</a:t>
            </a:r>
            <a:r>
              <a:rPr lang="en-US" dirty="0"/>
              <a:t>).</a:t>
            </a:r>
          </a:p>
          <a:p>
            <a:r>
              <a:rPr lang="en-US" dirty="0"/>
              <a:t>"</a:t>
            </a:r>
            <a:r>
              <a:rPr lang="en-US" dirty="0" err="1"/>
              <a:t>request_id</a:t>
            </a:r>
            <a:r>
              <a:rPr lang="en-US" dirty="0"/>
              <a:t>": Identifier of the post on </a:t>
            </a:r>
            <a:r>
              <a:rPr lang="en-US" dirty="0" err="1"/>
              <a:t>Reddit</a:t>
            </a:r>
            <a:r>
              <a:rPr lang="en-US" dirty="0"/>
              <a:t>, e.g. "t3_w5491".</a:t>
            </a:r>
          </a:p>
          <a:p>
            <a:r>
              <a:rPr lang="en-US" dirty="0"/>
              <a:t>"</a:t>
            </a:r>
            <a:r>
              <a:rPr lang="en-US" dirty="0" err="1"/>
              <a:t>request_number_of_comments_at_retrieval</a:t>
            </a:r>
            <a:r>
              <a:rPr lang="en-US" dirty="0"/>
              <a:t>": Number of comments for the request at time of retrieval.</a:t>
            </a:r>
          </a:p>
          <a:p>
            <a:r>
              <a:rPr lang="en-US" dirty="0"/>
              <a:t>"</a:t>
            </a:r>
            <a:r>
              <a:rPr lang="en-US" dirty="0" err="1"/>
              <a:t>request_text</a:t>
            </a:r>
            <a:r>
              <a:rPr lang="en-US" dirty="0"/>
              <a:t>": Full text of the request.</a:t>
            </a:r>
          </a:p>
          <a:p>
            <a:r>
              <a:rPr lang="en-US" dirty="0"/>
              <a:t>"</a:t>
            </a:r>
            <a:r>
              <a:rPr lang="en-US" dirty="0" err="1"/>
              <a:t>request_text_edit_aware</a:t>
            </a:r>
            <a:r>
              <a:rPr lang="en-US" dirty="0"/>
              <a:t>": Edit aware version of "</a:t>
            </a:r>
            <a:r>
              <a:rPr lang="en-US" dirty="0" err="1"/>
              <a:t>request_text</a:t>
            </a:r>
            <a:r>
              <a:rPr lang="en-US" dirty="0"/>
              <a:t>". We use a set of rules to strip edited comments indicating the success of the request such as "EDIT: Thanks /u/foo, the pizza was </a:t>
            </a:r>
            <a:r>
              <a:rPr lang="en-US" dirty="0" err="1" smtClean="0"/>
              <a:t>delicous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983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Data </a:t>
            </a:r>
            <a:r>
              <a:rPr lang="en-US" sz="1100" dirty="0" smtClean="0"/>
              <a:t>fields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request_title</a:t>
            </a:r>
            <a:r>
              <a:rPr lang="en-US" sz="1600" dirty="0"/>
              <a:t>": Title of the request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 smtClean="0"/>
              <a:t>"</a:t>
            </a:r>
            <a:r>
              <a:rPr lang="en-US" sz="1600" dirty="0" err="1"/>
              <a:t>requester_account_age_in_days_at_request</a:t>
            </a:r>
            <a:r>
              <a:rPr lang="en-US" sz="1600" dirty="0"/>
              <a:t>": Account age of requester in days at time of request.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requester_account_age_in_days_at_retrieval</a:t>
            </a:r>
            <a:r>
              <a:rPr lang="en-US" sz="1600" dirty="0"/>
              <a:t>": Account age of requester in days at time of retrieval.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requester_days_since_first_post_on_raop_at_request</a:t>
            </a:r>
            <a:r>
              <a:rPr lang="en-US" sz="1600" dirty="0"/>
              <a:t>": Number of days between requesters first post on RAOP and this request (zero if requester has never posted before on RAOP).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requester_days_since_first_post_on_raop_at_retrieval</a:t>
            </a:r>
            <a:r>
              <a:rPr lang="en-US" sz="1600" dirty="0"/>
              <a:t>": Number of days between requesters first post on RAOP and time of retrieval.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requester_number_of_comments_at_request</a:t>
            </a:r>
            <a:r>
              <a:rPr lang="en-US" sz="1600" dirty="0"/>
              <a:t>": Total number of comments on </a:t>
            </a:r>
            <a:r>
              <a:rPr lang="en-US" sz="1600" dirty="0" err="1"/>
              <a:t>Reddit</a:t>
            </a:r>
            <a:r>
              <a:rPr lang="en-US" sz="1600" dirty="0"/>
              <a:t> by requester at time of request.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requester_number_of_comments_at_retrieval</a:t>
            </a:r>
            <a:r>
              <a:rPr lang="en-US" sz="1600" dirty="0"/>
              <a:t>": Total number of comments on </a:t>
            </a:r>
            <a:r>
              <a:rPr lang="en-US" sz="1600" dirty="0" err="1"/>
              <a:t>Reddit</a:t>
            </a:r>
            <a:r>
              <a:rPr lang="en-US" sz="1600" dirty="0"/>
              <a:t> by requester at time of retrieval.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requester_number_of_comments_in_raop_at_request</a:t>
            </a:r>
            <a:r>
              <a:rPr lang="en-US" sz="1600" dirty="0"/>
              <a:t>": Total number of comments in RAOP by requester at time of request.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requester_number_of_comments_in_raop_at_retrieval</a:t>
            </a:r>
            <a:r>
              <a:rPr lang="en-US" sz="1600" dirty="0"/>
              <a:t>": Total number of comments in RAOP by requester at time of retrieval.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requester_number_of_posts_at_request</a:t>
            </a:r>
            <a:r>
              <a:rPr lang="en-US" sz="1600" dirty="0"/>
              <a:t>": Total number of posts on </a:t>
            </a:r>
            <a:r>
              <a:rPr lang="en-US" sz="1600" dirty="0" err="1"/>
              <a:t>Reddit</a:t>
            </a:r>
            <a:r>
              <a:rPr lang="en-US" sz="1600" dirty="0"/>
              <a:t> by requester at time of </a:t>
            </a:r>
            <a:r>
              <a:rPr lang="en-US" sz="1600" dirty="0" smtClean="0"/>
              <a:t>request</a:t>
            </a:r>
            <a:r>
              <a:rPr lang="en-US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573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Data fields</a:t>
            </a:r>
          </a:p>
          <a:p>
            <a:r>
              <a:rPr lang="en-US" sz="1400" dirty="0" smtClean="0"/>
              <a:t>"</a:t>
            </a:r>
            <a:r>
              <a:rPr lang="en-US" sz="1400" dirty="0" err="1"/>
              <a:t>requester_received_pizza</a:t>
            </a:r>
            <a:r>
              <a:rPr lang="en-US" sz="1400" dirty="0"/>
              <a:t>": Boolean indicating the success of the request, i.e., whether the requester received pizza.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requester_subreddits_at_request</a:t>
            </a:r>
            <a:r>
              <a:rPr lang="en-US" sz="1400" dirty="0"/>
              <a:t>": The list of </a:t>
            </a:r>
            <a:r>
              <a:rPr lang="en-US" sz="1400" dirty="0" err="1"/>
              <a:t>subreddits</a:t>
            </a:r>
            <a:r>
              <a:rPr lang="en-US" sz="1400" dirty="0"/>
              <a:t> in which the author had already posted in at the time of request.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requester_upvotes_minus_downvotes_at_request</a:t>
            </a:r>
            <a:r>
              <a:rPr lang="en-US" sz="1400" dirty="0"/>
              <a:t>": Difference of total </a:t>
            </a:r>
            <a:r>
              <a:rPr lang="en-US" sz="1400" dirty="0" err="1"/>
              <a:t>upvotes</a:t>
            </a:r>
            <a:r>
              <a:rPr lang="en-US" sz="1400" dirty="0"/>
              <a:t> and total </a:t>
            </a:r>
            <a:r>
              <a:rPr lang="en-US" sz="1400" dirty="0" err="1"/>
              <a:t>downvotes</a:t>
            </a:r>
            <a:r>
              <a:rPr lang="en-US" sz="1400" dirty="0"/>
              <a:t> of requester at time of request.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requester_upvotes_minus_downvotes_at_retrieval</a:t>
            </a:r>
            <a:r>
              <a:rPr lang="en-US" sz="1400" dirty="0"/>
              <a:t>": Difference of total </a:t>
            </a:r>
            <a:r>
              <a:rPr lang="en-US" sz="1400" dirty="0" err="1"/>
              <a:t>upvotes</a:t>
            </a:r>
            <a:r>
              <a:rPr lang="en-US" sz="1400" dirty="0"/>
              <a:t> and total </a:t>
            </a:r>
            <a:r>
              <a:rPr lang="en-US" sz="1400" dirty="0" err="1"/>
              <a:t>downvotes</a:t>
            </a:r>
            <a:r>
              <a:rPr lang="en-US" sz="1400" dirty="0"/>
              <a:t> of requester at time of retrieval.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requester_upvotes_plus_downvotes_at_request</a:t>
            </a:r>
            <a:r>
              <a:rPr lang="en-US" sz="1400" dirty="0"/>
              <a:t>": Sum of total </a:t>
            </a:r>
            <a:r>
              <a:rPr lang="en-US" sz="1400" dirty="0" err="1"/>
              <a:t>upvotes</a:t>
            </a:r>
            <a:r>
              <a:rPr lang="en-US" sz="1400" dirty="0"/>
              <a:t> and total </a:t>
            </a:r>
            <a:r>
              <a:rPr lang="en-US" sz="1400" dirty="0" err="1"/>
              <a:t>downvotes</a:t>
            </a:r>
            <a:r>
              <a:rPr lang="en-US" sz="1400" dirty="0"/>
              <a:t> of requester at time of request.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requester_upvotes_plus_downvotes_at_retrieval</a:t>
            </a:r>
            <a:r>
              <a:rPr lang="en-US" sz="1400" dirty="0"/>
              <a:t>": Sum of total </a:t>
            </a:r>
            <a:r>
              <a:rPr lang="en-US" sz="1400" dirty="0" err="1"/>
              <a:t>upvotes</a:t>
            </a:r>
            <a:r>
              <a:rPr lang="en-US" sz="1400" dirty="0"/>
              <a:t> and total </a:t>
            </a:r>
            <a:r>
              <a:rPr lang="en-US" sz="1400" dirty="0" err="1"/>
              <a:t>downvotes</a:t>
            </a:r>
            <a:r>
              <a:rPr lang="en-US" sz="1400" dirty="0"/>
              <a:t> of requester at time of retrieval.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requester_user_flair</a:t>
            </a:r>
            <a:r>
              <a:rPr lang="en-US" sz="1400" dirty="0"/>
              <a:t>": Users on RAOP receive badges (</a:t>
            </a:r>
            <a:r>
              <a:rPr lang="en-US" sz="1400" dirty="0" err="1"/>
              <a:t>Reddit</a:t>
            </a:r>
            <a:r>
              <a:rPr lang="en-US" sz="1400" dirty="0"/>
              <a:t> calls them flairs) which is a small picture next to their username. In our data set the user flair is either None (neither given nor received pizza, N=4282), "</a:t>
            </a:r>
            <a:r>
              <a:rPr lang="en-US" sz="1400" dirty="0" err="1"/>
              <a:t>shroom</a:t>
            </a:r>
            <a:r>
              <a:rPr lang="en-US" sz="1400" dirty="0"/>
              <a:t>" (received pizza, but not given, N=1306), or "PIF" (pizza given after having received, N=83).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requester_username</a:t>
            </a:r>
            <a:r>
              <a:rPr lang="en-US" sz="1400" dirty="0"/>
              <a:t>": </a:t>
            </a:r>
            <a:r>
              <a:rPr lang="en-US" sz="1400" dirty="0" err="1"/>
              <a:t>Reddit</a:t>
            </a:r>
            <a:r>
              <a:rPr lang="en-US" sz="1400" dirty="0"/>
              <a:t> username of requester.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unix_timestamp_of_request</a:t>
            </a:r>
            <a:r>
              <a:rPr lang="en-US" sz="1400" dirty="0"/>
              <a:t>": Unix timestamp of request (supposedly in </a:t>
            </a:r>
            <a:r>
              <a:rPr lang="en-US" sz="1400" dirty="0" err="1"/>
              <a:t>timezone</a:t>
            </a:r>
            <a:r>
              <a:rPr lang="en-US" sz="1400" dirty="0"/>
              <a:t> of user, but in most cases it is equal to the UTC timestamp -- which is incorrect since most RAOP users are from the USA).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unix_timestamp_of_request_utc</a:t>
            </a:r>
            <a:r>
              <a:rPr lang="en-US" sz="1400" dirty="0"/>
              <a:t>": Unit timestamp of request in UTC.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573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data is goal is to deliver at least </a:t>
            </a:r>
            <a:r>
              <a:rPr lang="en-US" dirty="0" smtClean="0"/>
              <a:t>6 </a:t>
            </a:r>
            <a:r>
              <a:rPr lang="en-US" dirty="0" smtClean="0"/>
              <a:t>entries to the </a:t>
            </a:r>
            <a:r>
              <a:rPr lang="en-US" dirty="0" smtClean="0"/>
              <a:t>competition, comparing the performance of each.</a:t>
            </a:r>
          </a:p>
          <a:p>
            <a:pPr lvl="1"/>
            <a:r>
              <a:rPr lang="en-US" dirty="0" smtClean="0"/>
              <a:t>3 entries should make some type of adjustment in the data used to train the algorithm</a:t>
            </a:r>
          </a:p>
          <a:p>
            <a:pPr lvl="1"/>
            <a:r>
              <a:rPr lang="en-US" dirty="0" smtClean="0"/>
              <a:t>3 entries should make some type of adjustment in the model used </a:t>
            </a:r>
          </a:p>
          <a:p>
            <a:pPr lvl="1"/>
            <a:r>
              <a:rPr lang="en-US" dirty="0" smtClean="0"/>
              <a:t>CLEARLY show the results in a table.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0689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Students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do another assignment with instructor permission.  There won’t be as much of a guide though.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9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14844</TotalTime>
  <Words>1664</Words>
  <Application>Microsoft Macintosh PowerPoint</Application>
  <PresentationFormat>On-screen Show (4:3)</PresentationFormat>
  <Paragraphs>166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TECHNOLOGY FUNDAMENTALS FOR ANALYTICS</vt:lpstr>
      <vt:lpstr>PowerPoint Presentation</vt:lpstr>
      <vt:lpstr>What does data driven entrepreneurship mean to you?</vt:lpstr>
      <vt:lpstr>Kaggle Assignment 2</vt:lpstr>
      <vt:lpstr>Info</vt:lpstr>
      <vt:lpstr>Info</vt:lpstr>
      <vt:lpstr>Info</vt:lpstr>
      <vt:lpstr>Deliverable</vt:lpstr>
      <vt:lpstr>Advanced Students </vt:lpstr>
      <vt:lpstr>Data Files</vt:lpstr>
      <vt:lpstr>Raising the Titanic</vt:lpstr>
      <vt:lpstr>PowerPoint Presentation</vt:lpstr>
      <vt:lpstr>Titanic – The Data</vt:lpstr>
      <vt:lpstr>Titanic</vt:lpstr>
      <vt:lpstr>LOTS to Learn Through this Example</vt:lpstr>
      <vt:lpstr>Dealing with Missing Data</vt:lpstr>
      <vt:lpstr>Generating Features…</vt:lpstr>
      <vt:lpstr>Generate Dummy Value</vt:lpstr>
      <vt:lpstr>Recoding</vt:lpstr>
      <vt:lpstr>Sampling Procedures [Cross Validation]</vt:lpstr>
      <vt:lpstr>2 Fold Cross Validation/Holdout Method</vt:lpstr>
      <vt:lpstr>5 Fold Cross Validation</vt:lpstr>
      <vt:lpstr>Leave-one-out cross-validation </vt:lpstr>
      <vt:lpstr>Prediction and Cross Validation in R</vt:lpstr>
      <vt:lpstr>Caret</vt:lpstr>
      <vt:lpstr>Caret Model and Cross Validation</vt:lpstr>
      <vt:lpstr>Assess</vt:lpstr>
      <vt:lpstr>Titantic</vt:lpstr>
      <vt:lpstr>All State</vt:lpstr>
      <vt:lpstr>Next Week</vt:lpstr>
    </vt:vector>
  </TitlesOfParts>
  <Company>RPI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Kuruzovich</dc:creator>
  <cp:lastModifiedBy>Jason Kuruzovich</cp:lastModifiedBy>
  <cp:revision>61</cp:revision>
  <dcterms:created xsi:type="dcterms:W3CDTF">2013-10-22T17:46:54Z</dcterms:created>
  <dcterms:modified xsi:type="dcterms:W3CDTF">2014-10-20T21:47:13Z</dcterms:modified>
</cp:coreProperties>
</file>