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69"/>
  </p:notesMasterIdLst>
  <p:handoutMasterIdLst>
    <p:handoutMasterId r:id="rId70"/>
  </p:handoutMasterIdLst>
  <p:sldIdLst>
    <p:sldId id="349" r:id="rId11"/>
    <p:sldId id="352" r:id="rId12"/>
    <p:sldId id="353" r:id="rId13"/>
    <p:sldId id="38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72" r:id="rId30"/>
    <p:sldId id="369" r:id="rId31"/>
    <p:sldId id="370" r:id="rId32"/>
    <p:sldId id="371" r:id="rId33"/>
    <p:sldId id="373" r:id="rId34"/>
    <p:sldId id="375" r:id="rId35"/>
    <p:sldId id="379" r:id="rId36"/>
    <p:sldId id="380" r:id="rId37"/>
    <p:sldId id="381" r:id="rId38"/>
    <p:sldId id="382" r:id="rId39"/>
    <p:sldId id="377" r:id="rId40"/>
    <p:sldId id="385" r:id="rId41"/>
    <p:sldId id="386" r:id="rId42"/>
    <p:sldId id="387" r:id="rId43"/>
    <p:sldId id="388" r:id="rId44"/>
    <p:sldId id="391" r:id="rId45"/>
    <p:sldId id="392" r:id="rId46"/>
    <p:sldId id="389" r:id="rId47"/>
    <p:sldId id="374" r:id="rId48"/>
    <p:sldId id="376" r:id="rId49"/>
    <p:sldId id="378" r:id="rId50"/>
    <p:sldId id="393" r:id="rId51"/>
    <p:sldId id="394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Relationship Id="rId3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Liberation Sans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6314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notes format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r>
              <a:rPr lang="en-US" dirty="0" smtClean="0"/>
              <a:t>&lt;number&gt;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indent="0" algn="l" defTabSz="914400" rtl="0" eaLnBrk="1" latinLnBrk="0" hangingPunct="1">
      <a:defRPr sz="2000" kern="1200">
        <a:solidFill>
          <a:srgbClr val="000000"/>
        </a:solidFill>
        <a:latin typeface="Liberation Sans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474548" indent="-40974646"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9990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9980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49970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9996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C462DC-4A3C-2E44-83A1-33AB379C4673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0C59F1-5C63-3F40-81DD-3189D169BA27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52546-1FA9-9B45-B3A9-112F30CC2598}" type="slidenum">
              <a:rPr lang="en-US" sz="1300">
                <a:latin typeface="Times New Roman" charset="0"/>
              </a:rPr>
              <a:pPr/>
              <a:t>52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B6D31-9C67-0843-85EE-2FBC6CAB1872}" type="slidenum">
              <a:rPr lang="en-US" sz="1300">
                <a:latin typeface="Times New Roman" charset="0"/>
              </a:rPr>
              <a:pPr/>
              <a:t>54</a:t>
            </a:fld>
            <a:endParaRPr lang="en-US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ED3CBE-4CAB-C54D-9867-1613F890BA83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DF62E4-0D6A-8245-95BE-AAEB227FF04B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1474548" indent="-40974646" defTabSz="1018899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9990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9980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49970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99961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5E81A8-1E00-5C43-9588-97911FDEF6B0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D57AA4-7783-DD46-9BBB-8534FAD75AA0}" type="slidenum">
              <a:rPr lang="en-US" sz="1300">
                <a:latin typeface="Times New Roman" charset="0"/>
              </a:rPr>
              <a:pPr/>
              <a:t>44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3017D-1F77-B649-8C29-7F6C9275AB40}" type="slidenum">
              <a:rPr lang="en-US" sz="1300">
                <a:latin typeface="Times New Roman" charset="0"/>
              </a:rPr>
              <a:pPr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CDD6E8-7D89-8748-B10F-0CA153E273CB}" type="slidenum">
              <a:rPr lang="en-US" sz="1300">
                <a:latin typeface="Times New Roman" charset="0"/>
              </a:rPr>
              <a:pPr/>
              <a:t>46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2AF18A-402E-2743-AE88-B0FA2A5B3E70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FFAE04-A801-3A41-A463-FD706C131D70}" type="slidenum">
              <a:rPr lang="en-US" sz="1300">
                <a:latin typeface="Times New Roman" charset="0"/>
              </a:rPr>
              <a:pPr/>
              <a:t>48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DE1EBA-01C1-E547-9863-8750889092DD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DF9A3B-B35E-624F-8139-88DC42B31957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19982"/>
            <a:ext cx="9072563" cy="15119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031" y="2183906"/>
            <a:ext cx="9072563" cy="453580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DDB8A-8518-4644-BB0A-F44312E2A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19982"/>
            <a:ext cx="9072563" cy="15119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4031" y="2183906"/>
            <a:ext cx="4452276" cy="45358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4318" y="2183906"/>
            <a:ext cx="4452276" cy="2183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4318" y="4535805"/>
            <a:ext cx="4452276" cy="2183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04031" y="6884204"/>
            <a:ext cx="2352146" cy="524977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44214" y="6884204"/>
            <a:ext cx="3192198" cy="5249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24448" y="6884204"/>
            <a:ext cx="2352146" cy="52497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5433A2-6B80-7E49-95FD-B14D1CF8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30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theme" Target="../theme/theme8.xml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49040"/>
            <a:ext cx="8855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820000" cy="1023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769040"/>
            <a:ext cx="882000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996240"/>
            <a:ext cx="2338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840" y="6996240"/>
            <a:ext cx="318204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720" y="6996240"/>
            <a:ext cx="2338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buNone/>
        <a:defRPr sz="41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5"/>
        </a:spcAft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80000"/>
            <a:ext cx="8855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280099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8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8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8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8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16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16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671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671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671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80"/>
          </a:solidFill>
          <a:latin typeface="Thorndale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622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79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537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537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537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buNone/>
        <a:defRPr sz="4100" b="1" kern="0">
          <a:solidFill>
            <a:srgbClr val="FFFFFF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Albany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lbany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lbany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lbany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80" r:id="rId12"/>
    <p:sldLayoutId id="2147483781" r:id="rId13"/>
  </p:sldLayoutIdLst>
  <p:txStyles>
    <p:titleStyle>
      <a:lvl1pPr algn="ctr" defTabSz="914400" rtl="0" eaLnBrk="1" latinLnBrk="0" hangingPunct="1">
        <a:buNone/>
        <a:defRPr sz="4100" b="1" i="1" kern="0">
          <a:solidFill>
            <a:srgbClr val="FFFFFF"/>
          </a:solidFill>
          <a:latin typeface="Thorndale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FFFFFF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FFFFFF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FFFFFF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FFFFFF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48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13040"/>
            <a:ext cx="867600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>
              <a:tabLst/>
            </a:pPr>
            <a:fld id="{11859447-1FF1-4571-A7A1-75F1CAF7F5D9}" type="datetime1">
              <a:rPr lang="en-US" sz="1400" dirty="0" smtClean="0"/>
              <a:t>9/22/14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marL="0" indent="0"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buNone/>
        <a:defRPr sz="4100" kern="0">
          <a:solidFill>
            <a:srgbClr val="000000"/>
          </a:solidFill>
          <a:latin typeface="Albany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8"/>
        </a:spcAft>
        <a:defRPr sz="3200" u="none" kern="0">
          <a:solidFill>
            <a:srgbClr val="000000"/>
          </a:solidFill>
          <a:latin typeface="Thorndale"/>
          <a:ea typeface="+mn-ea"/>
          <a:cs typeface="+mn-cs"/>
        </a:defRPr>
      </a:lvl1pPr>
      <a:lvl2pPr marL="86400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Thorndale"/>
          <a:ea typeface="+mn-ea"/>
          <a:cs typeface="+mn-cs"/>
        </a:defRPr>
      </a:lvl2pPr>
      <a:lvl3pPr marL="129564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Thorndale"/>
          <a:ea typeface="+mn-ea"/>
          <a:cs typeface="+mn-cs"/>
        </a:defRPr>
      </a:lvl3pPr>
      <a:lvl4pPr marL="172800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4pPr>
      <a:lvl5pPr marL="2160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5pPr>
      <a:lvl6pPr marL="2592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6pPr>
      <a:lvl7pPr marL="3024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7pPr>
      <a:lvl8pPr marL="3456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8pPr>
      <a:lvl9pPr marL="388800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7.png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hyperlink" Target="http://www.jstatsoft.org/v40/i01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6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Fundamentals for Analytics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Kuruzovich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Boolean with other vectors can be used for filtering</a:t>
            </a:r>
            <a:endParaRPr lang="en-US" dirty="0"/>
          </a:p>
        </p:txBody>
      </p:sp>
      <p:pic>
        <p:nvPicPr>
          <p:cNvPr id="4" name="Picture 3" descr="Screen Shot 2013-10-07 at 10.5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170237"/>
            <a:ext cx="7518400" cy="1498600"/>
          </a:xfrm>
          <a:prstGeom prst="rect">
            <a:avLst/>
          </a:prstGeom>
        </p:spPr>
      </p:pic>
      <p:pic>
        <p:nvPicPr>
          <p:cNvPr id="5" name="Picture 4" descr="Screen Shot 2013-10-07 at 11.09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437"/>
            <a:ext cx="10080625" cy="22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1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pic>
        <p:nvPicPr>
          <p:cNvPr id="4" name="Content Placeholder 3" descr="Screen Shot 2013-10-07 at 11.10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12" b="-16112"/>
          <a:stretch>
            <a:fillRect/>
          </a:stretch>
        </p:blipFill>
        <p:spPr>
          <a:xfrm>
            <a:off x="544512" y="2789237"/>
            <a:ext cx="9071640" cy="43844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6912" y="14938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it is very useful to apply a function on an entire vector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9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 is similar to a vector, but in 2 dimensions</a:t>
            </a:r>
          </a:p>
          <a:p>
            <a:r>
              <a:rPr lang="en-US" dirty="0" err="1" smtClean="0"/>
              <a:t>matrixname</a:t>
            </a:r>
            <a:r>
              <a:rPr lang="en-US" dirty="0" smtClean="0"/>
              <a:t>[row, column]</a:t>
            </a:r>
            <a:endParaRPr lang="en-US" dirty="0"/>
          </a:p>
        </p:txBody>
      </p:sp>
      <p:pic>
        <p:nvPicPr>
          <p:cNvPr id="4" name="Picture 3" descr="Screen Shot 2013-10-07 at 11.5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" y="3322637"/>
            <a:ext cx="851498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417637"/>
            <a:ext cx="9071640" cy="438444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matrix must be of all one data type. 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 data frame is more flexible and can have multiple data types, so usually we will use data frames.</a:t>
            </a:r>
            <a:endParaRPr lang="en-US" dirty="0"/>
          </a:p>
        </p:txBody>
      </p:sp>
      <p:pic>
        <p:nvPicPr>
          <p:cNvPr id="4" name="Picture 3" descr="Screen Shot 2013-10-07 at 11.58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2" y="36734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Files/Scripts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data, it is relevant to understand the consoles current working directory, where it is looking for files</a:t>
            </a:r>
            <a:endParaRPr lang="en-US" dirty="0"/>
          </a:p>
        </p:txBody>
      </p:sp>
      <p:pic>
        <p:nvPicPr>
          <p:cNvPr id="6" name="Picture 5" descr="Screen Shot 2013-10-07 at 12.0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" y="4008437"/>
            <a:ext cx="100150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This was pulled from a database download, so had to specify the </a:t>
            </a:r>
            <a:r>
              <a:rPr lang="en-US" dirty="0" err="1" smtClean="0"/>
              <a:t>na.strings</a:t>
            </a:r>
            <a:endParaRPr lang="en-US" dirty="0"/>
          </a:p>
          <a:p>
            <a:r>
              <a:rPr lang="en-US" dirty="0" smtClean="0"/>
              <a:t>Because working directory is specified, no need to indicate full 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10-07 at 1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637"/>
            <a:ext cx="10080625" cy="15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US" dirty="0"/>
          </a:p>
        </p:txBody>
      </p:sp>
      <p:pic>
        <p:nvPicPr>
          <p:cNvPr id="4" name="Content Placeholder 3" descr="Screen Shot 2013-10-07 at 12.19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43" b="-20543"/>
          <a:stretch>
            <a:fillRect/>
          </a:stretch>
        </p:blipFill>
        <p:spPr>
          <a:xfrm>
            <a:off x="239712" y="1798637"/>
            <a:ext cx="9413112" cy="4549478"/>
          </a:xfrm>
        </p:spPr>
      </p:pic>
    </p:spTree>
    <p:extLst>
      <p:ext uri="{BB962C8B-B14F-4D97-AF65-F5344CB8AC3E}">
        <p14:creationId xmlns:p14="http://schemas.microsoft.com/office/powerpoint/2010/main" val="87659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and “Dummy Variables”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correspond with different groups or categories</a:t>
            </a:r>
            <a:endParaRPr lang="en-US" dirty="0"/>
          </a:p>
        </p:txBody>
      </p:sp>
      <p:pic>
        <p:nvPicPr>
          <p:cNvPr id="5" name="Picture 4" descr="Screen Shot 2013-10-07 at 12.2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398837"/>
            <a:ext cx="8407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Dummy Coding</a:t>
            </a:r>
            <a:r>
              <a:rPr lang="en-US" dirty="0" smtClean="0">
                <a:latin typeface="Tahoma" charset="0"/>
              </a:rPr>
              <a:t>/R</a:t>
            </a:r>
            <a:endParaRPr lang="en-US" dirty="0">
              <a:latin typeface="Tahoma" charset="0"/>
            </a:endParaRP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takes care of the process of dummy coding variables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Dummy coding is necessary for categorical and (usually) ordinal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Assigns a binary indicator (dummy variable) to indicate group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For </a:t>
            </a:r>
            <a:r>
              <a:rPr lang="en-US" b="1" dirty="0">
                <a:latin typeface="Tahoma" charset="0"/>
              </a:rPr>
              <a:t>n exclusive categories</a:t>
            </a:r>
            <a:r>
              <a:rPr lang="en-US" dirty="0">
                <a:latin typeface="Tahoma" charset="0"/>
              </a:rPr>
              <a:t> (i.e., you can only be member of 1  category), </a:t>
            </a:r>
            <a:r>
              <a:rPr lang="en-US" b="1" dirty="0">
                <a:latin typeface="Tahoma" charset="0"/>
              </a:rPr>
              <a:t>you need n-1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6405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Dummy Coding Example</a:t>
            </a:r>
          </a:p>
        </p:txBody>
      </p:sp>
      <p:graphicFrame>
        <p:nvGraphicFramePr>
          <p:cNvPr id="13158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71979"/>
              </p:ext>
            </p:extLst>
          </p:nvPr>
        </p:nvGraphicFramePr>
        <p:xfrm>
          <a:off x="504032" y="2183907"/>
          <a:ext cx="5442837" cy="4989034"/>
        </p:xfrm>
        <a:graphic>
          <a:graphicData uri="http://schemas.openxmlformats.org/drawingml/2006/table">
            <a:tbl>
              <a:tblPr/>
              <a:tblGrid>
                <a:gridCol w="1814863"/>
                <a:gridCol w="1814862"/>
                <a:gridCol w="1813112"/>
              </a:tblGrid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Color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C2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Red 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Blue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Red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Yellow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Yellow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Blue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….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….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16712" y="2255837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Here 3 colors are coded into 2 dummy variables, which then can be incorporated into a regression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RSTUDIO</a:t>
            </a:r>
            <a:endParaRPr lang="en-US" dirty="0"/>
          </a:p>
        </p:txBody>
      </p:sp>
      <p:pic>
        <p:nvPicPr>
          <p:cNvPr id="4" name="Content Placeholder 3" descr="Screen Shot 2013-10-02 at 12.22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b="6886"/>
          <a:stretch>
            <a:fillRect/>
          </a:stretch>
        </p:blipFill>
        <p:spPr>
          <a:xfrm>
            <a:off x="468312" y="2484437"/>
            <a:ext cx="9386964" cy="4536840"/>
          </a:xfrm>
        </p:spPr>
      </p:pic>
      <p:sp>
        <p:nvSpPr>
          <p:cNvPr id="5" name="TextBox 4"/>
          <p:cNvSpPr txBox="1"/>
          <p:nvPr/>
        </p:nvSpPr>
        <p:spPr>
          <a:xfrm>
            <a:off x="2906712" y="30940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Scripts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9112" y="35512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RObjects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1512" y="61420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Console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0912" y="5532437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Browser/Plot/Help/Packages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Changing Data Type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Subseting</a:t>
            </a:r>
            <a:r>
              <a:rPr lang="en-US" dirty="0" smtClean="0"/>
              <a:t> Data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Recoding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Calculating new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5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necessary to change type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3-10-07 at 12.4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" y="2789237"/>
            <a:ext cx="10080625" cy="41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9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pic>
        <p:nvPicPr>
          <p:cNvPr id="4" name="Content Placeholder 3" descr="Screen Shot 2013-10-07 at 12.45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92" b="-28492"/>
          <a:stretch>
            <a:fillRect/>
          </a:stretch>
        </p:blipFill>
        <p:spPr>
          <a:xfrm>
            <a:off x="0" y="2179637"/>
            <a:ext cx="9993935" cy="4830197"/>
          </a:xfrm>
        </p:spPr>
      </p:pic>
      <p:sp>
        <p:nvSpPr>
          <p:cNvPr id="5" name="TextBox 4"/>
          <p:cNvSpPr txBox="1"/>
          <p:nvPr/>
        </p:nvSpPr>
        <p:spPr>
          <a:xfrm>
            <a:off x="544512" y="1646237"/>
            <a:ext cx="9536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When working with time series data, dates must be specified as dates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12" y="6113125"/>
            <a:ext cx="9536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How would you add the recoded date to the data frame?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 </a:t>
            </a:r>
            <a:endParaRPr lang="en-US" dirty="0"/>
          </a:p>
        </p:txBody>
      </p:sp>
      <p:pic>
        <p:nvPicPr>
          <p:cNvPr id="4" name="Content Placeholder 3" descr="Screen Shot 2013-10-07 at 12.49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84" b="-55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05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Data</a:t>
            </a:r>
            <a:endParaRPr lang="en-US" dirty="0"/>
          </a:p>
        </p:txBody>
      </p:sp>
      <p:pic>
        <p:nvPicPr>
          <p:cNvPr id="4" name="Content Placeholder 3" descr="Screen Shot 2013-10-07 at 12.57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43" b="-6443"/>
          <a:stretch>
            <a:fillRect/>
          </a:stretch>
        </p:blipFill>
        <p:spPr>
          <a:xfrm>
            <a:off x="468312" y="2636837"/>
            <a:ext cx="9071640" cy="4384440"/>
          </a:xfr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Subset enables selection of specific rows and columns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9112" y="40084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ROWS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912" y="61420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Columns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need to recode data -&gt; Making one variable from another</a:t>
            </a:r>
            <a:endParaRPr lang="en-US" dirty="0"/>
          </a:p>
        </p:txBody>
      </p:sp>
      <p:pic>
        <p:nvPicPr>
          <p:cNvPr id="9" name="Picture 8" descr="Screen Shot 2013-10-07 at 1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" y="3259302"/>
            <a:ext cx="10080625" cy="4313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27825" y="3595172"/>
            <a:ext cx="262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Loops (Recoding data)</a:t>
            </a:r>
          </a:p>
        </p:txBody>
      </p:sp>
    </p:spTree>
    <p:extLst>
      <p:ext uri="{BB962C8B-B14F-4D97-AF65-F5344CB8AC3E}">
        <p14:creationId xmlns:p14="http://schemas.microsoft.com/office/powerpoint/2010/main" val="203506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calculations either by fully specifying the variables with the data frame or by using the “with” command</a:t>
            </a:r>
            <a:endParaRPr lang="en-US" dirty="0"/>
          </a:p>
        </p:txBody>
      </p:sp>
      <p:pic>
        <p:nvPicPr>
          <p:cNvPr id="4" name="Picture 3" descr="Screen Shot 2013-10-07 at 2.2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6037"/>
            <a:ext cx="10080625" cy="26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“with” can calculate one variable while “within” can calculate multiple variables. </a:t>
            </a:r>
            <a:endParaRPr lang="en-US" dirty="0"/>
          </a:p>
        </p:txBody>
      </p:sp>
      <p:pic>
        <p:nvPicPr>
          <p:cNvPr id="4" name="Picture 3" descr="Screen Shot 2013-10-07 at 2.2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398837"/>
            <a:ext cx="959654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missing values can be quite important, and “why” they are missing should be investigated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37036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Happy?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430712" y="33226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Fill Out Satisfaction Survey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430712" y="5684837"/>
            <a:ext cx="2209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Skip Satisfaction Survey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449512" y="4046537"/>
            <a:ext cx="1981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49512" y="4427537"/>
            <a:ext cx="1981200" cy="1981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1512" y="3398837"/>
            <a:ext cx="2667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In this case the reason why the values are missing may lead to a bias in the results.  This is known as selection bias.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3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</a:t>
            </a:r>
          </a:p>
        </p:txBody>
      </p:sp>
      <p:pic>
        <p:nvPicPr>
          <p:cNvPr id="4" name="Content Placeholder 3" descr="Screen Shot 2013-10-07 at 2.32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91" b="-36191"/>
          <a:stretch>
            <a:fillRect/>
          </a:stretch>
        </p:blipFill>
        <p:spPr>
          <a:xfrm>
            <a:off x="544512" y="1722437"/>
            <a:ext cx="9071640" cy="4384440"/>
          </a:xfrm>
        </p:spPr>
      </p:pic>
    </p:spTree>
    <p:extLst>
      <p:ext uri="{BB962C8B-B14F-4D97-AF65-F5344CB8AC3E}">
        <p14:creationId xmlns:p14="http://schemas.microsoft.com/office/powerpoint/2010/main" val="31761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Always work in a script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Highlight just a few lines and run those when debugging, writing code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Double click on objects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not sure, try </a:t>
            </a:r>
            <a:r>
              <a:rPr lang="en-US" dirty="0" err="1" smtClean="0"/>
              <a:t>gui</a:t>
            </a:r>
            <a:r>
              <a:rPr lang="en-US" dirty="0" smtClean="0"/>
              <a:t> menu (</a:t>
            </a:r>
            <a:r>
              <a:rPr lang="en-US" dirty="0" err="1" smtClean="0"/>
              <a:t>stwd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or help(command)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154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data must be aggregated so that it can be included in an analysis</a:t>
            </a:r>
          </a:p>
          <a:p>
            <a:r>
              <a:rPr lang="en-US" dirty="0" smtClean="0"/>
              <a:t>(SQL -&gt; Group by)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85" y="3779837"/>
            <a:ext cx="50292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TEAM LEVEL DATA (team year)</a:t>
            </a:r>
          </a:p>
          <a:p>
            <a:pPr algn="ctr"/>
            <a:r>
              <a:rPr lang="en-US" sz="2400" dirty="0" smtClean="0"/>
              <a:t>(WINS, PLAYOFFS, ATTENDENCE) 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8913" y="6065837"/>
            <a:ext cx="4811712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PLAYER LEVEL DATA</a:t>
            </a:r>
          </a:p>
          <a:p>
            <a:pPr algn="ctr"/>
            <a:r>
              <a:rPr lang="en-US" sz="2400" dirty="0" smtClean="0"/>
              <a:t>(AVG, OBP, SLG )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8912" y="545623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Aggregate()/</a:t>
            </a:r>
            <a:r>
              <a:rPr lang="en-US" dirty="0" err="1" smtClean="0">
                <a:solidFill>
                  <a:schemeClr val="bg1"/>
                </a:solidFill>
              </a:rPr>
              <a:t>ddply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913" y="3779837"/>
            <a:ext cx="4811712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AVG PLAYER by (team/year)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400" dirty="0" smtClean="0"/>
              <a:t>(mean(AVG, OBP, SLG) ) 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7674769" y="5075237"/>
            <a:ext cx="0" cy="990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pic>
        <p:nvPicPr>
          <p:cNvPr id="4" name="Content Placeholder 3" descr="Screen Shot 2013-10-07 at 3.17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207" b="-102207"/>
          <a:stretch>
            <a:fillRect/>
          </a:stretch>
        </p:blipFill>
        <p:spPr>
          <a:xfrm>
            <a:off x="315912" y="2027237"/>
            <a:ext cx="9363288" cy="4525397"/>
          </a:xfrm>
        </p:spPr>
      </p:pic>
      <p:sp>
        <p:nvSpPr>
          <p:cNvPr id="5" name="TextBox 4"/>
          <p:cNvSpPr txBox="1"/>
          <p:nvPr/>
        </p:nvSpPr>
        <p:spPr>
          <a:xfrm>
            <a:off x="849312" y="217963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Notice how we are specifying columns using specifically using 3:4 (this is W/L) 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9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0-07 at 3.2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484437"/>
            <a:ext cx="7835900" cy="485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standard function: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2" y="3475037"/>
            <a:ext cx="3429000" cy="12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</a:t>
            </a:r>
            <a:endParaRPr lang="en-US" dirty="0"/>
          </a:p>
        </p:txBody>
      </p:sp>
      <p:pic>
        <p:nvPicPr>
          <p:cNvPr id="4" name="Content Placeholder 3" descr="Screen Shot 2013-10-07 at 3.2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99" b="-26599"/>
          <a:stretch>
            <a:fillRect/>
          </a:stretch>
        </p:blipFill>
        <p:spPr>
          <a:xfrm>
            <a:off x="-1" y="1951037"/>
            <a:ext cx="9859949" cy="4765440"/>
          </a:xfrm>
        </p:spPr>
      </p:pic>
    </p:spTree>
    <p:extLst>
      <p:ext uri="{BB962C8B-B14F-4D97-AF65-F5344CB8AC3E}">
        <p14:creationId xmlns:p14="http://schemas.microsoft.com/office/powerpoint/2010/main" val="1802554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pic>
        <p:nvPicPr>
          <p:cNvPr id="4" name="Content Placeholder 3" descr="Screen Shot 2013-10-07 at 3.2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01" r="-149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35112" y="66754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Inner or Natural Join (only intersection)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22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5112" y="66754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FULL Outer Join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3-10-07 at 3.3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1646237"/>
            <a:ext cx="6477000" cy="4483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19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5112" y="637063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Left Outer Join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Screen Shot 2013-10-07 at 3.3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58" r="-19358"/>
          <a:stretch>
            <a:fillRect/>
          </a:stretch>
        </p:blipFill>
        <p:spPr>
          <a:xfrm>
            <a:off x="468312" y="1722437"/>
            <a:ext cx="9071640" cy="4384440"/>
          </a:xfrm>
        </p:spPr>
      </p:pic>
    </p:spTree>
    <p:extLst>
      <p:ext uri="{BB962C8B-B14F-4D97-AF65-F5344CB8AC3E}">
        <p14:creationId xmlns:p14="http://schemas.microsoft.com/office/powerpoint/2010/main" val="85313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= Merge</a:t>
            </a:r>
            <a:endParaRPr lang="en-US" dirty="0"/>
          </a:p>
        </p:txBody>
      </p:sp>
      <p:pic>
        <p:nvPicPr>
          <p:cNvPr id="4" name="Picture 3" descr="Screen Shot 2013-10-07 at 3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437"/>
            <a:ext cx="10045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2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Loops (Recoding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saying that if you are using for loops in R, you are doing something wrong.  Why?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There is probably a function to do what you need to do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 loops will be much slower</a:t>
            </a:r>
          </a:p>
          <a:p>
            <a:r>
              <a:rPr lang="en-US" dirty="0" smtClean="0"/>
              <a:t>However, for small/moderate size data they can be very effective and easy for beginning programmer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2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(Recoding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 way</a:t>
            </a:r>
          </a:p>
          <a:p>
            <a:endParaRPr lang="en-US" dirty="0"/>
          </a:p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3-10-07 at 1.37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55151" r="249" b="36606"/>
          <a:stretch/>
        </p:blipFill>
        <p:spPr>
          <a:xfrm>
            <a:off x="163512" y="2484437"/>
            <a:ext cx="10080625" cy="355550"/>
          </a:xfrm>
          <a:prstGeom prst="rect">
            <a:avLst/>
          </a:prstGeom>
        </p:spPr>
      </p:pic>
      <p:pic>
        <p:nvPicPr>
          <p:cNvPr id="6" name="Picture 5" descr="Screen Shot 2013-10-07 at 1.41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3673475"/>
            <a:ext cx="838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Split, Apply, Combine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 smtClean="0"/>
              <a:t>Sometimes it is relevant to use the above strategy to manage large data transformations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>
                <a:hlinkClick r:id="rId2"/>
              </a:rPr>
              <a:t>http://www.jstatsoft.org/v40/</a:t>
            </a:r>
            <a:r>
              <a:rPr lang="en-US" dirty="0" smtClean="0">
                <a:hlinkClick r:id="rId2"/>
              </a:rPr>
              <a:t>i01</a:t>
            </a:r>
            <a:r>
              <a:rPr lang="en-US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Train, Test</a:t>
            </a:r>
          </a:p>
          <a:p>
            <a:pPr marL="1321200" lvl="1" indent="-457200">
              <a:buFont typeface="Arial"/>
              <a:buChar char="•"/>
            </a:pPr>
            <a:r>
              <a:rPr lang="en-US" dirty="0" smtClean="0"/>
              <a:t>Data is often spit into a component used for training and another used for testing</a:t>
            </a:r>
          </a:p>
          <a:p>
            <a:pPr marL="13212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05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(Reorganize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changes a data frame to a list:</a:t>
            </a:r>
            <a:endParaRPr lang="en-US" dirty="0"/>
          </a:p>
        </p:txBody>
      </p:sp>
      <p:pic>
        <p:nvPicPr>
          <p:cNvPr id="4" name="Picture 3" descr="Screen Shot 2013-10-07 at 2.0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2789237"/>
            <a:ext cx="9499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8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 useful way to organize calculations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Similar to a method in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57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 descr="Screen Shot 2013-10-07 at 4.22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95" b="-15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0036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8459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Review: The Role of Analysis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728045" y="3275859"/>
            <a:ext cx="1554096" cy="14139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2408149" y="3233861"/>
            <a:ext cx="1288080" cy="1483936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22237" y="3303858"/>
            <a:ext cx="1554096" cy="14139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112333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712354" y="2015914"/>
            <a:ext cx="4200260" cy="499428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What are the steps to answering a business question?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Clarify the question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Arial" charset="0"/>
                <a:ea typeface="ＭＳ Ｐゴシック" charset="0"/>
              </a:rPr>
              <a:t>Analysis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Identify alternative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Access alternative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Choose one solution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Implement solutions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Examine to what extent your solution answered the question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2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7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3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3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Statistics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Center 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Mean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Median -The middle number or item in a set of numbers or objects arranged from least to greatest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Spread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Variance/Standard Deviation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Density curves/Distribution curve/Histogram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</a:rPr>
              <a:t>Center and spread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89" y="1650179"/>
            <a:ext cx="1872616" cy="128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29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2037" y="2141908"/>
            <a:ext cx="8568531" cy="495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u="sng">
                <a:solidFill>
                  <a:srgbClr val="FF0000"/>
                </a:solidFill>
                <a:latin typeface="Arial" charset="0"/>
                <a:ea typeface="SimSun" charset="0"/>
                <a:cs typeface="SimSun" charset="0"/>
              </a:rPr>
              <a:t>Deviation from mean</a:t>
            </a:r>
            <a:r>
              <a:rPr lang="en-US" altLang="zh-CN">
                <a:latin typeface="Arial" charset="0"/>
                <a:ea typeface="SimSun" charset="0"/>
                <a:cs typeface="SimSun" charset="0"/>
              </a:rPr>
              <a:t>: the difference between an observation and the sample mean: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Sample Variance </a:t>
            </a:r>
            <a:r>
              <a:rPr lang="en-US" i="1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i="1" u="sng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the average of the squares of the deviations of the observations from their mean.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Sample Standard Deviation </a:t>
            </a:r>
            <a:r>
              <a:rPr lang="en-US" i="1" u="sng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square root of the sample variance.</a:t>
            </a:r>
            <a:endParaRPr lang="en-US" i="1" u="sng" baseline="30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u="sng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Review: Sample Variance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i="1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7891" name="AutoShape 4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2" name="AutoShape 5" descr="Formula"/>
          <p:cNvSpPr>
            <a:spLocks noChangeAspect="1" noChangeArrowheads="1"/>
          </p:cNvSpPr>
          <p:nvPr/>
        </p:nvSpPr>
        <p:spPr bwMode="auto">
          <a:xfrm>
            <a:off x="4872302" y="3611845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3" name="AutoShape 6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37894" name="AutoShape 7" descr="Formula"/>
          <p:cNvSpPr>
            <a:spLocks noChangeAspect="1" noChangeArrowheads="1"/>
          </p:cNvSpPr>
          <p:nvPr/>
        </p:nvSpPr>
        <p:spPr bwMode="auto">
          <a:xfrm>
            <a:off x="185511" y="50748"/>
            <a:ext cx="336021" cy="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pic>
        <p:nvPicPr>
          <p:cNvPr id="3789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12" y="4383562"/>
            <a:ext cx="3363709" cy="123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4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35" y="306237"/>
            <a:ext cx="9310577" cy="1259946"/>
          </a:xfrm>
        </p:spPr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Review: 68-95-99.7 Rule w/Normal Distributions</a:t>
            </a:r>
          </a:p>
        </p:txBody>
      </p:sp>
      <p:pic>
        <p:nvPicPr>
          <p:cNvPr id="399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078" y="2183906"/>
            <a:ext cx="7572720" cy="4535805"/>
          </a:xfrm>
          <a:noFill/>
        </p:spPr>
      </p:pic>
    </p:spTree>
    <p:extLst>
      <p:ext uri="{BB962C8B-B14F-4D97-AF65-F5344CB8AC3E}">
        <p14:creationId xmlns:p14="http://schemas.microsoft.com/office/powerpoint/2010/main" val="208948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712" y="3703637"/>
            <a:ext cx="4191000" cy="167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Standardizing and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-Scores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031" y="2183906"/>
            <a:ext cx="8736542" cy="45358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an observation </a:t>
            </a:r>
            <a:r>
              <a:rPr lang="en-US" sz="2600" i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comes from a distribution with mean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        and standard deviation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standardized value of </a:t>
            </a:r>
            <a:r>
              <a:rPr lang="en-US" sz="2600" i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 is defined as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which is also called a </a:t>
            </a:r>
            <a:r>
              <a:rPr lang="en-US" sz="2600" b="1" u="sng" dirty="0">
                <a:latin typeface="Arial" charset="0"/>
                <a:ea typeface="ＭＳ Ｐゴシック" charset="0"/>
                <a:cs typeface="ＭＳ Ｐゴシック" charset="0"/>
              </a:rPr>
              <a:t>z-score</a:t>
            </a:r>
            <a:r>
              <a:rPr lang="en-US" sz="2600" b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A z-score indicates how many standard deviations the original observation is away from the mean, and in which direction.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mean of the z-score is always equal to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198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50066" y="2663386"/>
          <a:ext cx="388524" cy="3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066" y="2663386"/>
                        <a:ext cx="388524" cy="35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40313" y="2691384"/>
          <a:ext cx="420026" cy="32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6" imgW="152334" imgH="139639" progId="Equation.3">
                  <p:embed/>
                </p:oleObj>
              </mc:Choice>
              <mc:Fallback>
                <p:oleObj name="Equation" r:id="rId6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691384"/>
                        <a:ext cx="420026" cy="32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14473"/>
              </p:ext>
            </p:extLst>
          </p:nvPr>
        </p:nvGraphicFramePr>
        <p:xfrm>
          <a:off x="2525712" y="4008437"/>
          <a:ext cx="2569944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8" imgW="660113" imgH="393529" progId="Equation.3">
                  <p:embed/>
                </p:oleObj>
              </mc:Choice>
              <mc:Fallback>
                <p:oleObj name="Equation" r:id="rId8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2" y="4008437"/>
                        <a:ext cx="2569944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7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312" y="1341437"/>
            <a:ext cx="3581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Correlation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3398837"/>
            <a:ext cx="8568531" cy="3779838"/>
          </a:xfrm>
        </p:spPr>
        <p:txBody>
          <a:bodyPr/>
          <a:lstStyle/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It can also be defined as the average product of z-scores because the two equations are identical.</a:t>
            </a:r>
          </a:p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The correlation,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, is a quantitative index of the association between two variables.  It is the average of the products of the </a:t>
            </a:r>
            <a:r>
              <a:rPr lang="en-US" sz="2600" i="1" dirty="0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-scores.</a:t>
            </a:r>
          </a:p>
          <a:p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When this average is positive, there is a positive correlation; when negative, a negative correlation</a:t>
            </a: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3634976" y="1763925"/>
          <a:ext cx="2726669" cy="12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976" y="1763925"/>
                        <a:ext cx="2726669" cy="123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6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Values in R stored as Objects (some types)</a:t>
            </a:r>
          </a:p>
          <a:p>
            <a:r>
              <a:rPr lang="en-US" sz="2000" b="1" dirty="0" smtClean="0"/>
              <a:t>Vector:</a:t>
            </a:r>
            <a:r>
              <a:rPr lang="en-US" sz="2000" dirty="0"/>
              <a:t> A</a:t>
            </a:r>
            <a:r>
              <a:rPr lang="en-US" sz="2000" dirty="0" smtClean="0"/>
              <a:t> </a:t>
            </a:r>
            <a:r>
              <a:rPr lang="en-US" sz="2000" dirty="0"/>
              <a:t>one-dimensional array of arbitrary length. Subsets of the vector may be referenced. All elements of the vector must be of the same type--numerical, character, etc.</a:t>
            </a:r>
          </a:p>
          <a:p>
            <a:r>
              <a:rPr lang="en-US" sz="2000" b="1" dirty="0" smtClean="0"/>
              <a:t>Matrix:</a:t>
            </a:r>
            <a:r>
              <a:rPr lang="en-US" sz="2000" dirty="0"/>
              <a:t> </a:t>
            </a:r>
            <a:r>
              <a:rPr lang="en-US" sz="2000" dirty="0" smtClean="0"/>
              <a:t> A </a:t>
            </a:r>
            <a:r>
              <a:rPr lang="en-US" sz="2000" dirty="0"/>
              <a:t>two-dimensional array with an arbitrary number of rows and columns. Subsets of the matrix may be referenced, and individual rows and columns of the matrix may be handled as vectors. </a:t>
            </a:r>
            <a:r>
              <a:rPr lang="en-US" sz="2000" dirty="0" smtClean="0"/>
              <a:t>All </a:t>
            </a:r>
            <a:r>
              <a:rPr lang="en-US" sz="2000" dirty="0"/>
              <a:t>elements of the matrix must be of the same type.</a:t>
            </a:r>
          </a:p>
          <a:p>
            <a:r>
              <a:rPr lang="en-US" sz="2000" b="1" dirty="0" smtClean="0"/>
              <a:t>Data </a:t>
            </a:r>
            <a:r>
              <a:rPr lang="en-US" sz="2000" b="1" dirty="0"/>
              <a:t>frame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set of </a:t>
            </a:r>
            <a:r>
              <a:rPr lang="en-US" sz="2000" b="1" dirty="0"/>
              <a:t>data</a:t>
            </a:r>
            <a:r>
              <a:rPr lang="en-US" sz="2000" dirty="0"/>
              <a:t> </a:t>
            </a:r>
            <a:r>
              <a:rPr lang="en-US" sz="2000" dirty="0" smtClean="0"/>
              <a:t>organized </a:t>
            </a:r>
            <a:r>
              <a:rPr lang="en-US" sz="2000" dirty="0"/>
              <a:t>similarly to a matrix. However each column of the data frame may contain its own type of data. Columns typically correspond to variables in a statistical study, while rows correspond to observations of these variables. A data frame may be handled similarly to a matrix, and individual columns of the data frame may be handled as vectors.</a:t>
            </a:r>
          </a:p>
          <a:p>
            <a:r>
              <a:rPr lang="en-US" sz="2000" b="1" dirty="0" smtClean="0"/>
              <a:t>List:</a:t>
            </a:r>
            <a:r>
              <a:rPr lang="en-US" sz="2000" dirty="0"/>
              <a:t> </a:t>
            </a:r>
            <a:r>
              <a:rPr lang="en-US" sz="2000" dirty="0" smtClean="0"/>
              <a:t>An </a:t>
            </a:r>
            <a:r>
              <a:rPr lang="en-US" sz="2000" dirty="0"/>
              <a:t>arbitrary collection of other </a:t>
            </a:r>
            <a:r>
              <a:rPr lang="en-US" sz="2000" b="1" dirty="0"/>
              <a:t>R</a:t>
            </a:r>
            <a:r>
              <a:rPr lang="en-US" sz="2000" dirty="0"/>
              <a:t> objects (which may include other lists).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36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only way to conclude that X-&gt;Y is: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X must precede 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must not occur when X does not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occur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must occur whenever X occurs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Difficult to fully test causation with statistical methods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social sciences research, you argue for causation based on your knowledge of the world, you support this through data analysis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conclude causation through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329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X and Y are correlated…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232077" y="298187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2548158" y="2967873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2030126" y="3289859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3864240" y="3093867"/>
            <a:ext cx="3500217" cy="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X causes Y</a:t>
            </a:r>
            <a:r>
              <a:rPr lang="en-US" sz="2000" dirty="0"/>
              <a:t>.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1302081" y="3989829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2618163" y="3975829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2100130" y="4297815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3934244" y="4101823"/>
            <a:ext cx="3500217" cy="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Y causes X.</a:t>
            </a:r>
          </a:p>
        </p:txBody>
      </p:sp>
      <p:sp>
        <p:nvSpPr>
          <p:cNvPr id="50187" name="Rectangle 12"/>
          <p:cNvSpPr>
            <a:spLocks noChangeArrowheads="1"/>
          </p:cNvSpPr>
          <p:nvPr/>
        </p:nvSpPr>
        <p:spPr bwMode="auto">
          <a:xfrm>
            <a:off x="0" y="5123780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</a:t>
            </a: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2646164" y="5095781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Y</a:t>
            </a: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2128132" y="5417767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3962246" y="5221776"/>
            <a:ext cx="5404335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X causes W and W causes Y.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1302081" y="5123780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</a:t>
            </a: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812051" y="5445766"/>
            <a:ext cx="490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2842176" y="624373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X&amp;Y</a:t>
            </a:r>
          </a:p>
        </p:txBody>
      </p:sp>
      <p:sp>
        <p:nvSpPr>
          <p:cNvPr id="50194" name="Line 19"/>
          <p:cNvSpPr>
            <a:spLocks noChangeShapeType="1"/>
          </p:cNvSpPr>
          <p:nvPr/>
        </p:nvSpPr>
        <p:spPr bwMode="auto">
          <a:xfrm>
            <a:off x="2324144" y="6565718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0195" name="Text Box 20"/>
          <p:cNvSpPr txBox="1">
            <a:spLocks noChangeArrowheads="1"/>
          </p:cNvSpPr>
          <p:nvPr/>
        </p:nvSpPr>
        <p:spPr bwMode="auto">
          <a:xfrm>
            <a:off x="4158258" y="6369727"/>
            <a:ext cx="5404335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It could be that W causes X&amp;Y.</a:t>
            </a:r>
          </a:p>
        </p:txBody>
      </p:sp>
      <p:sp>
        <p:nvSpPr>
          <p:cNvPr id="50196" name="Rectangle 21"/>
          <p:cNvSpPr>
            <a:spLocks noChangeArrowheads="1"/>
          </p:cNvSpPr>
          <p:nvPr/>
        </p:nvSpPr>
        <p:spPr bwMode="auto">
          <a:xfrm>
            <a:off x="1498093" y="6271731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4572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Monty Python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http://www.youtube.com/watch?v=yp_l5ntikaU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extend your logic analysis</a:t>
            </a:r>
          </a:p>
        </p:txBody>
      </p:sp>
      <p:sp>
        <p:nvSpPr>
          <p:cNvPr id="53251" name="Line 13"/>
          <p:cNvSpPr>
            <a:spLocks noChangeShapeType="1"/>
          </p:cNvSpPr>
          <p:nvPr/>
        </p:nvSpPr>
        <p:spPr bwMode="auto">
          <a:xfrm>
            <a:off x="5390334" y="6565718"/>
            <a:ext cx="1162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1036064" y="3191863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1036064" y="4871791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Duck</a:t>
            </a:r>
          </a:p>
        </p:txBody>
      </p:sp>
      <p:sp>
        <p:nvSpPr>
          <p:cNvPr id="53254" name="Rectangle 16"/>
          <p:cNvSpPr>
            <a:spLocks noChangeArrowheads="1"/>
          </p:cNvSpPr>
          <p:nvPr/>
        </p:nvSpPr>
        <p:spPr bwMode="auto">
          <a:xfrm>
            <a:off x="2702167" y="320586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Floats</a:t>
            </a:r>
          </a:p>
        </p:txBody>
      </p:sp>
      <p:sp>
        <p:nvSpPr>
          <p:cNvPr id="53255" name="Rectangle 17"/>
          <p:cNvSpPr>
            <a:spLocks noChangeArrowheads="1"/>
          </p:cNvSpPr>
          <p:nvPr/>
        </p:nvSpPr>
        <p:spPr bwMode="auto">
          <a:xfrm>
            <a:off x="2660165" y="4899790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Floats</a:t>
            </a:r>
          </a:p>
        </p:txBody>
      </p:sp>
      <p:sp>
        <p:nvSpPr>
          <p:cNvPr id="53256" name="Line 18"/>
          <p:cNvSpPr>
            <a:spLocks noChangeShapeType="1"/>
          </p:cNvSpPr>
          <p:nvPr/>
        </p:nvSpPr>
        <p:spPr bwMode="auto">
          <a:xfrm>
            <a:off x="2254140" y="5221776"/>
            <a:ext cx="4200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7" name="Line 19"/>
          <p:cNvSpPr>
            <a:spLocks noChangeShapeType="1"/>
          </p:cNvSpPr>
          <p:nvPr/>
        </p:nvSpPr>
        <p:spPr bwMode="auto">
          <a:xfrm>
            <a:off x="2282142" y="3569847"/>
            <a:ext cx="4200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58" name="Rectangle 20"/>
          <p:cNvSpPr>
            <a:spLocks noChangeArrowheads="1"/>
          </p:cNvSpPr>
          <p:nvPr/>
        </p:nvSpPr>
        <p:spPr bwMode="auto">
          <a:xfrm>
            <a:off x="2156134" y="6257731"/>
            <a:ext cx="3192198" cy="615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Weight Equal to duck</a:t>
            </a:r>
          </a:p>
        </p:txBody>
      </p:sp>
      <p:sp>
        <p:nvSpPr>
          <p:cNvPr id="53259" name="Rectangle 21"/>
          <p:cNvSpPr>
            <a:spLocks noChangeArrowheads="1"/>
          </p:cNvSpPr>
          <p:nvPr/>
        </p:nvSpPr>
        <p:spPr bwMode="auto">
          <a:xfrm>
            <a:off x="6566407" y="622973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</p:spTree>
    <p:extLst>
      <p:ext uri="{BB962C8B-B14F-4D97-AF65-F5344CB8AC3E}">
        <p14:creationId xmlns:p14="http://schemas.microsoft.com/office/powerpoint/2010/main" val="28856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Causation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extend your logic analysis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32077" y="298187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Burn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548158" y="2967873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>
            <a:off x="2030126" y="3289859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246077" y="3919832"/>
            <a:ext cx="812050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Burn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2562159" y="3905832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2044127" y="4227818"/>
            <a:ext cx="51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1162072" y="5235776"/>
            <a:ext cx="1638102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</a:rPr>
              <a:t>Therefore</a:t>
            </a: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400087" y="5921746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Witches</a:t>
            </a: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3430212" y="5949744"/>
            <a:ext cx="1218076" cy="6439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 algn="ctr"/>
            <a:r>
              <a:rPr lang="en-US" sz="2600"/>
              <a:t>Wood</a:t>
            </a:r>
          </a:p>
        </p:txBody>
      </p:sp>
      <p:sp>
        <p:nvSpPr>
          <p:cNvPr id="55308" name="Line 22"/>
          <p:cNvSpPr>
            <a:spLocks noChangeShapeType="1"/>
          </p:cNvSpPr>
          <p:nvPr/>
        </p:nvSpPr>
        <p:spPr bwMode="auto">
          <a:xfrm>
            <a:off x="2646164" y="6257731"/>
            <a:ext cx="7980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What do each of these graphs indicate?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742046" y="2617888"/>
            <a:ext cx="2774266" cy="31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FF"/>
                </a:solidFill>
              </a:rPr>
              <a:t>All 4 sets for variables have the same mean, standard deviation, and correlation, and regression 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12" y="2484437"/>
            <a:ext cx="5397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2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is important to visualize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2" y="1646237"/>
            <a:ext cx="9071640" cy="4384440"/>
          </a:xfrm>
        </p:spPr>
        <p:txBody>
          <a:bodyPr/>
          <a:lstStyle/>
          <a:p>
            <a:r>
              <a:rPr lang="en-US" dirty="0" smtClean="0"/>
              <a:t>Numeric: Standard number</a:t>
            </a:r>
          </a:p>
          <a:p>
            <a:r>
              <a:rPr lang="en-US" dirty="0" smtClean="0"/>
              <a:t>Integer: No decimals</a:t>
            </a:r>
          </a:p>
          <a:p>
            <a:r>
              <a:rPr lang="en-US" dirty="0" smtClean="0"/>
              <a:t>String: Free text</a:t>
            </a:r>
          </a:p>
          <a:p>
            <a:r>
              <a:rPr lang="en-US" dirty="0" smtClean="0"/>
              <a:t>Factor: Levels/Groups (Easily translate to dummy variables)</a:t>
            </a:r>
          </a:p>
          <a:p>
            <a:r>
              <a:rPr lang="en-US" dirty="0" smtClean="0"/>
              <a:t>Boolean: (TRUE or FALSE)</a:t>
            </a:r>
          </a:p>
          <a:p>
            <a:r>
              <a:rPr lang="en-US" dirty="0" smtClean="0"/>
              <a:t>Date (or </a:t>
            </a:r>
            <a:r>
              <a:rPr lang="en-US" dirty="0" err="1" smtClean="0"/>
              <a:t>DateTime</a:t>
            </a:r>
            <a:r>
              <a:rPr lang="en-US" dirty="0" smtClean="0"/>
              <a:t>): 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12" y="5989637"/>
            <a:ext cx="832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AFTER IMPORTING DATA MAKE SURE DATA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 IS OF CORRECT TYPE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 descr="Screen Shot 2013-10-07 at 10.5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551237"/>
            <a:ext cx="8280400" cy="3810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0712" y="17224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418"/>
              </a:spcAft>
              <a:defRPr sz="3200" u="none" kern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1pPr>
            <a:lvl2pPr marL="864000" indent="0" algn="l" defTabSz="914400" rtl="0" eaLnBrk="1" latinLnBrk="0" hangingPunct="1">
              <a:spcBef>
                <a:spcPts val="0"/>
              </a:spcBef>
              <a:spcAft>
                <a:spcPts val="1134"/>
              </a:spcAft>
              <a:defRPr sz="28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2pPr>
            <a:lvl3pPr marL="1295640" indent="0" algn="l" defTabSz="914400" rtl="0" eaLnBrk="1" latinLnBrk="0" hangingPunct="1">
              <a:spcBef>
                <a:spcPts val="0"/>
              </a:spcBef>
              <a:spcAft>
                <a:spcPts val="851"/>
              </a:spcAft>
              <a:defRPr sz="24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3pPr>
            <a:lvl4pPr marL="1728000" indent="0" algn="l" defTabSz="914400" rtl="0" eaLnBrk="1" latinLnBrk="0" hangingPunct="1">
              <a:spcBef>
                <a:spcPts val="0"/>
              </a:spcBef>
              <a:spcAft>
                <a:spcPts val="567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4pPr>
            <a:lvl5pPr marL="2160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5pPr>
            <a:lvl6pPr marL="2592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6pPr>
            <a:lvl7pPr marL="3024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7pPr>
            <a:lvl8pPr marL="3456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8pPr>
            <a:lvl9pPr marL="3888000" indent="0" algn="l" defTabSz="914400" rtl="0" eaLnBrk="1" latinLnBrk="0" hangingPunct="1">
              <a:spcBef>
                <a:spcPts val="0"/>
              </a:spcBef>
              <a:spcAft>
                <a:spcPts val="284"/>
              </a:spcAft>
              <a:defRPr sz="2000" u="none" kern="0" spc="0">
                <a:solidFill>
                  <a:srgbClr val="FFFFFF"/>
                </a:solidFill>
                <a:latin typeface="Thorndale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vector with concatenate (c) and then refer to specific position with vector[position]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create vectors of different types</a:t>
            </a:r>
            <a:endParaRPr lang="en-US" dirty="0"/>
          </a:p>
        </p:txBody>
      </p:sp>
      <p:pic>
        <p:nvPicPr>
          <p:cNvPr id="4" name="Picture 3" descr="Screen Shot 2013-10-07 at 10.5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3170237"/>
            <a:ext cx="7518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functions to vectors</a:t>
            </a:r>
            <a:endParaRPr lang="en-US" dirty="0"/>
          </a:p>
        </p:txBody>
      </p:sp>
      <p:pic>
        <p:nvPicPr>
          <p:cNvPr id="6" name="Picture 5" descr="Screen Shot 2013-10-07 at 11.0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3017837"/>
            <a:ext cx="9652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1574</Words>
  <Application>Microsoft Macintosh PowerPoint</Application>
  <PresentationFormat>Custom</PresentationFormat>
  <Paragraphs>262</Paragraphs>
  <Slides>58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Equation</vt:lpstr>
      <vt:lpstr>Technology Fundamentals for Analytics </vt:lpstr>
      <vt:lpstr>Working with RSTUDIO</vt:lpstr>
      <vt:lpstr>Tips</vt:lpstr>
      <vt:lpstr>General Strategies</vt:lpstr>
      <vt:lpstr>Object Storage</vt:lpstr>
      <vt:lpstr>Variables </vt:lpstr>
      <vt:lpstr>Vector Examples</vt:lpstr>
      <vt:lpstr>Vectors Examples</vt:lpstr>
      <vt:lpstr>Vector Examples</vt:lpstr>
      <vt:lpstr>Combining Vectors</vt:lpstr>
      <vt:lpstr>Vector Examples</vt:lpstr>
      <vt:lpstr>Matrix Example</vt:lpstr>
      <vt:lpstr>Matrix Limitations</vt:lpstr>
      <vt:lpstr>Working with Files/Scripts</vt:lpstr>
      <vt:lpstr>Working with Files</vt:lpstr>
      <vt:lpstr>Viewing Data</vt:lpstr>
      <vt:lpstr>Factors and “Dummy Variables”</vt:lpstr>
      <vt:lpstr>Dummy Coding/R</vt:lpstr>
      <vt:lpstr>Dummy Coding Example</vt:lpstr>
      <vt:lpstr>Working with Data Frames</vt:lpstr>
      <vt:lpstr>Recoding Data</vt:lpstr>
      <vt:lpstr>Recoding Data</vt:lpstr>
      <vt:lpstr>Recoding Data </vt:lpstr>
      <vt:lpstr>Subset Data</vt:lpstr>
      <vt:lpstr>Recoding Data</vt:lpstr>
      <vt:lpstr>Recoding Data</vt:lpstr>
      <vt:lpstr>Recoding Multiple Variables</vt:lpstr>
      <vt:lpstr>Dealing with Missing Values</vt:lpstr>
      <vt:lpstr>Dealing with Missing Values</vt:lpstr>
      <vt:lpstr>Aggregating Data</vt:lpstr>
      <vt:lpstr>Aggregating Data</vt:lpstr>
      <vt:lpstr>Aggregate Data</vt:lpstr>
      <vt:lpstr>Aggregate Data</vt:lpstr>
      <vt:lpstr>Join Datasets</vt:lpstr>
      <vt:lpstr>Join Datasets</vt:lpstr>
      <vt:lpstr>Join Datasets</vt:lpstr>
      <vt:lpstr>Join = Merge</vt:lpstr>
      <vt:lpstr>for Loops (Recoding data)</vt:lpstr>
      <vt:lpstr>for Loops (Recoding data)</vt:lpstr>
      <vt:lpstr>for Loop (Reorganize Data)</vt:lpstr>
      <vt:lpstr>Functions</vt:lpstr>
      <vt:lpstr>Functions</vt:lpstr>
      <vt:lpstr>Analysis</vt:lpstr>
      <vt:lpstr>Review: The Role of Analysis</vt:lpstr>
      <vt:lpstr>Basic Statistics</vt:lpstr>
      <vt:lpstr>Review: Sample Variance s2</vt:lpstr>
      <vt:lpstr>Review: 68-95-99.7 Rule w/Normal Distributions</vt:lpstr>
      <vt:lpstr>Standardizing and z-Scores</vt:lpstr>
      <vt:lpstr>Correlation</vt:lpstr>
      <vt:lpstr>Causation</vt:lpstr>
      <vt:lpstr>Causation</vt:lpstr>
      <vt:lpstr>Causation</vt:lpstr>
      <vt:lpstr>Monty Python</vt:lpstr>
      <vt:lpstr>Causation</vt:lpstr>
      <vt:lpstr>Causation</vt:lpstr>
      <vt:lpstr>What do each of these graphs indicate?</vt:lpstr>
      <vt:lpstr>It is important to visualize data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Jason Kuruzovich</cp:lastModifiedBy>
  <cp:revision>33</cp:revision>
  <dcterms:created xsi:type="dcterms:W3CDTF">2006-08-16T00:00:00Z</dcterms:created>
  <dcterms:modified xsi:type="dcterms:W3CDTF">2014-09-22T21:52:05Z</dcterms:modified>
</cp:coreProperties>
</file>