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5" r:id="rId17"/>
    <p:sldId id="277" r:id="rId18"/>
    <p:sldId id="283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4" d="100"/>
          <a:sy n="104" d="100"/>
        </p:scale>
        <p:origin x="10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iaofei.li@msstate.edu" TargetMode="External"/><Relationship Id="rId2" Type="http://schemas.openxmlformats.org/officeDocument/2006/relationships/hyperlink" Target="mailto:tmieno2@unl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sbulloc@illinois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360219"/>
            <a:ext cx="8839200" cy="324023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Pitfall of Prediction-oriented Machine Learning Models and Economic Value of Statistical Efficiency in On-farm Precision Experimentation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77542"/>
            <a:ext cx="6400800" cy="2038349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it-IT" sz="4600" dirty="0">
                <a:solidFill>
                  <a:schemeClr val="tx1"/>
                </a:solidFill>
              </a:rPr>
              <a:t>Taro Mieno</a:t>
            </a:r>
            <a:r>
              <a:rPr lang="it-IT" sz="4600" baseline="30000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it-IT" sz="4600" dirty="0">
                <a:solidFill>
                  <a:schemeClr val="tx1"/>
                </a:solidFill>
              </a:rPr>
              <a:t>, Xiaofei Li</a:t>
            </a:r>
            <a:r>
              <a:rPr lang="it-IT" sz="4600" baseline="30000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it-IT" sz="4600" dirty="0">
                <a:solidFill>
                  <a:schemeClr val="tx1"/>
                </a:solidFill>
              </a:rPr>
              <a:t>, David S. Bullock</a:t>
            </a:r>
            <a:r>
              <a:rPr lang="it-IT" sz="4600" baseline="30000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 </a:t>
            </a:r>
            <a:endParaRPr lang="it-IT" sz="4600" baseline="30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sz="3200" dirty="0"/>
          </a:p>
          <a:p>
            <a:pPr marL="0" lvl="0" indent="0" algn="l">
              <a:buNone/>
            </a:pPr>
            <a:r>
              <a:rPr lang="en-US" sz="3200" dirty="0">
                <a:solidFill>
                  <a:schemeClr val="tx1"/>
                </a:solidFill>
              </a:rPr>
              <a:t>1. University of Nebraska Lincoln, </a:t>
            </a:r>
            <a:r>
              <a:rPr lang="en-US" sz="3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tmieno2@unl.edu</a:t>
            </a:r>
          </a:p>
          <a:p>
            <a:pPr marL="0" lvl="0" indent="0" algn="l">
              <a:buNone/>
            </a:pPr>
            <a:r>
              <a:rPr lang="en-US" sz="3200" dirty="0">
                <a:solidFill>
                  <a:schemeClr val="tx1"/>
                </a:solidFill>
              </a:rPr>
              <a:t>2. Mississippi State University, </a:t>
            </a:r>
            <a:r>
              <a:rPr lang="en-US" sz="3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xiaofei.li@msstate.edu</a:t>
            </a:r>
          </a:p>
          <a:p>
            <a:pPr marL="0" lvl="0" indent="0" algn="l">
              <a:buNone/>
            </a:pPr>
            <a:r>
              <a:rPr lang="en-US" sz="3200" dirty="0">
                <a:solidFill>
                  <a:schemeClr val="tx1"/>
                </a:solidFill>
              </a:rPr>
              <a:t>3. University of Illinois, </a:t>
            </a:r>
            <a:r>
              <a:rPr lang="en-US" sz="32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dsbulloc@illinois.edu</a:t>
            </a:r>
            <a:endParaRPr baseline="30000" dirty="0">
              <a:solidFill>
                <a:schemeClr val="tx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Performance Measurements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Economically optimal nitrogen rate (EONR) prediction</a:t>
                </a:r>
                <a:endParaRPr lang="en-US" dirty="0"/>
              </a:p>
              <a:p>
                <a:pPr lvl="2"/>
                <a:r>
                  <a:rPr dirty="0"/>
                  <a:t>Root-mean-square error (RMSE) of </a:t>
                </a:r>
                <a:r>
                  <a:rPr i="1" dirty="0"/>
                  <a:t>out-of-sample</a:t>
                </a:r>
                <a:r>
                  <a:rPr dirty="0"/>
                  <a:t> predicted EONR: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sz="18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sz="1800">
                                <a:latin typeface="Cambria Math" panose="02040503050406030204" pitchFamily="18" charset="0"/>
                              </a:rPr>
                              <m:t>𝑅𝑀𝑆</m:t>
                            </m:r>
                            <m:sSub>
                              <m:sSubPr>
                                <m:ctrlPr>
                                  <a:rPr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sz="1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ctrlPr>
                                  <a:rPr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sz="18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sz="1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sz="180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sz="18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sz="1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𝐸𝑂𝑁𝑅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sz="1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sz="18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sz="1800">
                                                <a:latin typeface="Cambria Math" panose="02040503050406030204" pitchFamily="18" charset="0"/>
                                              </a:rPr>
                                              <m:t>𝐸𝑂𝑁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sz="1800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sz="1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sz="1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e>
                        </m:mr>
                      </m:m>
                    </m:oMath>
                  </m:oMathPara>
                </a14:m>
                <a:endParaRPr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Performance Measurements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Production profit</a:t>
                </a:r>
                <a:endParaRPr lang="en-US" dirty="0"/>
              </a:p>
              <a:p>
                <a:pPr lvl="2"/>
                <a:r>
                  <a:rPr dirty="0"/>
                  <a:t>Generated by applying the estimated EONR</a:t>
                </a:r>
                <a:endParaRPr lang="en-US" dirty="0"/>
              </a:p>
              <a:p>
                <a:pPr lvl="2"/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sz="18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sz="18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sz="1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𝑐𝑜𝑟𝑛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sz="1800">
                                            <a:latin typeface="Cambria Math" panose="02040503050406030204" pitchFamily="18" charset="0"/>
                                          </a:rPr>
                                          <m:t>𝐸𝑂𝑁𝑅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sz="1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sz="18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</m:m>
                    </m:oMath>
                  </m:oMathPara>
                </a14:m>
                <a:endParaRPr sz="18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mr>
                    </m:m>
                  </m:oMath>
                </a14:m>
                <a:r>
                  <a:rPr dirty="0"/>
                  <a:t>: true yield response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Machine learning models perform well in yield prediction,</a:t>
            </a:r>
          </a:p>
          <a:p>
            <a:pPr lvl="1"/>
            <a:r>
              <a:rPr dirty="0"/>
              <a:t>but poor in EONR prediction</a:t>
            </a:r>
          </a:p>
          <a:p>
            <a:pPr lvl="1"/>
            <a:r>
              <a:rPr dirty="0"/>
              <a:t>Traditional SER model generates the highest profit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 Example Simulation</a:t>
            </a:r>
          </a:p>
        </p:txBody>
      </p:sp>
      <p:pic>
        <p:nvPicPr>
          <p:cNvPr id="3" name="Picture 1" descr="presentation_files/figure-pptx/single-simu-yiel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143000"/>
            <a:ext cx="4572000" cy="57104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presentation_files/figure-pptx/single-simu-EONR-1.png">
            <a:extLst>
              <a:ext uri="{FF2B5EF4-FFF2-40B4-BE49-F238E27FC236}">
                <a16:creationId xmlns:a16="http://schemas.microsoft.com/office/drawing/2014/main" id="{E80A6BED-4C51-478C-849D-1427246A99AC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0" y="1143000"/>
            <a:ext cx="4572000" cy="57104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35" y="274638"/>
            <a:ext cx="8146473" cy="1143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1,000 Simulations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2B6205-78D6-486E-A387-400D2B52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3" y="1270355"/>
            <a:ext cx="5978236" cy="551837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D4FE01A-FDDE-4DFE-889D-033BF8340D35}"/>
              </a:ext>
            </a:extLst>
          </p:cNvPr>
          <p:cNvSpPr/>
          <p:nvPr/>
        </p:nvSpPr>
        <p:spPr>
          <a:xfrm>
            <a:off x="1791855" y="4082473"/>
            <a:ext cx="1043709" cy="16994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715597-ADC6-47C7-8507-CD82BCCB0937}"/>
              </a:ext>
            </a:extLst>
          </p:cNvPr>
          <p:cNvSpPr/>
          <p:nvPr/>
        </p:nvSpPr>
        <p:spPr>
          <a:xfrm>
            <a:off x="2770909" y="3232727"/>
            <a:ext cx="738909" cy="16994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Illustrative 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728"/>
                <a:ext cx="4013200" cy="492543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Why good yield prediction does not necessarily mean good EONR prediction?</a:t>
                </a:r>
                <a:endParaRPr lang="en-US" sz="2000" dirty="0"/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dirty="0"/>
                  <a:t>Yield level prediction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dirty="0"/>
                  <a:t>Yield response (marginal effect, treatment effect) prediction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More important</a:t>
                </a:r>
              </a:p>
              <a:p>
                <a:pPr marL="0" lvl="0" indent="0">
                  <a:buNone/>
                </a:pPr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728"/>
                <a:ext cx="4013200" cy="4925436"/>
              </a:xfrm>
              <a:blipFill>
                <a:blip r:embed="rId2"/>
                <a:stretch>
                  <a:fillRect l="-1520" t="-743" r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/Users/xl278/Dropbox%20(AgEcon%20Miss%20State)/Research/Precision%20Agriculture/On-farm%20Experiment/Traditional_or_ML/GitControlled/Graphs/802_yield.png">
            <a:extLst>
              <a:ext uri="{FF2B5EF4-FFF2-40B4-BE49-F238E27FC236}">
                <a16:creationId xmlns:a16="http://schemas.microsoft.com/office/drawing/2014/main" id="{1BC891DE-A86D-4BB9-A0E5-FE277BDF046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78037" y="1200728"/>
            <a:ext cx="4765963" cy="47659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C2F17B22-4285-4C3F-B3EC-E7A9DA54FD7C}"/>
              </a:ext>
            </a:extLst>
          </p:cNvPr>
          <p:cNvSpPr txBox="1"/>
          <p:nvPr/>
        </p:nvSpPr>
        <p:spPr>
          <a:xfrm>
            <a:off x="5271654" y="5966691"/>
            <a:ext cx="307109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Estimated yield response curves at a specific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46218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Illustrative Explanation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2142836"/>
            <a:ext cx="3011054" cy="398332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Estimated vs. True treatment effect</a:t>
            </a:r>
            <a:r>
              <a:rPr lang="en-US" sz="2000" dirty="0"/>
              <a:t>s in a single simulation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Treatment effect = yield(N2) – yield(N1)</a:t>
            </a:r>
            <a:endParaRPr sz="2000" dirty="0"/>
          </a:p>
        </p:txBody>
      </p:sp>
      <p:pic>
        <p:nvPicPr>
          <p:cNvPr id="4" name="Picture 3" descr="C:/Users/xl278/Dropbox%20(AgEcon%20Miss%20State)/Research/Precision%20Agriculture/On-farm%20Experiment/Traditional_or_ML/GitControlled/Graphs/treatment_sim_58.png">
            <a:extLst>
              <a:ext uri="{FF2B5EF4-FFF2-40B4-BE49-F238E27FC236}">
                <a16:creationId xmlns:a16="http://schemas.microsoft.com/office/drawing/2014/main" id="{D00F7302-FDD7-4AFE-9BEC-CC1A573D543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97382" y="-1"/>
            <a:ext cx="5846618" cy="67359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73" y="173038"/>
            <a:ext cx="2886363" cy="55879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Field Sizes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8206-2BD5-4E99-9315-71A93C1E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0825" y="0"/>
            <a:ext cx="5493175" cy="6858000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3D6E5D-9A1F-4417-B556-AE37640F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5163"/>
            <a:ext cx="3823855" cy="5865091"/>
          </a:xfrm>
        </p:spPr>
        <p:txBody>
          <a:bodyPr>
            <a:normAutofit/>
          </a:bodyPr>
          <a:lstStyle/>
          <a:p>
            <a:pPr marL="341313" lvl="1" indent="-230188">
              <a:buFont typeface="Arial" panose="020B0604020202020204" pitchFamily="34" charset="0"/>
              <a:buChar char="•"/>
            </a:pPr>
            <a:r>
              <a:rPr sz="2000" dirty="0"/>
              <a:t>Machine learning models’ performances catch up when field sizes decrease</a:t>
            </a:r>
            <a:endParaRPr lang="en-US" sz="2000" dirty="0"/>
          </a:p>
          <a:p>
            <a:pPr marL="341313" lvl="1" indent="-230188">
              <a:buFont typeface="Arial" panose="020B0604020202020204" pitchFamily="34" charset="0"/>
              <a:buChar char="•"/>
            </a:pPr>
            <a:r>
              <a:rPr sz="2000" dirty="0"/>
              <a:t>BRF beats LM, and shrinks gaps </a:t>
            </a:r>
            <a:r>
              <a:rPr lang="en-US" sz="2000" dirty="0"/>
              <a:t>with</a:t>
            </a:r>
            <a:r>
              <a:rPr sz="2000" dirty="0"/>
              <a:t> SER, for smaller fields</a:t>
            </a:r>
            <a:endParaRPr lang="en-US" sz="2000" dirty="0"/>
          </a:p>
          <a:p>
            <a:pPr marL="341313" lvl="1" indent="-230188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1313" lvl="1" indent="-230188">
              <a:buFont typeface="Arial" panose="020B0604020202020204" pitchFamily="34" charset="0"/>
              <a:buChar char="•"/>
            </a:pPr>
            <a:r>
              <a:rPr sz="2000" dirty="0"/>
              <a:t>Performances of Traditional regression models are more sensitive to field sizes</a:t>
            </a:r>
            <a:endParaRPr lang="en-US" sz="2000" dirty="0"/>
          </a:p>
          <a:p>
            <a:pPr marL="341313" lvl="1" indent="-230188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1313" lvl="1" indent="-230188">
              <a:buFont typeface="Arial" panose="020B0604020202020204" pitchFamily="34" charset="0"/>
              <a:buChar char="•"/>
            </a:pPr>
            <a:r>
              <a:rPr lang="en-US" sz="2000" dirty="0"/>
              <a:t>=&gt; </a:t>
            </a:r>
            <a:r>
              <a:rPr sz="2000" dirty="0"/>
              <a:t>Machine learning models are more suitable for small fields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37FA13-99DF-4C16-BAA1-847F70C6CE4C}"/>
              </a:ext>
            </a:extLst>
          </p:cNvPr>
          <p:cNvSpPr/>
          <p:nvPr/>
        </p:nvSpPr>
        <p:spPr>
          <a:xfrm>
            <a:off x="6397413" y="1089891"/>
            <a:ext cx="917788" cy="75738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138852-E72A-4907-854E-8543FAB48020}"/>
              </a:ext>
            </a:extLst>
          </p:cNvPr>
          <p:cNvSpPr/>
          <p:nvPr/>
        </p:nvSpPr>
        <p:spPr>
          <a:xfrm>
            <a:off x="6397413" y="3429000"/>
            <a:ext cx="917788" cy="75738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C74C2A-D9FF-41D1-842B-4894532816D9}"/>
              </a:ext>
            </a:extLst>
          </p:cNvPr>
          <p:cNvSpPr/>
          <p:nvPr/>
        </p:nvSpPr>
        <p:spPr>
          <a:xfrm>
            <a:off x="6397412" y="5518727"/>
            <a:ext cx="917788" cy="75738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173038"/>
            <a:ext cx="3629890" cy="55879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000" dirty="0"/>
              <a:t>Efficiency is Money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8206-2BD5-4E99-9315-71A93C1E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0825" y="0"/>
            <a:ext cx="5493175" cy="6858000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3D6E5D-9A1F-4417-B556-AE37640F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5163"/>
            <a:ext cx="3823855" cy="5865091"/>
          </a:xfrm>
        </p:spPr>
        <p:txBody>
          <a:bodyPr>
            <a:normAutofit/>
          </a:bodyPr>
          <a:lstStyle/>
          <a:p>
            <a:pPr marL="341313" lvl="1" indent="-230188">
              <a:buFont typeface="Arial" panose="020B0604020202020204" pitchFamily="34" charset="0"/>
              <a:buChar char="•"/>
            </a:pPr>
            <a:r>
              <a:rPr lang="en-US" sz="2000" dirty="0"/>
              <a:t>Well known:</a:t>
            </a:r>
          </a:p>
          <a:p>
            <a:pPr marL="341313" lvl="1" indent="-230188">
              <a:buFont typeface="Arial" panose="020B0604020202020204" pitchFamily="34" charset="0"/>
              <a:buChar char="•"/>
            </a:pPr>
            <a:r>
              <a:rPr lang="en-US" sz="2000" dirty="0"/>
              <a:t>SER model improve efficiency of LM estimates at the presence of unknown data spatial autocorrelation</a:t>
            </a:r>
          </a:p>
          <a:p>
            <a:pPr marL="341313" lvl="1" indent="-230188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1313" lvl="1" indent="-230188">
              <a:buFont typeface="Arial" panose="020B0604020202020204" pitchFamily="34" charset="0"/>
              <a:buChar char="•"/>
            </a:pPr>
            <a:r>
              <a:rPr lang="en-US" sz="2000" dirty="0"/>
              <a:t>But it is only treated as a statistical property</a:t>
            </a:r>
          </a:p>
          <a:p>
            <a:pPr marL="341313" lvl="1" indent="-230188">
              <a:buFont typeface="Arial" panose="020B0604020202020204" pitchFamily="34" charset="0"/>
              <a:buChar char="•"/>
            </a:pPr>
            <a:r>
              <a:rPr lang="en-US" sz="2000" dirty="0"/>
              <a:t>Our simulation evidence: Statistical efficiency means more profitable EONR recommendations</a:t>
            </a:r>
          </a:p>
          <a:p>
            <a:pPr marL="341313" lvl="1" indent="-230188">
              <a:buFont typeface="Arial" panose="020B0604020202020204" pitchFamily="34" charset="0"/>
              <a:buChar char="•"/>
            </a:pPr>
            <a:endParaRPr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37FA13-99DF-4C16-BAA1-847F70C6CE4C}"/>
              </a:ext>
            </a:extLst>
          </p:cNvPr>
          <p:cNvSpPr/>
          <p:nvPr/>
        </p:nvSpPr>
        <p:spPr>
          <a:xfrm>
            <a:off x="8442035" y="438729"/>
            <a:ext cx="600363" cy="55879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138852-E72A-4907-854E-8543FAB48020}"/>
              </a:ext>
            </a:extLst>
          </p:cNvPr>
          <p:cNvSpPr/>
          <p:nvPr/>
        </p:nvSpPr>
        <p:spPr>
          <a:xfrm>
            <a:off x="8442034" y="2664691"/>
            <a:ext cx="600363" cy="75738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C74C2A-D9FF-41D1-842B-4894532816D9}"/>
              </a:ext>
            </a:extLst>
          </p:cNvPr>
          <p:cNvSpPr/>
          <p:nvPr/>
        </p:nvSpPr>
        <p:spPr>
          <a:xfrm>
            <a:off x="8442034" y="4936835"/>
            <a:ext cx="600363" cy="89130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96875" lvl="1">
              <a:buFont typeface="Arial" panose="020B0604020202020204" pitchFamily="34" charset="0"/>
              <a:buChar char="•"/>
            </a:pPr>
            <a:r>
              <a:rPr dirty="0"/>
              <a:t>Machine learning</a:t>
            </a:r>
            <a:r>
              <a:rPr lang="en-US" dirty="0"/>
              <a:t> (ML)</a:t>
            </a:r>
            <a:r>
              <a:rPr dirty="0"/>
              <a:t> models perform poor in EONR prediction compared to traditional regression models, despite their better yield prediction.</a:t>
            </a:r>
          </a:p>
          <a:p>
            <a:pPr marL="796925" lvl="2">
              <a:buFont typeface="Arial" panose="020B0604020202020204" pitchFamily="34" charset="0"/>
              <a:buChar char="•"/>
            </a:pPr>
            <a:r>
              <a:rPr lang="en-US" dirty="0"/>
              <a:t>Be cautious when applying ML in EONR recommendations</a:t>
            </a:r>
          </a:p>
          <a:p>
            <a:pPr marL="796925" lvl="2">
              <a:buFont typeface="Arial" panose="020B0604020202020204" pitchFamily="34" charset="0"/>
              <a:buChar char="•"/>
            </a:pPr>
            <a:r>
              <a:rPr dirty="0"/>
              <a:t>What matters more is estimating yield responses, not yield levels.</a:t>
            </a:r>
          </a:p>
          <a:p>
            <a:pPr marL="396875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396875" lvl="1">
              <a:buFont typeface="Arial" panose="020B0604020202020204" pitchFamily="34" charset="0"/>
              <a:buChar char="•"/>
            </a:pPr>
            <a:r>
              <a:rPr dirty="0"/>
              <a:t>SER model can generate the most profitable EONR recommendations for normal-sized fields</a:t>
            </a:r>
            <a:r>
              <a:rPr lang="en-US" dirty="0"/>
              <a:t>.</a:t>
            </a:r>
            <a:endParaRPr dirty="0"/>
          </a:p>
          <a:p>
            <a:pPr marL="396875" lvl="1">
              <a:buFont typeface="Arial" panose="020B0604020202020204" pitchFamily="34" charset="0"/>
              <a:buChar char="•"/>
            </a:pPr>
            <a:r>
              <a:rPr dirty="0"/>
              <a:t>Machine learning models are more useful for small fields.</a:t>
            </a:r>
            <a:endParaRPr lang="en-US" dirty="0"/>
          </a:p>
          <a:p>
            <a:pPr marL="396875" lvl="1">
              <a:buFont typeface="Arial" panose="020B0604020202020204" pitchFamily="34" charset="0"/>
              <a:buChar char="•"/>
            </a:pPr>
            <a:endParaRPr dirty="0"/>
          </a:p>
          <a:p>
            <a:pPr marL="396875" lvl="1">
              <a:buFont typeface="Arial" panose="020B0604020202020204" pitchFamily="34" charset="0"/>
              <a:buChar char="•"/>
            </a:pPr>
            <a:r>
              <a:rPr dirty="0"/>
              <a:t>More actively use SER model </a:t>
            </a:r>
            <a:r>
              <a:rPr lang="en-US" dirty="0"/>
              <a:t>compared </a:t>
            </a:r>
            <a:r>
              <a:rPr dirty="0"/>
              <a:t>to LM in yield response estimation.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600200"/>
            <a:ext cx="8829964" cy="4525963"/>
          </a:xfrm>
        </p:spPr>
        <p:txBody>
          <a:bodyPr/>
          <a:lstStyle/>
          <a:p>
            <a:pPr lvl="1"/>
            <a:r>
              <a:rPr dirty="0"/>
              <a:t>Prediction-oriented Machine Learning (ML) methods </a:t>
            </a:r>
            <a:r>
              <a:rPr lang="en-US" dirty="0"/>
              <a:t>have </a:t>
            </a:r>
            <a:r>
              <a:rPr dirty="0"/>
              <a:t>swept the field of optimal input management in precision agriculture.</a:t>
            </a:r>
          </a:p>
          <a:p>
            <a:pPr lvl="1"/>
            <a:r>
              <a:rPr b="1" dirty="0"/>
              <a:t>Yield</a:t>
            </a:r>
            <a:r>
              <a:rPr dirty="0"/>
              <a:t> prediction is </a:t>
            </a:r>
            <a:r>
              <a:rPr lang="en-US" dirty="0"/>
              <a:t>usually </a:t>
            </a:r>
            <a:r>
              <a:rPr dirty="0"/>
              <a:t>the ultimate goal.</a:t>
            </a:r>
          </a:p>
          <a:p>
            <a:pPr lvl="2"/>
            <a:r>
              <a:rPr dirty="0"/>
              <a:t>Big success.</a:t>
            </a:r>
          </a:p>
          <a:p>
            <a:pPr lvl="1"/>
            <a:r>
              <a:rPr dirty="0"/>
              <a:t>But </a:t>
            </a:r>
            <a:r>
              <a:rPr lang="en-US" dirty="0"/>
              <a:t>it is </a:t>
            </a:r>
            <a:r>
              <a:rPr dirty="0"/>
              <a:t>unclear whether good yield prediction translates into farming </a:t>
            </a:r>
            <a:r>
              <a:rPr b="1" dirty="0"/>
              <a:t>profitability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Objective of This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Compare the performance of prediction-oriented ML methods and traditional linear regression approaches in terms of the </a:t>
            </a:r>
            <a:r>
              <a:rPr b="1" dirty="0"/>
              <a:t>profitability</a:t>
            </a:r>
            <a:r>
              <a:rPr dirty="0"/>
              <a:t> of estimated </a:t>
            </a:r>
            <a:r>
              <a:rPr b="1" dirty="0"/>
              <a:t>site-specific nitrogen recommendation</a:t>
            </a:r>
            <a:r>
              <a:rPr dirty="0"/>
              <a:t>.</a:t>
            </a:r>
          </a:p>
          <a:p>
            <a:pPr lvl="2"/>
            <a:r>
              <a:rPr dirty="0"/>
              <a:t>Monte Carlo simulations</a:t>
            </a:r>
          </a:p>
          <a:p>
            <a:pPr lvl="2"/>
            <a:r>
              <a:rPr dirty="0"/>
              <a:t>On-farm precision experimental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351"/>
            <a:ext cx="8229600" cy="7508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Simulation Setting</a:t>
            </a:r>
          </a:p>
        </p:txBody>
      </p:sp>
      <p:pic>
        <p:nvPicPr>
          <p:cNvPr id="3" name="Picture 1" descr="C:/Users/xl278/Dropbox%20(AgEcon%20Miss%20State)/Research/Precision%20Agriculture/On-farm%20Experiment/Traditional_or_ML/GitControlled/Graphs/true_pars_b2.png"/>
          <p:cNvPicPr>
            <a:picLocks noGrp="1" noChangeAspect="1"/>
          </p:cNvPicPr>
          <p:nvPr/>
        </p:nvPicPr>
        <p:blipFill rotWithShape="1">
          <a:blip r:embed="rId2"/>
          <a:srcRect l="6629" r="14457"/>
          <a:stretch/>
        </p:blipFill>
        <p:spPr bwMode="auto">
          <a:xfrm>
            <a:off x="0" y="2803036"/>
            <a:ext cx="3463637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1570" y="3361339"/>
            <a:ext cx="2008909" cy="712194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True field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C6F1A-C091-4175-A850-EC0BA80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6" r="13930"/>
          <a:stretch/>
        </p:blipFill>
        <p:spPr>
          <a:xfrm>
            <a:off x="0" y="846138"/>
            <a:ext cx="3463637" cy="1828800"/>
          </a:xfrm>
          <a:prstGeom prst="rect">
            <a:avLst/>
          </a:prstGeom>
        </p:spPr>
      </p:pic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605958A8-598E-491F-ACD8-574E77D9F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127" y="4439228"/>
            <a:ext cx="3676072" cy="2042262"/>
          </a:xfrm>
          <a:prstGeom prst="rect">
            <a:avLst/>
          </a:prstGeom>
        </p:spPr>
      </p:pic>
      <p:pic>
        <p:nvPicPr>
          <p:cNvPr id="14" name="Picture 13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E88D5D02-8999-4340-AE97-A8594278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207" y="3524828"/>
            <a:ext cx="4389120" cy="1828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9E5930-2F63-4EFE-AAC6-2133649043AF}"/>
              </a:ext>
            </a:extLst>
          </p:cNvPr>
          <p:cNvSpPr txBox="1"/>
          <p:nvPr/>
        </p:nvSpPr>
        <p:spPr>
          <a:xfrm>
            <a:off x="5128952" y="4225933"/>
            <a:ext cx="2008909" cy="712194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Observed yield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2B93F-3848-4D44-BC85-44418EF31BDE}"/>
              </a:ext>
            </a:extLst>
          </p:cNvPr>
          <p:cNvSpPr txBox="1"/>
          <p:nvPr/>
        </p:nvSpPr>
        <p:spPr>
          <a:xfrm>
            <a:off x="879764" y="5172100"/>
            <a:ext cx="2008909" cy="712194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Nitrogen trial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058655-4DF4-4C77-A341-C226BF1AC2C4}"/>
              </a:ext>
            </a:extLst>
          </p:cNvPr>
          <p:cNvSpPr txBox="1"/>
          <p:nvPr/>
        </p:nvSpPr>
        <p:spPr>
          <a:xfrm>
            <a:off x="561569" y="1464613"/>
            <a:ext cx="2008909" cy="712194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Observed field characteristics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4A8FB044-7C4C-4B45-9632-845D7DF1CA7B}"/>
              </a:ext>
            </a:extLst>
          </p:cNvPr>
          <p:cNvSpPr/>
          <p:nvPr/>
        </p:nvSpPr>
        <p:spPr>
          <a:xfrm>
            <a:off x="3684383" y="4133849"/>
            <a:ext cx="535709" cy="896361"/>
          </a:xfrm>
          <a:prstGeom prst="rightArrowCallout">
            <a:avLst>
              <a:gd name="adj1" fmla="val 12635"/>
              <a:gd name="adj2" fmla="val 25000"/>
              <a:gd name="adj3" fmla="val 25000"/>
              <a:gd name="adj4" fmla="val 101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0652894-BF4F-432A-A459-25FB8AEDA5C4}"/>
              </a:ext>
            </a:extLst>
          </p:cNvPr>
          <p:cNvSpPr/>
          <p:nvPr/>
        </p:nvSpPr>
        <p:spPr>
          <a:xfrm>
            <a:off x="5462416" y="2267493"/>
            <a:ext cx="1514701" cy="786290"/>
          </a:xfrm>
          <a:prstGeom prst="flowChartAlternateProcess">
            <a:avLst/>
          </a:prstGeom>
          <a:solidFill>
            <a:schemeClr val="tx2">
              <a:lumMod val="40000"/>
              <a:lumOff val="60000"/>
              <a:alpha val="18000"/>
            </a:schemeClr>
          </a:solidFill>
          <a:ln w="25400">
            <a:solidFill>
              <a:schemeClr val="accent2">
                <a:lumMod val="90000"/>
                <a:lumOff val="10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DA2CE597-832D-46E6-A47E-7DEE5065C06D}"/>
                  </a:ext>
                </a:extLst>
              </p:cNvPr>
              <p:cNvSpPr/>
              <p:nvPr/>
            </p:nvSpPr>
            <p:spPr>
              <a:xfrm>
                <a:off x="6287161" y="1009134"/>
                <a:ext cx="2094807" cy="1010785"/>
              </a:xfrm>
              <a:prstGeom prst="flowChartAlternateProcess">
                <a:avLst/>
              </a:prstGeom>
              <a:solidFill>
                <a:schemeClr val="tx2">
                  <a:lumMod val="40000"/>
                  <a:lumOff val="60000"/>
                  <a:alpha val="18000"/>
                </a:schemeClr>
              </a:solidFill>
              <a:ln w="25400">
                <a:solidFill>
                  <a:schemeClr val="accent2">
                    <a:lumMod val="90000"/>
                    <a:lumOff val="10000"/>
                  </a:schemeClr>
                </a:solidFill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schemeClr val="tx1"/>
                    </a:solidFill>
                  </a:rPr>
                  <a:t>Site-specific yield response 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𝑦𝑖𝑒𝑙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DA2CE597-832D-46E6-A47E-7DEE5065C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161" y="1009134"/>
                <a:ext cx="2094807" cy="1010785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2">
                    <a:lumMod val="90000"/>
                    <a:lumOff val="10000"/>
                  </a:schemeClr>
                </a:solidFill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F7275454-797B-4249-8E56-56BA348F79A7}"/>
              </a:ext>
            </a:extLst>
          </p:cNvPr>
          <p:cNvSpPr/>
          <p:nvPr/>
        </p:nvSpPr>
        <p:spPr>
          <a:xfrm>
            <a:off x="7237643" y="93407"/>
            <a:ext cx="1698507" cy="588049"/>
          </a:xfrm>
          <a:prstGeom prst="flowChartAlternateProcess">
            <a:avLst/>
          </a:prstGeom>
          <a:solidFill>
            <a:schemeClr val="tx2">
              <a:lumMod val="40000"/>
              <a:lumOff val="60000"/>
              <a:alpha val="18000"/>
            </a:schemeClr>
          </a:solidFill>
          <a:ln w="25400">
            <a:solidFill>
              <a:schemeClr val="accent2">
                <a:lumMod val="90000"/>
                <a:lumOff val="10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Performances?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288BE18-0A45-4803-AA38-4F9ADFCBB6EC}"/>
              </a:ext>
            </a:extLst>
          </p:cNvPr>
          <p:cNvSpPr/>
          <p:nvPr/>
        </p:nvSpPr>
        <p:spPr>
          <a:xfrm rot="1662561" flipV="1">
            <a:off x="3447542" y="2088216"/>
            <a:ext cx="1999669" cy="1460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F799BB0-F1EA-48F8-A4D1-A1ED6F21CD29}"/>
              </a:ext>
            </a:extLst>
          </p:cNvPr>
          <p:cNvSpPr/>
          <p:nvPr/>
        </p:nvSpPr>
        <p:spPr>
          <a:xfrm rot="19192340">
            <a:off x="3127019" y="4009948"/>
            <a:ext cx="2749571" cy="18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38C1478-2D33-404B-A512-FD16BC34272A}"/>
              </a:ext>
            </a:extLst>
          </p:cNvPr>
          <p:cNvSpPr/>
          <p:nvPr/>
        </p:nvSpPr>
        <p:spPr>
          <a:xfrm rot="16200000" flipV="1">
            <a:off x="6048718" y="3405985"/>
            <a:ext cx="476884" cy="146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Striped Right 32">
            <a:extLst>
              <a:ext uri="{FF2B5EF4-FFF2-40B4-BE49-F238E27FC236}">
                <a16:creationId xmlns:a16="http://schemas.microsoft.com/office/drawing/2014/main" id="{63CC6FA1-ECA1-4BC2-ADEC-BFE007B2D394}"/>
              </a:ext>
            </a:extLst>
          </p:cNvPr>
          <p:cNvSpPr/>
          <p:nvPr/>
        </p:nvSpPr>
        <p:spPr>
          <a:xfrm rot="16200000">
            <a:off x="6069039" y="1958685"/>
            <a:ext cx="227414" cy="20882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E24092A4-8446-4970-9092-4D8A49738940}"/>
              </a:ext>
            </a:extLst>
          </p:cNvPr>
          <p:cNvSpPr/>
          <p:nvPr/>
        </p:nvSpPr>
        <p:spPr>
          <a:xfrm rot="16200000">
            <a:off x="7116443" y="715296"/>
            <a:ext cx="227414" cy="20882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2" grpId="0"/>
      <p:bldP spid="23" grpId="0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True Yield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Corn yield response to nitrogen (N) fertilizer at each location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sz="2000" dirty="0"/>
                  <a:t> </a:t>
                </a:r>
                <a:endParaRPr lang="en-US" sz="2000" dirty="0"/>
              </a:p>
              <a:p>
                <a:pPr marL="0" lvl="0" indent="0">
                  <a:buNone/>
                </a:pPr>
                <a:r>
                  <a:rPr sz="2000" dirty="0"/>
                  <a:t>- Quadratic-plateau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sz="20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sz="20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sz="20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sz="200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sz="20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sz="20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sz="20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sz="200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sz="200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sz="20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sz="200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sz="200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sSub>
                                        <m:sSubPr>
                                          <m:ctrlPr>
                                            <a:rPr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lang="en-US" sz="2000" dirty="0"/>
                  <a:t>	</a:t>
                </a:r>
                <a:r>
                  <a:rPr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sz="2000" dirty="0"/>
                  <a:t>: yield plateau</a:t>
                </a: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dirty="0"/>
                  <a:t>	</a:t>
                </a:r>
                <a:r>
                  <a:rPr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sz="2000" dirty="0"/>
                  <a:t>: the N rate where yield reaches plateau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>
                <a:blip r:embed="rId2"/>
                <a:stretch>
                  <a:fillRect l="-741" t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CBE423D-34E0-4739-A9C5-090B2C130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50" y="3688770"/>
            <a:ext cx="3886208" cy="29718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Field Characteristics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3964" y="1600200"/>
                <a:ext cx="8691418" cy="452596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dirty="0"/>
                  <a:t>Spatial variability of true parameters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𝜏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dirty="0"/>
                  <a:t>) are generated by Gaussian process</a:t>
                </a:r>
              </a:p>
              <a:p>
                <a:pPr lvl="2"/>
                <a:r>
                  <a:rPr dirty="0"/>
                  <a:t>But producers do not observe them.</a:t>
                </a:r>
              </a:p>
              <a:p>
                <a:pPr lvl="1"/>
                <a:r>
                  <a:rPr dirty="0"/>
                  <a:t>Only observe</a:t>
                </a:r>
                <a:r>
                  <a:rPr lang="en-US" dirty="0"/>
                  <a:t>:</a:t>
                </a:r>
              </a:p>
              <a:p>
                <a:pPr lvl="2"/>
                <a:r>
                  <a:rPr dirty="0"/>
                  <a:t>decomposition of the true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sz="19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19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sz="19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19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sz="1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e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d>
                              <m:dPr>
                                <m:ctrlPr>
                                  <a:rPr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p>
                                </m:sSup>
                                <m:r>
                                  <a:rPr sz="19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p>
                                </m:sSup>
                              </m:e>
                            </m:d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d>
                              <m:dPr>
                                <m:ctrlPr>
                                  <a:rPr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p>
                                </m:sSup>
                                <m:r>
                                  <a:rPr sz="19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p>
                                </m:sSup>
                              </m:e>
                            </m:d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e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d>
                              <m:dPr>
                                <m:ctrlPr>
                                  <a:rPr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p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p>
                                </m:sSup>
                                <m:r>
                                  <a:rPr sz="19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p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p>
                                </m:sSup>
                              </m:e>
                            </m:d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d>
                              <m:dPr>
                                <m:ctrlPr>
                                  <a:rPr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p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p>
                                </m:sSup>
                                <m:r>
                                  <a:rPr sz="19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p>
                                    <m:r>
                                      <a:rPr sz="190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p>
                                </m:sSup>
                              </m:e>
                            </m:d>
                            <m:r>
                              <a:rPr sz="19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sz="1900" dirty="0"/>
              </a:p>
              <a:p>
                <a:pPr marL="1200150" lvl="0" indent="-285750">
                  <a:buFont typeface="Arial" panose="020B0604020202020204" pitchFamily="34" charset="0"/>
                  <a:buChar char="•"/>
                </a:pPr>
                <a:r>
                  <a:rPr sz="2400" dirty="0"/>
                  <a:t>two nuisance covariates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sz="2400" dirty="0"/>
                  <a:t>) that are correlated with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sz="2400" dirty="0"/>
                  <a:t>,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sz="2400" dirty="0"/>
                  <a:t>, and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sz="24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sz="180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sz="180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r>
                        <a:rPr sz="18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sz="180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sz="180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r>
                        <a:rPr sz="18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sz="180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sz="180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r>
                        <a:rPr sz="18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sz="180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sz="180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r>
                        <a:rPr sz="18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sz="180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sz="180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r>
                        <a:rPr sz="18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sz="180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sz="180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964" y="1600200"/>
                <a:ext cx="8691418" cy="4525963"/>
              </a:xfrm>
              <a:blipFill>
                <a:blip r:embed="rId2"/>
                <a:stretch>
                  <a:fillRect t="-1348"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On-Farm Nitrogen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Five (5) nitrogen trial rates</a:t>
            </a:r>
          </a:p>
          <a:p>
            <a:pPr lvl="1"/>
            <a:r>
              <a:t>Latin Square experimental design</a:t>
            </a:r>
          </a:p>
        </p:txBody>
      </p:sp>
      <p:pic>
        <p:nvPicPr>
          <p:cNvPr id="4" name="Picture 3" descr="C:/Users/xl278/Dropbox%20(AgEcon%20Miss%20State)/Research/Precision%20Agriculture/On-farm%20Experiment/Traditional_or_ML/GitControlled/Graphs/Nrate_Latin%20Square%20Fixed_blocked.png">
            <a:extLst>
              <a:ext uri="{FF2B5EF4-FFF2-40B4-BE49-F238E27FC236}">
                <a16:creationId xmlns:a16="http://schemas.microsoft.com/office/drawing/2014/main" id="{E54FB3F0-36D5-43FE-B283-B6715F78122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8850" y="2570162"/>
            <a:ext cx="722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Estimation of yield response functions and site-specific optimal nitrogen rates</a:t>
                </a:r>
              </a:p>
              <a:p>
                <a:pPr lvl="1"/>
                <a:r>
                  <a:rPr dirty="0"/>
                  <a:t>Machine Learning</a:t>
                </a:r>
                <a:r>
                  <a:rPr lang="en-US" dirty="0"/>
                  <a:t> models</a:t>
                </a:r>
                <a:r>
                  <a:rPr dirty="0"/>
                  <a:t>:</a:t>
                </a:r>
              </a:p>
              <a:p>
                <a:pPr lvl="2"/>
                <a:r>
                  <a:rPr dirty="0"/>
                  <a:t>Random Forest (RF)</a:t>
                </a:r>
              </a:p>
              <a:p>
                <a:pPr lvl="2"/>
                <a:r>
                  <a:rPr dirty="0"/>
                  <a:t>Random Forest with best possible data (true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dirty="0"/>
                  <a:t>)(RF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dirty="0"/>
                  <a:t>)</a:t>
                </a:r>
              </a:p>
              <a:p>
                <a:pPr lvl="2"/>
                <a:r>
                  <a:rPr dirty="0"/>
                  <a:t>Boosted Regression Forest (BRF)</a:t>
                </a:r>
              </a:p>
              <a:p>
                <a:pPr lvl="1"/>
                <a:r>
                  <a:rPr dirty="0"/>
                  <a:t>Traditional Regression</a:t>
                </a:r>
                <a:r>
                  <a:rPr lang="en-US" dirty="0"/>
                  <a:t> models</a:t>
                </a:r>
                <a:r>
                  <a:rPr dirty="0"/>
                  <a:t>: </a:t>
                </a:r>
                <a:endParaRPr lang="en-US" dirty="0"/>
              </a:p>
              <a:p>
                <a:pPr lvl="2"/>
                <a:r>
                  <a:rPr dirty="0"/>
                  <a:t>Linear Model OLS (LM) </a:t>
                </a:r>
                <a:endParaRPr lang="en-US" dirty="0"/>
              </a:p>
              <a:p>
                <a:pPr lvl="2"/>
                <a:r>
                  <a:rPr dirty="0"/>
                  <a:t>Spatial Error Model (SER)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Performance Measurements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Yield prediction</a:t>
                </a:r>
                <a:endParaRPr lang="en-US" dirty="0"/>
              </a:p>
              <a:p>
                <a:pPr lvl="2"/>
                <a:r>
                  <a:rPr dirty="0"/>
                  <a:t>Root-mean-square error (RMSE) of </a:t>
                </a:r>
                <a:r>
                  <a:rPr i="1" dirty="0"/>
                  <a:t>out-of-sample</a:t>
                </a:r>
                <a:r>
                  <a:rPr dirty="0"/>
                  <a:t> predicted yield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dirty="0"/>
                  <a:t>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sz="18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sz="1800">
                                <a:latin typeface="Cambria Math" panose="02040503050406030204" pitchFamily="18" charset="0"/>
                              </a:rPr>
                              <m:t>𝑅𝑀𝑆</m:t>
                            </m:r>
                            <m:sSub>
                              <m:sSubPr>
                                <m:ctrlPr>
                                  <a:rPr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sz="18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sz="1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ctrlPr>
                                  <a:rPr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sz="18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sz="1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sz="180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sz="18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sz="1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sz="1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sz="18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sz="180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sz="1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sz="1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e>
                        </m:mr>
                      </m:m>
                    </m:oMath>
                  </m:oMathPara>
                </a14:m>
                <a:endParaRPr sz="18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dirty="0"/>
                  <a:t>Train data: One </a:t>
                </a:r>
                <a:r>
                  <a:rPr lang="en-US" dirty="0"/>
                  <a:t>round of </a:t>
                </a:r>
                <a:r>
                  <a:rPr dirty="0"/>
                  <a:t>simulation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dirty="0"/>
                  <a:t>Test data: Another </a:t>
                </a:r>
                <a:r>
                  <a:rPr lang="en-US" dirty="0"/>
                  <a:t>round of </a:t>
                </a:r>
                <a:r>
                  <a:rPr dirty="0"/>
                  <a:t>simulation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687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Office Theme</vt:lpstr>
      <vt:lpstr>Pitfall of Prediction-oriented Machine Learning Models and Economic Value of Statistical Efficiency in On-farm Precision Experimentation</vt:lpstr>
      <vt:lpstr>Introduction</vt:lpstr>
      <vt:lpstr>Objective of This Study</vt:lpstr>
      <vt:lpstr>Simulation Setting</vt:lpstr>
      <vt:lpstr>True Yield Generation</vt:lpstr>
      <vt:lpstr>Field Characteristics Data</vt:lpstr>
      <vt:lpstr>On-Farm Nitrogen Experiment</vt:lpstr>
      <vt:lpstr>Estimation Models</vt:lpstr>
      <vt:lpstr>Performance Measurements (1)</vt:lpstr>
      <vt:lpstr>Performance Measurements (2)</vt:lpstr>
      <vt:lpstr>Performance Measurements (3)</vt:lpstr>
      <vt:lpstr>Results</vt:lpstr>
      <vt:lpstr>An Example Simulation</vt:lpstr>
      <vt:lpstr>1,000 Simulations</vt:lpstr>
      <vt:lpstr>Illustrative Explanation</vt:lpstr>
      <vt:lpstr>Illustrative Explanation (cont’d)</vt:lpstr>
      <vt:lpstr>Field Sizes</vt:lpstr>
      <vt:lpstr>Efficiency is Money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Pitfall of Prediction-orienterd Machine Learning Models and Economic Value of Statistical Efficiency in On-farm Precision Experimentation</dc:title>
  <dc:creator>Taro Mieno, Xiaofei Li, David S. Bullock</dc:creator>
  <cp:keywords/>
  <cp:lastModifiedBy>Li, Xiaofei</cp:lastModifiedBy>
  <cp:revision>20</cp:revision>
  <dcterms:created xsi:type="dcterms:W3CDTF">2022-02-17T17:46:09Z</dcterms:created>
  <dcterms:modified xsi:type="dcterms:W3CDTF">2022-02-17T18:54:45Z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