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6" r:id="rId2"/>
    <p:sldId id="261" r:id="rId3"/>
    <p:sldId id="258" r:id="rId4"/>
    <p:sldId id="259" r:id="rId5"/>
    <p:sldId id="263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782D2-826E-4DC9-AE53-D5FA0A8B020C}" v="5" dt="2019-06-06T07:06:2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33" autoAdjust="0"/>
  </p:normalViewPr>
  <p:slideViewPr>
    <p:cSldViewPr>
      <p:cViewPr varScale="1">
        <p:scale>
          <a:sx n="143" d="100"/>
          <a:sy n="143" d="100"/>
        </p:scale>
        <p:origin x="214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BD4BAA-0AED-40C4-8257-33F7ED157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36144" cy="2133600"/>
          </a:xfrm>
          <a:solidFill>
            <a:srgbClr val="7030A0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Interpreting Model Coefficients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for Logistic Regression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42A532-8530-4F25-B2CF-163F834308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856" y="3657600"/>
            <a:ext cx="9136144" cy="1752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MSDS 410</a:t>
            </a:r>
          </a:p>
          <a:p>
            <a:r>
              <a:rPr lang="en-US" altLang="en-US" dirty="0"/>
              <a:t>Data Modeling for Supervised Learning</a:t>
            </a:r>
          </a:p>
          <a:p>
            <a:endParaRPr lang="en-US" altLang="en-US" dirty="0"/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Northwestern University </a:t>
            </a:r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School of Professional Studies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582" y="1447800"/>
                <a:ext cx="8229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pi = P(Y=1|X=x)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 …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 ….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   This function is the logistic regression function.  If you plot pi by X, you will have something resembling an S shaped curve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Odds Ratio:  pi/(1-pi)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 …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Logit = log[pi/(1 – pi)] = log of odds ratio</a:t>
                </a:r>
              </a:p>
              <a:p>
                <a:r>
                  <a:rPr lang="en-US" b="1" dirty="0" err="1">
                    <a:solidFill>
                      <a:srgbClr val="00B050"/>
                    </a:solidFill>
                  </a:rPr>
                  <a:t>Logit</a:t>
                </a:r>
                <a:r>
                  <a:rPr lang="en-US" b="1" dirty="0">
                    <a:solidFill>
                      <a:srgbClr val="00B050"/>
                    </a:solidFill>
                  </a:rPr>
                  <a:t> = b0 + b1*X1 + b2*X2 + ….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Betas (b1) = change in the log of odds ratio for every 1 unit change in X, all other X’s constant.</a:t>
                </a:r>
              </a:p>
              <a:p>
                <a:r>
                  <a:rPr lang="en-US" b="1" dirty="0" err="1">
                    <a:solidFill>
                      <a:srgbClr val="00B050"/>
                    </a:solidFill>
                  </a:rPr>
                  <a:t>exp</a:t>
                </a:r>
                <a:r>
                  <a:rPr lang="en-US" b="1" dirty="0">
                    <a:solidFill>
                      <a:srgbClr val="00B050"/>
                    </a:solidFill>
                  </a:rPr>
                  <a:t>(beta) – 1 = percentage change in odds ratio [pi / (1-pi)] for every 1 unit increase in X, holding all other X’s constant.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582" y="1447800"/>
                <a:ext cx="8229600" cy="4800600"/>
              </a:xfrm>
              <a:blipFill>
                <a:blip r:embed="rId2"/>
                <a:stretch>
                  <a:fillRect l="-1259" t="-12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A6D86C1-DBEB-41F2-8B7E-31A2F8548127}"/>
              </a:ext>
            </a:extLst>
          </p:cNvPr>
          <p:cNvSpPr txBox="1">
            <a:spLocks/>
          </p:cNvSpPr>
          <p:nvPr/>
        </p:nvSpPr>
        <p:spPr>
          <a:xfrm>
            <a:off x="-4618" y="-2771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Summary of Key LR Components </a:t>
            </a:r>
          </a:p>
          <a:p>
            <a:r>
              <a:rPr lang="en-US" dirty="0">
                <a:solidFill>
                  <a:schemeClr val="bg1"/>
                </a:solidFill>
              </a:rPr>
              <a:t>and their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6607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 (in:   </a:t>
            </a:r>
            <a:r>
              <a:rPr lang="en-US" dirty="0" err="1"/>
              <a:t>donner_party_lr_data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 (1=female, 2=male)</a:t>
            </a:r>
          </a:p>
          <a:p>
            <a:pPr lvl="1"/>
            <a:r>
              <a:rPr lang="en-US" dirty="0"/>
              <a:t>Survival (1=yes, 0=no)</a:t>
            </a:r>
          </a:p>
          <a:p>
            <a:r>
              <a:rPr lang="en-US" dirty="0"/>
              <a:t>pi = P[y=1] = probability of survival</a:t>
            </a:r>
          </a:p>
          <a:p>
            <a:r>
              <a:rPr lang="en-US" dirty="0"/>
              <a:t>Odds Ratio =  pi / [1 – pi]</a:t>
            </a:r>
          </a:p>
          <a:p>
            <a:r>
              <a:rPr lang="en-US" dirty="0" err="1"/>
              <a:t>Logit</a:t>
            </a:r>
            <a:r>
              <a:rPr lang="en-US" dirty="0"/>
              <a:t> = Log(odds ratio) = Log(pi/(1-pi))</a:t>
            </a:r>
          </a:p>
          <a:p>
            <a:pPr marL="0" indent="0">
              <a:buNone/>
            </a:pPr>
            <a:r>
              <a:rPr lang="en-US" dirty="0"/>
              <a:t>		Logit = b0 + b1*X1 + b2*X2 + …..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21F92-46D0-4FBB-9AE3-C2A9D15BB4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Predicting Donner Party Member Survival</a:t>
            </a:r>
          </a:p>
        </p:txBody>
      </p:sp>
    </p:spTree>
    <p:extLst>
      <p:ext uri="{BB962C8B-B14F-4D97-AF65-F5344CB8AC3E}">
        <p14:creationId xmlns:p14="http://schemas.microsoft.com/office/powerpoint/2010/main" val="15932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82" y="1310936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The model is:   Logit = 1.8183 – 0.0665*(Age)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400" u="sng" dirty="0"/>
              <a:t>Interpretation</a:t>
            </a:r>
            <a:r>
              <a:rPr lang="en-US" sz="3400" dirty="0"/>
              <a:t>:  b1 = -0.0665 is the change in the </a:t>
            </a:r>
            <a:r>
              <a:rPr lang="en-US" sz="3400" dirty="0" err="1"/>
              <a:t>logit</a:t>
            </a:r>
            <a:r>
              <a:rPr lang="en-US" sz="3400" dirty="0"/>
              <a:t> (or the log odds ratio) for a 1 unit change in X1=Age  {holding all other X’s fixed}.    </a:t>
            </a:r>
          </a:p>
          <a:p>
            <a:r>
              <a:rPr lang="en-US" sz="3400" dirty="0"/>
              <a:t>This is not very fulfilling!   It needs more.</a:t>
            </a:r>
          </a:p>
          <a:p>
            <a:r>
              <a:rPr lang="en-US" sz="3400" dirty="0"/>
              <a:t>Typically, analysts compute:  </a:t>
            </a:r>
            <a:r>
              <a:rPr lang="en-US" sz="3400" dirty="0" err="1"/>
              <a:t>exp</a:t>
            </a:r>
            <a:r>
              <a:rPr lang="en-US" sz="3400" dirty="0"/>
              <a:t>(b1) – 1, which is an estimate of the percentage increase in the odds for every 1 unit increase in X1, holding all other variables fixed.</a:t>
            </a:r>
          </a:p>
          <a:p>
            <a:r>
              <a:rPr lang="en-US" sz="3400" dirty="0"/>
              <a:t>If we do this, we get:</a:t>
            </a:r>
          </a:p>
          <a:p>
            <a:pPr marL="0" indent="0" algn="ctr">
              <a:buNone/>
            </a:pPr>
            <a:r>
              <a:rPr lang="en-US" sz="3400" dirty="0"/>
              <a:t> </a:t>
            </a:r>
            <a:r>
              <a:rPr lang="en-US" sz="3400" dirty="0" err="1"/>
              <a:t>exp</a:t>
            </a:r>
            <a:r>
              <a:rPr lang="en-US" sz="3400" dirty="0"/>
              <a:t>(b1) -1 = </a:t>
            </a:r>
            <a:r>
              <a:rPr lang="en-US" sz="3400" dirty="0" err="1"/>
              <a:t>exp</a:t>
            </a:r>
            <a:r>
              <a:rPr lang="en-US" sz="3400" dirty="0"/>
              <a:t>(-0.0665) – 1 = .93566 – 1 = -0.0643</a:t>
            </a:r>
          </a:p>
          <a:p>
            <a:r>
              <a:rPr lang="en-US" sz="3400" u="sng" dirty="0"/>
              <a:t>Interpretation:</a:t>
            </a:r>
            <a:r>
              <a:rPr lang="en-US" sz="3400" dirty="0"/>
              <a:t>   For each additional year of age, we estimate the odds of a member of the Donner Party surviving DECREASES by 6.43%.</a:t>
            </a:r>
          </a:p>
          <a:p>
            <a:r>
              <a:rPr lang="en-US" sz="3400" dirty="0"/>
              <a:t>You can do this for simple LR or multiple LR by isolating the individual coefficients.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E3283-77BD-406B-86EF-48826556DF57}"/>
              </a:ext>
            </a:extLst>
          </p:cNvPr>
          <p:cNvSpPr txBox="1">
            <a:spLocks/>
          </p:cNvSpPr>
          <p:nvPr/>
        </p:nvSpPr>
        <p:spPr>
          <a:xfrm>
            <a:off x="-4618" y="-2771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After fitting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1932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Logit = 3.2304 – 0.0782*(Age) – 1.5973*(gender)</a:t>
            </a:r>
          </a:p>
          <a:p>
            <a:r>
              <a:rPr lang="en-US" dirty="0"/>
              <a:t>If we compute:  exp(b1) – 1 for Age and the same for gender 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Age:  </a:t>
            </a:r>
            <a:r>
              <a:rPr lang="en-US" dirty="0" err="1"/>
              <a:t>exp</a:t>
            </a:r>
            <a:r>
              <a:rPr lang="en-US" dirty="0"/>
              <a:t>(b1) -1  = </a:t>
            </a:r>
            <a:r>
              <a:rPr lang="en-US" dirty="0" err="1"/>
              <a:t>exp</a:t>
            </a:r>
            <a:r>
              <a:rPr lang="en-US" dirty="0"/>
              <a:t>(-0.0782) – 1 </a:t>
            </a:r>
          </a:p>
          <a:p>
            <a:pPr marL="0" indent="0">
              <a:buNone/>
            </a:pPr>
            <a:r>
              <a:rPr lang="en-US" dirty="0"/>
              <a:t>			= .9248 – 1 = -0.0752</a:t>
            </a:r>
          </a:p>
          <a:p>
            <a:pPr marL="0" indent="0">
              <a:buNone/>
            </a:pPr>
            <a:r>
              <a:rPr lang="en-US" dirty="0"/>
              <a:t>Gender:  exp(b2) – 1 = exp(-1.5973) – 1</a:t>
            </a:r>
          </a:p>
          <a:p>
            <a:pPr marL="0" indent="0">
              <a:buNone/>
            </a:pPr>
            <a:r>
              <a:rPr lang="en-US" dirty="0"/>
              <a:t>			= 0.2024 – 1 = -0.7976</a:t>
            </a:r>
          </a:p>
          <a:p>
            <a:r>
              <a:rPr lang="en-US" u="sng" dirty="0"/>
              <a:t>Interpretation:</a:t>
            </a:r>
            <a:r>
              <a:rPr lang="en-US" dirty="0"/>
              <a:t>   For each additional year of age, we estimate the odds of a member of the Donner Party surviving DECREASES by 7.52%.   For a 1 unit change in Gender (female to male), the odds a member of the Donner Party survives Decreases by 79.76%.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81EC32-1B78-490F-AF28-DEF8AB9B1B45}"/>
              </a:ext>
            </a:extLst>
          </p:cNvPr>
          <p:cNvSpPr txBox="1">
            <a:spLocks/>
          </p:cNvSpPr>
          <p:nvPr/>
        </p:nvSpPr>
        <p:spPr>
          <a:xfrm>
            <a:off x="740" y="-8138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Example Continued</a:t>
            </a:r>
          </a:p>
        </p:txBody>
      </p:sp>
    </p:spTree>
    <p:extLst>
      <p:ext uri="{BB962C8B-B14F-4D97-AF65-F5344CB8AC3E}">
        <p14:creationId xmlns:p14="http://schemas.microsoft.com/office/powerpoint/2010/main" val="3804691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449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Arial</vt:lpstr>
      <vt:lpstr>Office Theme</vt:lpstr>
      <vt:lpstr>Interpreting Model Coefficients  for Logistic Regression</vt:lpstr>
      <vt:lpstr>PowerPoint Presentation</vt:lpstr>
      <vt:lpstr>PowerPoint Presentation</vt:lpstr>
      <vt:lpstr>PowerPoint Presentation</vt:lpstr>
      <vt:lpstr>PowerPoint Presentation</vt:lpstr>
    </vt:vector>
  </TitlesOfParts>
  <Company>UW-Whitewater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Sync Session</dc:title>
  <dc:creator>Mickelson, William T</dc:creator>
  <cp:lastModifiedBy>Brandon Moretz</cp:lastModifiedBy>
  <cp:revision>31</cp:revision>
  <dcterms:created xsi:type="dcterms:W3CDTF">2013-02-05T15:35:09Z</dcterms:created>
  <dcterms:modified xsi:type="dcterms:W3CDTF">2019-08-15T19:57:04Z</dcterms:modified>
</cp:coreProperties>
</file>