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105" d="100"/>
          <a:sy n="105" d="100"/>
        </p:scale>
        <p:origin x="138" y="17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265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361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978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129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23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051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092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13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534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301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7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625112"/>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0" r:id="rId6"/>
    <p:sldLayoutId id="2147483881" r:id="rId7"/>
    <p:sldLayoutId id="2147483880" r:id="rId8"/>
    <p:sldLayoutId id="2147483879" r:id="rId9"/>
    <p:sldLayoutId id="2147483878" r:id="rId10"/>
    <p:sldLayoutId id="2147483871"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CDA877-431A-4B35-A331-C6EC711F909E}"/>
              </a:ext>
            </a:extLst>
          </p:cNvPr>
          <p:cNvSpPr>
            <a:spLocks noGrp="1"/>
          </p:cNvSpPr>
          <p:nvPr>
            <p:ph type="ctrTitle"/>
          </p:nvPr>
        </p:nvSpPr>
        <p:spPr>
          <a:xfrm>
            <a:off x="484814" y="640080"/>
            <a:ext cx="3659246" cy="2850319"/>
          </a:xfrm>
        </p:spPr>
        <p:txBody>
          <a:bodyPr>
            <a:normAutofit/>
          </a:bodyPr>
          <a:lstStyle/>
          <a:p>
            <a:r>
              <a:rPr lang="en-US" sz="5400" dirty="0">
                <a:solidFill>
                  <a:srgbClr val="FFFFFF"/>
                </a:solidFill>
              </a:rPr>
              <a:t>AIMES Housing Survey</a:t>
            </a:r>
          </a:p>
        </p:txBody>
      </p:sp>
      <p:sp>
        <p:nvSpPr>
          <p:cNvPr id="3" name="Subtitle 2">
            <a:extLst>
              <a:ext uri="{FF2B5EF4-FFF2-40B4-BE49-F238E27FC236}">
                <a16:creationId xmlns:a16="http://schemas.microsoft.com/office/drawing/2014/main" id="{3FA9A587-9370-40E9-B82C-C62BF03F536F}"/>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MSDS 411 – Unsupervised Learning</a:t>
            </a:r>
          </a:p>
          <a:p>
            <a:r>
              <a:rPr lang="en-US" sz="1800" dirty="0">
                <a:solidFill>
                  <a:srgbClr val="FFFFFF"/>
                </a:solidFill>
              </a:rPr>
              <a:t>Brandon Moretz &amp; Sean Prentis</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699420F-2492-4D3D-932B-AA4763107518}"/>
              </a:ext>
            </a:extLst>
          </p:cNvPr>
          <p:cNvPicPr>
            <a:picLocks noChangeAspect="1"/>
          </p:cNvPicPr>
          <p:nvPr/>
        </p:nvPicPr>
        <p:blipFill rotWithShape="1">
          <a:blip r:embed="rId2"/>
          <a:srcRect l="26448" r="-1" b="-1"/>
          <a:stretch/>
        </p:blipFill>
        <p:spPr>
          <a:xfrm>
            <a:off x="4635095" y="10"/>
            <a:ext cx="7556889" cy="6857990"/>
          </a:xfrm>
          <a:prstGeom prst="rect">
            <a:avLst/>
          </a:prstGeom>
        </p:spPr>
      </p:pic>
    </p:spTree>
    <p:extLst>
      <p:ext uri="{BB962C8B-B14F-4D97-AF65-F5344CB8AC3E}">
        <p14:creationId xmlns:p14="http://schemas.microsoft.com/office/powerpoint/2010/main" val="30646816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662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AFD7F4-AF6F-4FF7-9BBD-15A55DBEE210}"/>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t>Hierarchical Clustering Analysis</a:t>
            </a:r>
          </a:p>
        </p:txBody>
      </p:sp>
      <p:cxnSp>
        <p:nvCxnSpPr>
          <p:cNvPr id="25" name="Straight Connector 2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18C07D6-6892-400E-8070-0685AC5B26D2}"/>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90000"/>
              </a:lnSpc>
            </a:pPr>
            <a:r>
              <a:rPr lang="en-US" dirty="0"/>
              <a:t>Using hierarchal cluster analysis, we can see with six clusters that the home attributes fall into similar groupings that we saw with both principal components and t-SNE.</a:t>
            </a:r>
            <a:endParaRPr lang="en-US"/>
          </a:p>
          <a:p>
            <a:pPr>
              <a:lnSpc>
                <a:spcPct val="90000"/>
              </a:lnSpc>
            </a:pPr>
            <a:r>
              <a:rPr lang="en-US" dirty="0"/>
              <a:t>There are clear similarities in variables with cosmetic, temporal, lot/land and size specifications.</a:t>
            </a:r>
            <a:endParaRPr lang="en-US"/>
          </a:p>
        </p:txBody>
      </p:sp>
      <p:pic>
        <p:nvPicPr>
          <p:cNvPr id="12" name="Content Placeholder 11">
            <a:extLst>
              <a:ext uri="{FF2B5EF4-FFF2-40B4-BE49-F238E27FC236}">
                <a16:creationId xmlns:a16="http://schemas.microsoft.com/office/drawing/2014/main" id="{DADC4134-84E0-4D2D-AFBC-782FFB653C58}"/>
              </a:ext>
            </a:extLst>
          </p:cNvPr>
          <p:cNvPicPr>
            <a:picLocks noGrp="1" noChangeAspect="1"/>
          </p:cNvPicPr>
          <p:nvPr>
            <p:ph idx="1"/>
          </p:nvPr>
        </p:nvPicPr>
        <p:blipFill>
          <a:blip r:embed="rId2"/>
          <a:stretch>
            <a:fillRect/>
          </a:stretch>
        </p:blipFill>
        <p:spPr>
          <a:xfrm>
            <a:off x="5352138" y="640080"/>
            <a:ext cx="5577840" cy="5577840"/>
          </a:xfrm>
          <a:prstGeom prst="rect">
            <a:avLst/>
          </a:prstGeom>
        </p:spPr>
      </p:pic>
    </p:spTree>
    <p:extLst>
      <p:ext uri="{BB962C8B-B14F-4D97-AF65-F5344CB8AC3E}">
        <p14:creationId xmlns:p14="http://schemas.microsoft.com/office/powerpoint/2010/main" val="305670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5465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F5ECC2-D7E6-49FE-94F7-8042ABD82CFF}"/>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2800"/>
              <a:t>Multidimensional Scaling</a:t>
            </a:r>
          </a:p>
        </p:txBody>
      </p:sp>
      <p:cxnSp>
        <p:nvCxnSpPr>
          <p:cNvPr id="62" name="Straight Connector 6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 Placeholder 40">
            <a:extLst>
              <a:ext uri="{FF2B5EF4-FFF2-40B4-BE49-F238E27FC236}">
                <a16:creationId xmlns:a16="http://schemas.microsoft.com/office/drawing/2014/main" id="{C0691D7F-82F2-4AD3-9D58-44087D167CC7}"/>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Using multidimensional scaling, we see relatively clear lines of distinction between homes that fall into a given value grouping. There are some outliers, however, this is the most distinct and unambiguous separation we have seen in the home value categories.</a:t>
            </a:r>
            <a:endParaRPr lang="en-US"/>
          </a:p>
        </p:txBody>
      </p:sp>
      <p:pic>
        <p:nvPicPr>
          <p:cNvPr id="49" name="Content Placeholder 48">
            <a:extLst>
              <a:ext uri="{FF2B5EF4-FFF2-40B4-BE49-F238E27FC236}">
                <a16:creationId xmlns:a16="http://schemas.microsoft.com/office/drawing/2014/main" id="{9CEDBF8D-CD3A-4869-8F63-E09BA33DB228}"/>
              </a:ext>
            </a:extLst>
          </p:cNvPr>
          <p:cNvPicPr>
            <a:picLocks noGrp="1" noChangeAspect="1"/>
          </p:cNvPicPr>
          <p:nvPr>
            <p:ph idx="1"/>
          </p:nvPr>
        </p:nvPicPr>
        <p:blipFill>
          <a:blip r:embed="rId2"/>
          <a:stretch>
            <a:fillRect/>
          </a:stretch>
        </p:blipFill>
        <p:spPr>
          <a:xfrm>
            <a:off x="5007440" y="640080"/>
            <a:ext cx="6267236" cy="5577840"/>
          </a:xfrm>
          <a:prstGeom prst="rect">
            <a:avLst/>
          </a:prstGeom>
        </p:spPr>
      </p:pic>
    </p:spTree>
    <p:extLst>
      <p:ext uri="{BB962C8B-B14F-4D97-AF65-F5344CB8AC3E}">
        <p14:creationId xmlns:p14="http://schemas.microsoft.com/office/powerpoint/2010/main" val="261303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ECC2-D7E6-49FE-94F7-8042ABD82CFF}"/>
              </a:ext>
            </a:extLst>
          </p:cNvPr>
          <p:cNvSpPr>
            <a:spLocks noGrp="1"/>
          </p:cNvSpPr>
          <p:nvPr>
            <p:ph type="title"/>
          </p:nvPr>
        </p:nvSpPr>
        <p:spPr>
          <a:xfrm>
            <a:off x="603504" y="777241"/>
            <a:ext cx="3557529" cy="2103118"/>
          </a:xfrm>
        </p:spPr>
        <p:txBody>
          <a:bodyPr vert="horz" lIns="91440" tIns="45720" rIns="91440" bIns="45720" rtlCol="0" anchor="b">
            <a:normAutofit/>
          </a:bodyPr>
          <a:lstStyle/>
          <a:p>
            <a:r>
              <a:rPr lang="en-US" sz="3200" dirty="0"/>
              <a:t>Multidimensional</a:t>
            </a:r>
            <a:r>
              <a:rPr lang="en-US" sz="4800" dirty="0"/>
              <a:t> Scaling, Continued.</a:t>
            </a:r>
          </a:p>
        </p:txBody>
      </p:sp>
      <p:sp>
        <p:nvSpPr>
          <p:cNvPr id="41" name="Text Placeholder 40">
            <a:extLst>
              <a:ext uri="{FF2B5EF4-FFF2-40B4-BE49-F238E27FC236}">
                <a16:creationId xmlns:a16="http://schemas.microsoft.com/office/drawing/2014/main" id="{C0691D7F-82F2-4AD3-9D58-44087D167CC7}"/>
              </a:ext>
            </a:extLst>
          </p:cNvPr>
          <p:cNvSpPr>
            <a:spLocks noGrp="1"/>
          </p:cNvSpPr>
          <p:nvPr>
            <p:ph type="body" sz="half" idx="2"/>
          </p:nvPr>
        </p:nvSpPr>
        <p:spPr/>
        <p:txBody>
          <a:bodyPr>
            <a:normAutofit lnSpcReduction="10000"/>
          </a:bodyPr>
          <a:lstStyle/>
          <a:p>
            <a:r>
              <a:rPr lang="en-US" dirty="0"/>
              <a:t>Applying the same technique to the quality groups, we continue to see visible lines of clustering, however, they are far less distinct and obvious than with the value group we saw previously.</a:t>
            </a:r>
          </a:p>
          <a:p>
            <a:r>
              <a:rPr lang="en-US" dirty="0"/>
              <a:t>The quality group is quite persistent in the middle range of homes, in the 4-8 range.</a:t>
            </a:r>
          </a:p>
        </p:txBody>
      </p:sp>
      <p:pic>
        <p:nvPicPr>
          <p:cNvPr id="5" name="Content Placeholder 4">
            <a:extLst>
              <a:ext uri="{FF2B5EF4-FFF2-40B4-BE49-F238E27FC236}">
                <a16:creationId xmlns:a16="http://schemas.microsoft.com/office/drawing/2014/main" id="{A6173CCF-1C5B-4BCF-A7E3-3E9BC92EF554}"/>
              </a:ext>
            </a:extLst>
          </p:cNvPr>
          <p:cNvPicPr>
            <a:picLocks noGrp="1" noChangeAspect="1"/>
          </p:cNvPicPr>
          <p:nvPr>
            <p:ph idx="1"/>
          </p:nvPr>
        </p:nvPicPr>
        <p:blipFill>
          <a:blip r:embed="rId2"/>
          <a:stretch>
            <a:fillRect/>
          </a:stretch>
        </p:blipFill>
        <p:spPr>
          <a:xfrm>
            <a:off x="4811766" y="246888"/>
            <a:ext cx="7057145" cy="6278562"/>
          </a:xfrm>
          <a:prstGeom prst="rect">
            <a:avLst/>
          </a:prstGeom>
        </p:spPr>
      </p:pic>
    </p:spTree>
    <p:extLst>
      <p:ext uri="{BB962C8B-B14F-4D97-AF65-F5344CB8AC3E}">
        <p14:creationId xmlns:p14="http://schemas.microsoft.com/office/powerpoint/2010/main" val="208197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67C5D40-279C-457C-A8A2-BA75705B8404}"/>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Conclusions &amp; Further Analysis</a:t>
            </a:r>
          </a:p>
        </p:txBody>
      </p:sp>
      <p:sp>
        <p:nvSpPr>
          <p:cNvPr id="6" name="Content Placeholder 5">
            <a:extLst>
              <a:ext uri="{FF2B5EF4-FFF2-40B4-BE49-F238E27FC236}">
                <a16:creationId xmlns:a16="http://schemas.microsoft.com/office/drawing/2014/main" id="{B0D68BE4-C3D7-49E8-B7CF-6EF42D6F9D18}"/>
              </a:ext>
            </a:extLst>
          </p:cNvPr>
          <p:cNvSpPr>
            <a:spLocks noGrp="1"/>
          </p:cNvSpPr>
          <p:nvPr>
            <p:ph idx="1"/>
          </p:nvPr>
        </p:nvSpPr>
        <p:spPr>
          <a:xfrm>
            <a:off x="5231958" y="605896"/>
            <a:ext cx="5923721" cy="5646208"/>
          </a:xfrm>
        </p:spPr>
        <p:txBody>
          <a:bodyPr anchor="ctr">
            <a:normAutofit fontScale="85000" lnSpcReduction="20000"/>
          </a:bodyPr>
          <a:lstStyle/>
          <a:p>
            <a:r>
              <a:rPr lang="en-US" sz="1700" dirty="0"/>
              <a:t>We started this analysis with two basic questions:</a:t>
            </a:r>
          </a:p>
          <a:p>
            <a:pPr marL="457200" indent="-457200">
              <a:buFont typeface="+mj-lt"/>
              <a:buAutoNum type="arabicPeriod"/>
            </a:pPr>
            <a:r>
              <a:rPr lang="en-US" sz="1700" dirty="0"/>
              <a:t>What are the characteristics of these homes that have the most distinguishing characteristics? </a:t>
            </a:r>
          </a:p>
          <a:p>
            <a:pPr marL="457200" indent="-457200">
              <a:buFont typeface="+mj-lt"/>
              <a:buAutoNum type="arabicPeriod"/>
            </a:pPr>
            <a:r>
              <a:rPr lang="en-US" sz="1700" dirty="0"/>
              <a:t>How can we form a concise set of descriptors that accurately reflects the variation in the homes, minimizing the number of individual variables?</a:t>
            </a:r>
          </a:p>
          <a:p>
            <a:r>
              <a:rPr lang="en-US" sz="2400" dirty="0"/>
              <a:t>We saw several techniques that visualized both the clustering behavior of the individual attributes based upon the underlying attribute type of the variable, such as temporal, cosmetic, lot/area and size. </a:t>
            </a:r>
          </a:p>
          <a:p>
            <a:r>
              <a:rPr lang="en-US" sz="2400" dirty="0"/>
              <a:t>We also observed the clustering of homes that have similar value and quality metrics. The value attribute was more pronounced, especially in t-SNE and MDS. However, the quality metric was quite persistent in its clustering behavior.</a:t>
            </a:r>
          </a:p>
          <a:p>
            <a:r>
              <a:rPr lang="en-US" sz="2400" i="1" dirty="0"/>
              <a:t>Can we use this information to simplify further analysis and categorization?</a:t>
            </a:r>
          </a:p>
        </p:txBody>
      </p:sp>
    </p:spTree>
    <p:extLst>
      <p:ext uri="{BB962C8B-B14F-4D97-AF65-F5344CB8AC3E}">
        <p14:creationId xmlns:p14="http://schemas.microsoft.com/office/powerpoint/2010/main" val="122177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7A5A6-E666-47FB-B77C-4DBBB70FAC74}"/>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800">
                <a:solidFill>
                  <a:schemeClr val="tx1">
                    <a:lumMod val="75000"/>
                    <a:lumOff val="25000"/>
                  </a:schemeClr>
                </a:solidFill>
              </a:rPr>
              <a:t>Predicting Value</a:t>
            </a:r>
          </a:p>
        </p:txBody>
      </p:sp>
      <p:pic>
        <p:nvPicPr>
          <p:cNvPr id="14" name="Content Placeholder 13">
            <a:extLst>
              <a:ext uri="{FF2B5EF4-FFF2-40B4-BE49-F238E27FC236}">
                <a16:creationId xmlns:a16="http://schemas.microsoft.com/office/drawing/2014/main" id="{7BC2E1B5-05BD-482B-A064-AA62B3570D29}"/>
              </a:ext>
            </a:extLst>
          </p:cNvPr>
          <p:cNvPicPr>
            <a:picLocks noGrp="1" noChangeAspect="1"/>
          </p:cNvPicPr>
          <p:nvPr>
            <p:ph idx="1"/>
          </p:nvPr>
        </p:nvPicPr>
        <p:blipFill>
          <a:blip r:embed="rId2"/>
          <a:stretch>
            <a:fillRect/>
          </a:stretch>
        </p:blipFill>
        <p:spPr>
          <a:xfrm>
            <a:off x="312234" y="128018"/>
            <a:ext cx="7093068" cy="6170970"/>
          </a:xfrm>
          <a:prstGeom prst="rect">
            <a:avLst/>
          </a:prstGeom>
        </p:spPr>
      </p:pic>
      <p:cxnSp>
        <p:nvCxnSpPr>
          <p:cNvPr id="33" name="Straight Connector 32">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5C70AD7-F821-4855-9C73-28B7749C75BE}"/>
              </a:ext>
            </a:extLst>
          </p:cNvPr>
          <p:cNvSpPr>
            <a:spLocks noGrp="1"/>
          </p:cNvSpPr>
          <p:nvPr>
            <p:ph type="body" sz="half" idx="2"/>
          </p:nvPr>
        </p:nvSpPr>
        <p:spPr>
          <a:xfrm>
            <a:off x="7859485" y="2407436"/>
            <a:ext cx="3690257" cy="3461658"/>
          </a:xfrm>
        </p:spPr>
        <p:txBody>
          <a:bodyPr vert="horz" lIns="0" tIns="45720" rIns="0" bIns="45720" rtlCol="0">
            <a:normAutofit/>
          </a:bodyPr>
          <a:lstStyle/>
          <a:p>
            <a:pPr>
              <a:lnSpc>
                <a:spcPct val="90000"/>
              </a:lnSpc>
            </a:pPr>
            <a:r>
              <a:rPr lang="en-US" sz="1500">
                <a:solidFill>
                  <a:schemeClr val="tx1">
                    <a:lumMod val="75000"/>
                    <a:lumOff val="25000"/>
                  </a:schemeClr>
                </a:solidFill>
              </a:rPr>
              <a:t>We started this analysis by using principal components to reduce the dimensionally of our data set. We noted that using only eight components we could explain over 80% of the variance in our data.</a:t>
            </a:r>
          </a:p>
          <a:p>
            <a:pPr>
              <a:lnSpc>
                <a:spcPct val="90000"/>
              </a:lnSpc>
            </a:pPr>
            <a:r>
              <a:rPr lang="en-US" sz="1500">
                <a:solidFill>
                  <a:schemeClr val="tx1">
                    <a:lumMod val="75000"/>
                    <a:lumOff val="25000"/>
                  </a:schemeClr>
                </a:solidFill>
              </a:rPr>
              <a:t>We used these eight components to derive a simple linear regression model to predict the value of a home based upon these components.</a:t>
            </a:r>
          </a:p>
          <a:p>
            <a:pPr>
              <a:lnSpc>
                <a:spcPct val="90000"/>
              </a:lnSpc>
            </a:pPr>
            <a:r>
              <a:rPr lang="en-US" sz="1500">
                <a:solidFill>
                  <a:schemeClr val="tx1">
                    <a:lumMod val="75000"/>
                    <a:lumOff val="25000"/>
                  </a:schemeClr>
                </a:solidFill>
              </a:rPr>
              <a:t>In our test sample (70/30 split), we were over 84% accurate in our predictions using this reduced space, which is quite impressive.</a:t>
            </a:r>
          </a:p>
        </p:txBody>
      </p:sp>
      <p:sp>
        <p:nvSpPr>
          <p:cNvPr id="35" name="Rectangle 34">
            <a:extLst>
              <a:ext uri="{FF2B5EF4-FFF2-40B4-BE49-F238E27FC236}">
                <a16:creationId xmlns:a16="http://schemas.microsoft.com/office/drawing/2014/main" id="{7465E1E6-76DA-46A7-87B0-0A3F9791A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644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FD55A-1B61-4B41-AD77-3B937240509F}"/>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4800">
                <a:solidFill>
                  <a:schemeClr val="tx1">
                    <a:lumMod val="75000"/>
                    <a:lumOff val="25000"/>
                  </a:schemeClr>
                </a:solidFill>
              </a:rPr>
              <a:t>Predicting Quality</a:t>
            </a:r>
          </a:p>
        </p:txBody>
      </p:sp>
      <p:cxnSp>
        <p:nvCxnSpPr>
          <p:cNvPr id="25" name="Straight Connector 1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235AA39-334A-4D3F-982F-496C9E9C6F7A}"/>
              </a:ext>
            </a:extLst>
          </p:cNvPr>
          <p:cNvSpPr>
            <a:spLocks noGrp="1"/>
          </p:cNvSpPr>
          <p:nvPr>
            <p:ph type="body" sz="half" idx="2"/>
          </p:nvPr>
        </p:nvSpPr>
        <p:spPr>
          <a:xfrm>
            <a:off x="642257" y="2407436"/>
            <a:ext cx="3690257" cy="3461658"/>
          </a:xfrm>
        </p:spPr>
        <p:txBody>
          <a:bodyPr vert="horz" lIns="0" tIns="45720" rIns="0" bIns="45720" rtlCol="0">
            <a:normAutofit/>
          </a:bodyPr>
          <a:lstStyle/>
          <a:p>
            <a:pPr>
              <a:lnSpc>
                <a:spcPct val="100000"/>
              </a:lnSpc>
            </a:pPr>
            <a:r>
              <a:rPr lang="en-US">
                <a:solidFill>
                  <a:schemeClr val="tx1">
                    <a:lumMod val="75000"/>
                    <a:lumOff val="25000"/>
                  </a:schemeClr>
                </a:solidFill>
              </a:rPr>
              <a:t>Further, we used the same components to derive a predictive model for the quality attribute.</a:t>
            </a:r>
          </a:p>
          <a:p>
            <a:pPr>
              <a:lnSpc>
                <a:spcPct val="100000"/>
              </a:lnSpc>
            </a:pPr>
            <a:r>
              <a:rPr lang="en-US">
                <a:solidFill>
                  <a:schemeClr val="tx1">
                    <a:lumMod val="75000"/>
                    <a:lumOff val="25000"/>
                  </a:schemeClr>
                </a:solidFill>
              </a:rPr>
              <a:t>As we saw in many of the previous analysis, the separation of quality was not quite as strong as value. Thus, while the model is overall quite successful, we were not able to achieve the level of accuracy seen in the value category.</a:t>
            </a:r>
          </a:p>
        </p:txBody>
      </p:sp>
      <p:sp>
        <p:nvSpPr>
          <p:cNvPr id="21" name="Rectangle 2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10">
            <a:extLst>
              <a:ext uri="{FF2B5EF4-FFF2-40B4-BE49-F238E27FC236}">
                <a16:creationId xmlns:a16="http://schemas.microsoft.com/office/drawing/2014/main" id="{7E51DD39-6557-43F0-BFED-1F71F02EC397}"/>
              </a:ext>
            </a:extLst>
          </p:cNvPr>
          <p:cNvPicPr>
            <a:picLocks noGrp="1" noChangeAspect="1"/>
          </p:cNvPicPr>
          <p:nvPr>
            <p:ph idx="1"/>
          </p:nvPr>
        </p:nvPicPr>
        <p:blipFill>
          <a:blip r:embed="rId2"/>
          <a:stretch>
            <a:fillRect/>
          </a:stretch>
        </p:blipFill>
        <p:spPr>
          <a:xfrm>
            <a:off x="4651529" y="121945"/>
            <a:ext cx="7084458" cy="6156910"/>
          </a:xfrm>
          <a:prstGeom prst="rect">
            <a:avLst/>
          </a:prstGeom>
        </p:spPr>
      </p:pic>
    </p:spTree>
    <p:extLst>
      <p:ext uri="{BB962C8B-B14F-4D97-AF65-F5344CB8AC3E}">
        <p14:creationId xmlns:p14="http://schemas.microsoft.com/office/powerpoint/2010/main" val="170770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8E34-4822-4255-9BF8-5A288CC0DFDF}"/>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6A034C2-DE71-4811-858E-2B0F5D8D4CEE}"/>
              </a:ext>
            </a:extLst>
          </p:cNvPr>
          <p:cNvSpPr>
            <a:spLocks noGrp="1"/>
          </p:cNvSpPr>
          <p:nvPr>
            <p:ph idx="1"/>
          </p:nvPr>
        </p:nvSpPr>
        <p:spPr/>
        <p:txBody>
          <a:bodyPr/>
          <a:lstStyle/>
          <a:p>
            <a:r>
              <a:rPr lang="en-US" dirty="0"/>
              <a:t>The goal of this presentation is to summarize our findings in the AMES Iowa housing data set in order to answer the following questions:</a:t>
            </a:r>
          </a:p>
          <a:p>
            <a:pPr marL="457200" indent="-457200">
              <a:buFont typeface="+mj-lt"/>
              <a:buAutoNum type="arabicPeriod"/>
            </a:pPr>
            <a:r>
              <a:rPr lang="en-US" dirty="0"/>
              <a:t>What are the characteristics of these homes that have the most distinguishing characteristics? </a:t>
            </a:r>
          </a:p>
          <a:p>
            <a:pPr marL="457200" indent="-457200">
              <a:buFont typeface="+mj-lt"/>
              <a:buAutoNum type="arabicPeriod"/>
            </a:pPr>
            <a:r>
              <a:rPr lang="en-US" dirty="0"/>
              <a:t>How can we form a concise set of descriptors that accurately reflects the variation in the homes, minimizing the number of individual variables?</a:t>
            </a:r>
          </a:p>
          <a:p>
            <a:pPr marL="0" indent="0">
              <a:buNone/>
            </a:pPr>
            <a:r>
              <a:rPr lang="en-US" dirty="0"/>
              <a:t>To help answer these questions, we derived two bespoke variables do give a holistic representation of these qualities. They are two categorical variables that define quality and value and will be used extensively throughout this analysis.</a:t>
            </a:r>
          </a:p>
        </p:txBody>
      </p:sp>
    </p:spTree>
    <p:extLst>
      <p:ext uri="{BB962C8B-B14F-4D97-AF65-F5344CB8AC3E}">
        <p14:creationId xmlns:p14="http://schemas.microsoft.com/office/powerpoint/2010/main" val="117619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83A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6A26F6-8C88-4AAF-A4E4-284A82A1FED2}"/>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Variable Correlations</a:t>
            </a:r>
          </a:p>
        </p:txBody>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894A3EB-4EE9-4D31-9697-6B592E7BB346}"/>
              </a:ext>
            </a:extLst>
          </p:cNvPr>
          <p:cNvSpPr>
            <a:spLocks noGrp="1"/>
          </p:cNvSpPr>
          <p:nvPr>
            <p:ph type="body" sz="half" idx="2"/>
          </p:nvPr>
        </p:nvSpPr>
        <p:spPr>
          <a:xfrm>
            <a:off x="571752" y="2799654"/>
            <a:ext cx="3235138" cy="3440270"/>
          </a:xfrm>
        </p:spPr>
        <p:txBody>
          <a:bodyPr vert="horz" lIns="0" tIns="45720" rIns="0" bIns="45720" rtlCol="0">
            <a:normAutofit/>
          </a:bodyPr>
          <a:lstStyle/>
          <a:p>
            <a:pPr>
              <a:lnSpc>
                <a:spcPct val="100000"/>
              </a:lnSpc>
            </a:pPr>
            <a:r>
              <a:rPr lang="en-US" dirty="0"/>
              <a:t>We started our analysis by surveying the numerical variables in the data set by computing the  correlations between them and using a standard correlation plot.</a:t>
            </a:r>
          </a:p>
          <a:p>
            <a:pPr>
              <a:lnSpc>
                <a:spcPct val="100000"/>
              </a:lnSpc>
            </a:pPr>
            <a:r>
              <a:rPr lang="en-US" dirty="0"/>
              <a:t>The dimensionality of this data set adds an additional level of complexity, as the variables here are reflective of only 43% of the variables in the data.</a:t>
            </a:r>
          </a:p>
        </p:txBody>
      </p:sp>
      <p:pic>
        <p:nvPicPr>
          <p:cNvPr id="11" name="Content Placeholder 10">
            <a:extLst>
              <a:ext uri="{FF2B5EF4-FFF2-40B4-BE49-F238E27FC236}">
                <a16:creationId xmlns:a16="http://schemas.microsoft.com/office/drawing/2014/main" id="{7A29E2EB-3993-41DB-BD7B-994A1DBBC8B3}"/>
              </a:ext>
            </a:extLst>
          </p:cNvPr>
          <p:cNvPicPr>
            <a:picLocks noGrp="1" noChangeAspect="1"/>
          </p:cNvPicPr>
          <p:nvPr>
            <p:ph idx="1"/>
          </p:nvPr>
        </p:nvPicPr>
        <p:blipFill>
          <a:blip r:embed="rId2"/>
          <a:stretch>
            <a:fillRect/>
          </a:stretch>
        </p:blipFill>
        <p:spPr>
          <a:xfrm>
            <a:off x="4761097" y="258676"/>
            <a:ext cx="6992024" cy="6142124"/>
          </a:xfrm>
          <a:prstGeom prst="rect">
            <a:avLst/>
          </a:prstGeom>
        </p:spPr>
      </p:pic>
    </p:spTree>
    <p:extLst>
      <p:ext uri="{BB962C8B-B14F-4D97-AF65-F5344CB8AC3E}">
        <p14:creationId xmlns:p14="http://schemas.microsoft.com/office/powerpoint/2010/main" val="381934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B625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2A87D0-28C7-46B0-9EF5-C3BE5567EB9C}"/>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700"/>
              <a:t>Principal Components</a:t>
            </a:r>
            <a:br>
              <a:rPr lang="en-US" sz="3700"/>
            </a:br>
            <a:r>
              <a:rPr lang="en-US" sz="3700"/>
              <a:t>Analysis</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1F44CEA-CE50-494C-AB0F-6C4E554956B7}"/>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90000"/>
              </a:lnSpc>
            </a:pPr>
            <a:r>
              <a:rPr lang="en-US" dirty="0"/>
              <a:t>Due to the high-dimensionality of the data set, we employed a principal component analysis as a dimensionality reduction technique.</a:t>
            </a:r>
            <a:endParaRPr lang="en-US"/>
          </a:p>
          <a:p>
            <a:pPr>
              <a:lnSpc>
                <a:spcPct val="90000"/>
              </a:lnSpc>
            </a:pPr>
            <a:r>
              <a:rPr lang="en-US" dirty="0"/>
              <a:t>We notice a great deal of attribute clustering with the cosmetic attributes (Fireplaces, Masonry Veneer, Garage, Living Area, etc.)</a:t>
            </a:r>
            <a:endParaRPr lang="en-US"/>
          </a:p>
        </p:txBody>
      </p:sp>
      <p:pic>
        <p:nvPicPr>
          <p:cNvPr id="8" name="Content Placeholder 7">
            <a:extLst>
              <a:ext uri="{FF2B5EF4-FFF2-40B4-BE49-F238E27FC236}">
                <a16:creationId xmlns:a16="http://schemas.microsoft.com/office/drawing/2014/main" id="{753CCFDB-CAFF-42F5-BE12-17929402A8F4}"/>
              </a:ext>
            </a:extLst>
          </p:cNvPr>
          <p:cNvPicPr>
            <a:picLocks noGrp="1" noChangeAspect="1"/>
          </p:cNvPicPr>
          <p:nvPr>
            <p:ph idx="1"/>
          </p:nvPr>
        </p:nvPicPr>
        <p:blipFill>
          <a:blip r:embed="rId2"/>
          <a:stretch>
            <a:fillRect/>
          </a:stretch>
        </p:blipFill>
        <p:spPr>
          <a:xfrm>
            <a:off x="5189820" y="640080"/>
            <a:ext cx="5902475" cy="5577840"/>
          </a:xfrm>
          <a:prstGeom prst="rect">
            <a:avLst/>
          </a:prstGeom>
        </p:spPr>
      </p:pic>
    </p:spTree>
    <p:extLst>
      <p:ext uri="{BB962C8B-B14F-4D97-AF65-F5344CB8AC3E}">
        <p14:creationId xmlns:p14="http://schemas.microsoft.com/office/powerpoint/2010/main" val="70277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5109-0134-488A-8148-FDBF3BA2308C}"/>
              </a:ext>
            </a:extLst>
          </p:cNvPr>
          <p:cNvSpPr>
            <a:spLocks noGrp="1"/>
          </p:cNvSpPr>
          <p:nvPr>
            <p:ph type="title"/>
          </p:nvPr>
        </p:nvSpPr>
        <p:spPr/>
        <p:txBody>
          <a:bodyPr/>
          <a:lstStyle/>
          <a:p>
            <a:r>
              <a:rPr lang="en-US" dirty="0"/>
              <a:t>Principal Component</a:t>
            </a:r>
            <a:br>
              <a:rPr lang="en-US" dirty="0"/>
            </a:br>
            <a:r>
              <a:rPr lang="en-US" dirty="0"/>
              <a:t>Analysis, Continued.</a:t>
            </a:r>
          </a:p>
        </p:txBody>
      </p:sp>
      <p:sp>
        <p:nvSpPr>
          <p:cNvPr id="4" name="Text Placeholder 3">
            <a:extLst>
              <a:ext uri="{FF2B5EF4-FFF2-40B4-BE49-F238E27FC236}">
                <a16:creationId xmlns:a16="http://schemas.microsoft.com/office/drawing/2014/main" id="{DEEC0DD0-6341-44E0-8E24-DB7C6C65CD27}"/>
              </a:ext>
            </a:extLst>
          </p:cNvPr>
          <p:cNvSpPr>
            <a:spLocks noGrp="1"/>
          </p:cNvSpPr>
          <p:nvPr>
            <p:ph type="body" sz="half" idx="2"/>
          </p:nvPr>
        </p:nvSpPr>
        <p:spPr/>
        <p:txBody>
          <a:bodyPr>
            <a:normAutofit lnSpcReduction="10000"/>
          </a:bodyPr>
          <a:lstStyle/>
          <a:p>
            <a:r>
              <a:rPr lang="en-US" dirty="0"/>
              <a:t>Above, we see the attribute clustering in a slightly different angle, and color-coded by type (cosmetic, temporal, lot/land, house size, quality).</a:t>
            </a:r>
          </a:p>
          <a:p>
            <a:r>
              <a:rPr lang="en-US" dirty="0"/>
              <a:t>In using these components for further analysis, we set the cut-off at 80% of the explained variance, which is contained within the first 5 components.</a:t>
            </a:r>
          </a:p>
        </p:txBody>
      </p:sp>
      <p:pic>
        <p:nvPicPr>
          <p:cNvPr id="6" name="Content Placeholder 4">
            <a:extLst>
              <a:ext uri="{FF2B5EF4-FFF2-40B4-BE49-F238E27FC236}">
                <a16:creationId xmlns:a16="http://schemas.microsoft.com/office/drawing/2014/main" id="{2A825C74-4124-4747-A85D-D16E9815F827}"/>
              </a:ext>
            </a:extLst>
          </p:cNvPr>
          <p:cNvPicPr>
            <a:picLocks noChangeAspect="1"/>
          </p:cNvPicPr>
          <p:nvPr/>
        </p:nvPicPr>
        <p:blipFill>
          <a:blip r:embed="rId2"/>
          <a:stretch>
            <a:fillRect/>
          </a:stretch>
        </p:blipFill>
        <p:spPr>
          <a:xfrm>
            <a:off x="4984086" y="3429000"/>
            <a:ext cx="6793346" cy="3064505"/>
          </a:xfrm>
          <a:prstGeom prst="rect">
            <a:avLst/>
          </a:prstGeom>
        </p:spPr>
      </p:pic>
      <p:pic>
        <p:nvPicPr>
          <p:cNvPr id="9" name="Content Placeholder 8">
            <a:extLst>
              <a:ext uri="{FF2B5EF4-FFF2-40B4-BE49-F238E27FC236}">
                <a16:creationId xmlns:a16="http://schemas.microsoft.com/office/drawing/2014/main" id="{85D4E870-2C79-4284-9DD4-36D7E6781D57}"/>
              </a:ext>
            </a:extLst>
          </p:cNvPr>
          <p:cNvPicPr>
            <a:picLocks noGrp="1" noChangeAspect="1"/>
          </p:cNvPicPr>
          <p:nvPr>
            <p:ph idx="1"/>
          </p:nvPr>
        </p:nvPicPr>
        <p:blipFill>
          <a:blip r:embed="rId3"/>
          <a:stretch>
            <a:fillRect/>
          </a:stretch>
        </p:blipFill>
        <p:spPr>
          <a:xfrm>
            <a:off x="5084447" y="163711"/>
            <a:ext cx="6773234" cy="3064505"/>
          </a:xfrm>
          <a:prstGeom prst="rect">
            <a:avLst/>
          </a:prstGeom>
        </p:spPr>
      </p:pic>
    </p:spTree>
    <p:extLst>
      <p:ext uri="{BB962C8B-B14F-4D97-AF65-F5344CB8AC3E}">
        <p14:creationId xmlns:p14="http://schemas.microsoft.com/office/powerpoint/2010/main" val="428411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23D5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7A2AB32-F1BC-47B9-AED3-DB14ED6B63DF}"/>
              </a:ext>
            </a:extLst>
          </p:cNvPr>
          <p:cNvSpPr>
            <a:spLocks noGrp="1"/>
          </p:cNvSpPr>
          <p:nvPr>
            <p:ph type="subTitle" idx="1"/>
          </p:nvPr>
        </p:nvSpPr>
        <p:spPr>
          <a:xfrm>
            <a:off x="573852" y="2781153"/>
            <a:ext cx="3157639" cy="826396"/>
          </a:xfrm>
        </p:spPr>
        <p:txBody>
          <a:bodyPr>
            <a:normAutofit/>
          </a:bodyPr>
          <a:lstStyle/>
          <a:p>
            <a:r>
              <a:rPr lang="en-US" sz="1500" dirty="0">
                <a:solidFill>
                  <a:srgbClr val="FFFFFF"/>
                </a:solidFill>
              </a:rPr>
              <a:t>High impact variable distributions</a:t>
            </a:r>
          </a:p>
        </p:txBody>
      </p:sp>
      <p:cxnSp>
        <p:nvCxnSpPr>
          <p:cNvPr id="41" name="Straight Connector 4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B296C74-053F-4620-9DEF-0821515E3AF5}"/>
              </a:ext>
            </a:extLst>
          </p:cNvPr>
          <p:cNvPicPr>
            <a:picLocks noChangeAspect="1"/>
          </p:cNvPicPr>
          <p:nvPr/>
        </p:nvPicPr>
        <p:blipFill>
          <a:blip r:embed="rId2"/>
          <a:stretch>
            <a:fillRect/>
          </a:stretch>
        </p:blipFill>
        <p:spPr>
          <a:xfrm>
            <a:off x="5208945" y="215208"/>
            <a:ext cx="6570591" cy="6176356"/>
          </a:xfrm>
          <a:prstGeom prst="rect">
            <a:avLst/>
          </a:prstGeom>
        </p:spPr>
      </p:pic>
      <p:sp>
        <p:nvSpPr>
          <p:cNvPr id="14" name="TextBox 13">
            <a:extLst>
              <a:ext uri="{FF2B5EF4-FFF2-40B4-BE49-F238E27FC236}">
                <a16:creationId xmlns:a16="http://schemas.microsoft.com/office/drawing/2014/main" id="{2498FADF-55B2-48D0-8BB7-C6ABF81BC91C}"/>
              </a:ext>
            </a:extLst>
          </p:cNvPr>
          <p:cNvSpPr txBox="1"/>
          <p:nvPr/>
        </p:nvSpPr>
        <p:spPr>
          <a:xfrm>
            <a:off x="504032" y="3719750"/>
            <a:ext cx="3227459" cy="2308324"/>
          </a:xfrm>
          <a:prstGeom prst="rect">
            <a:avLst/>
          </a:prstGeom>
          <a:noFill/>
        </p:spPr>
        <p:txBody>
          <a:bodyPr wrap="square" rtlCol="0">
            <a:spAutoFit/>
          </a:bodyPr>
          <a:lstStyle/>
          <a:p>
            <a:r>
              <a:rPr lang="en-US" dirty="0">
                <a:solidFill>
                  <a:schemeClr val="bg1"/>
                </a:solidFill>
              </a:rPr>
              <a:t>These variables are orthogonal in the principal component space. Combined, they span most of the area in the reduced space, so they exhibit a great deal of explained variance in the data set.</a:t>
            </a:r>
          </a:p>
        </p:txBody>
      </p:sp>
    </p:spTree>
    <p:extLst>
      <p:ext uri="{BB962C8B-B14F-4D97-AF65-F5344CB8AC3E}">
        <p14:creationId xmlns:p14="http://schemas.microsoft.com/office/powerpoint/2010/main" val="76344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3429E-442F-42C7-B3FC-F297C522864A}"/>
              </a:ext>
            </a:extLst>
          </p:cNvPr>
          <p:cNvSpPr>
            <a:spLocks noGrp="1"/>
          </p:cNvSpPr>
          <p:nvPr>
            <p:ph type="title"/>
          </p:nvPr>
        </p:nvSpPr>
        <p:spPr>
          <a:xfrm>
            <a:off x="332572" y="5120639"/>
            <a:ext cx="7794602" cy="1280161"/>
          </a:xfrm>
        </p:spPr>
        <p:txBody>
          <a:bodyPr vert="horz" lIns="91440" tIns="45720" rIns="91440" bIns="45720" rtlCol="0" anchor="ctr">
            <a:normAutofit fontScale="90000"/>
          </a:bodyPr>
          <a:lstStyle/>
          <a:p>
            <a:pPr algn="r"/>
            <a:r>
              <a:rPr lang="en-US" sz="4800" dirty="0">
                <a:solidFill>
                  <a:srgbClr val="FFFFFF"/>
                </a:solidFill>
              </a:rPr>
              <a:t>Clusters of homes by value and quality attributes.</a:t>
            </a:r>
          </a:p>
        </p:txBody>
      </p:sp>
      <p:pic>
        <p:nvPicPr>
          <p:cNvPr id="6" name="Content Placeholder 5">
            <a:extLst>
              <a:ext uri="{FF2B5EF4-FFF2-40B4-BE49-F238E27FC236}">
                <a16:creationId xmlns:a16="http://schemas.microsoft.com/office/drawing/2014/main" id="{DE49955A-A865-4C41-913E-E40DF24B28A3}"/>
              </a:ext>
            </a:extLst>
          </p:cNvPr>
          <p:cNvPicPr>
            <a:picLocks noGrp="1" noChangeAspect="1"/>
          </p:cNvPicPr>
          <p:nvPr>
            <p:ph sz="half" idx="2"/>
          </p:nvPr>
        </p:nvPicPr>
        <p:blipFill>
          <a:blip r:embed="rId2"/>
          <a:stretch>
            <a:fillRect/>
          </a:stretch>
        </p:blipFill>
        <p:spPr>
          <a:xfrm>
            <a:off x="332572" y="342235"/>
            <a:ext cx="5828992" cy="3890851"/>
          </a:xfrm>
          <a:prstGeom prst="rect">
            <a:avLst/>
          </a:prstGeom>
        </p:spPr>
      </p:pic>
      <p:pic>
        <p:nvPicPr>
          <p:cNvPr id="5" name="Content Placeholder 4">
            <a:extLst>
              <a:ext uri="{FF2B5EF4-FFF2-40B4-BE49-F238E27FC236}">
                <a16:creationId xmlns:a16="http://schemas.microsoft.com/office/drawing/2014/main" id="{6ABB6F61-D421-4120-99E5-5381F6B1E381}"/>
              </a:ext>
            </a:extLst>
          </p:cNvPr>
          <p:cNvPicPr>
            <a:picLocks noGrp="1" noChangeAspect="1"/>
          </p:cNvPicPr>
          <p:nvPr>
            <p:ph sz="half" idx="1"/>
          </p:nvPr>
        </p:nvPicPr>
        <p:blipFill>
          <a:blip r:embed="rId3"/>
          <a:stretch>
            <a:fillRect/>
          </a:stretch>
        </p:blipFill>
        <p:spPr>
          <a:xfrm>
            <a:off x="6234836" y="338066"/>
            <a:ext cx="5624592" cy="3895029"/>
          </a:xfrm>
          <a:prstGeom prst="rect">
            <a:avLst/>
          </a:prstGeom>
        </p:spPr>
      </p:pic>
      <p:cxnSp>
        <p:nvCxnSpPr>
          <p:cNvPr id="19" name="Straight Connector 1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9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0345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326429-3E7F-4F91-B1BD-2D84B430897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t-SNE Analysis</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30EA861-B6E7-46D8-80E2-2B9D2E88B031}"/>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Using t-SNE analysis, we can see clear separation of attributes into similar clusters. In our principal component analysis, we observed similar clustering by attribute categories. Here we see more disperse groupings, however, the similarities in the attributes remains strong.</a:t>
            </a:r>
          </a:p>
        </p:txBody>
      </p:sp>
      <p:pic>
        <p:nvPicPr>
          <p:cNvPr id="8" name="Content Placeholder 7">
            <a:extLst>
              <a:ext uri="{FF2B5EF4-FFF2-40B4-BE49-F238E27FC236}">
                <a16:creationId xmlns:a16="http://schemas.microsoft.com/office/drawing/2014/main" id="{36B0FB55-F359-43A4-B5D0-C0D9D793CDBC}"/>
              </a:ext>
            </a:extLst>
          </p:cNvPr>
          <p:cNvPicPr>
            <a:picLocks noGrp="1" noChangeAspect="1"/>
          </p:cNvPicPr>
          <p:nvPr>
            <p:ph idx="1"/>
          </p:nvPr>
        </p:nvPicPr>
        <p:blipFill>
          <a:blip r:embed="rId2"/>
          <a:stretch>
            <a:fillRect/>
          </a:stretch>
        </p:blipFill>
        <p:spPr>
          <a:xfrm>
            <a:off x="5029845" y="334534"/>
            <a:ext cx="6204444" cy="6188932"/>
          </a:xfrm>
          <a:prstGeom prst="rect">
            <a:avLst/>
          </a:prstGeom>
        </p:spPr>
      </p:pic>
    </p:spTree>
    <p:extLst>
      <p:ext uri="{BB962C8B-B14F-4D97-AF65-F5344CB8AC3E}">
        <p14:creationId xmlns:p14="http://schemas.microsoft.com/office/powerpoint/2010/main" val="60325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7282C2-6FF8-4B9E-A3A0-F1E4BFB83CBE}"/>
              </a:ext>
            </a:extLst>
          </p:cNvPr>
          <p:cNvSpPr>
            <a:spLocks noGrp="1"/>
          </p:cNvSpPr>
          <p:nvPr>
            <p:ph type="title"/>
          </p:nvPr>
        </p:nvSpPr>
        <p:spPr>
          <a:xfrm>
            <a:off x="643467" y="516835"/>
            <a:ext cx="2994815" cy="1666501"/>
          </a:xfrm>
        </p:spPr>
        <p:txBody>
          <a:bodyPr vert="horz" lIns="91440" tIns="45720" rIns="91440" bIns="45720" rtlCol="0" anchor="b">
            <a:normAutofit fontScale="90000"/>
          </a:bodyPr>
          <a:lstStyle/>
          <a:p>
            <a:r>
              <a:rPr lang="en-US" sz="4000" dirty="0">
                <a:solidFill>
                  <a:schemeClr val="tx1"/>
                </a:solidFill>
              </a:rPr>
              <a:t>t-SNE Analysis, Continued.</a:t>
            </a:r>
          </a:p>
        </p:txBody>
      </p:sp>
      <p:cxnSp>
        <p:nvCxnSpPr>
          <p:cNvPr id="22" name="Straight Connector 2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72E86242-46AD-40BF-B0D9-8354177E3626}"/>
              </a:ext>
            </a:extLst>
          </p:cNvPr>
          <p:cNvSpPr>
            <a:spLocks noGrp="1"/>
          </p:cNvSpPr>
          <p:nvPr>
            <p:ph sz="half" idx="2"/>
          </p:nvPr>
        </p:nvSpPr>
        <p:spPr>
          <a:xfrm>
            <a:off x="643467" y="2546224"/>
            <a:ext cx="2994815" cy="3342747"/>
          </a:xfrm>
        </p:spPr>
        <p:txBody>
          <a:bodyPr vert="horz" lIns="0" tIns="45720" rIns="0" bIns="45720" rtlCol="0">
            <a:normAutofit lnSpcReduction="10000"/>
          </a:bodyPr>
          <a:lstStyle/>
          <a:p>
            <a:pPr>
              <a:lnSpc>
                <a:spcPct val="100000"/>
              </a:lnSpc>
            </a:pPr>
            <a:r>
              <a:rPr lang="en-US" sz="1800" dirty="0">
                <a:solidFill>
                  <a:schemeClr val="tx1"/>
                </a:solidFill>
              </a:rPr>
              <a:t>Continuing our t-SNE analysis, the homes exhibit some clustering characteristics when looking at the quality and value attributes. Homes with similar quality and value can be found in distinct areas of the plots, indicating there are similarities in homes with similar quality and value characteristics.</a:t>
            </a:r>
          </a:p>
        </p:txBody>
      </p:sp>
      <p:pic>
        <p:nvPicPr>
          <p:cNvPr id="9" name="Content Placeholder 8">
            <a:extLst>
              <a:ext uri="{FF2B5EF4-FFF2-40B4-BE49-F238E27FC236}">
                <a16:creationId xmlns:a16="http://schemas.microsoft.com/office/drawing/2014/main" id="{0A8CD563-B757-4014-8704-3D18BEE31181}"/>
              </a:ext>
            </a:extLst>
          </p:cNvPr>
          <p:cNvPicPr>
            <a:picLocks noChangeAspect="1"/>
          </p:cNvPicPr>
          <p:nvPr/>
        </p:nvPicPr>
        <p:blipFill>
          <a:blip r:embed="rId2"/>
          <a:stretch>
            <a:fillRect/>
          </a:stretch>
        </p:blipFill>
        <p:spPr>
          <a:xfrm>
            <a:off x="4042889" y="1641760"/>
            <a:ext cx="3716771" cy="3707477"/>
          </a:xfrm>
          <a:prstGeom prst="rect">
            <a:avLst/>
          </a:prstGeom>
        </p:spPr>
      </p:pic>
      <p:pic>
        <p:nvPicPr>
          <p:cNvPr id="8" name="Content Placeholder 7">
            <a:extLst>
              <a:ext uri="{FF2B5EF4-FFF2-40B4-BE49-F238E27FC236}">
                <a16:creationId xmlns:a16="http://schemas.microsoft.com/office/drawing/2014/main" id="{447DC8EA-A4BD-4146-AEF9-0E414874FE2B}"/>
              </a:ext>
            </a:extLst>
          </p:cNvPr>
          <p:cNvPicPr>
            <a:picLocks noGrp="1" noChangeAspect="1"/>
          </p:cNvPicPr>
          <p:nvPr>
            <p:ph sz="half" idx="1"/>
          </p:nvPr>
        </p:nvPicPr>
        <p:blipFill>
          <a:blip r:embed="rId3"/>
          <a:stretch>
            <a:fillRect/>
          </a:stretch>
        </p:blipFill>
        <p:spPr>
          <a:xfrm>
            <a:off x="7839616" y="1640323"/>
            <a:ext cx="3708917" cy="3708917"/>
          </a:xfrm>
          <a:prstGeom prst="rect">
            <a:avLst/>
          </a:prstGeom>
        </p:spPr>
      </p:pic>
    </p:spTree>
    <p:extLst>
      <p:ext uri="{BB962C8B-B14F-4D97-AF65-F5344CB8AC3E}">
        <p14:creationId xmlns:p14="http://schemas.microsoft.com/office/powerpoint/2010/main" val="23264751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899</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Avenir Next LT Pro</vt:lpstr>
      <vt:lpstr>Avenir Next LT Pro Light</vt:lpstr>
      <vt:lpstr>Calibri</vt:lpstr>
      <vt:lpstr>RetrospectVTI</vt:lpstr>
      <vt:lpstr>AIMES Housing Survey</vt:lpstr>
      <vt:lpstr>Executive Summary</vt:lpstr>
      <vt:lpstr>Variable Correlations</vt:lpstr>
      <vt:lpstr>Principal Components Analysis</vt:lpstr>
      <vt:lpstr>Principal Component Analysis, Continued.</vt:lpstr>
      <vt:lpstr>PowerPoint Presentation</vt:lpstr>
      <vt:lpstr>Clusters of homes by value and quality attributes.</vt:lpstr>
      <vt:lpstr>t-SNE Analysis</vt:lpstr>
      <vt:lpstr>t-SNE Analysis, Continued.</vt:lpstr>
      <vt:lpstr>Hierarchical Clustering Analysis</vt:lpstr>
      <vt:lpstr>Multidimensional Scaling</vt:lpstr>
      <vt:lpstr>Multidimensional Scaling, Continued.</vt:lpstr>
      <vt:lpstr>Conclusions &amp; Further Analysis</vt:lpstr>
      <vt:lpstr>Predicting Value</vt:lpstr>
      <vt:lpstr>Predicting 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AIMES Housing Survey</dc:title>
  <dc:creator>Brandon Moretz</dc:creator>
  <cp:lastModifiedBy>Brandon Moretz</cp:lastModifiedBy>
  <cp:revision>1</cp:revision>
  <dcterms:created xsi:type="dcterms:W3CDTF">2019-11-22T21:59:46Z</dcterms:created>
  <dcterms:modified xsi:type="dcterms:W3CDTF">2019-11-22T21:59:57Z</dcterms:modified>
</cp:coreProperties>
</file>