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74" r:id="rId2"/>
  </p:sldMasterIdLst>
  <p:notesMasterIdLst>
    <p:notesMasterId r:id="rId35"/>
  </p:notesMasterIdLst>
  <p:sldIdLst>
    <p:sldId id="309" r:id="rId3"/>
    <p:sldId id="262" r:id="rId4"/>
    <p:sldId id="294" r:id="rId5"/>
    <p:sldId id="284" r:id="rId6"/>
    <p:sldId id="296" r:id="rId7"/>
    <p:sldId id="297" r:id="rId8"/>
    <p:sldId id="264" r:id="rId9"/>
    <p:sldId id="285" r:id="rId10"/>
    <p:sldId id="298" r:id="rId11"/>
    <p:sldId id="299" r:id="rId12"/>
    <p:sldId id="286" r:id="rId13"/>
    <p:sldId id="287" r:id="rId14"/>
    <p:sldId id="300" r:id="rId15"/>
    <p:sldId id="271" r:id="rId16"/>
    <p:sldId id="308" r:id="rId17"/>
    <p:sldId id="302" r:id="rId18"/>
    <p:sldId id="303" r:id="rId19"/>
    <p:sldId id="289" r:id="rId20"/>
    <p:sldId id="305" r:id="rId21"/>
    <p:sldId id="290" r:id="rId22"/>
    <p:sldId id="288" r:id="rId23"/>
    <p:sldId id="273" r:id="rId24"/>
    <p:sldId id="306" r:id="rId25"/>
    <p:sldId id="272" r:id="rId26"/>
    <p:sldId id="276" r:id="rId27"/>
    <p:sldId id="277" r:id="rId28"/>
    <p:sldId id="278" r:id="rId29"/>
    <p:sldId id="280" r:id="rId30"/>
    <p:sldId id="291" r:id="rId31"/>
    <p:sldId id="292" r:id="rId32"/>
    <p:sldId id="293" r:id="rId33"/>
    <p:sldId id="307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3EBD86"/>
    <a:srgbClr val="113480"/>
    <a:srgbClr val="5D8866"/>
    <a:srgbClr val="B0E5CF"/>
    <a:srgbClr val="B3DAB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3" autoAdjust="0"/>
    <p:restoredTop sz="86333" autoAdjust="0"/>
  </p:normalViewPr>
  <p:slideViewPr>
    <p:cSldViewPr>
      <p:cViewPr varScale="1">
        <p:scale>
          <a:sx n="75" d="100"/>
          <a:sy n="75" d="100"/>
        </p:scale>
        <p:origin x="54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A27BD700-BB3E-43E6-AA5B-DF2FB2CE4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33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8B268-1D99-4454-8A83-EDDEB07E9D88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404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3267F-2F99-4443-8E67-60BB45DC508A}" type="slidenum">
              <a:rPr lang="en-US" smtClean="0">
                <a:latin typeface="Lucida Grande"/>
                <a:ea typeface="Geneva"/>
                <a:cs typeface="Geneva"/>
              </a:rPr>
              <a:pPr/>
              <a:t>11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A3390-E063-4A80-A800-6BDC965F2368}" type="slidenum">
              <a:rPr lang="en-US" smtClean="0">
                <a:latin typeface="Lucida Grande"/>
                <a:ea typeface="Geneva"/>
                <a:cs typeface="Geneva"/>
              </a:rPr>
              <a:pPr/>
              <a:t>12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C73C6-51AC-4E47-83DD-DFF9C4A5C1F7}" type="slidenum">
              <a:rPr lang="en-US" smtClean="0">
                <a:latin typeface="Lucida Grande"/>
                <a:ea typeface="Geneva"/>
                <a:cs typeface="Geneva"/>
              </a:rPr>
              <a:pPr/>
              <a:t>14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C73C6-51AC-4E47-83DD-DFF9C4A5C1F7}" type="slidenum">
              <a:rPr lang="en-US" smtClean="0">
                <a:latin typeface="Lucida Grande"/>
                <a:ea typeface="Geneva"/>
                <a:cs typeface="Geneva"/>
              </a:rPr>
              <a:pPr/>
              <a:t>16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C73C6-51AC-4E47-83DD-DFF9C4A5C1F7}" type="slidenum">
              <a:rPr lang="en-US" smtClean="0">
                <a:latin typeface="Lucida Grande"/>
                <a:ea typeface="Geneva"/>
                <a:cs typeface="Geneva"/>
              </a:rPr>
              <a:pPr/>
              <a:t>17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2C940-66A9-44FE-A081-01B3AD0AA194}" type="slidenum">
              <a:rPr lang="en-US" smtClean="0">
                <a:latin typeface="Lucida Grande"/>
                <a:ea typeface="Geneva"/>
                <a:cs typeface="Geneva"/>
              </a:rPr>
              <a:pPr/>
              <a:t>21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53A61-EBEF-4AD1-882C-9B07235420CB}" type="slidenum">
              <a:rPr lang="en-US" smtClean="0">
                <a:latin typeface="Lucida Grande"/>
                <a:ea typeface="Geneva"/>
                <a:cs typeface="Geneva"/>
              </a:rPr>
              <a:pPr/>
              <a:t>22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53A61-EBEF-4AD1-882C-9B07235420CB}" type="slidenum">
              <a:rPr lang="en-US" smtClean="0">
                <a:latin typeface="Lucida Grande"/>
                <a:ea typeface="Geneva"/>
                <a:cs typeface="Geneva"/>
              </a:rPr>
              <a:pPr/>
              <a:t>23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AC638-B45E-45F5-8A8F-6D47C2DC1A64}" type="slidenum">
              <a:rPr lang="en-US" smtClean="0">
                <a:latin typeface="Lucida Grande"/>
                <a:ea typeface="Geneva"/>
                <a:cs typeface="Geneva"/>
              </a:rPr>
              <a:pPr/>
              <a:t>24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5D12F-0F5A-46D7-A963-1E95851113D4}" type="slidenum">
              <a:rPr lang="en-US" smtClean="0">
                <a:latin typeface="Lucida Grande"/>
                <a:ea typeface="Geneva"/>
                <a:cs typeface="Geneva"/>
              </a:rPr>
              <a:pPr/>
              <a:t>25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F9CB2-4526-435D-B916-85B3C40C3AFA}" type="slidenum">
              <a:rPr lang="en-US" smtClean="0">
                <a:latin typeface="Lucida Grande"/>
                <a:ea typeface="Geneva"/>
                <a:cs typeface="Geneva"/>
              </a:rPr>
              <a:pPr/>
              <a:t>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82812-F154-45D4-B779-0BD55312793B}" type="slidenum">
              <a:rPr lang="en-US" smtClean="0">
                <a:latin typeface="Lucida Grande"/>
                <a:ea typeface="Geneva"/>
                <a:cs typeface="Geneva"/>
              </a:rPr>
              <a:pPr/>
              <a:t>26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C8E6C-2BD4-4C25-BFCB-103CBCEE3AF8}" type="slidenum">
              <a:rPr lang="en-US" smtClean="0">
                <a:latin typeface="Lucida Grande"/>
                <a:ea typeface="Geneva"/>
                <a:cs typeface="Geneva"/>
              </a:rPr>
              <a:pPr/>
              <a:t>27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6CEF5-3927-4D98-9E0A-F9D7E9E05A87}" type="slidenum">
              <a:rPr lang="en-US" smtClean="0">
                <a:latin typeface="Lucida Grande"/>
                <a:ea typeface="Geneva"/>
                <a:cs typeface="Geneva"/>
              </a:rPr>
              <a:pPr/>
              <a:t>28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BD700-BB3E-43E6-AA5B-DF2FB2CE476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5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/>
              <a:ea typeface="Geneva"/>
              <a:cs typeface="Geneva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84A71-3D91-4FBA-A475-037B99DCDBF0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84A71-3D91-4FBA-A475-037B99DCDBF0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08A04-8EB8-4B65-AE71-A3D47112B784}" type="slidenum">
              <a:rPr lang="en-US" smtClean="0">
                <a:latin typeface="Lucida Grande"/>
                <a:ea typeface="Geneva"/>
                <a:cs typeface="Geneva"/>
              </a:rPr>
              <a:pPr/>
              <a:t>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/>
              <a:ea typeface="Geneva"/>
              <a:cs typeface="Geneva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F2FCC-622E-4A68-BB27-52C566939A7B}" type="slidenum">
              <a:rPr lang="en-US" smtClean="0">
                <a:latin typeface="Lucida Grande"/>
                <a:ea typeface="Geneva"/>
                <a:cs typeface="Geneva"/>
              </a:rPr>
              <a:pPr/>
              <a:t>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F2FCC-622E-4A68-BB27-52C566939A7B}" type="slidenum">
              <a:rPr lang="en-US" smtClean="0">
                <a:latin typeface="Lucida Grande"/>
                <a:ea typeface="Geneva"/>
                <a:cs typeface="Geneva"/>
              </a:rPr>
              <a:pPr/>
              <a:t>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3267F-2F99-4443-8E67-60BB45DC508A}" type="slidenum">
              <a:rPr lang="en-US" smtClean="0">
                <a:latin typeface="Lucida Grande"/>
                <a:ea typeface="Geneva"/>
                <a:cs typeface="Geneva"/>
              </a:rPr>
              <a:pPr/>
              <a:t>10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90314-1675-415C-9C2E-31BCDA91496A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9A2F-9C6F-47D9-A2FD-983D84B21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A48A3-F58E-4A27-A3E7-A5A3748EB317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52EB1-7019-4234-9F3C-2CB430671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5C76B-C7D9-4E9A-AF0C-70F20F57E68E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6AFC2-18D8-4825-A4D1-A06D7D34D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D90314-1675-415C-9C2E-31BCDA91496A}" type="datetimeFigureOut">
              <a:rPr lang="en-US" smtClean="0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A9A2F-9C6F-47D9-A2FD-983D84B210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88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F34FE-006B-4831-A7EE-FCB71A1D3BE3}" type="datetimeFigureOut">
              <a:rPr lang="en-US" smtClean="0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20E87-EC70-479A-A482-7483B21E85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0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47C63-590D-4E78-84E3-CD75FBE367F1}" type="datetimeFigureOut">
              <a:rPr lang="en-US" smtClean="0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02402-1539-4E17-9B59-44714413B9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477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208474-D270-492C-896A-FD8EA6A2DA8E}" type="datetimeFigureOut">
              <a:rPr lang="en-US" smtClean="0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7847F-0643-47DE-8BDE-3429E10E11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78BE16-DBB4-46C1-B1E3-BEC55B56292F}" type="datetimeFigureOut">
              <a:rPr lang="en-US" smtClean="0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9AB7-217D-45B1-8615-5129429360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09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9152AC-A5A3-407A-8648-F83CF6CBC98D}" type="datetimeFigureOut">
              <a:rPr lang="en-US" smtClean="0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D2F77-8296-475C-9C02-6BC1073D38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0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C68A28-F804-48C4-8C8D-BE504AAFF0DF}" type="datetimeFigureOut">
              <a:rPr lang="en-US" smtClean="0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6DD10-E72A-477C-A6A0-0ABA2ACB16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4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63D5F02-5DA3-4470-ACF2-534FE08B2056}" type="datetimeFigureOut">
              <a:rPr lang="en-US" smtClean="0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1C88ABC-137E-47C1-A2D1-4C734E612A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9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F34FE-006B-4831-A7EE-FCB71A1D3BE3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20E87-EC70-479A-A482-7483B21E8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597FDF-4E9F-4D62-9EFB-834E1102AE0B}" type="datetimeFigureOut">
              <a:rPr lang="en-US" smtClean="0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8959F-6168-48E0-B393-ABCB4467DC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9A48A3-F58E-4A27-A3E7-A5A3748EB317}" type="datetimeFigureOut">
              <a:rPr lang="en-US" smtClean="0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52EB1-7019-4234-9F3C-2CB4306718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1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35C76B-C7D9-4E9A-AF0C-70F20F57E68E}" type="datetimeFigureOut">
              <a:rPr lang="en-US" smtClean="0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6AFC2-18D8-4825-A4D1-A06D7D34DF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47C63-590D-4E78-84E3-CD75FBE367F1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02402-1539-4E17-9B59-44714413B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08474-D270-492C-896A-FD8EA6A2DA8E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7847F-0643-47DE-8BDE-3429E10E1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8BE16-DBB4-46C1-B1E3-BEC55B56292F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09AB7-217D-45B1-8615-512942936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152AC-A5A3-407A-8648-F83CF6CBC98D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2F77-8296-475C-9C02-6BC1073D3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68A28-F804-48C4-8C8D-BE504AAFF0DF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6DD10-E72A-477C-A6A0-0ABA2ACB1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D5F02-5DA3-4470-ACF2-534FE08B2056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88ABC-137E-47C1-A2D1-4C734E612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97FDF-4E9F-4D62-9EFB-834E1102AE0B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8959F-6168-48E0-B393-ABCB4467D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1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An Introduction to Statistics and Research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67583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Classification of Variables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Variables</a:t>
            </a:r>
          </a:p>
          <a:p>
            <a:pPr lvl="1"/>
            <a:r>
              <a:rPr lang="en-US" b="1" dirty="0"/>
              <a:t>Nominal: </a:t>
            </a:r>
            <a:r>
              <a:rPr lang="en-US" dirty="0"/>
              <a:t>category or name</a:t>
            </a:r>
          </a:p>
          <a:p>
            <a:pPr lvl="1"/>
            <a:r>
              <a:rPr lang="en-US" b="1" dirty="0"/>
              <a:t>Ordinal: </a:t>
            </a:r>
            <a:r>
              <a:rPr lang="en-US" dirty="0"/>
              <a:t>ranking of data</a:t>
            </a:r>
          </a:p>
        </p:txBody>
      </p:sp>
    </p:spTree>
    <p:extLst>
      <p:ext uri="{BB962C8B-B14F-4D97-AF65-F5344CB8AC3E}">
        <p14:creationId xmlns:p14="http://schemas.microsoft.com/office/powerpoint/2010/main" val="368380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Classification of Variables</a:t>
            </a:r>
            <a:endParaRPr lang="en-US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  <a:p>
            <a:pPr lvl="1"/>
            <a:r>
              <a:rPr lang="en-US" b="1" dirty="0"/>
              <a:t>Interval: </a:t>
            </a:r>
            <a:r>
              <a:rPr lang="en-US" dirty="0"/>
              <a:t>used with numbers that are equally spaced</a:t>
            </a:r>
          </a:p>
          <a:p>
            <a:pPr lvl="1"/>
            <a:r>
              <a:rPr lang="en-US" b="1" dirty="0"/>
              <a:t>Ratio: </a:t>
            </a:r>
            <a:r>
              <a:rPr lang="en-US" dirty="0"/>
              <a:t>like interval, but has a meaningful 0 point (absence of the thing you are measuring)</a:t>
            </a:r>
          </a:p>
          <a:p>
            <a:pPr lvl="1"/>
            <a:r>
              <a:rPr lang="en-US" dirty="0"/>
              <a:t>Generally described as </a:t>
            </a:r>
            <a:r>
              <a:rPr lang="en-US" b="1" dirty="0"/>
              <a:t>scale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Variables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Nominal: name of cookies</a:t>
            </a:r>
          </a:p>
          <a:p>
            <a:r>
              <a:rPr lang="en-US"/>
              <a:t>Ordinal: ranking of favorite cookies</a:t>
            </a:r>
          </a:p>
          <a:p>
            <a:r>
              <a:rPr lang="en-US"/>
              <a:t>Interval: temperature of cookies</a:t>
            </a:r>
          </a:p>
          <a:p>
            <a:r>
              <a:rPr lang="en-US"/>
              <a:t>Ratio: How many cookies are left?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distinction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information talks about the type of number you have with your variable.</a:t>
            </a:r>
          </a:p>
          <a:p>
            <a:pPr lvl="1"/>
            <a:r>
              <a:rPr lang="en-US" dirty="0"/>
              <a:t>This type leads to the type of statistical test you should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4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  <a:endParaRPr lang="en-US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Independent Variables (IVs)</a:t>
            </a:r>
          </a:p>
          <a:p>
            <a:pPr lvl="1"/>
            <a:r>
              <a:rPr lang="en-US" dirty="0"/>
              <a:t>Variable you manipulate or categorize</a:t>
            </a:r>
          </a:p>
          <a:p>
            <a:pPr lvl="1"/>
            <a:r>
              <a:rPr lang="en-US" dirty="0"/>
              <a:t>For a </a:t>
            </a:r>
            <a:r>
              <a:rPr lang="en-US" b="1" dirty="0"/>
              <a:t>true experiment: </a:t>
            </a:r>
            <a:r>
              <a:rPr lang="en-US" dirty="0"/>
              <a:t>must be manipulated – meaning you changed it</a:t>
            </a:r>
          </a:p>
          <a:p>
            <a:pPr lvl="2"/>
            <a:r>
              <a:rPr lang="en-US" dirty="0"/>
              <a:t>Generally dichotomous variables (nominal) like experimental group versus control group</a:t>
            </a:r>
          </a:p>
          <a:p>
            <a:pPr lvl="1"/>
            <a:r>
              <a:rPr lang="en-US" dirty="0"/>
              <a:t>For </a:t>
            </a:r>
            <a:r>
              <a:rPr lang="en-US" b="1" dirty="0"/>
              <a:t>quasi experiment: </a:t>
            </a:r>
            <a:r>
              <a:rPr lang="en-US" dirty="0"/>
              <a:t>used naturally occurring groups, like gender</a:t>
            </a:r>
          </a:p>
          <a:p>
            <a:pPr lvl="2"/>
            <a:r>
              <a:rPr lang="en-US" dirty="0"/>
              <a:t>Still dichotomous, but you didn’t assign the group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  <a:p>
            <a:pPr lvl="1"/>
            <a:r>
              <a:rPr lang="en-US" dirty="0"/>
              <a:t>Special case: when IVs are categorical, the groups are called </a:t>
            </a:r>
            <a:r>
              <a:rPr lang="en-US" b="1" i="1" dirty="0"/>
              <a:t>levels</a:t>
            </a:r>
            <a:endParaRPr lang="en-US" dirty="0"/>
          </a:p>
          <a:p>
            <a:pPr lvl="2"/>
            <a:r>
              <a:rPr lang="en-US" dirty="0"/>
              <a:t>If political party is an IV, levels could be Democrat or Republican </a:t>
            </a:r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801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Dependent Variables (</a:t>
            </a:r>
            <a:r>
              <a:rPr lang="en-US" b="1" dirty="0" err="1"/>
              <a:t>DVs</a:t>
            </a:r>
            <a:r>
              <a:rPr lang="en-US" b="1" dirty="0"/>
              <a:t>) </a:t>
            </a:r>
          </a:p>
          <a:p>
            <a:pPr lvl="1"/>
            <a:r>
              <a:rPr lang="en-US" dirty="0"/>
              <a:t>The outcome information, what you measured in the study to find differences/changes based on the IV</a:t>
            </a:r>
          </a:p>
          <a:p>
            <a:pPr lvl="2"/>
            <a:r>
              <a:rPr lang="en-US" dirty="0"/>
              <a:t>Generally, these are interval/ratio variables (t-tests, ANOVA, regression), but you can use nominal ones too (chi-square)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7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  <a:endParaRPr lang="en-US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Confounding Variables</a:t>
            </a:r>
          </a:p>
          <a:p>
            <a:pPr lvl="1"/>
            <a:r>
              <a:rPr lang="en-US" dirty="0"/>
              <a:t>Variables that systematically vary with the IV so that we cannot logically determine which variable is a work </a:t>
            </a:r>
          </a:p>
          <a:p>
            <a:pPr lvl="1"/>
            <a:r>
              <a:rPr lang="en-US" dirty="0"/>
              <a:t>Try to control or randomize them away</a:t>
            </a:r>
          </a:p>
          <a:p>
            <a:pPr lvl="1"/>
            <a:r>
              <a:rPr lang="en-US" dirty="0"/>
              <a:t>Confounds your other measures!</a:t>
            </a:r>
          </a:p>
        </p:txBody>
      </p:sp>
    </p:spTree>
    <p:extLst>
      <p:ext uri="{BB962C8B-B14F-4D97-AF65-F5344CB8AC3E}">
        <p14:creationId xmlns:p14="http://schemas.microsoft.com/office/powerpoint/2010/main" val="428937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 and Validity</a:t>
            </a:r>
            <a:endParaRPr lang="en-US" dirty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reliable</a:t>
            </a:r>
            <a:r>
              <a:rPr lang="en-US" dirty="0"/>
              <a:t> measure is </a:t>
            </a:r>
            <a:r>
              <a:rPr lang="en-US" b="1" dirty="0"/>
              <a:t>consistent</a:t>
            </a:r>
          </a:p>
          <a:p>
            <a:pPr lvl="1"/>
            <a:r>
              <a:rPr lang="en-US" dirty="0"/>
              <a:t>Measure your height today and then again tomorrow</a:t>
            </a:r>
          </a:p>
          <a:p>
            <a:r>
              <a:rPr lang="en-US" dirty="0"/>
              <a:t>Standardized tests are supposed to be reliable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 and Validity</a:t>
            </a:r>
            <a:endParaRPr lang="en-US" dirty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valid</a:t>
            </a:r>
            <a:r>
              <a:rPr lang="en-US" dirty="0"/>
              <a:t> measure is one that </a:t>
            </a:r>
            <a:r>
              <a:rPr lang="en-US" b="1" dirty="0"/>
              <a:t>measures what it was intended to</a:t>
            </a:r>
            <a:r>
              <a:rPr lang="en-US" dirty="0"/>
              <a:t> measure</a:t>
            </a:r>
          </a:p>
          <a:p>
            <a:pPr lvl="1"/>
            <a:r>
              <a:rPr lang="en-US" dirty="0"/>
              <a:t>A measuring tape should accurately measure height</a:t>
            </a:r>
          </a:p>
          <a:p>
            <a:r>
              <a:rPr lang="en-US" dirty="0"/>
              <a:t>A good variable is both reliable and valid</a:t>
            </a:r>
          </a:p>
          <a:p>
            <a:pPr lvl="1"/>
            <a:r>
              <a:rPr lang="en-US" dirty="0"/>
              <a:t>How do we measure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5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Branches of Statistics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Descriptive statistics </a:t>
            </a:r>
          </a:p>
          <a:p>
            <a:pPr lvl="1"/>
            <a:r>
              <a:rPr lang="en-US" dirty="0"/>
              <a:t>Organize, summarize, and communicate numerical information </a:t>
            </a:r>
          </a:p>
          <a:p>
            <a:r>
              <a:rPr lang="en-US" dirty="0"/>
              <a:t> </a:t>
            </a:r>
            <a:r>
              <a:rPr lang="en-US" b="1" dirty="0"/>
              <a:t>Inferential statistics</a:t>
            </a:r>
          </a:p>
          <a:p>
            <a:pPr lvl="1"/>
            <a:r>
              <a:rPr lang="en-US" dirty="0"/>
              <a:t>Use representative sample data to draw conclusions about a population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Rorschach Personality Test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of the </a:t>
            </a:r>
            <a:r>
              <a:rPr lang="en-US" dirty="0" err="1"/>
              <a:t>Roschach</a:t>
            </a:r>
            <a:r>
              <a:rPr lang="en-US" dirty="0"/>
              <a:t> inkblot test is questionable</a:t>
            </a:r>
          </a:p>
          <a:p>
            <a:r>
              <a:rPr lang="en-US" dirty="0"/>
              <a:t>Validity of the information it produces is difficult to interpret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 t="11107" b="11107"/>
          <a:stretch>
            <a:fillRect/>
          </a:stretch>
        </p:blipFill>
        <p:spPr>
          <a:xfrm>
            <a:off x="2308859" y="3352800"/>
            <a:ext cx="4572000" cy="25144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Testing</a:t>
            </a:r>
            <a:endParaRPr lang="en-US" dirty="0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drawing conclusions about whether a relationship between variables is supported or not supported by the evidence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Assessing Variables</a:t>
            </a:r>
            <a:endParaRPr lang="en-US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… how do we assign numbers to things?</a:t>
            </a:r>
          </a:p>
          <a:p>
            <a:pPr lvl="1"/>
            <a:r>
              <a:rPr lang="en-US" dirty="0"/>
              <a:t>Operational definitions </a:t>
            </a:r>
          </a:p>
          <a:p>
            <a:pPr lvl="1"/>
            <a:r>
              <a:rPr lang="en-US" dirty="0"/>
              <a:t>This number assigning is important for using statistical programs (like </a:t>
            </a:r>
            <a:r>
              <a:rPr lang="en-US" dirty="0" err="1"/>
              <a:t>JASP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Assessing Variables</a:t>
            </a:r>
            <a:endParaRPr lang="en-US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Operational definition</a:t>
            </a:r>
          </a:p>
          <a:p>
            <a:pPr lvl="1"/>
            <a:r>
              <a:rPr lang="en-US" dirty="0"/>
              <a:t>How to measure or detect variable of interest</a:t>
            </a:r>
          </a:p>
          <a:p>
            <a:pPr lvl="1"/>
            <a:r>
              <a:rPr lang="en-US" dirty="0"/>
              <a:t>Depression:</a:t>
            </a:r>
          </a:p>
          <a:p>
            <a:pPr lvl="2"/>
            <a:r>
              <a:rPr lang="en-US" dirty="0"/>
              <a:t>Diminished interest in activities </a:t>
            </a:r>
          </a:p>
          <a:p>
            <a:pPr lvl="2"/>
            <a:r>
              <a:rPr lang="en-US" dirty="0"/>
              <a:t>Significant weight loss/gain</a:t>
            </a:r>
          </a:p>
          <a:p>
            <a:pPr lvl="2"/>
            <a:r>
              <a:rPr lang="en-US" dirty="0"/>
              <a:t>Fatigue (loss of energy)</a:t>
            </a:r>
          </a:p>
          <a:p>
            <a:pPr lvl="2"/>
            <a:r>
              <a:rPr lang="en-US" dirty="0"/>
              <a:t>Feelings of worthlessness</a:t>
            </a:r>
          </a:p>
          <a:p>
            <a:pPr lvl="2"/>
            <a:r>
              <a:rPr lang="en-US" dirty="0"/>
              <a:t>Recurrent thoughts of death or suicide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20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4" descr="Nolan_fig01_un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2590800"/>
            <a:ext cx="7543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Text Box 6"/>
          <p:cNvSpPr txBox="1">
            <a:spLocks noChangeArrowheads="1"/>
          </p:cNvSpPr>
          <p:nvPr/>
        </p:nvSpPr>
        <p:spPr bwMode="auto">
          <a:xfrm>
            <a:off x="533400" y="762000"/>
            <a:ext cx="807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800000"/>
                </a:solidFill>
                <a:latin typeface="Arial" charset="0"/>
              </a:rPr>
              <a:t>Developing Research Hypotheses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Research Designs</a:t>
            </a:r>
            <a:endParaRPr lang="en-US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Experiments: </a:t>
            </a:r>
            <a:r>
              <a:rPr lang="en-US" dirty="0"/>
              <a:t>studies in which participants are randomly assigned to a condition or level of one or more independent variables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 and Causality</a:t>
            </a:r>
            <a:endParaRPr lang="en-US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Experiments: able to make </a:t>
            </a:r>
            <a:r>
              <a:rPr lang="en-US" b="1" dirty="0"/>
              <a:t>causal </a:t>
            </a:r>
            <a:r>
              <a:rPr lang="en-US" dirty="0"/>
              <a:t>statements</a:t>
            </a:r>
          </a:p>
          <a:p>
            <a:pPr lvl="1"/>
            <a:r>
              <a:rPr lang="en-US" dirty="0"/>
              <a:t>Control the confounding variables</a:t>
            </a:r>
          </a:p>
          <a:p>
            <a:r>
              <a:rPr lang="en-US" dirty="0"/>
              <a:t>Importance of randomization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5"/>
          <p:cNvSpPr txBox="1">
            <a:spLocks noChangeArrowheads="1"/>
          </p:cNvSpPr>
          <p:nvPr/>
        </p:nvSpPr>
        <p:spPr bwMode="auto">
          <a:xfrm>
            <a:off x="685800" y="2514600"/>
            <a:ext cx="25146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Figure 1-3: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Arial" charset="0"/>
              </a:rPr>
              <a:t>Self-Selected</a:t>
            </a:r>
            <a:r>
              <a:rPr lang="en-US" sz="1800" dirty="0">
                <a:latin typeface="Arial" charset="0"/>
              </a:rPr>
              <a:t> into or </a:t>
            </a:r>
            <a:r>
              <a:rPr lang="en-US" sz="1800" i="1" dirty="0">
                <a:latin typeface="Arial" charset="0"/>
              </a:rPr>
              <a:t>Randomly Assigned</a:t>
            </a:r>
            <a:r>
              <a:rPr lang="en-US" sz="1800" dirty="0">
                <a:latin typeface="Arial" charset="0"/>
              </a:rPr>
              <a:t> to One of Two Groups: Guitar Hero Players vs. Non-Guitar Hero Players</a:t>
            </a:r>
          </a:p>
        </p:txBody>
      </p:sp>
      <p:pic>
        <p:nvPicPr>
          <p:cNvPr id="59394" name="Picture 5" descr="NolESS_fig_01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371600"/>
            <a:ext cx="5372100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Goal, Two Strategies</a:t>
            </a:r>
            <a:endParaRPr lang="en-US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Between-groups </a:t>
            </a:r>
            <a:r>
              <a:rPr lang="en-US" dirty="0"/>
              <a:t>designs</a:t>
            </a:r>
          </a:p>
          <a:p>
            <a:pPr lvl="1"/>
            <a:r>
              <a:rPr lang="en-US" dirty="0"/>
              <a:t>Different people complete the tasks, and comparisons are made between groups</a:t>
            </a:r>
          </a:p>
          <a:p>
            <a:r>
              <a:rPr lang="en-US" b="1" dirty="0"/>
              <a:t>Within-groups</a:t>
            </a:r>
            <a:r>
              <a:rPr lang="en-US" dirty="0"/>
              <a:t> designs</a:t>
            </a:r>
          </a:p>
          <a:p>
            <a:pPr lvl="1"/>
            <a:r>
              <a:rPr lang="en-US" dirty="0"/>
              <a:t>The same participants do things more than once, and comparisons are made over time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Research Designs</a:t>
            </a:r>
            <a:endParaRPr lang="en-US" dirty="0"/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research can be done through experimentation</a:t>
            </a:r>
          </a:p>
          <a:p>
            <a:pPr lvl="1"/>
            <a:r>
              <a:rPr lang="en-US" dirty="0"/>
              <a:t>Unethical or impractical to randomly assign participants to conditions</a:t>
            </a:r>
          </a:p>
          <a:p>
            <a:r>
              <a:rPr lang="en-US" dirty="0"/>
              <a:t>Correlational studies do not manipulate either variable</a:t>
            </a:r>
          </a:p>
          <a:p>
            <a:pPr lvl="1"/>
            <a:r>
              <a:rPr lang="en-US" dirty="0"/>
              <a:t>Variables are assessed as they exist</a:t>
            </a:r>
          </a:p>
          <a:p>
            <a:pPr lvl="1"/>
            <a:r>
              <a:rPr lang="en-US" b="1" dirty="0"/>
              <a:t>Cannot determine causality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Descriptive: M = 80.2, SD = 4.5</a:t>
            </a:r>
          </a:p>
          <a:p>
            <a:pPr lvl="1"/>
            <a:r>
              <a:rPr lang="en-US" dirty="0"/>
              <a:t>Describes the average score on the first test</a:t>
            </a:r>
          </a:p>
          <a:p>
            <a:r>
              <a:rPr lang="en-US" dirty="0"/>
              <a:t>Inferential: t(45) = 4.50, p = .02, d = .52</a:t>
            </a:r>
          </a:p>
          <a:p>
            <a:pPr lvl="1"/>
            <a:r>
              <a:rPr lang="en-US" dirty="0"/>
              <a:t>Infers that this score is higher than a normal statistics average</a:t>
            </a:r>
          </a:p>
        </p:txBody>
      </p:sp>
    </p:spTree>
    <p:extLst>
      <p:ext uri="{BB962C8B-B14F-4D97-AF65-F5344CB8AC3E}">
        <p14:creationId xmlns:p14="http://schemas.microsoft.com/office/powerpoint/2010/main" val="48158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Correlational Analysis</a:t>
            </a:r>
            <a:endParaRPr lang="en-US" dirty="0"/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 playing and aggression are </a:t>
            </a:r>
            <a:r>
              <a:rPr lang="en-US" b="1" dirty="0"/>
              <a:t>related</a:t>
            </a:r>
          </a:p>
          <a:p>
            <a:r>
              <a:rPr lang="en-US" dirty="0"/>
              <a:t>No evidence that playing video games causes aggression</a:t>
            </a:r>
          </a:p>
        </p:txBody>
      </p:sp>
      <p:pic>
        <p:nvPicPr>
          <p:cNvPr id="64515" name="Picture 3" descr="Chap 1 Video games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5544" y="3352800"/>
            <a:ext cx="4252913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 Analysis</a:t>
            </a:r>
            <a:endParaRPr lang="en-US" dirty="0"/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Outlier: </a:t>
            </a:r>
            <a:r>
              <a:rPr lang="en-US" dirty="0"/>
              <a:t>an extreme score - very high or very low compared to the rest of the scores</a:t>
            </a:r>
          </a:p>
          <a:p>
            <a:r>
              <a:rPr lang="en-US" dirty="0"/>
              <a:t>Outlier analysis: study of the factors that influence the dependent variable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Operational definitions – ways to assign numbers to variables that determine their scale (dichotomous/continuous)</a:t>
            </a:r>
          </a:p>
          <a:p>
            <a:r>
              <a:rPr lang="en-US" dirty="0"/>
              <a:t>Types of variables – describe how they were used in an experiment (IV/DV)</a:t>
            </a:r>
          </a:p>
          <a:p>
            <a:r>
              <a:rPr lang="en-US" dirty="0"/>
              <a:t>Types of research – further explain the workings of the IV/DV (</a:t>
            </a:r>
            <a:r>
              <a:rPr lang="en-US" dirty="0" err="1"/>
              <a:t>exp</a:t>
            </a:r>
            <a:r>
              <a:rPr lang="en-US" dirty="0"/>
              <a:t>/quasi/</a:t>
            </a:r>
            <a:r>
              <a:rPr lang="en-US" dirty="0" err="1"/>
              <a:t>correl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 of these are tied to an appropriate type of statistic</a:t>
            </a:r>
          </a:p>
        </p:txBody>
      </p:sp>
    </p:spTree>
    <p:extLst>
      <p:ext uri="{BB962C8B-B14F-4D97-AF65-F5344CB8AC3E}">
        <p14:creationId xmlns:p14="http://schemas.microsoft.com/office/powerpoint/2010/main" val="137286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Samples and Populations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population</a:t>
            </a:r>
            <a:r>
              <a:rPr lang="en-US" dirty="0"/>
              <a:t> is a collection of all possible members of a defined group</a:t>
            </a:r>
          </a:p>
          <a:p>
            <a:pPr lvl="1"/>
            <a:r>
              <a:rPr lang="en-US" dirty="0"/>
              <a:t>Could be any size</a:t>
            </a:r>
          </a:p>
          <a:p>
            <a:r>
              <a:rPr lang="en-US" dirty="0"/>
              <a:t>A </a:t>
            </a:r>
            <a:r>
              <a:rPr lang="en-US" b="1" dirty="0"/>
              <a:t>sample</a:t>
            </a:r>
            <a:r>
              <a:rPr lang="en-US" dirty="0"/>
              <a:t> is a set of observations drawn from a subset of the population of interest</a:t>
            </a:r>
          </a:p>
          <a:p>
            <a:pPr lvl="1"/>
            <a:r>
              <a:rPr lang="en-US" dirty="0"/>
              <a:t>A portion of the population</a:t>
            </a:r>
          </a:p>
          <a:p>
            <a:r>
              <a:rPr lang="en-US" dirty="0"/>
              <a:t>Sample results are used to estimate the population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Samples and Populations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So, why would we use samples rather than test everyone?</a:t>
            </a:r>
          </a:p>
          <a:p>
            <a:pPr lvl="1"/>
            <a:r>
              <a:rPr lang="en-US"/>
              <a:t>What would be more accurate?</a:t>
            </a:r>
          </a:p>
          <a:p>
            <a:pPr lvl="1"/>
            <a:r>
              <a:rPr lang="en-US"/>
              <a:t>What would be more efficient?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Statistics =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Mostly, statistics is all about numbers.</a:t>
            </a:r>
          </a:p>
          <a:p>
            <a:r>
              <a:rPr lang="en-US"/>
              <a:t>So … how can we make these observations into numbers?</a:t>
            </a:r>
          </a:p>
          <a:p>
            <a:pPr lvl="1"/>
            <a:r>
              <a:rPr lang="en-US"/>
              <a:t>Think about all the different types of things you can measure…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0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  <a:endParaRPr lang="en-US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Variables</a:t>
            </a:r>
          </a:p>
          <a:p>
            <a:pPr lvl="1"/>
            <a:r>
              <a:rPr lang="en-US" dirty="0"/>
              <a:t>Observations that can take on a range of values</a:t>
            </a:r>
          </a:p>
          <a:p>
            <a:pPr lvl="1"/>
            <a:r>
              <a:rPr lang="en-US" dirty="0"/>
              <a:t>An example: Reaction time in the Stroop Task</a:t>
            </a:r>
          </a:p>
          <a:p>
            <a:pPr lvl="2"/>
            <a:r>
              <a:rPr lang="en-US" dirty="0"/>
              <a:t>The time to say the colors compared to the time to say the word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531" name="Picture 4" descr="Nolan_fig01_un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593254"/>
            <a:ext cx="3352800" cy="23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Discrete</a:t>
            </a:r>
          </a:p>
          <a:p>
            <a:pPr lvl="1"/>
            <a:r>
              <a:rPr lang="en-US" dirty="0"/>
              <a:t>Variables that can only take on specific values</a:t>
            </a:r>
          </a:p>
          <a:p>
            <a:pPr lvl="2"/>
            <a:r>
              <a:rPr lang="en-US" dirty="0"/>
              <a:t>Number of students </a:t>
            </a:r>
          </a:p>
          <a:p>
            <a:pPr lvl="1"/>
            <a:r>
              <a:rPr lang="en-US" dirty="0"/>
              <a:t>Tricky part … we can assign discrete values to things we’d normally consider words.</a:t>
            </a:r>
          </a:p>
          <a:p>
            <a:pPr lvl="2"/>
            <a:r>
              <a:rPr lang="en-US" dirty="0"/>
              <a:t>Political party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Variables</a:t>
            </a:r>
            <a:endParaRPr lang="en-US" dirty="0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Continuous</a:t>
            </a:r>
          </a:p>
          <a:p>
            <a:pPr lvl="1"/>
            <a:r>
              <a:rPr lang="en-US" dirty="0"/>
              <a:t>Can take on a full range of values (usually decimals)</a:t>
            </a:r>
          </a:p>
          <a:p>
            <a:pPr lvl="2"/>
            <a:r>
              <a:rPr lang="en-US" dirty="0"/>
              <a:t>How tall are you?</a:t>
            </a:r>
          </a:p>
        </p:txBody>
      </p:sp>
    </p:spTree>
    <p:extLst>
      <p:ext uri="{BB962C8B-B14F-4D97-AF65-F5344CB8AC3E}">
        <p14:creationId xmlns:p14="http://schemas.microsoft.com/office/powerpoint/2010/main" val="19410596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</TotalTime>
  <Words>1005</Words>
  <Application>Microsoft Office PowerPoint</Application>
  <PresentationFormat>On-screen Show (4:3)</PresentationFormat>
  <Paragraphs>160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Geneva</vt:lpstr>
      <vt:lpstr>Lucida Grande</vt:lpstr>
      <vt:lpstr>Custom Design</vt:lpstr>
      <vt:lpstr>PSY200 Slides</vt:lpstr>
      <vt:lpstr>An Introduction to Statistics and Research Design</vt:lpstr>
      <vt:lpstr>Two Branches of Statistics</vt:lpstr>
      <vt:lpstr>Branches of Statistics</vt:lpstr>
      <vt:lpstr>Samples and Populations</vt:lpstr>
      <vt:lpstr>Samples and Populations</vt:lpstr>
      <vt:lpstr>Statistics = Numbers</vt:lpstr>
      <vt:lpstr>Variables</vt:lpstr>
      <vt:lpstr>Types of Variables</vt:lpstr>
      <vt:lpstr>Types of Variables</vt:lpstr>
      <vt:lpstr>More Classification of Variables</vt:lpstr>
      <vt:lpstr>More Classification of Variables</vt:lpstr>
      <vt:lpstr>Examples of Variables</vt:lpstr>
      <vt:lpstr>A distinction</vt:lpstr>
      <vt:lpstr>Variables</vt:lpstr>
      <vt:lpstr>Variables</vt:lpstr>
      <vt:lpstr>Variables</vt:lpstr>
      <vt:lpstr>Variables</vt:lpstr>
      <vt:lpstr>Reliability and Validity</vt:lpstr>
      <vt:lpstr>Reliability and Validity</vt:lpstr>
      <vt:lpstr>Rorschach Personality Test</vt:lpstr>
      <vt:lpstr>Hypothesis Testing</vt:lpstr>
      <vt:lpstr>Assessing Variables</vt:lpstr>
      <vt:lpstr>Assessing Variables</vt:lpstr>
      <vt:lpstr>PowerPoint Presentation</vt:lpstr>
      <vt:lpstr>Types of Research Designs</vt:lpstr>
      <vt:lpstr>Experiments and Causality</vt:lpstr>
      <vt:lpstr>PowerPoint Presentation</vt:lpstr>
      <vt:lpstr>One Goal, Two Strategies</vt:lpstr>
      <vt:lpstr>Other Research Designs</vt:lpstr>
      <vt:lpstr>Correlational Analysis</vt:lpstr>
      <vt:lpstr>Outlier Analysis</vt:lpstr>
      <vt:lpstr>Recap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163</cp:revision>
  <dcterms:created xsi:type="dcterms:W3CDTF">2010-01-19T19:01:20Z</dcterms:created>
  <dcterms:modified xsi:type="dcterms:W3CDTF">2018-07-16T19:48:55Z</dcterms:modified>
</cp:coreProperties>
</file>