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4"/>
  </p:notesMasterIdLst>
  <p:sldIdLst>
    <p:sldId id="257" r:id="rId2"/>
    <p:sldId id="258" r:id="rId3"/>
    <p:sldId id="288" r:id="rId4"/>
    <p:sldId id="260" r:id="rId5"/>
    <p:sldId id="311" r:id="rId6"/>
    <p:sldId id="312" r:id="rId7"/>
    <p:sldId id="261" r:id="rId8"/>
    <p:sldId id="313" r:id="rId9"/>
    <p:sldId id="262" r:id="rId10"/>
    <p:sldId id="325" r:id="rId11"/>
    <p:sldId id="264" r:id="rId12"/>
    <p:sldId id="326" r:id="rId13"/>
    <p:sldId id="314" r:id="rId14"/>
    <p:sldId id="315" r:id="rId15"/>
    <p:sldId id="316" r:id="rId16"/>
    <p:sldId id="327" r:id="rId17"/>
    <p:sldId id="266" r:id="rId18"/>
    <p:sldId id="328" r:id="rId19"/>
    <p:sldId id="320" r:id="rId20"/>
    <p:sldId id="268" r:id="rId21"/>
    <p:sldId id="269" r:id="rId22"/>
    <p:sldId id="329" r:id="rId23"/>
    <p:sldId id="330" r:id="rId24"/>
    <p:sldId id="321" r:id="rId25"/>
    <p:sldId id="322" r:id="rId26"/>
    <p:sldId id="323" r:id="rId27"/>
    <p:sldId id="324" r:id="rId28"/>
    <p:sldId id="333" r:id="rId29"/>
    <p:sldId id="331" r:id="rId30"/>
    <p:sldId id="332" r:id="rId31"/>
    <p:sldId id="277" r:id="rId32"/>
    <p:sldId id="280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12" autoAdjust="0"/>
  </p:normalViewPr>
  <p:slideViewPr>
    <p:cSldViewPr snapToGrid="0" snapToObjects="1">
      <p:cViewPr>
        <p:scale>
          <a:sx n="86" d="100"/>
          <a:sy n="86" d="100"/>
        </p:scale>
        <p:origin x="138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92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D029E-E513-7545-92DF-ADD1B436E61D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BC1372-709A-1E47-8946-6975D5A30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87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E8B268-1D99-4454-8A83-EDDEB07E9D88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1</a:t>
            </a:fld>
            <a:endParaRPr lang="en-US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397CD7-BFDB-47E4-9DB8-8B8F10C0D96F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11</a:t>
            </a:fld>
            <a:endParaRPr lang="en-US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2740E1-5053-4C0B-91DD-2AC9F09B10E7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17</a:t>
            </a:fld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100ED2-1F1A-433F-85C9-4CA83B32E19D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20</a:t>
            </a:fld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EC1473-13A3-4F08-AB51-4B91A29C8F59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21</a:t>
            </a:fld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C09129-2A54-49C5-9585-801548C6FA67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31</a:t>
            </a:fld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55D43D-331C-4088-ADF0-E5CE43768696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2</a:t>
            </a:fld>
            <a:endParaRPr lang="en-US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B22768-FA61-41D8-8F47-2E60BAE6CB04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32</a:t>
            </a:fld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C11242-D6A7-442E-990C-2C06ED10CE14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3</a:t>
            </a:fld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654C58-5703-454B-B6C0-D1C11DF95730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4</a:t>
            </a:fld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654C58-5703-454B-B6C0-D1C11DF95730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5</a:t>
            </a:fld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654C58-5703-454B-B6C0-D1C11DF95730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6</a:t>
            </a:fld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F2B967-7FAB-419C-A4AE-482D2E604CDD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7</a:t>
            </a:fld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F2B967-7FAB-419C-A4AE-482D2E604CDD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8</a:t>
            </a:fld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610B9B-5F38-418E-AD48-46582267A627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9</a:t>
            </a:fld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34E6-C7EA-4242-9DA2-963562E4B064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AD4F-7CCD-2641-A329-80721166DE7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873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34E6-C7EA-4242-9DA2-963562E4B064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AD4F-7CCD-2641-A329-80721166D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6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34E6-C7EA-4242-9DA2-963562E4B064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AD4F-7CCD-2641-A329-80721166D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059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34E6-C7EA-4242-9DA2-963562E4B064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AD4F-7CCD-2641-A329-80721166D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79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34E6-C7EA-4242-9DA2-963562E4B064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AD4F-7CCD-2641-A329-80721166DE7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802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34E6-C7EA-4242-9DA2-963562E4B064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AD4F-7CCD-2641-A329-80721166D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50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34E6-C7EA-4242-9DA2-963562E4B064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AD4F-7CCD-2641-A329-80721166D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285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34E6-C7EA-4242-9DA2-963562E4B064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AD4F-7CCD-2641-A329-80721166D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07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34E6-C7EA-4242-9DA2-963562E4B064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AD4F-7CCD-2641-A329-80721166D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70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A55A34E6-C7EA-4242-9DA2-963562E4B064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C5AD4F-7CCD-2641-A329-80721166D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76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34E6-C7EA-4242-9DA2-963562E4B064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AD4F-7CCD-2641-A329-80721166D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25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55A34E6-C7EA-4242-9DA2-963562E4B064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3C5AD4F-7CCD-2641-A329-80721166DE7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975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Visual Displays of Data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</p:txBody>
      </p:sp>
    </p:spTree>
    <p:extLst>
      <p:ext uri="{BB962C8B-B14F-4D97-AF65-F5344CB8AC3E}">
        <p14:creationId xmlns:p14="http://schemas.microsoft.com/office/powerpoint/2010/main" val="26758392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of the two graphs is misleading?</a:t>
            </a:r>
          </a:p>
        </p:txBody>
      </p:sp>
      <p:pic>
        <p:nvPicPr>
          <p:cNvPr id="4" name="Picture 4" descr="Nolan_3UN10">
            <a:extLst>
              <a:ext uri="{FF2B5EF4-FFF2-40B4-BE49-F238E27FC236}">
                <a16:creationId xmlns:a16="http://schemas.microsoft.com/office/drawing/2014/main" id="{912B172E-D4A5-4FC4-AA15-1F783C4C607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324927" y="2267339"/>
            <a:ext cx="6539866" cy="2681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87057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Scatterplots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Graphs that depict the relation between </a:t>
            </a:r>
            <a:r>
              <a:rPr lang="en-US" sz="2200" b="1" dirty="0"/>
              <a:t>two scale variables</a:t>
            </a:r>
          </a:p>
          <a:p>
            <a:pPr lvl="1"/>
            <a:r>
              <a:rPr lang="en-US" sz="2200" dirty="0"/>
              <a:t>Range-frame (!!) – x and y axis show the range of the variable </a:t>
            </a:r>
          </a:p>
          <a:p>
            <a:pPr lvl="1"/>
            <a:r>
              <a:rPr lang="en-US" sz="2200" dirty="0"/>
              <a:t>Observing every data point</a:t>
            </a:r>
          </a:p>
          <a:p>
            <a:pPr lvl="2"/>
            <a:r>
              <a:rPr lang="en-US" sz="2200" dirty="0"/>
              <a:t>Linear relationships – relationship between variables is a straight line</a:t>
            </a:r>
          </a:p>
          <a:p>
            <a:pPr lvl="2"/>
            <a:r>
              <a:rPr lang="en-US" sz="2200" dirty="0"/>
              <a:t>Nonlinear relationships – relationship between variables is curved</a:t>
            </a:r>
          </a:p>
          <a:p>
            <a:pPr lvl="3"/>
            <a:r>
              <a:rPr lang="en-US" sz="2200" dirty="0"/>
              <a:t>Performance &amp; Anxiety</a:t>
            </a:r>
          </a:p>
        </p:txBody>
      </p:sp>
    </p:spTree>
    <p:extLst>
      <p:ext uri="{BB962C8B-B14F-4D97-AF65-F5344CB8AC3E}">
        <p14:creationId xmlns:p14="http://schemas.microsoft.com/office/powerpoint/2010/main" val="1814771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Scatterplot of Hours Studied and Statistics Grade</a:t>
            </a:r>
          </a:p>
        </p:txBody>
      </p:sp>
      <p:pic>
        <p:nvPicPr>
          <p:cNvPr id="4" name="Picture 4" descr="Nolan_fig03_04">
            <a:extLst>
              <a:ext uri="{FF2B5EF4-FFF2-40B4-BE49-F238E27FC236}">
                <a16:creationId xmlns:a16="http://schemas.microsoft.com/office/drawing/2014/main" id="{64900840-E81A-44C6-AD4E-76ECFCB5246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220288" y="2153109"/>
            <a:ext cx="6096000" cy="3950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735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How-To Excel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Enter your data/open data file</a:t>
            </a:r>
          </a:p>
          <a:p>
            <a:pPr lvl="1"/>
            <a:r>
              <a:rPr lang="en-US" sz="2200" dirty="0"/>
              <a:t>You do need all of the data points to make this type of graph</a:t>
            </a:r>
          </a:p>
          <a:p>
            <a:r>
              <a:rPr lang="en-US" sz="2400" dirty="0"/>
              <a:t>Select your data and go to the “Insert” tab to insert a scatter plot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75192A-AA3B-4ECC-8C3F-2F6F1AE3FB5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98419" y="3297879"/>
            <a:ext cx="4192879" cy="288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443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How-To Excel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From here you can change a bunch of stuff</a:t>
            </a:r>
          </a:p>
          <a:p>
            <a:r>
              <a:rPr lang="en-US" sz="2400" dirty="0"/>
              <a:t>For APA format you will remove the title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EA4B6C-73C8-4919-B5D3-1CE86EF87D1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23059" y="2919942"/>
            <a:ext cx="594360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925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How-To Excel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Also need to add x- and y-axis labels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688490-CC5D-4A44-9971-237B3B90531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06827" y="2603241"/>
            <a:ext cx="5527035" cy="251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402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How-To Excel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Then change the labels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32C605-027B-4661-93A5-32A91EB6F20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749584" y="3680377"/>
            <a:ext cx="4617176" cy="24504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F83D49-A6A5-4B00-AFFA-E237A55C9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176" y="2313993"/>
            <a:ext cx="6412808" cy="162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173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 Graphs</a:t>
            </a:r>
            <a:endParaRPr lang="en-US" dirty="0"/>
          </a:p>
        </p:txBody>
      </p:sp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Line graphs are best for </a:t>
            </a:r>
            <a:r>
              <a:rPr lang="en-US" sz="2400" b="1" dirty="0"/>
              <a:t>scale variables</a:t>
            </a:r>
            <a:r>
              <a:rPr lang="en-US" sz="2400" dirty="0"/>
              <a:t> (remember this is interval/ratio)</a:t>
            </a:r>
          </a:p>
          <a:p>
            <a:pPr lvl="1"/>
            <a:r>
              <a:rPr lang="en-US" sz="2200" dirty="0"/>
              <a:t>Especially useful for trends over time</a:t>
            </a:r>
          </a:p>
          <a:p>
            <a:r>
              <a:rPr lang="en-US" sz="2400" dirty="0"/>
              <a:t>Two types: </a:t>
            </a:r>
          </a:p>
          <a:p>
            <a:pPr lvl="1"/>
            <a:r>
              <a:rPr lang="en-US" sz="2200" dirty="0"/>
              <a:t>Line of best fit (correlations)</a:t>
            </a:r>
          </a:p>
          <a:p>
            <a:pPr lvl="1"/>
            <a:r>
              <a:rPr lang="en-US" sz="2200" dirty="0"/>
              <a:t>Time series plot (changes over at points in time)</a:t>
            </a:r>
          </a:p>
        </p:txBody>
      </p:sp>
    </p:spTree>
    <p:extLst>
      <p:ext uri="{BB962C8B-B14F-4D97-AF65-F5344CB8AC3E}">
        <p14:creationId xmlns:p14="http://schemas.microsoft.com/office/powerpoint/2010/main" val="2835754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Line of Best Fit</a:t>
            </a:r>
          </a:p>
        </p:txBody>
      </p:sp>
      <p:pic>
        <p:nvPicPr>
          <p:cNvPr id="4" name="Picture 5" descr="Nolan_fig03_08">
            <a:extLst>
              <a:ext uri="{FF2B5EF4-FFF2-40B4-BE49-F238E27FC236}">
                <a16:creationId xmlns:a16="http://schemas.microsoft.com/office/drawing/2014/main" id="{6281478A-8918-453B-819B-A2AC69EF2C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182241" y="2179864"/>
            <a:ext cx="6096000" cy="3852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26132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How-To Excel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Let’s add a line of best fit!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1CFEE2-4E5E-4E6E-91B2-7613DAFA496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38738" y="2366381"/>
            <a:ext cx="5117841" cy="361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Graphs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Positive and negative uses </a:t>
            </a:r>
          </a:p>
          <a:p>
            <a:pPr lvl="1"/>
            <a:r>
              <a:rPr lang="en-US" sz="2200" dirty="0"/>
              <a:t>Can accurately and concisely present information</a:t>
            </a:r>
          </a:p>
          <a:p>
            <a:pPr lvl="1"/>
            <a:r>
              <a:rPr lang="en-US" sz="2200" dirty="0"/>
              <a:t>Can conceal complicated data or be misleading </a:t>
            </a:r>
          </a:p>
        </p:txBody>
      </p:sp>
    </p:spTree>
    <p:extLst>
      <p:ext uri="{BB962C8B-B14F-4D97-AF65-F5344CB8AC3E}">
        <p14:creationId xmlns:p14="http://schemas.microsoft.com/office/powerpoint/2010/main" val="33982413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H03\NolH2e_fig_03_1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21693" y="129100"/>
            <a:ext cx="2514600" cy="6654255"/>
          </a:xfrm>
          <a:prstGeom prst="rect">
            <a:avLst/>
          </a:prstGeom>
          <a:noFill/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895738" y="2465507"/>
            <a:ext cx="4191000" cy="1981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sz="4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Weekly Newspaper Circulation</a:t>
            </a:r>
          </a:p>
        </p:txBody>
      </p:sp>
    </p:spTree>
    <p:extLst>
      <p:ext uri="{BB962C8B-B14F-4D97-AF65-F5344CB8AC3E}">
        <p14:creationId xmlns:p14="http://schemas.microsoft.com/office/powerpoint/2010/main" val="6706561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Bar Graphs</a:t>
            </a:r>
            <a:endParaRPr lang="en-US" dirty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When the </a:t>
            </a:r>
            <a:r>
              <a:rPr lang="en-US" sz="2400" b="1" dirty="0"/>
              <a:t>IV is nominal or ordinal </a:t>
            </a:r>
            <a:r>
              <a:rPr lang="en-US" sz="2400" dirty="0"/>
              <a:t>and the </a:t>
            </a:r>
            <a:r>
              <a:rPr lang="en-US" sz="2400" b="1" dirty="0"/>
              <a:t>DV is scale</a:t>
            </a:r>
          </a:p>
          <a:p>
            <a:pPr lvl="1"/>
            <a:r>
              <a:rPr lang="en-US" sz="2200" dirty="0"/>
              <a:t>Meaning X = groups (IV), Y = interval/ratio (DV)</a:t>
            </a:r>
          </a:p>
          <a:p>
            <a:pPr lvl="1"/>
            <a:r>
              <a:rPr lang="en-US" sz="2200" dirty="0"/>
              <a:t>Each bar usually represents an AVERAGE score</a:t>
            </a:r>
          </a:p>
          <a:p>
            <a:pPr lvl="1"/>
            <a:r>
              <a:rPr lang="en-US" sz="2200" dirty="0"/>
              <a:t>Useful for looking at </a:t>
            </a:r>
            <a:r>
              <a:rPr lang="en-US" sz="2200" b="1" dirty="0"/>
              <a:t>differences in groups</a:t>
            </a:r>
          </a:p>
        </p:txBody>
      </p:sp>
    </p:spTree>
    <p:extLst>
      <p:ext uri="{BB962C8B-B14F-4D97-AF65-F5344CB8AC3E}">
        <p14:creationId xmlns:p14="http://schemas.microsoft.com/office/powerpoint/2010/main" val="2653718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Graphs Highlight Differences Between Means</a:t>
            </a:r>
          </a:p>
        </p:txBody>
      </p:sp>
      <p:pic>
        <p:nvPicPr>
          <p:cNvPr id="5" name="Picture 2" descr="E:\CH03\NolH2e_fig_03_12.jpg">
            <a:extLst>
              <a:ext uri="{FF2B5EF4-FFF2-40B4-BE49-F238E27FC236}">
                <a16:creationId xmlns:a16="http://schemas.microsoft.com/office/drawing/2014/main" id="{5C30CF15-654D-44B2-9AA8-A7BC25B5495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801905" y="2063403"/>
            <a:ext cx="4769163" cy="4022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159887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Deceiving with the Scale</a:t>
            </a:r>
          </a:p>
        </p:txBody>
      </p:sp>
      <p:pic>
        <p:nvPicPr>
          <p:cNvPr id="6" name="Picture 2" descr="E:\CH03\NolH2e_fig_03_13.jpg">
            <a:extLst>
              <a:ext uri="{FF2B5EF4-FFF2-40B4-BE49-F238E27FC236}">
                <a16:creationId xmlns:a16="http://schemas.microsoft.com/office/drawing/2014/main" id="{8EF6E455-E6EA-4518-A229-0C2024F54A4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506887" y="1979428"/>
            <a:ext cx="5180375" cy="4022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443764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How-To Excel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Calculate the means and SD for groups and enter in Excel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E125A7-3115-4CC3-A5DC-1D4EBB86F79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29914" y="2725511"/>
            <a:ext cx="292989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4050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How-To Excel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Highlight the variable names and means</a:t>
            </a:r>
          </a:p>
          <a:p>
            <a:r>
              <a:rPr lang="en-US" sz="2400" dirty="0"/>
              <a:t>Click on the “Insert” tab and insert a bar graph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3880F2-1006-4348-AA12-637B058D8B1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38243" y="2791485"/>
            <a:ext cx="4313231" cy="348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1337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How-To Excel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Clr>
                <a:srgbClr val="E48312"/>
              </a:buClr>
            </a:pPr>
            <a:r>
              <a:rPr 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For APA format you will remove the title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7F8816-6AF3-4ED5-9321-D7B4B95909A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41212" y="2382772"/>
            <a:ext cx="4700764" cy="371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8801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How-To Excel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E48312"/>
              </a:buClr>
            </a:pPr>
            <a:r>
              <a:rPr 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Also need to add x- and y-axis labels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D4A9A3-5006-4C6F-A49F-6E0B2691DDE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32609" y="2750609"/>
            <a:ext cx="5524500" cy="221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3716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How-To Excel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Then change the labels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6159DA-0D27-459E-A7D4-AF4A503EE5F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53618" y="3517207"/>
            <a:ext cx="4513142" cy="27237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F83D49-A6A5-4B00-AFFA-E237A55C9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176" y="2313993"/>
            <a:ext cx="6412808" cy="162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6498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How-To Excel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7B232B-08D6-4781-B75D-579697C89287}"/>
              </a:ext>
            </a:extLst>
          </p:cNvPr>
          <p:cNvPicPr/>
          <p:nvPr/>
        </p:nvPicPr>
        <p:blipFill rotWithShape="1">
          <a:blip r:embed="rId2"/>
          <a:srcRect l="27605"/>
          <a:stretch/>
        </p:blipFill>
        <p:spPr>
          <a:xfrm>
            <a:off x="5370990" y="1934510"/>
            <a:ext cx="2681228" cy="419108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Add error bars</a:t>
            </a:r>
          </a:p>
          <a:p>
            <a:r>
              <a:rPr lang="en-US" sz="2400" dirty="0"/>
              <a:t>Select “Custom” </a:t>
            </a:r>
            <a:r>
              <a:rPr lang="en-US" sz="2400" dirty="0">
                <a:sym typeface="Wingdings" panose="05000000000000000000" pitchFamily="2" charset="2"/>
              </a:rPr>
              <a:t> “Specify Value”</a:t>
            </a:r>
            <a:endParaRPr lang="en-US" sz="2400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4A34C6-E670-4786-8BEE-A9C79DE68EE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58834" y="2797860"/>
            <a:ext cx="3131820" cy="3484245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2DA159B-4F44-481A-83D4-13E48D73ABBB}"/>
              </a:ext>
            </a:extLst>
          </p:cNvPr>
          <p:cNvSpPr/>
          <p:nvPr/>
        </p:nvSpPr>
        <p:spPr>
          <a:xfrm rot="19679154">
            <a:off x="4576829" y="5874895"/>
            <a:ext cx="1158047" cy="73179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858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“The Most Misleading Graph Ever Published”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2959" y="1845734"/>
            <a:ext cx="3805025" cy="4023360"/>
          </a:xfrm>
        </p:spPr>
        <p:txBody>
          <a:bodyPr>
            <a:noAutofit/>
          </a:bodyPr>
          <a:lstStyle/>
          <a:p>
            <a:pPr marL="201168" lvl="1" indent="0">
              <a:buNone/>
            </a:pPr>
            <a:r>
              <a:rPr lang="en-US" sz="2400" dirty="0"/>
              <a:t>The Cost and Quality of Higher Education- why is it misleading?</a:t>
            </a:r>
          </a:p>
          <a:p>
            <a:pPr lvl="2"/>
            <a:r>
              <a:rPr lang="en-US" sz="2200" dirty="0"/>
              <a:t>The times are not the same for both lines (going across)</a:t>
            </a:r>
          </a:p>
          <a:p>
            <a:pPr lvl="2"/>
            <a:r>
              <a:rPr lang="en-US" sz="2200" dirty="0"/>
              <a:t>The scales are not the same </a:t>
            </a:r>
          </a:p>
          <a:p>
            <a:pPr lvl="2"/>
            <a:r>
              <a:rPr lang="en-US" sz="2200" dirty="0"/>
              <a:t>Makes it seem like Cornell is already lower</a:t>
            </a:r>
          </a:p>
          <a:p>
            <a:pPr lvl="2"/>
            <a:r>
              <a:rPr lang="en-US" sz="2200" dirty="0"/>
              <a:t>For rankings… lower is actually better, so why did they graph it this way?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FB51BB-4F07-402A-B6F3-12870E1509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2984" y="1737361"/>
            <a:ext cx="3383776" cy="431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265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How-To Excel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Select the cells with the standard deviation values for both the positive and negative error values</a:t>
            </a: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77EC9F-7395-4389-9EDB-B498CF3C3D3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84284" y="2590131"/>
            <a:ext cx="2190750" cy="1781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161D67-5462-488B-A137-CEB8BF47A15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336358" y="2601157"/>
            <a:ext cx="5137951" cy="35402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6CF497-028A-4B97-8E13-276EC3100B83}"/>
              </a:ext>
            </a:extLst>
          </p:cNvPr>
          <p:cNvPicPr/>
          <p:nvPr/>
        </p:nvPicPr>
        <p:blipFill rotWithShape="1">
          <a:blip r:embed="rId4"/>
          <a:srcRect l="7428" t="5355" r="9987" b="9463"/>
          <a:stretch/>
        </p:blipFill>
        <p:spPr>
          <a:xfrm>
            <a:off x="984284" y="4556789"/>
            <a:ext cx="2190750" cy="165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4431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Check Your Learning</a:t>
            </a:r>
            <a:endParaRPr lang="en-US" dirty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What is the best type of graph to depict the following:</a:t>
            </a:r>
          </a:p>
          <a:p>
            <a:pPr lvl="1"/>
            <a:r>
              <a:rPr lang="en-US" sz="2200" dirty="0"/>
              <a:t>Depression levels and stress levels for 150 university students.  Is depression related to stress?</a:t>
            </a:r>
          </a:p>
          <a:p>
            <a:pPr lvl="1"/>
            <a:r>
              <a:rPr lang="en-US" sz="2200" dirty="0"/>
              <a:t>Mean years of education for six regions of the United States.  Are education levels higher in some regions than in others?</a:t>
            </a:r>
          </a:p>
        </p:txBody>
      </p:sp>
    </p:spTree>
    <p:extLst>
      <p:ext uri="{BB962C8B-B14F-4D97-AF65-F5344CB8AC3E}">
        <p14:creationId xmlns:p14="http://schemas.microsoft.com/office/powerpoint/2010/main" val="11911721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Choosing the Graph Based on Variables</a:t>
            </a:r>
            <a:endParaRPr lang="en-US" dirty="0"/>
          </a:p>
        </p:txBody>
      </p:sp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One scale variable (with frequencies): histogram or frequency polygon</a:t>
            </a:r>
          </a:p>
          <a:p>
            <a:r>
              <a:rPr lang="en-US" sz="2400" dirty="0"/>
              <a:t>One scale independent and one scale dependent variable: scatterplot or line graph</a:t>
            </a:r>
          </a:p>
          <a:p>
            <a:r>
              <a:rPr lang="en-US" sz="2400" dirty="0"/>
              <a:t>One nominal or ordinal independent and one scale dependent variable: bar graph</a:t>
            </a:r>
          </a:p>
          <a:p>
            <a:r>
              <a:rPr lang="en-US" sz="2400" dirty="0"/>
              <a:t>Two+ nominal or ordinal independent  and one interval dependent variable: bar graph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960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 for Misleading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spcBef>
                <a:spcPts val="200"/>
              </a:spcBef>
              <a:spcAft>
                <a:spcPts val="400"/>
              </a:spcAft>
              <a:buNone/>
            </a:pPr>
            <a:r>
              <a:rPr lang="en-US" sz="2400" dirty="0"/>
              <a:t>The </a:t>
            </a:r>
            <a:r>
              <a:rPr lang="en-US" sz="2400" b="1" dirty="0"/>
              <a:t>false face validity lie </a:t>
            </a:r>
          </a:p>
          <a:p>
            <a:pPr lvl="2"/>
            <a:r>
              <a:rPr lang="en-US" sz="2200" dirty="0"/>
              <a:t>Method seems to represent what it says, but does not actually</a:t>
            </a:r>
          </a:p>
          <a:p>
            <a:pPr lvl="2"/>
            <a:r>
              <a:rPr lang="en-US" sz="2200" dirty="0"/>
              <a:t>e.g., using yelling as a measure of aggression</a:t>
            </a:r>
          </a:p>
        </p:txBody>
      </p:sp>
    </p:spTree>
    <p:extLst>
      <p:ext uri="{BB962C8B-B14F-4D97-AF65-F5344CB8AC3E}">
        <p14:creationId xmlns:p14="http://schemas.microsoft.com/office/powerpoint/2010/main" val="520281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Techniques for Misleading</a:t>
            </a:r>
            <a:endParaRPr lang="en-US" dirty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biased scale lie</a:t>
            </a:r>
          </a:p>
          <a:p>
            <a:pPr lvl="1"/>
            <a:r>
              <a:rPr lang="en-US" sz="2200" dirty="0"/>
              <a:t>Scaling to skew the results, or leading questions</a:t>
            </a:r>
          </a:p>
          <a:p>
            <a:pPr lvl="1"/>
            <a:r>
              <a:rPr lang="en-US" sz="2200" dirty="0"/>
              <a:t>e.g., </a:t>
            </a:r>
            <a:r>
              <a:rPr lang="en-US" sz="2200" dirty="0" err="1"/>
              <a:t>goodreads</a:t>
            </a:r>
            <a:r>
              <a:rPr lang="en-US" sz="2200" dirty="0"/>
              <a:t> book scale (did not like, it was ok, liked it, really liked it, it was amazing)</a:t>
            </a:r>
          </a:p>
        </p:txBody>
      </p:sp>
    </p:spTree>
    <p:extLst>
      <p:ext uri="{BB962C8B-B14F-4D97-AF65-F5344CB8AC3E}">
        <p14:creationId xmlns:p14="http://schemas.microsoft.com/office/powerpoint/2010/main" val="3363945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Techniques for Misleading</a:t>
            </a:r>
            <a:endParaRPr lang="en-US" dirty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sneaky sample lie</a:t>
            </a:r>
          </a:p>
          <a:p>
            <a:pPr lvl="1"/>
            <a:r>
              <a:rPr lang="en-US" sz="2200" dirty="0"/>
              <a:t>When participants are preselected or self selected to provide data.</a:t>
            </a:r>
          </a:p>
          <a:p>
            <a:pPr lvl="1"/>
            <a:r>
              <a:rPr lang="en-US" sz="2200" dirty="0"/>
              <a:t>e.g., rate my professor</a:t>
            </a:r>
          </a:p>
        </p:txBody>
      </p:sp>
    </p:spTree>
    <p:extLst>
      <p:ext uri="{BB962C8B-B14F-4D97-AF65-F5344CB8AC3E}">
        <p14:creationId xmlns:p14="http://schemas.microsoft.com/office/powerpoint/2010/main" val="3363945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Techniques</a:t>
            </a:r>
            <a:endParaRPr lang="en-US" dirty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interpolation lie </a:t>
            </a:r>
          </a:p>
          <a:p>
            <a:pPr lvl="1"/>
            <a:r>
              <a:rPr lang="en-US" sz="2200" dirty="0"/>
              <a:t>Assumes that a value between 2 data points follows the same pattern</a:t>
            </a:r>
          </a:p>
          <a:p>
            <a:r>
              <a:rPr lang="en-US" sz="2400" dirty="0"/>
              <a:t>The </a:t>
            </a:r>
            <a:r>
              <a:rPr lang="en-US" sz="2400" b="1" dirty="0"/>
              <a:t>extrapolation lie </a:t>
            </a:r>
          </a:p>
          <a:p>
            <a:pPr lvl="1"/>
            <a:r>
              <a:rPr lang="en-US" sz="2200" dirty="0"/>
              <a:t>Assumes knowledge outside of the study</a:t>
            </a:r>
          </a:p>
        </p:txBody>
      </p:sp>
    </p:spTree>
    <p:extLst>
      <p:ext uri="{BB962C8B-B14F-4D97-AF65-F5344CB8AC3E}">
        <p14:creationId xmlns:p14="http://schemas.microsoft.com/office/powerpoint/2010/main" val="402202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Techniques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inaccurate values lie </a:t>
            </a:r>
          </a:p>
          <a:p>
            <a:pPr lvl="1"/>
            <a:r>
              <a:rPr lang="en-US" sz="2200" dirty="0"/>
              <a:t>Uses scaling to distort portions of the data</a:t>
            </a:r>
          </a:p>
          <a:p>
            <a:r>
              <a:rPr lang="en-US" sz="2400" dirty="0"/>
              <a:t>The </a:t>
            </a:r>
            <a:r>
              <a:rPr lang="en-US" sz="2400" b="1" dirty="0"/>
              <a:t>outright lie</a:t>
            </a:r>
          </a:p>
          <a:p>
            <a:pPr lvl="1"/>
            <a:r>
              <a:rPr lang="en-US" sz="2200" dirty="0"/>
              <a:t>Making up data!</a:t>
            </a:r>
          </a:p>
        </p:txBody>
      </p:sp>
    </p:spTree>
    <p:extLst>
      <p:ext uri="{BB962C8B-B14F-4D97-AF65-F5344CB8AC3E}">
        <p14:creationId xmlns:p14="http://schemas.microsoft.com/office/powerpoint/2010/main" val="2290932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Inaccurate Value Lie</a:t>
            </a:r>
            <a:endParaRPr lang="en-US" dirty="0"/>
          </a:p>
        </p:txBody>
      </p:sp>
      <p:pic>
        <p:nvPicPr>
          <p:cNvPr id="5" name="Picture 2" descr="C:\Documents and Settings\dillerj\Desktop\Stats_Consult\JPGS - low res\CH03\low\NolESS_fig_03_04.jpg">
            <a:extLst>
              <a:ext uri="{FF2B5EF4-FFF2-40B4-BE49-F238E27FC236}">
                <a16:creationId xmlns:a16="http://schemas.microsoft.com/office/drawing/2014/main" id="{025D43E4-2DAE-42C8-9910-8530097F701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63891" y="2369975"/>
            <a:ext cx="8661937" cy="3180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9302092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Custom 1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Retrospect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ppt/theme/themeOverride2.xml><?xml version="1.0" encoding="utf-8"?>
<a:themeOverride xmlns:a="http://schemas.openxmlformats.org/drawingml/2006/main">
  <a:clrScheme name="Retrospect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ppt/theme/themeOverride3.xml><?xml version="1.0" encoding="utf-8"?>
<a:themeOverride xmlns:a="http://schemas.openxmlformats.org/drawingml/2006/main">
  <a:clrScheme name="Retrospect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1588</TotalTime>
  <Words>709</Words>
  <Application>Microsoft Office PowerPoint</Application>
  <PresentationFormat>On-screen Show (4:3)</PresentationFormat>
  <Paragraphs>113</Paragraphs>
  <Slides>32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Geneva</vt:lpstr>
      <vt:lpstr>Lucida Grande</vt:lpstr>
      <vt:lpstr>Wingdings</vt:lpstr>
      <vt:lpstr>Retrospect</vt:lpstr>
      <vt:lpstr>Visual Displays of Data</vt:lpstr>
      <vt:lpstr>Uses of Graphs</vt:lpstr>
      <vt:lpstr>“The Most Misleading Graph Ever Published”</vt:lpstr>
      <vt:lpstr>Techniques for Misleading</vt:lpstr>
      <vt:lpstr>Techniques for Misleading</vt:lpstr>
      <vt:lpstr>Techniques for Misleading</vt:lpstr>
      <vt:lpstr>More Techniques</vt:lpstr>
      <vt:lpstr>More Techniques</vt:lpstr>
      <vt:lpstr>The Inaccurate Value Lie</vt:lpstr>
      <vt:lpstr>Which of the two graphs is misleading?</vt:lpstr>
      <vt:lpstr>Scatterplots</vt:lpstr>
      <vt:lpstr>Scatterplot of Hours Studied and Statistics Grade</vt:lpstr>
      <vt:lpstr>How-To Excel</vt:lpstr>
      <vt:lpstr>How-To Excel</vt:lpstr>
      <vt:lpstr>How-To Excel</vt:lpstr>
      <vt:lpstr>How-To Excel</vt:lpstr>
      <vt:lpstr>Line Graphs</vt:lpstr>
      <vt:lpstr>The Line of Best Fit</vt:lpstr>
      <vt:lpstr>How-To Excel</vt:lpstr>
      <vt:lpstr>PowerPoint Presentation</vt:lpstr>
      <vt:lpstr>Bar Graphs</vt:lpstr>
      <vt:lpstr>Bar Graphs Highlight Differences Between Means</vt:lpstr>
      <vt:lpstr>Deceiving with the Scale</vt:lpstr>
      <vt:lpstr>How-To Excel</vt:lpstr>
      <vt:lpstr>How-To Excel</vt:lpstr>
      <vt:lpstr>How-To Excel</vt:lpstr>
      <vt:lpstr>How-To Excel</vt:lpstr>
      <vt:lpstr>How-To Excel</vt:lpstr>
      <vt:lpstr>How-To Excel</vt:lpstr>
      <vt:lpstr>How-To Excel</vt:lpstr>
      <vt:lpstr>Check Your Learning</vt:lpstr>
      <vt:lpstr>Choosing the Graph Based on Variables</vt:lpstr>
    </vt:vector>
  </TitlesOfParts>
  <Company>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Displays of Data</dc:title>
  <dc:creator>Erin Buchanan</dc:creator>
  <cp:lastModifiedBy>Tabetha Hopke</cp:lastModifiedBy>
  <cp:revision>71</cp:revision>
  <dcterms:created xsi:type="dcterms:W3CDTF">2014-01-24T05:18:40Z</dcterms:created>
  <dcterms:modified xsi:type="dcterms:W3CDTF">2018-07-16T22:03:55Z</dcterms:modified>
</cp:coreProperties>
</file>